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78.jpg" ContentType="image/jp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722" r:id="rId5"/>
    <p:sldMasterId id="2147483706" r:id="rId6"/>
    <p:sldMasterId id="2147483692" r:id="rId7"/>
    <p:sldMasterId id="2147483675" r:id="rId8"/>
    <p:sldMasterId id="2147483669" r:id="rId9"/>
    <p:sldMasterId id="2147483713" r:id="rId10"/>
  </p:sldMasterIdLst>
  <p:notesMasterIdLst>
    <p:notesMasterId r:id="rId170"/>
  </p:notesMasterIdLst>
  <p:handoutMasterIdLst>
    <p:handoutMasterId r:id="rId171"/>
  </p:handoutMasterIdLst>
  <p:sldIdLst>
    <p:sldId id="2134958645" r:id="rId11"/>
    <p:sldId id="2134958657" r:id="rId12"/>
    <p:sldId id="2134958656" r:id="rId13"/>
    <p:sldId id="2134958655" r:id="rId14"/>
    <p:sldId id="2134958654" r:id="rId15"/>
    <p:sldId id="2134958653" r:id="rId16"/>
    <p:sldId id="2134958651" r:id="rId17"/>
    <p:sldId id="2134958671" r:id="rId18"/>
    <p:sldId id="2134958670" r:id="rId19"/>
    <p:sldId id="2134958669" r:id="rId20"/>
    <p:sldId id="2134958668" r:id="rId21"/>
    <p:sldId id="2134958667" r:id="rId22"/>
    <p:sldId id="2134958666" r:id="rId23"/>
    <p:sldId id="2134958665" r:id="rId24"/>
    <p:sldId id="2134958664" r:id="rId25"/>
    <p:sldId id="2134958663" r:id="rId26"/>
    <p:sldId id="2134958662" r:id="rId27"/>
    <p:sldId id="2134958661" r:id="rId28"/>
    <p:sldId id="2134958660" r:id="rId29"/>
    <p:sldId id="2134958659" r:id="rId30"/>
    <p:sldId id="2134958658" r:id="rId31"/>
    <p:sldId id="2134958691" r:id="rId32"/>
    <p:sldId id="2134958690" r:id="rId33"/>
    <p:sldId id="2134958689" r:id="rId34"/>
    <p:sldId id="2134958688" r:id="rId35"/>
    <p:sldId id="2134958687" r:id="rId36"/>
    <p:sldId id="2134958686" r:id="rId37"/>
    <p:sldId id="2134958685" r:id="rId38"/>
    <p:sldId id="2134958684" r:id="rId39"/>
    <p:sldId id="2134958683" r:id="rId40"/>
    <p:sldId id="2134958682" r:id="rId41"/>
    <p:sldId id="2134958681" r:id="rId42"/>
    <p:sldId id="2134958680" r:id="rId43"/>
    <p:sldId id="2134958679" r:id="rId44"/>
    <p:sldId id="2134958678" r:id="rId45"/>
    <p:sldId id="2134958677" r:id="rId46"/>
    <p:sldId id="2134958676" r:id="rId47"/>
    <p:sldId id="2134958675" r:id="rId48"/>
    <p:sldId id="2134958674" r:id="rId49"/>
    <p:sldId id="2134958673" r:id="rId50"/>
    <p:sldId id="2134958672" r:id="rId51"/>
    <p:sldId id="2134958711" r:id="rId52"/>
    <p:sldId id="2134958710" r:id="rId53"/>
    <p:sldId id="2134958709" r:id="rId54"/>
    <p:sldId id="2134958708" r:id="rId55"/>
    <p:sldId id="2134958707" r:id="rId56"/>
    <p:sldId id="2134958706" r:id="rId57"/>
    <p:sldId id="2134958705" r:id="rId58"/>
    <p:sldId id="2134958704" r:id="rId59"/>
    <p:sldId id="2134958703" r:id="rId60"/>
    <p:sldId id="2134958702" r:id="rId61"/>
    <p:sldId id="2134958701" r:id="rId62"/>
    <p:sldId id="2134958700" r:id="rId63"/>
    <p:sldId id="2134958699" r:id="rId64"/>
    <p:sldId id="2134958698" r:id="rId65"/>
    <p:sldId id="2134958697" r:id="rId66"/>
    <p:sldId id="2134958696" r:id="rId67"/>
    <p:sldId id="2134958695" r:id="rId68"/>
    <p:sldId id="2134958694" r:id="rId69"/>
    <p:sldId id="2134958693" r:id="rId70"/>
    <p:sldId id="2134958692" r:id="rId71"/>
    <p:sldId id="2134958737" r:id="rId72"/>
    <p:sldId id="2134958736" r:id="rId73"/>
    <p:sldId id="2134958735" r:id="rId74"/>
    <p:sldId id="2134958734" r:id="rId75"/>
    <p:sldId id="2134958733" r:id="rId76"/>
    <p:sldId id="2134958732" r:id="rId77"/>
    <p:sldId id="2134958731" r:id="rId78"/>
    <p:sldId id="2134958730" r:id="rId79"/>
    <p:sldId id="2134958729" r:id="rId80"/>
    <p:sldId id="2134958728" r:id="rId81"/>
    <p:sldId id="2134958727" r:id="rId82"/>
    <p:sldId id="2134958726" r:id="rId83"/>
    <p:sldId id="2134958725" r:id="rId84"/>
    <p:sldId id="2134958724" r:id="rId85"/>
    <p:sldId id="2134958723" r:id="rId86"/>
    <p:sldId id="2134958722" r:id="rId87"/>
    <p:sldId id="2134958721" r:id="rId88"/>
    <p:sldId id="2134958720" r:id="rId89"/>
    <p:sldId id="2134958719" r:id="rId90"/>
    <p:sldId id="2134958718" r:id="rId91"/>
    <p:sldId id="2134958717" r:id="rId92"/>
    <p:sldId id="2134958716" r:id="rId93"/>
    <p:sldId id="2134958715" r:id="rId94"/>
    <p:sldId id="2134958714" r:id="rId95"/>
    <p:sldId id="2134958713" r:id="rId96"/>
    <p:sldId id="2134958712" r:id="rId97"/>
    <p:sldId id="2134958740" r:id="rId98"/>
    <p:sldId id="2134958739" r:id="rId99"/>
    <p:sldId id="2134958738" r:id="rId100"/>
    <p:sldId id="2134958774" r:id="rId101"/>
    <p:sldId id="2134958773" r:id="rId102"/>
    <p:sldId id="2134958772" r:id="rId103"/>
    <p:sldId id="2134958771" r:id="rId104"/>
    <p:sldId id="2134958770" r:id="rId105"/>
    <p:sldId id="2134958769" r:id="rId106"/>
    <p:sldId id="2134958768" r:id="rId107"/>
    <p:sldId id="2134958767" r:id="rId108"/>
    <p:sldId id="2134958766" r:id="rId109"/>
    <p:sldId id="2134958765" r:id="rId110"/>
    <p:sldId id="2134958764" r:id="rId111"/>
    <p:sldId id="2134958763" r:id="rId112"/>
    <p:sldId id="2134958762" r:id="rId113"/>
    <p:sldId id="2134958761" r:id="rId114"/>
    <p:sldId id="2134958760" r:id="rId115"/>
    <p:sldId id="2134958759" r:id="rId116"/>
    <p:sldId id="2134958758" r:id="rId117"/>
    <p:sldId id="2134958757" r:id="rId118"/>
    <p:sldId id="2134958756" r:id="rId119"/>
    <p:sldId id="2134958755" r:id="rId120"/>
    <p:sldId id="2134958754" r:id="rId121"/>
    <p:sldId id="2134958753" r:id="rId122"/>
    <p:sldId id="2134958752" r:id="rId123"/>
    <p:sldId id="2134958751" r:id="rId124"/>
    <p:sldId id="2134958750" r:id="rId125"/>
    <p:sldId id="2134958749" r:id="rId126"/>
    <p:sldId id="2134958748" r:id="rId127"/>
    <p:sldId id="2134958747" r:id="rId128"/>
    <p:sldId id="2134958746" r:id="rId129"/>
    <p:sldId id="2134958745" r:id="rId130"/>
    <p:sldId id="2134958744" r:id="rId131"/>
    <p:sldId id="2134958743" r:id="rId132"/>
    <p:sldId id="2134958742" r:id="rId133"/>
    <p:sldId id="2134958741" r:id="rId134"/>
    <p:sldId id="2134958805" r:id="rId135"/>
    <p:sldId id="2134958804" r:id="rId136"/>
    <p:sldId id="2134958803" r:id="rId137"/>
    <p:sldId id="2134958802" r:id="rId138"/>
    <p:sldId id="2134958801" r:id="rId139"/>
    <p:sldId id="2134958800" r:id="rId140"/>
    <p:sldId id="2134958799" r:id="rId141"/>
    <p:sldId id="2134958798" r:id="rId142"/>
    <p:sldId id="2134958797" r:id="rId143"/>
    <p:sldId id="2134958796" r:id="rId144"/>
    <p:sldId id="2134958795" r:id="rId145"/>
    <p:sldId id="2134958794" r:id="rId146"/>
    <p:sldId id="2134958793" r:id="rId147"/>
    <p:sldId id="2134958792" r:id="rId148"/>
    <p:sldId id="2134958791" r:id="rId149"/>
    <p:sldId id="2134958790" r:id="rId150"/>
    <p:sldId id="2134958789" r:id="rId151"/>
    <p:sldId id="2134958788" r:id="rId152"/>
    <p:sldId id="2134958787" r:id="rId153"/>
    <p:sldId id="2134958786" r:id="rId154"/>
    <p:sldId id="2134958785" r:id="rId155"/>
    <p:sldId id="2134958784" r:id="rId156"/>
    <p:sldId id="2134958783" r:id="rId157"/>
    <p:sldId id="2134958782" r:id="rId158"/>
    <p:sldId id="2134958781" r:id="rId159"/>
    <p:sldId id="2134958780" r:id="rId160"/>
    <p:sldId id="2134958779" r:id="rId161"/>
    <p:sldId id="2134958778" r:id="rId162"/>
    <p:sldId id="2134958777" r:id="rId163"/>
    <p:sldId id="2134958776" r:id="rId164"/>
    <p:sldId id="2134958775" r:id="rId165"/>
    <p:sldId id="2134958809" r:id="rId166"/>
    <p:sldId id="2134958808" r:id="rId167"/>
    <p:sldId id="2134958807" r:id="rId168"/>
    <p:sldId id="2134958806" r:id="rId169"/>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2C"/>
    <a:srgbClr val="FFC92A"/>
    <a:srgbClr val="002E5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FC709E-2B4A-AABE-E522-A022BBBC2BCF}" v="9" dt="2023-02-15T21:49:14.612"/>
    <p1510:client id="{3A5C5B2A-6A6D-9725-BB97-2E3F2EC7B2F3}" v="98" dt="2023-08-14T17:00:28.166"/>
    <p1510:client id="{751EEE31-59AE-2E0F-A75A-366D5D0DA3F9}" v="52" dt="2023-08-09T18:30:29.172"/>
    <p1510:client id="{92FE5954-2309-FC3E-7613-C30ECCE82832}" v="3" dt="2023-08-09T16:45:49.600"/>
    <p1510:client id="{B3A4ECAF-39FD-3FE6-B8A0-46105962DB8E}" v="64" dt="2023-08-14T16:51:58.6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2"/>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notesMaster" Target="notesMasters/notesMaster1.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2.xml"/><Relationship Id="rId95" Type="http://schemas.openxmlformats.org/officeDocument/2006/relationships/slide" Target="slides/slide85.xml"/><Relationship Id="rId160" Type="http://schemas.openxmlformats.org/officeDocument/2006/relationships/slide" Target="slides/slide150.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71" Type="http://schemas.openxmlformats.org/officeDocument/2006/relationships/handoutMaster" Target="handoutMasters/handoutMaster1.xml"/><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54" Type="http://schemas.openxmlformats.org/officeDocument/2006/relationships/slide" Target="slides/slide44.xml"/><Relationship Id="rId75" Type="http://schemas.openxmlformats.org/officeDocument/2006/relationships/slide" Target="slides/slide65.xml"/><Relationship Id="rId96" Type="http://schemas.openxmlformats.org/officeDocument/2006/relationships/slide" Target="slides/slide86.xml"/><Relationship Id="rId140" Type="http://schemas.openxmlformats.org/officeDocument/2006/relationships/slide" Target="slides/slide130.xml"/><Relationship Id="rId161" Type="http://schemas.openxmlformats.org/officeDocument/2006/relationships/slide" Target="slides/slide15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slide" Target="slides/slide146.xml"/><Relationship Id="rId172" Type="http://schemas.openxmlformats.org/officeDocument/2006/relationships/presProps" Target="presProps.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slide" Target="slides/slide157.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theme" Target="theme/theme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tableStyles" Target="tableStyles.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slide" Target="slides/slide155.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6" Type="http://schemas.microsoft.com/office/2015/10/relationships/revisionInfo" Target="revisionInfo.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8/15/2023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8/15/2023</a:t>
            </a:fld>
            <a:endParaRPr lang="en-US"/>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uptodate.com/contents/ado-trastuzumab-emtansine-drug-information?topicRef=106774&amp;source=see_link" TargetMode="External"/><Relationship Id="rId2" Type="http://schemas.openxmlformats.org/officeDocument/2006/relationships/slide" Target="../slides/slide93.xml"/><Relationship Id="rId1" Type="http://schemas.openxmlformats.org/officeDocument/2006/relationships/notesMaster" Target="../notesMasters/notesMaster1.xml"/><Relationship Id="rId5" Type="http://schemas.openxmlformats.org/officeDocument/2006/relationships/hyperlink" Target="https://www.uptodate.com/contents/adjuvant-systemic-therapy-for-her2-positive-breast-cancer?sectionName=T-DM1&amp;topicRef=106774&amp;anchor=H1237051481&amp;source=see_link#H1237051481" TargetMode="External"/><Relationship Id="rId4" Type="http://schemas.openxmlformats.org/officeDocument/2006/relationships/hyperlink" Target="https://www.uptodate.com/contents/adjuvant-systemic-therapy-for-her2-positive-breast-cancer?sectionName=Patients+who+were+treated+with+neoadjuvant+therapy&amp;topicRef=106774&amp;anchor=H494457507&amp;source=see_link#H494457507"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rontiersin.org/journals/oncology/articles/10.3389/fonc.2021.651541/full#B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a:t>
            </a:fld>
            <a:endParaRPr lang="en-US"/>
          </a:p>
        </p:txBody>
      </p:sp>
    </p:spTree>
    <p:extLst>
      <p:ext uri="{BB962C8B-B14F-4D97-AF65-F5344CB8AC3E}">
        <p14:creationId xmlns:p14="http://schemas.microsoft.com/office/powerpoint/2010/main" val="1682468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Monaleesa</a:t>
            </a:r>
            <a:r>
              <a:rPr lang="en-US" dirty="0"/>
              <a:t> 2: over 5 years median OS for first line postmenopausal pts with an AI at median follow up of 80 months.</a:t>
            </a:r>
          </a:p>
          <a:p>
            <a:r>
              <a:rPr lang="en-US" dirty="0" err="1"/>
              <a:t>Monaleesa</a:t>
            </a:r>
            <a:r>
              <a:rPr lang="en-US" dirty="0"/>
              <a:t> 3: postmenopausal </a:t>
            </a:r>
            <a:r>
              <a:rPr lang="en-US" dirty="0" err="1"/>
              <a:t>ribo</a:t>
            </a:r>
            <a:r>
              <a:rPr lang="en-US" dirty="0"/>
              <a:t> + </a:t>
            </a:r>
            <a:r>
              <a:rPr lang="en-US" dirty="0" err="1"/>
              <a:t>fulvestrant</a:t>
            </a:r>
            <a:r>
              <a:rPr lang="en-US" dirty="0"/>
              <a:t>. Median follow up 71 months. </a:t>
            </a:r>
          </a:p>
          <a:p>
            <a:r>
              <a:rPr lang="en-US" dirty="0" err="1"/>
              <a:t>Monaleesa</a:t>
            </a:r>
            <a:r>
              <a:rPr lang="en-US" dirty="0"/>
              <a:t> 7: pre/perimenopausal women. Median follow up of 54 months. Increased risk QT prolongation in arm receiving tamoxifen. Not indicated for use with tamoxifen.</a:t>
            </a:r>
          </a:p>
        </p:txBody>
      </p:sp>
      <p:sp>
        <p:nvSpPr>
          <p:cNvPr id="4" name="Slide Number Placeholder 3"/>
          <p:cNvSpPr>
            <a:spLocks noGrp="1"/>
          </p:cNvSpPr>
          <p:nvPr>
            <p:ph type="sldNum" sz="quarter" idx="5"/>
          </p:nvPr>
        </p:nvSpPr>
        <p:spPr/>
        <p:txBody>
          <a:bodyPr/>
          <a:lstStyle/>
          <a:p>
            <a:fld id="{B3A96171-A15F-AF4E-B7C5-E1453CAAF64D}" type="slidenum">
              <a:rPr lang="en-US" smtClean="0"/>
              <a:t>16</a:t>
            </a:fld>
            <a:endParaRPr lang="en-US" dirty="0"/>
          </a:p>
        </p:txBody>
      </p:sp>
    </p:spTree>
    <p:extLst>
      <p:ext uri="{BB962C8B-B14F-4D97-AF65-F5344CB8AC3E}">
        <p14:creationId xmlns:p14="http://schemas.microsoft.com/office/powerpoint/2010/main" val="100676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 follow up 53.5 months. OS  58.7 months v 48.0 months </a:t>
            </a:r>
          </a:p>
        </p:txBody>
      </p:sp>
      <p:sp>
        <p:nvSpPr>
          <p:cNvPr id="4" name="Slide Number Placeholder 3"/>
          <p:cNvSpPr>
            <a:spLocks noGrp="1"/>
          </p:cNvSpPr>
          <p:nvPr>
            <p:ph type="sldNum" sz="quarter" idx="5"/>
          </p:nvPr>
        </p:nvSpPr>
        <p:spPr/>
        <p:txBody>
          <a:bodyPr/>
          <a:lstStyle/>
          <a:p>
            <a:fld id="{B3A96171-A15F-AF4E-B7C5-E1453CAAF64D}" type="slidenum">
              <a:rPr lang="en-US" smtClean="0"/>
              <a:t>19</a:t>
            </a:fld>
            <a:endParaRPr lang="en-US" dirty="0"/>
          </a:p>
        </p:txBody>
      </p:sp>
    </p:spTree>
    <p:extLst>
      <p:ext uri="{BB962C8B-B14F-4D97-AF65-F5344CB8AC3E}">
        <p14:creationId xmlns:p14="http://schemas.microsoft.com/office/powerpoint/2010/main" val="3507071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 P4-01-42 at SABCS 2022. </a:t>
            </a:r>
          </a:p>
          <a:p>
            <a:endParaRPr lang="en-US" dirty="0"/>
          </a:p>
          <a:p>
            <a:r>
              <a:rPr lang="en-US" dirty="0"/>
              <a:t>Pooled analysis of post progression treatments after 1</a:t>
            </a:r>
            <a:r>
              <a:rPr lang="en-US" baseline="30000" dirty="0"/>
              <a:t>st</a:t>
            </a:r>
            <a:r>
              <a:rPr lang="en-US" dirty="0"/>
              <a:t> line </a:t>
            </a:r>
            <a:r>
              <a:rPr lang="en-US" dirty="0" err="1"/>
              <a:t>ribo</a:t>
            </a:r>
            <a:r>
              <a:rPr lang="en-US" dirty="0"/>
              <a:t> + ET in </a:t>
            </a:r>
            <a:r>
              <a:rPr lang="en-US" dirty="0" err="1"/>
              <a:t>Monaleesa</a:t>
            </a:r>
            <a:r>
              <a:rPr lang="en-US" dirty="0"/>
              <a:t> 2, 3, and 7.  Paloma 3 reported similar or shorter durations of next line therapy after </a:t>
            </a:r>
            <a:r>
              <a:rPr lang="en-US" dirty="0" err="1"/>
              <a:t>palbo</a:t>
            </a:r>
            <a:r>
              <a:rPr lang="en-US" dirty="0"/>
              <a:t>. Chemo was most common next line Rx. </a:t>
            </a:r>
          </a:p>
        </p:txBody>
      </p:sp>
      <p:sp>
        <p:nvSpPr>
          <p:cNvPr id="4" name="Slide Number Placeholder 3"/>
          <p:cNvSpPr>
            <a:spLocks noGrp="1"/>
          </p:cNvSpPr>
          <p:nvPr>
            <p:ph type="sldNum" sz="quarter" idx="5"/>
          </p:nvPr>
        </p:nvSpPr>
        <p:spPr/>
        <p:txBody>
          <a:bodyPr/>
          <a:lstStyle/>
          <a:p>
            <a:fld id="{B3A96171-A15F-AF4E-B7C5-E1453CAAF64D}" type="slidenum">
              <a:rPr lang="en-US" smtClean="0"/>
              <a:t>22</a:t>
            </a:fld>
            <a:endParaRPr lang="en-US" dirty="0"/>
          </a:p>
        </p:txBody>
      </p:sp>
    </p:spTree>
    <p:extLst>
      <p:ext uri="{BB962C8B-B14F-4D97-AF65-F5344CB8AC3E}">
        <p14:creationId xmlns:p14="http://schemas.microsoft.com/office/powerpoint/2010/main" val="2982369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 P4-01-42 at SABCS 2022. </a:t>
            </a:r>
          </a:p>
          <a:p>
            <a:endParaRPr lang="en-US" dirty="0"/>
          </a:p>
          <a:p>
            <a:r>
              <a:rPr lang="en-US" dirty="0"/>
              <a:t>Pooled analysis of post progression treatments after 1</a:t>
            </a:r>
            <a:r>
              <a:rPr lang="en-US" baseline="30000" dirty="0"/>
              <a:t>st</a:t>
            </a:r>
            <a:r>
              <a:rPr lang="en-US" dirty="0"/>
              <a:t> line </a:t>
            </a:r>
            <a:r>
              <a:rPr lang="en-US" dirty="0" err="1"/>
              <a:t>ribo</a:t>
            </a:r>
            <a:r>
              <a:rPr lang="en-US" dirty="0"/>
              <a:t> + ET in </a:t>
            </a:r>
            <a:r>
              <a:rPr lang="en-US" dirty="0" err="1"/>
              <a:t>Monaleesa</a:t>
            </a:r>
            <a:r>
              <a:rPr lang="en-US" dirty="0"/>
              <a:t> 2, 3, and 7.  Paloma 3 reported similar or shorter durations of next line therapy after </a:t>
            </a:r>
            <a:r>
              <a:rPr lang="en-US" dirty="0" err="1"/>
              <a:t>palbo</a:t>
            </a:r>
            <a:r>
              <a:rPr lang="en-US" dirty="0"/>
              <a:t>. Chemo was most common next line Rx. </a:t>
            </a:r>
          </a:p>
        </p:txBody>
      </p:sp>
      <p:sp>
        <p:nvSpPr>
          <p:cNvPr id="4" name="Slide Number Placeholder 3"/>
          <p:cNvSpPr>
            <a:spLocks noGrp="1"/>
          </p:cNvSpPr>
          <p:nvPr>
            <p:ph type="sldNum" sz="quarter" idx="5"/>
          </p:nvPr>
        </p:nvSpPr>
        <p:spPr/>
        <p:txBody>
          <a:bodyPr/>
          <a:lstStyle/>
          <a:p>
            <a:fld id="{B3A96171-A15F-AF4E-B7C5-E1453CAAF64D}" type="slidenum">
              <a:rPr lang="en-US" smtClean="0"/>
              <a:t>23</a:t>
            </a:fld>
            <a:endParaRPr lang="en-US" dirty="0"/>
          </a:p>
        </p:txBody>
      </p:sp>
    </p:spTree>
    <p:extLst>
      <p:ext uri="{BB962C8B-B14F-4D97-AF65-F5344CB8AC3E}">
        <p14:creationId xmlns:p14="http://schemas.microsoft.com/office/powerpoint/2010/main" val="332580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Decisions about subsequent therapy may depend on how well patients did on prior therapy. Findings confirm that 1</a:t>
            </a:r>
            <a:r>
              <a:rPr lang="en-US" baseline="30000" dirty="0"/>
              <a:t>st</a:t>
            </a:r>
            <a:r>
              <a:rPr lang="en-US" dirty="0"/>
              <a:t> line ribociclib _+ ET may not render tumor more aggressive and does not worsen pt outcomes.</a:t>
            </a:r>
          </a:p>
          <a:p>
            <a:r>
              <a:rPr lang="en-US" dirty="0"/>
              <a:t>Trend towards improved outcomes of subsequent therapies after 1</a:t>
            </a:r>
            <a:r>
              <a:rPr lang="en-US" baseline="30000" dirty="0"/>
              <a:t>st</a:t>
            </a:r>
            <a:r>
              <a:rPr lang="en-US" dirty="0"/>
              <a:t> line </a:t>
            </a:r>
            <a:r>
              <a:rPr lang="en-US" dirty="0" err="1"/>
              <a:t>ribo</a:t>
            </a:r>
            <a:r>
              <a:rPr lang="en-US" dirty="0"/>
              <a:t> + ET may suggest a post treatment effect of ribociclib that may explain OS benefit.</a:t>
            </a:r>
          </a:p>
        </p:txBody>
      </p:sp>
      <p:sp>
        <p:nvSpPr>
          <p:cNvPr id="4" name="Slide Number Placeholder 3"/>
          <p:cNvSpPr>
            <a:spLocks noGrp="1"/>
          </p:cNvSpPr>
          <p:nvPr>
            <p:ph type="sldNum" sz="quarter" idx="5"/>
          </p:nvPr>
        </p:nvSpPr>
        <p:spPr/>
        <p:txBody>
          <a:bodyPr/>
          <a:lstStyle/>
          <a:p>
            <a:fld id="{B3A96171-A15F-AF4E-B7C5-E1453CAAF64D}" type="slidenum">
              <a:rPr lang="en-US" smtClean="0"/>
              <a:t>24</a:t>
            </a:fld>
            <a:endParaRPr lang="en-US" dirty="0"/>
          </a:p>
        </p:txBody>
      </p:sp>
    </p:spTree>
    <p:extLst>
      <p:ext uri="{BB962C8B-B14F-4D97-AF65-F5344CB8AC3E}">
        <p14:creationId xmlns:p14="http://schemas.microsoft.com/office/powerpoint/2010/main" val="3677001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 based on protocol specified OS analysis. </a:t>
            </a:r>
          </a:p>
        </p:txBody>
      </p:sp>
      <p:sp>
        <p:nvSpPr>
          <p:cNvPr id="4" name="Slide Number Placeholder 3"/>
          <p:cNvSpPr>
            <a:spLocks noGrp="1"/>
          </p:cNvSpPr>
          <p:nvPr>
            <p:ph type="sldNum" sz="quarter" idx="5"/>
          </p:nvPr>
        </p:nvSpPr>
        <p:spPr/>
        <p:txBody>
          <a:bodyPr/>
          <a:lstStyle/>
          <a:p>
            <a:fld id="{B3A96171-A15F-AF4E-B7C5-E1453CAAF64D}" type="slidenum">
              <a:rPr lang="en-US" smtClean="0"/>
              <a:t>25</a:t>
            </a:fld>
            <a:endParaRPr lang="en-US" dirty="0"/>
          </a:p>
        </p:txBody>
      </p:sp>
    </p:spTree>
    <p:extLst>
      <p:ext uri="{BB962C8B-B14F-4D97-AF65-F5344CB8AC3E}">
        <p14:creationId xmlns:p14="http://schemas.microsoft.com/office/powerpoint/2010/main" val="3359319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 A is investigator assessed. Graph B is independent central review of intent to treat population.</a:t>
            </a:r>
          </a:p>
        </p:txBody>
      </p:sp>
      <p:sp>
        <p:nvSpPr>
          <p:cNvPr id="4" name="Slide Number Placeholder 3"/>
          <p:cNvSpPr>
            <a:spLocks noGrp="1"/>
          </p:cNvSpPr>
          <p:nvPr>
            <p:ph type="sldNum" sz="quarter" idx="5"/>
          </p:nvPr>
        </p:nvSpPr>
        <p:spPr/>
        <p:txBody>
          <a:bodyPr/>
          <a:lstStyle/>
          <a:p>
            <a:fld id="{B3A96171-A15F-AF4E-B7C5-E1453CAAF64D}" type="slidenum">
              <a:rPr lang="en-US" smtClean="0"/>
              <a:t>26</a:t>
            </a:fld>
            <a:endParaRPr lang="en-US" dirty="0"/>
          </a:p>
        </p:txBody>
      </p:sp>
    </p:spTree>
    <p:extLst>
      <p:ext uri="{BB962C8B-B14F-4D97-AF65-F5344CB8AC3E}">
        <p14:creationId xmlns:p14="http://schemas.microsoft.com/office/powerpoint/2010/main" val="408299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PFS:  9.2 months v 3.8 </a:t>
            </a:r>
            <a:r>
              <a:rPr lang="en-US" dirty="0" err="1"/>
              <a:t>mos</a:t>
            </a:r>
            <a:r>
              <a:rPr lang="en-US" dirty="0"/>
              <a:t> investigator assessment HR 0.42</a:t>
            </a:r>
          </a:p>
          <a:p>
            <a:r>
              <a:rPr lang="en-US" dirty="0"/>
              <a:t>PFS NE v 3.7 </a:t>
            </a:r>
            <a:r>
              <a:rPr lang="en-US" dirty="0" err="1"/>
              <a:t>mos</a:t>
            </a:r>
            <a:r>
              <a:rPr lang="en-US" dirty="0"/>
              <a:t> central assessment</a:t>
            </a:r>
          </a:p>
        </p:txBody>
      </p:sp>
      <p:sp>
        <p:nvSpPr>
          <p:cNvPr id="4" name="Slide Number Placeholder 3"/>
          <p:cNvSpPr>
            <a:spLocks noGrp="1"/>
          </p:cNvSpPr>
          <p:nvPr>
            <p:ph type="sldNum" sz="quarter" idx="5"/>
          </p:nvPr>
        </p:nvSpPr>
        <p:spPr/>
        <p:txBody>
          <a:bodyPr/>
          <a:lstStyle/>
          <a:p>
            <a:fld id="{B3A96171-A15F-AF4E-B7C5-E1453CAAF64D}" type="slidenum">
              <a:rPr lang="en-US" smtClean="0"/>
              <a:t>29</a:t>
            </a:fld>
            <a:endParaRPr lang="en-US" dirty="0"/>
          </a:p>
        </p:txBody>
      </p:sp>
    </p:spTree>
    <p:extLst>
      <p:ext uri="{BB962C8B-B14F-4D97-AF65-F5344CB8AC3E}">
        <p14:creationId xmlns:p14="http://schemas.microsoft.com/office/powerpoint/2010/main" val="3598644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PFS:  9.5 months v 4.6 months HR 0.46  CI 0.36-0.59 P &lt;0.0001</a:t>
            </a:r>
          </a:p>
        </p:txBody>
      </p:sp>
      <p:sp>
        <p:nvSpPr>
          <p:cNvPr id="4" name="Slide Number Placeholder 3"/>
          <p:cNvSpPr>
            <a:spLocks noGrp="1"/>
          </p:cNvSpPr>
          <p:nvPr>
            <p:ph type="sldNum" sz="quarter" idx="5"/>
          </p:nvPr>
        </p:nvSpPr>
        <p:spPr/>
        <p:txBody>
          <a:bodyPr/>
          <a:lstStyle/>
          <a:p>
            <a:fld id="{B3A96171-A15F-AF4E-B7C5-E1453CAAF64D}" type="slidenum">
              <a:rPr lang="en-US" smtClean="0"/>
              <a:t>30</a:t>
            </a:fld>
            <a:endParaRPr lang="en-US" dirty="0"/>
          </a:p>
        </p:txBody>
      </p:sp>
    </p:spTree>
    <p:extLst>
      <p:ext uri="{BB962C8B-B14F-4D97-AF65-F5344CB8AC3E}">
        <p14:creationId xmlns:p14="http://schemas.microsoft.com/office/powerpoint/2010/main" val="2647909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PFS:  9.5 months v 4.6 months HR 0.46  CI 0.36-0.59 P &lt;0.0001</a:t>
            </a:r>
          </a:p>
        </p:txBody>
      </p:sp>
      <p:sp>
        <p:nvSpPr>
          <p:cNvPr id="4" name="Slide Number Placeholder 3"/>
          <p:cNvSpPr>
            <a:spLocks noGrp="1"/>
          </p:cNvSpPr>
          <p:nvPr>
            <p:ph type="sldNum" sz="quarter" idx="5"/>
          </p:nvPr>
        </p:nvSpPr>
        <p:spPr/>
        <p:txBody>
          <a:bodyPr/>
          <a:lstStyle/>
          <a:p>
            <a:fld id="{B3A96171-A15F-AF4E-B7C5-E1453CAAF64D}" type="slidenum">
              <a:rPr lang="en-US" smtClean="0"/>
              <a:t>31</a:t>
            </a:fld>
            <a:endParaRPr lang="en-US" dirty="0"/>
          </a:p>
        </p:txBody>
      </p:sp>
    </p:spTree>
    <p:extLst>
      <p:ext uri="{BB962C8B-B14F-4D97-AF65-F5344CB8AC3E}">
        <p14:creationId xmlns:p14="http://schemas.microsoft.com/office/powerpoint/2010/main" val="1449761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a:p>
        </p:txBody>
      </p:sp>
    </p:spTree>
    <p:extLst>
      <p:ext uri="{BB962C8B-B14F-4D97-AF65-F5344CB8AC3E}">
        <p14:creationId xmlns:p14="http://schemas.microsoft.com/office/powerpoint/2010/main" val="26514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CHOICE: Phase II </a:t>
            </a:r>
            <a:r>
              <a:rPr lang="en-US" dirty="0" err="1"/>
              <a:t>ribo</a:t>
            </a:r>
            <a:r>
              <a:rPr lang="en-US" dirty="0"/>
              <a:t> + ET extended PFS v combo chemo in aggressive HR positive MBC.  Aggressive disease: symptomatic visceral </a:t>
            </a:r>
            <a:r>
              <a:rPr lang="en-US" dirty="0" err="1"/>
              <a:t>mets</a:t>
            </a:r>
            <a:r>
              <a:rPr lang="en-US" dirty="0"/>
              <a:t>, rapid disease progression, impending visceral compromise, markedly symptomatic </a:t>
            </a:r>
            <a:r>
              <a:rPr lang="en-US" dirty="0" err="1"/>
              <a:t>nonvisceral</a:t>
            </a:r>
            <a:r>
              <a:rPr lang="en-US" dirty="0"/>
              <a:t> disease chemo choices docetaxel/</a:t>
            </a:r>
            <a:r>
              <a:rPr lang="en-US" dirty="0" err="1"/>
              <a:t>capecibtaine</a:t>
            </a:r>
            <a:r>
              <a:rPr lang="en-US" dirty="0"/>
              <a:t>, </a:t>
            </a:r>
            <a:r>
              <a:rPr lang="en-US" dirty="0" err="1"/>
              <a:t>taxol</a:t>
            </a:r>
            <a:r>
              <a:rPr lang="en-US" dirty="0"/>
              <a:t>/gemcitabine, or capecitabine/</a:t>
            </a:r>
            <a:r>
              <a:rPr lang="en-US" dirty="0" err="1"/>
              <a:t>vinolrebine</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32</a:t>
            </a:fld>
            <a:endParaRPr lang="en-US" dirty="0"/>
          </a:p>
        </p:txBody>
      </p:sp>
    </p:spTree>
    <p:extLst>
      <p:ext uri="{BB962C8B-B14F-4D97-AF65-F5344CB8AC3E}">
        <p14:creationId xmlns:p14="http://schemas.microsoft.com/office/powerpoint/2010/main" val="3854265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CHOICE: Phase II </a:t>
            </a:r>
            <a:r>
              <a:rPr lang="en-US" dirty="0" err="1"/>
              <a:t>ribo</a:t>
            </a:r>
            <a:r>
              <a:rPr lang="en-US" dirty="0"/>
              <a:t> + ET extended PFS v combo chemo in aggressive HR positive MBC.  Aggressive disease: symptomatic visceral </a:t>
            </a:r>
            <a:r>
              <a:rPr lang="en-US" dirty="0" err="1"/>
              <a:t>mets</a:t>
            </a:r>
            <a:r>
              <a:rPr lang="en-US" dirty="0"/>
              <a:t>, rapid disease progression, impending visceral compromise, markedly symptomatic </a:t>
            </a:r>
            <a:r>
              <a:rPr lang="en-US" dirty="0" err="1"/>
              <a:t>nonvisceral</a:t>
            </a:r>
            <a:r>
              <a:rPr lang="en-US" dirty="0"/>
              <a:t> disease chemo choices docetaxel/</a:t>
            </a:r>
            <a:r>
              <a:rPr lang="en-US" dirty="0" err="1"/>
              <a:t>capecibtaine</a:t>
            </a:r>
            <a:r>
              <a:rPr lang="en-US" dirty="0"/>
              <a:t>, </a:t>
            </a:r>
            <a:r>
              <a:rPr lang="en-US" dirty="0" err="1"/>
              <a:t>taxol</a:t>
            </a:r>
            <a:r>
              <a:rPr lang="en-US" dirty="0"/>
              <a:t>/gemcitabine, or capecitabine/</a:t>
            </a:r>
            <a:r>
              <a:rPr lang="en-US" dirty="0" err="1"/>
              <a:t>vinolrebine</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33</a:t>
            </a:fld>
            <a:endParaRPr lang="en-US" dirty="0"/>
          </a:p>
        </p:txBody>
      </p:sp>
    </p:spTree>
    <p:extLst>
      <p:ext uri="{BB962C8B-B14F-4D97-AF65-F5344CB8AC3E}">
        <p14:creationId xmlns:p14="http://schemas.microsoft.com/office/powerpoint/2010/main" val="458754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34</a:t>
            </a:fld>
            <a:endParaRPr lang="en-US" dirty="0"/>
          </a:p>
        </p:txBody>
      </p:sp>
    </p:spTree>
    <p:extLst>
      <p:ext uri="{BB962C8B-B14F-4D97-AF65-F5344CB8AC3E}">
        <p14:creationId xmlns:p14="http://schemas.microsoft.com/office/powerpoint/2010/main" val="1169945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ASCO 2022</a:t>
            </a:r>
          </a:p>
        </p:txBody>
      </p:sp>
      <p:sp>
        <p:nvSpPr>
          <p:cNvPr id="4" name="Slide Number Placeholder 3"/>
          <p:cNvSpPr>
            <a:spLocks noGrp="1"/>
          </p:cNvSpPr>
          <p:nvPr>
            <p:ph type="sldNum" sz="quarter" idx="5"/>
          </p:nvPr>
        </p:nvSpPr>
        <p:spPr/>
        <p:txBody>
          <a:bodyPr/>
          <a:lstStyle/>
          <a:p>
            <a:fld id="{B3A96171-A15F-AF4E-B7C5-E1453CAAF64D}" type="slidenum">
              <a:rPr lang="en-US" smtClean="0"/>
              <a:t>35</a:t>
            </a:fld>
            <a:endParaRPr lang="en-US" dirty="0"/>
          </a:p>
        </p:txBody>
      </p:sp>
    </p:spTree>
    <p:extLst>
      <p:ext uri="{BB962C8B-B14F-4D97-AF65-F5344CB8AC3E}">
        <p14:creationId xmlns:p14="http://schemas.microsoft.com/office/powerpoint/2010/main" val="92071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ASCO 2022</a:t>
            </a:r>
          </a:p>
        </p:txBody>
      </p:sp>
      <p:sp>
        <p:nvSpPr>
          <p:cNvPr id="4" name="Slide Number Placeholder 3"/>
          <p:cNvSpPr>
            <a:spLocks noGrp="1"/>
          </p:cNvSpPr>
          <p:nvPr>
            <p:ph type="sldNum" sz="quarter" idx="5"/>
          </p:nvPr>
        </p:nvSpPr>
        <p:spPr/>
        <p:txBody>
          <a:bodyPr/>
          <a:lstStyle/>
          <a:p>
            <a:fld id="{B3A96171-A15F-AF4E-B7C5-E1453CAAF64D}" type="slidenum">
              <a:rPr lang="en-US" smtClean="0"/>
              <a:t>36</a:t>
            </a:fld>
            <a:endParaRPr lang="en-US" dirty="0"/>
          </a:p>
        </p:txBody>
      </p:sp>
    </p:spTree>
    <p:extLst>
      <p:ext uri="{BB962C8B-B14F-4D97-AF65-F5344CB8AC3E}">
        <p14:creationId xmlns:p14="http://schemas.microsoft.com/office/powerpoint/2010/main" val="3997358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ASCO 2022</a:t>
            </a:r>
          </a:p>
        </p:txBody>
      </p:sp>
      <p:sp>
        <p:nvSpPr>
          <p:cNvPr id="4" name="Slide Number Placeholder 3"/>
          <p:cNvSpPr>
            <a:spLocks noGrp="1"/>
          </p:cNvSpPr>
          <p:nvPr>
            <p:ph type="sldNum" sz="quarter" idx="5"/>
          </p:nvPr>
        </p:nvSpPr>
        <p:spPr/>
        <p:txBody>
          <a:bodyPr/>
          <a:lstStyle/>
          <a:p>
            <a:fld id="{B3A96171-A15F-AF4E-B7C5-E1453CAAF64D}" type="slidenum">
              <a:rPr lang="en-US" smtClean="0"/>
              <a:t>37</a:t>
            </a:fld>
            <a:endParaRPr lang="en-US" dirty="0"/>
          </a:p>
        </p:txBody>
      </p:sp>
    </p:spTree>
    <p:extLst>
      <p:ext uri="{BB962C8B-B14F-4D97-AF65-F5344CB8AC3E}">
        <p14:creationId xmlns:p14="http://schemas.microsoft.com/office/powerpoint/2010/main" val="1647238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38</a:t>
            </a:fld>
            <a:endParaRPr lang="en-US" dirty="0"/>
          </a:p>
        </p:txBody>
      </p:sp>
    </p:spTree>
    <p:extLst>
      <p:ext uri="{BB962C8B-B14F-4D97-AF65-F5344CB8AC3E}">
        <p14:creationId xmlns:p14="http://schemas.microsoft.com/office/powerpoint/2010/main" val="475696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ASCO 2022</a:t>
            </a:r>
          </a:p>
        </p:txBody>
      </p:sp>
      <p:sp>
        <p:nvSpPr>
          <p:cNvPr id="4" name="Slide Number Placeholder 3"/>
          <p:cNvSpPr>
            <a:spLocks noGrp="1"/>
          </p:cNvSpPr>
          <p:nvPr>
            <p:ph type="sldNum" sz="quarter" idx="5"/>
          </p:nvPr>
        </p:nvSpPr>
        <p:spPr/>
        <p:txBody>
          <a:bodyPr/>
          <a:lstStyle/>
          <a:p>
            <a:fld id="{B3A96171-A15F-AF4E-B7C5-E1453CAAF64D}" type="slidenum">
              <a:rPr lang="en-US" smtClean="0"/>
              <a:t>39</a:t>
            </a:fld>
            <a:endParaRPr lang="en-US" dirty="0"/>
          </a:p>
        </p:txBody>
      </p:sp>
    </p:spTree>
    <p:extLst>
      <p:ext uri="{BB962C8B-B14F-4D97-AF65-F5344CB8AC3E}">
        <p14:creationId xmlns:p14="http://schemas.microsoft.com/office/powerpoint/2010/main" val="479745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ASCO 2022</a:t>
            </a:r>
          </a:p>
        </p:txBody>
      </p:sp>
      <p:sp>
        <p:nvSpPr>
          <p:cNvPr id="4" name="Slide Number Placeholder 3"/>
          <p:cNvSpPr>
            <a:spLocks noGrp="1"/>
          </p:cNvSpPr>
          <p:nvPr>
            <p:ph type="sldNum" sz="quarter" idx="5"/>
          </p:nvPr>
        </p:nvSpPr>
        <p:spPr/>
        <p:txBody>
          <a:bodyPr/>
          <a:lstStyle/>
          <a:p>
            <a:fld id="{B3A96171-A15F-AF4E-B7C5-E1453CAAF64D}" type="slidenum">
              <a:rPr lang="en-US" smtClean="0"/>
              <a:t>40</a:t>
            </a:fld>
            <a:endParaRPr lang="en-US" dirty="0"/>
          </a:p>
        </p:txBody>
      </p:sp>
    </p:spTree>
    <p:extLst>
      <p:ext uri="{BB962C8B-B14F-4D97-AF65-F5344CB8AC3E}">
        <p14:creationId xmlns:p14="http://schemas.microsoft.com/office/powerpoint/2010/main" val="1349452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ASCO 2022</a:t>
            </a:r>
          </a:p>
        </p:txBody>
      </p:sp>
      <p:sp>
        <p:nvSpPr>
          <p:cNvPr id="4" name="Slide Number Placeholder 3"/>
          <p:cNvSpPr>
            <a:spLocks noGrp="1"/>
          </p:cNvSpPr>
          <p:nvPr>
            <p:ph type="sldNum" sz="quarter" idx="5"/>
          </p:nvPr>
        </p:nvSpPr>
        <p:spPr/>
        <p:txBody>
          <a:bodyPr/>
          <a:lstStyle/>
          <a:p>
            <a:fld id="{B3A96171-A15F-AF4E-B7C5-E1453CAAF64D}" type="slidenum">
              <a:rPr lang="en-US" smtClean="0"/>
              <a:t>41</a:t>
            </a:fld>
            <a:endParaRPr lang="en-US" dirty="0"/>
          </a:p>
        </p:txBody>
      </p:sp>
    </p:spTree>
    <p:extLst>
      <p:ext uri="{BB962C8B-B14F-4D97-AF65-F5344CB8AC3E}">
        <p14:creationId xmlns:p14="http://schemas.microsoft.com/office/powerpoint/2010/main" val="3150206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42</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43</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44</a:t>
            </a:fld>
            <a:endParaRPr lang="en-US" dirty="0"/>
          </a:p>
        </p:txBody>
      </p:sp>
    </p:spTree>
    <p:extLst>
      <p:ext uri="{BB962C8B-B14F-4D97-AF65-F5344CB8AC3E}">
        <p14:creationId xmlns:p14="http://schemas.microsoft.com/office/powerpoint/2010/main" val="2259331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63</a:t>
            </a:fld>
            <a:endParaRPr lang="en-US" dirty="0"/>
          </a:p>
        </p:txBody>
      </p:sp>
    </p:spTree>
    <p:extLst>
      <p:ext uri="{BB962C8B-B14F-4D97-AF65-F5344CB8AC3E}">
        <p14:creationId xmlns:p14="http://schemas.microsoft.com/office/powerpoint/2010/main" val="17712544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88</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514909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91</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92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32323"/>
                </a:solidFill>
                <a:effectLst/>
                <a:latin typeface="Noto Sans" panose="020B0502040504020204" pitchFamily="34" charset="0"/>
              </a:rPr>
              <a:t>Patients with stage I or II HER2-positive cancers may also be appropriate candidates for neoadjuvant therapy if one or more of the following criteria apply:</a:t>
            </a:r>
          </a:p>
          <a:p>
            <a:pPr algn="l"/>
            <a:r>
              <a:rPr lang="en-US" b="0" i="0" dirty="0">
                <a:solidFill>
                  <a:srgbClr val="232323"/>
                </a:solidFill>
                <a:effectLst/>
                <a:latin typeface="Times New Roman" panose="02020603050405020304" pitchFamily="18" charset="0"/>
              </a:rPr>
              <a:t>●</a:t>
            </a:r>
            <a:r>
              <a:rPr lang="en-US" b="0" i="0" dirty="0">
                <a:solidFill>
                  <a:srgbClr val="232323"/>
                </a:solidFill>
                <a:effectLst/>
                <a:latin typeface="Noto Sans" panose="020B0502040504020204" pitchFamily="34" charset="0"/>
              </a:rPr>
              <a:t>The patient desires breast-conserving surgery (BCS) but is not a candidate for BCS or is likely to have a suboptimal cosmetic outcome with BCS due to tumor location or size relative to the size of the patient's breast, and may be a better candidate if neoadjuvant therapy decreases the extent of the cancer.</a:t>
            </a:r>
          </a:p>
          <a:p>
            <a:pPr algn="l"/>
            <a:r>
              <a:rPr lang="en-US" b="0" i="0" dirty="0">
                <a:solidFill>
                  <a:srgbClr val="232323"/>
                </a:solidFill>
                <a:effectLst/>
                <a:latin typeface="Times New Roman" panose="02020603050405020304" pitchFamily="18" charset="0"/>
              </a:rPr>
              <a:t>●</a:t>
            </a:r>
            <a:r>
              <a:rPr lang="en-US" b="0" i="0" dirty="0">
                <a:solidFill>
                  <a:srgbClr val="232323"/>
                </a:solidFill>
                <a:effectLst/>
                <a:latin typeface="Noto Sans" panose="020B0502040504020204" pitchFamily="34" charset="0"/>
              </a:rPr>
              <a:t>The patient has limited axillary nodal involvement by clinical assessment (cN1), for which axillary lymph node dissection would be standard surgical management, but could be a candidate for sentinel lymph node biopsy alone if converted to clinically node-negative (ycN0) with neoadjuvant therapy.</a:t>
            </a:r>
          </a:p>
          <a:p>
            <a:pPr algn="l"/>
            <a:r>
              <a:rPr lang="en-US" b="0" i="0" dirty="0">
                <a:solidFill>
                  <a:srgbClr val="232323"/>
                </a:solidFill>
                <a:effectLst/>
                <a:latin typeface="Times New Roman" panose="02020603050405020304" pitchFamily="18" charset="0"/>
              </a:rPr>
              <a:t>●</a:t>
            </a:r>
            <a:r>
              <a:rPr lang="en-US" b="0" i="0" dirty="0">
                <a:solidFill>
                  <a:srgbClr val="232323"/>
                </a:solidFill>
                <a:effectLst/>
                <a:latin typeface="Noto Sans" panose="020B0502040504020204" pitchFamily="34" charset="0"/>
              </a:rPr>
              <a:t>Surgery must be postponed awaiting consultation with plastic surgery regarding breast reconstruction, results of genetic testing or resolution of an intercurrent illness, including pregnancy, and the patient and treating clinicians do not wish to delay initiation of treatment.</a:t>
            </a:r>
          </a:p>
          <a:p>
            <a:pPr algn="l"/>
            <a:r>
              <a:rPr lang="en-US" b="0" i="0" dirty="0">
                <a:solidFill>
                  <a:srgbClr val="232323"/>
                </a:solidFill>
                <a:effectLst/>
                <a:latin typeface="Times New Roman" panose="02020603050405020304" pitchFamily="18" charset="0"/>
              </a:rPr>
              <a:t>●</a:t>
            </a:r>
            <a:r>
              <a:rPr lang="en-US" b="0" i="0" dirty="0">
                <a:solidFill>
                  <a:srgbClr val="232323"/>
                </a:solidFill>
                <a:effectLst/>
                <a:latin typeface="Noto Sans" panose="020B0502040504020204" pitchFamily="34" charset="0"/>
              </a:rPr>
              <a:t>Postoperative treatment with </a:t>
            </a:r>
            <a:r>
              <a:rPr lang="en-US" b="0" i="0" u="none" strike="noStrike" dirty="0">
                <a:solidFill>
                  <a:srgbClr val="005B92"/>
                </a:solidFill>
                <a:effectLst/>
                <a:latin typeface="Noto Sans" panose="020B0502040504020204" pitchFamily="34" charset="0"/>
                <a:hlinkClick r:id="rId3"/>
              </a:rPr>
              <a:t>ado-trastuzumab emtansine</a:t>
            </a:r>
            <a:r>
              <a:rPr lang="en-US" b="0" i="0" dirty="0">
                <a:solidFill>
                  <a:srgbClr val="232323"/>
                </a:solidFill>
                <a:effectLst/>
                <a:latin typeface="Noto Sans" panose="020B0502040504020204" pitchFamily="34" charset="0"/>
              </a:rPr>
              <a:t> (T-DM1) would be considered if the patient were found to have residual invasive disease in the breast or axillary nodes following NACT with single or dual HER2-targeted therapy. (See </a:t>
            </a:r>
            <a:r>
              <a:rPr lang="en-US" b="0" i="0" u="none" strike="noStrike" dirty="0">
                <a:solidFill>
                  <a:srgbClr val="005B92"/>
                </a:solidFill>
                <a:effectLst/>
                <a:latin typeface="Noto Sans" panose="020B0502040504020204" pitchFamily="34" charset="0"/>
                <a:hlinkClick r:id="rId4"/>
              </a:rPr>
              <a:t>"Adjuvant systemic therapy for HER2-positive breast cancer", section on 'Patients who were treated with neoadjuvant therapy'</a:t>
            </a:r>
            <a:r>
              <a:rPr lang="en-US" b="0" i="0" dirty="0">
                <a:solidFill>
                  <a:srgbClr val="232323"/>
                </a:solidFill>
                <a:effectLst/>
                <a:latin typeface="Noto Sans" panose="020B0502040504020204" pitchFamily="34" charset="0"/>
              </a:rPr>
              <a:t> and </a:t>
            </a:r>
            <a:r>
              <a:rPr lang="en-US" b="0" i="0" u="none" strike="noStrike" dirty="0">
                <a:solidFill>
                  <a:srgbClr val="005B92"/>
                </a:solidFill>
                <a:effectLst/>
                <a:latin typeface="Noto Sans" panose="020B0502040504020204" pitchFamily="34" charset="0"/>
                <a:hlinkClick r:id="rId5"/>
              </a:rPr>
              <a:t>"Adjuvant systemic therapy for HER2-positive breast cancer", section on 'T-DM1'</a:t>
            </a:r>
            <a:r>
              <a:rPr lang="en-US" b="0" i="0" dirty="0">
                <a:solidFill>
                  <a:srgbClr val="232323"/>
                </a:solidFill>
                <a:effectLst/>
                <a:latin typeface="Noto Sans" panose="020B0502040504020204" pitchFamily="34" charset="0"/>
              </a:rPr>
              <a:t>.)</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93</a:t>
            </a:fld>
            <a:endParaRPr lang="en-US" dirty="0"/>
          </a:p>
        </p:txBody>
      </p:sp>
    </p:spTree>
    <p:extLst>
      <p:ext uri="{BB962C8B-B14F-4D97-AF65-F5344CB8AC3E}">
        <p14:creationId xmlns:p14="http://schemas.microsoft.com/office/powerpoint/2010/main" val="25844616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98</a:t>
            </a:fld>
            <a:endParaRPr lang="en-US" dirty="0"/>
          </a:p>
        </p:txBody>
      </p:sp>
    </p:spTree>
    <p:extLst>
      <p:ext uri="{BB962C8B-B14F-4D97-AF65-F5344CB8AC3E}">
        <p14:creationId xmlns:p14="http://schemas.microsoft.com/office/powerpoint/2010/main" val="3304430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9</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99</a:t>
            </a:fld>
            <a:endParaRPr lang="en-US" dirty="0"/>
          </a:p>
        </p:txBody>
      </p:sp>
    </p:spTree>
    <p:extLst>
      <p:ext uri="{BB962C8B-B14F-4D97-AF65-F5344CB8AC3E}">
        <p14:creationId xmlns:p14="http://schemas.microsoft.com/office/powerpoint/2010/main" val="13590144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4D4D"/>
                </a:solidFill>
                <a:effectLst/>
                <a:latin typeface="ff-quadraat-web-pro"/>
              </a:rPr>
              <a:t>Among patients with human epidermal growth factor receptor 2 (HER2)–positive early breast cancer who have received neoadjuvant chemotherapy plus HER2-targeted therapy and are then found to have residual invasive disease at surgery, the risk of disease recurrence or death is higher than the risk among patients with a pathological complete response. KATHERINE trial compared adjuvant T-DM1 with trastuzumab in patients who had HER2-positive early breast cancer and residual invasive cancer at surgery after completion of neoadjuvant chemotherapy plus HER2-targeted therapy.</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105</a:t>
            </a:fld>
            <a:endParaRPr lang="en-US" dirty="0"/>
          </a:p>
        </p:txBody>
      </p:sp>
    </p:spTree>
    <p:extLst>
      <p:ext uri="{BB962C8B-B14F-4D97-AF65-F5344CB8AC3E}">
        <p14:creationId xmlns:p14="http://schemas.microsoft.com/office/powerpoint/2010/main" val="4054641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4D4D"/>
                </a:solidFill>
                <a:effectLst/>
                <a:latin typeface="ff-quadraat-web-pro"/>
              </a:rPr>
              <a:t>Among patients with human epidermal growth factor receptor 2 (HER2)–positive early breast cancer who have received neoadjuvant chemotherapy plus HER2-targeted therapy and are then found to have residual invasive disease at surgery, the risk of disease recurrence or death is higher than the risk among patients with a pathological complete response. KATHERINE trial compared adjuvant T-DM1 with trastuzumab in patients who had HER2-positive early breast cancer and residual invasive cancer at surgery after completion of neoadjuvant chemotherapy plus HER2-targeted therapy.</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106</a:t>
            </a:fld>
            <a:endParaRPr lang="en-US" dirty="0"/>
          </a:p>
        </p:txBody>
      </p:sp>
    </p:spTree>
    <p:extLst>
      <p:ext uri="{BB962C8B-B14F-4D97-AF65-F5344CB8AC3E}">
        <p14:creationId xmlns:p14="http://schemas.microsoft.com/office/powerpoint/2010/main" val="21422407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4D4D"/>
                </a:solidFill>
                <a:effectLst/>
                <a:latin typeface="ff-quadraat-web-pro"/>
              </a:rPr>
              <a:t>Among patients with human epidermal growth factor receptor 2 (HER2)–positive early breast cancer who have received neoadjuvant chemotherapy plus HER2-targeted therapy and are then found to have residual invasive disease at surgery, the risk of disease recurrence or death is higher than the risk among patients with a pathological complete response. KATHERINE trial compared adjuvant T-DM1 with trastuzumab in patients who had HER2-positive early breast cancer and residual invasive cancer at surgery after completion of neoadjuvant chemotherapy plus HER2-targeted therapy.</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107</a:t>
            </a:fld>
            <a:endParaRPr lang="en-US" dirty="0"/>
          </a:p>
        </p:txBody>
      </p:sp>
    </p:spTree>
    <p:extLst>
      <p:ext uri="{BB962C8B-B14F-4D97-AF65-F5344CB8AC3E}">
        <p14:creationId xmlns:p14="http://schemas.microsoft.com/office/powerpoint/2010/main" val="36681130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113</a:t>
            </a:fld>
            <a:endParaRPr lang="en-US" dirty="0"/>
          </a:p>
        </p:txBody>
      </p:sp>
    </p:spTree>
    <p:extLst>
      <p:ext uri="{BB962C8B-B14F-4D97-AF65-F5344CB8AC3E}">
        <p14:creationId xmlns:p14="http://schemas.microsoft.com/office/powerpoint/2010/main" val="33843862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115</a:t>
            </a:fld>
            <a:endParaRPr lang="en-US" dirty="0"/>
          </a:p>
        </p:txBody>
      </p:sp>
    </p:spTree>
    <p:extLst>
      <p:ext uri="{BB962C8B-B14F-4D97-AF65-F5344CB8AC3E}">
        <p14:creationId xmlns:p14="http://schemas.microsoft.com/office/powerpoint/2010/main" val="35568253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116</a:t>
            </a:fld>
            <a:endParaRPr lang="en-US" dirty="0"/>
          </a:p>
        </p:txBody>
      </p:sp>
    </p:spTree>
    <p:extLst>
      <p:ext uri="{BB962C8B-B14F-4D97-AF65-F5344CB8AC3E}">
        <p14:creationId xmlns:p14="http://schemas.microsoft.com/office/powerpoint/2010/main" val="7370386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117</a:t>
            </a:fld>
            <a:endParaRPr lang="en-US" dirty="0"/>
          </a:p>
        </p:txBody>
      </p:sp>
    </p:spTree>
    <p:extLst>
      <p:ext uri="{BB962C8B-B14F-4D97-AF65-F5344CB8AC3E}">
        <p14:creationId xmlns:p14="http://schemas.microsoft.com/office/powerpoint/2010/main" val="5675431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118</a:t>
            </a:fld>
            <a:endParaRPr lang="en-US" dirty="0"/>
          </a:p>
        </p:txBody>
      </p:sp>
    </p:spTree>
    <p:extLst>
      <p:ext uri="{BB962C8B-B14F-4D97-AF65-F5344CB8AC3E}">
        <p14:creationId xmlns:p14="http://schemas.microsoft.com/office/powerpoint/2010/main" val="2253131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125</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Paloma 1: Phase II randomized 165 postmenopausal women to 1</a:t>
            </a:r>
            <a:r>
              <a:rPr lang="en-US" baseline="30000" dirty="0"/>
              <a:t>st</a:t>
            </a:r>
            <a:r>
              <a:rPr lang="en-US" dirty="0"/>
              <a:t> line </a:t>
            </a:r>
            <a:r>
              <a:rPr lang="en-US" dirty="0" err="1"/>
              <a:t>palbo</a:t>
            </a:r>
            <a:r>
              <a:rPr lang="en-US" dirty="0"/>
              <a:t> + letrozole median PFS 20.2 v 10.2 months  HR 0.488, p .0004. Approved February 2015.</a:t>
            </a:r>
          </a:p>
          <a:p>
            <a:r>
              <a:rPr lang="en-US" dirty="0" err="1"/>
              <a:t>Monaleesa</a:t>
            </a:r>
            <a:r>
              <a:rPr lang="en-US" dirty="0"/>
              <a:t> 2: RCT 668 pts1st line </a:t>
            </a:r>
            <a:r>
              <a:rPr lang="en-US" dirty="0" err="1"/>
              <a:t>ribo</a:t>
            </a:r>
            <a:r>
              <a:rPr lang="en-US" dirty="0"/>
              <a:t> + letrozole.  Approved march 2017.</a:t>
            </a:r>
          </a:p>
          <a:p>
            <a:r>
              <a:rPr lang="en-US" dirty="0" err="1"/>
              <a:t>Abema</a:t>
            </a:r>
            <a:r>
              <a:rPr lang="en-US" dirty="0"/>
              <a:t> approved September 2017 in combination: Monarch2. RCT 669 pts  </a:t>
            </a:r>
            <a:r>
              <a:rPr lang="en-US" dirty="0" err="1"/>
              <a:t>abema</a:t>
            </a:r>
            <a:r>
              <a:rPr lang="en-US" dirty="0"/>
              <a:t> + </a:t>
            </a:r>
            <a:r>
              <a:rPr lang="en-US" dirty="0" err="1"/>
              <a:t>fulvestrant</a:t>
            </a:r>
            <a:r>
              <a:rPr lang="en-US" dirty="0"/>
              <a:t> 2</a:t>
            </a:r>
            <a:r>
              <a:rPr lang="en-US" baseline="30000" dirty="0"/>
              <a:t>nd</a:t>
            </a:r>
            <a:r>
              <a:rPr lang="en-US" dirty="0"/>
              <a:t> line.</a:t>
            </a:r>
          </a:p>
          <a:p>
            <a:r>
              <a:rPr lang="en-US" dirty="0"/>
              <a:t> Monarch1. Monotherapy single arm 132 pts with disease progression on/after endocrine therapy, </a:t>
            </a:r>
            <a:r>
              <a:rPr lang="en-US" dirty="0" err="1"/>
              <a:t>taxane</a:t>
            </a:r>
            <a:r>
              <a:rPr lang="en-US" dirty="0"/>
              <a:t>, 1-2 prior chemo in </a:t>
            </a:r>
            <a:r>
              <a:rPr lang="en-US" dirty="0" err="1"/>
              <a:t>metastastic</a:t>
            </a:r>
            <a:r>
              <a:rPr lang="en-US" dirty="0"/>
              <a:t> setting. ORR 19.7% median duration 8.6 mos.</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a:t>
            </a:fld>
            <a:endParaRPr lang="en-US" dirty="0"/>
          </a:p>
        </p:txBody>
      </p:sp>
    </p:spTree>
    <p:extLst>
      <p:ext uri="{BB962C8B-B14F-4D97-AF65-F5344CB8AC3E}">
        <p14:creationId xmlns:p14="http://schemas.microsoft.com/office/powerpoint/2010/main" val="38734104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B3FBE1-93FB-4894-9598-D4BFEDE475D4}" type="slidenum">
              <a:rPr lang="en-US" smtClean="0"/>
              <a:t>126</a:t>
            </a:fld>
            <a:endParaRPr lang="en-US"/>
          </a:p>
        </p:txBody>
      </p:sp>
    </p:spTree>
    <p:extLst>
      <p:ext uri="{BB962C8B-B14F-4D97-AF65-F5344CB8AC3E}">
        <p14:creationId xmlns:p14="http://schemas.microsoft.com/office/powerpoint/2010/main" val="17795261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Aggressive phenotype</a:t>
            </a:r>
          </a:p>
        </p:txBody>
      </p:sp>
      <p:sp>
        <p:nvSpPr>
          <p:cNvPr id="4" name="Slide Number Placeholder 3"/>
          <p:cNvSpPr>
            <a:spLocks noGrp="1"/>
          </p:cNvSpPr>
          <p:nvPr>
            <p:ph type="sldNum" sz="quarter" idx="5"/>
          </p:nvPr>
        </p:nvSpPr>
        <p:spPr/>
        <p:txBody>
          <a:bodyPr/>
          <a:lstStyle/>
          <a:p>
            <a:fld id="{10B3FBE1-93FB-4894-9598-D4BFEDE475D4}" type="slidenum">
              <a:rPr lang="en-US" smtClean="0"/>
              <a:t>127</a:t>
            </a:fld>
            <a:endParaRPr lang="en-US" dirty="0"/>
          </a:p>
        </p:txBody>
      </p:sp>
    </p:spTree>
    <p:extLst>
      <p:ext uri="{BB962C8B-B14F-4D97-AF65-F5344CB8AC3E}">
        <p14:creationId xmlns:p14="http://schemas.microsoft.com/office/powerpoint/2010/main" val="10818479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data presented in 2020 that </a:t>
            </a:r>
          </a:p>
          <a:p>
            <a:endParaRPr lang="en-US" dirty="0"/>
          </a:p>
          <a:p>
            <a:r>
              <a:rPr lang="en-US" dirty="0"/>
              <a:t>Stratification Factors:</a:t>
            </a:r>
          </a:p>
          <a:p>
            <a:pPr marL="171450" indent="-171450">
              <a:buFontTx/>
              <a:buChar char="-"/>
            </a:pPr>
            <a:r>
              <a:rPr lang="en-US" dirty="0"/>
              <a:t>Chemotherapy on study (</a:t>
            </a:r>
            <a:r>
              <a:rPr lang="en-US" dirty="0" err="1"/>
              <a:t>taxane</a:t>
            </a:r>
            <a:r>
              <a:rPr lang="en-US" dirty="0"/>
              <a:t> or gemcitabine-carboplatin)</a:t>
            </a:r>
          </a:p>
          <a:p>
            <a:pPr marL="171450" indent="-171450">
              <a:buFontTx/>
              <a:buChar char="-"/>
            </a:pPr>
            <a:r>
              <a:rPr lang="en-US" dirty="0"/>
              <a:t>PD-L1 tumor expression (CPS &gt;/=1 or CPS &lt;/+1</a:t>
            </a:r>
          </a:p>
          <a:p>
            <a:pPr marL="171450" indent="-171450">
              <a:buFontTx/>
              <a:buChar char="-"/>
            </a:pPr>
            <a:r>
              <a:rPr lang="en-US" dirty="0"/>
              <a:t>Prior treatment with same class chemotherapy in the neoadjuvant or adjuvant setting (yes or no)</a:t>
            </a:r>
          </a:p>
          <a:p>
            <a:pPr marL="171450" indent="-171450">
              <a:buFontTx/>
              <a:buChar char="-"/>
            </a:pPr>
            <a:endParaRPr lang="en-US" dirty="0"/>
          </a:p>
          <a:p>
            <a:pPr marL="0" indent="0">
              <a:buFontTx/>
              <a:buNone/>
            </a:pPr>
            <a:r>
              <a:rPr lang="en-US" dirty="0"/>
              <a:t>Patients who completed treatment for stage I, II or III breast cancer were eligible if at least 6 months had elapsed between completion of treatment with curative intent and the first documented local or distant disease recurrence.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0B3FBE1-93FB-4894-9598-D4BFEDE475D4}" type="slidenum">
              <a:rPr lang="en-US" smtClean="0"/>
              <a:t>129</a:t>
            </a:fld>
            <a:endParaRPr lang="en-US"/>
          </a:p>
        </p:txBody>
      </p:sp>
    </p:spTree>
    <p:extLst>
      <p:ext uri="{BB962C8B-B14F-4D97-AF65-F5344CB8AC3E}">
        <p14:creationId xmlns:p14="http://schemas.microsoft.com/office/powerpoint/2010/main" val="35895665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 follow-up 39.1mo</a:t>
            </a:r>
          </a:p>
        </p:txBody>
      </p:sp>
      <p:sp>
        <p:nvSpPr>
          <p:cNvPr id="4" name="Slide Number Placeholder 3"/>
          <p:cNvSpPr>
            <a:spLocks noGrp="1"/>
          </p:cNvSpPr>
          <p:nvPr>
            <p:ph type="sldNum" sz="quarter" idx="5"/>
          </p:nvPr>
        </p:nvSpPr>
        <p:spPr/>
        <p:txBody>
          <a:bodyPr/>
          <a:lstStyle/>
          <a:p>
            <a:fld id="{10B3FBE1-93FB-4894-9598-D4BFEDE475D4}" type="slidenum">
              <a:rPr lang="en-US" smtClean="0"/>
              <a:t>130</a:t>
            </a:fld>
            <a:endParaRPr lang="en-US"/>
          </a:p>
        </p:txBody>
      </p:sp>
    </p:spTree>
    <p:extLst>
      <p:ext uri="{BB962C8B-B14F-4D97-AF65-F5344CB8AC3E}">
        <p14:creationId xmlns:p14="http://schemas.microsoft.com/office/powerpoint/2010/main" val="42672922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PD-L1 status did not predict </a:t>
            </a:r>
            <a:r>
              <a:rPr lang="en-US" dirty="0" err="1"/>
              <a:t>pCR</a:t>
            </a:r>
            <a:r>
              <a:rPr lang="en-US" dirty="0"/>
              <a:t>.</a:t>
            </a:r>
          </a:p>
          <a:p>
            <a:endParaRPr lang="en-US" dirty="0"/>
          </a:p>
          <a:p>
            <a:r>
              <a:rPr lang="en-US" dirty="0"/>
              <a:t>64.8% v 51.2%</a:t>
            </a:r>
          </a:p>
        </p:txBody>
      </p:sp>
      <p:sp>
        <p:nvSpPr>
          <p:cNvPr id="4" name="Slide Number Placeholder 3"/>
          <p:cNvSpPr>
            <a:spLocks noGrp="1"/>
          </p:cNvSpPr>
          <p:nvPr>
            <p:ph type="sldNum" sz="quarter" idx="5"/>
          </p:nvPr>
        </p:nvSpPr>
        <p:spPr/>
        <p:txBody>
          <a:bodyPr/>
          <a:lstStyle/>
          <a:p>
            <a:fld id="{10B3FBE1-93FB-4894-9598-D4BFEDE475D4}" type="slidenum">
              <a:rPr lang="en-US" smtClean="0"/>
              <a:t>131</a:t>
            </a:fld>
            <a:endParaRPr lang="en-US"/>
          </a:p>
        </p:txBody>
      </p:sp>
    </p:spTree>
    <p:extLst>
      <p:ext uri="{BB962C8B-B14F-4D97-AF65-F5344CB8AC3E}">
        <p14:creationId xmlns:p14="http://schemas.microsoft.com/office/powerpoint/2010/main" val="20487912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adjuvant pembrolizumab per study protocol</a:t>
            </a:r>
          </a:p>
        </p:txBody>
      </p:sp>
      <p:sp>
        <p:nvSpPr>
          <p:cNvPr id="4" name="Slide Number Placeholder 3"/>
          <p:cNvSpPr>
            <a:spLocks noGrp="1"/>
          </p:cNvSpPr>
          <p:nvPr>
            <p:ph type="sldNum" sz="quarter" idx="5"/>
          </p:nvPr>
        </p:nvSpPr>
        <p:spPr/>
        <p:txBody>
          <a:bodyPr/>
          <a:lstStyle/>
          <a:p>
            <a:fld id="{10B3FBE1-93FB-4894-9598-D4BFEDE475D4}" type="slidenum">
              <a:rPr lang="en-US" smtClean="0"/>
              <a:t>133</a:t>
            </a:fld>
            <a:endParaRPr lang="en-US"/>
          </a:p>
        </p:txBody>
      </p:sp>
    </p:spTree>
    <p:extLst>
      <p:ext uri="{BB962C8B-B14F-4D97-AF65-F5344CB8AC3E}">
        <p14:creationId xmlns:p14="http://schemas.microsoft.com/office/powerpoint/2010/main" val="24138788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 Spring</a:t>
            </a:r>
          </a:p>
          <a:p>
            <a:endParaRPr lang="en-US" dirty="0"/>
          </a:p>
          <a:p>
            <a:endParaRPr lang="en-US" dirty="0"/>
          </a:p>
        </p:txBody>
      </p:sp>
      <p:sp>
        <p:nvSpPr>
          <p:cNvPr id="4" name="Slide Number Placeholder 3"/>
          <p:cNvSpPr>
            <a:spLocks noGrp="1"/>
          </p:cNvSpPr>
          <p:nvPr>
            <p:ph type="sldNum" sz="quarter" idx="5"/>
          </p:nvPr>
        </p:nvSpPr>
        <p:spPr/>
        <p:txBody>
          <a:bodyPr/>
          <a:lstStyle/>
          <a:p>
            <a:fld id="{10B3FBE1-93FB-4894-9598-D4BFEDE475D4}" type="slidenum">
              <a:rPr lang="en-US" smtClean="0"/>
              <a:t>135</a:t>
            </a:fld>
            <a:endParaRPr lang="en-US"/>
          </a:p>
        </p:txBody>
      </p:sp>
    </p:spTree>
    <p:extLst>
      <p:ext uri="{BB962C8B-B14F-4D97-AF65-F5344CB8AC3E}">
        <p14:creationId xmlns:p14="http://schemas.microsoft.com/office/powerpoint/2010/main" val="27556073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Original data presented in 2020 that </a:t>
            </a:r>
          </a:p>
          <a:p>
            <a:endParaRPr lang="en-US" sz="1000" dirty="0"/>
          </a:p>
          <a:p>
            <a:r>
              <a:rPr lang="en-US" sz="1000" dirty="0"/>
              <a:t>Stratification Factors:</a:t>
            </a:r>
          </a:p>
          <a:p>
            <a:pPr marL="171450" indent="-171450">
              <a:buFontTx/>
              <a:buChar char="-"/>
            </a:pPr>
            <a:r>
              <a:rPr lang="en-US" sz="1000" dirty="0"/>
              <a:t>Chemotherapy on study (</a:t>
            </a:r>
            <a:r>
              <a:rPr lang="en-US" sz="1000" dirty="0" err="1"/>
              <a:t>taxane</a:t>
            </a:r>
            <a:r>
              <a:rPr lang="en-US" sz="1000" dirty="0"/>
              <a:t> or gemcitabine-carboplatin)</a:t>
            </a:r>
          </a:p>
          <a:p>
            <a:pPr marL="171450" indent="-171450">
              <a:buFontTx/>
              <a:buChar char="-"/>
            </a:pPr>
            <a:r>
              <a:rPr lang="en-US" sz="1000" dirty="0"/>
              <a:t>PD-L1 tumor expression (CPS &gt;/=1 or CPS &lt;/+1</a:t>
            </a:r>
          </a:p>
          <a:p>
            <a:pPr marL="171450" indent="-171450">
              <a:buFontTx/>
              <a:buChar char="-"/>
            </a:pPr>
            <a:r>
              <a:rPr lang="en-US" sz="1000" dirty="0"/>
              <a:t>Prior treatment with same class chemotherapy in the neoadjuvant or adjuvant setting (yes or no)</a:t>
            </a:r>
          </a:p>
          <a:p>
            <a:pPr marL="171450" indent="-171450">
              <a:buFontTx/>
              <a:buChar char="-"/>
            </a:pPr>
            <a:endParaRPr lang="en-US" sz="1000" dirty="0"/>
          </a:p>
          <a:p>
            <a:pPr marL="0" indent="0">
              <a:buFontTx/>
              <a:buNone/>
            </a:pPr>
            <a:r>
              <a:rPr lang="en-US" sz="1000" dirty="0"/>
              <a:t>Patients who completed treatment for stage I, II or III breast cancer were eligible if at least 6 months had elapsed between completion of treatment with curative intent and the first documented local or distant disease recurrence.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0B3FBE1-93FB-4894-9598-D4BFEDE475D4}" type="slidenum">
              <a:rPr lang="en-US" smtClean="0"/>
              <a:t>137</a:t>
            </a:fld>
            <a:endParaRPr lang="en-US"/>
          </a:p>
        </p:txBody>
      </p:sp>
    </p:spTree>
    <p:extLst>
      <p:ext uri="{BB962C8B-B14F-4D97-AF65-F5344CB8AC3E}">
        <p14:creationId xmlns:p14="http://schemas.microsoft.com/office/powerpoint/2010/main" val="33635838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Led to </a:t>
            </a:r>
            <a:r>
              <a:rPr lang="en-US" dirty="0" err="1"/>
              <a:t>pembro</a:t>
            </a:r>
            <a:r>
              <a:rPr lang="en-US" dirty="0"/>
              <a:t> accelerated approval in 2020.</a:t>
            </a:r>
          </a:p>
          <a:p>
            <a:r>
              <a:rPr lang="en-US" dirty="0"/>
              <a:t>CPS 10: median PFS 9.7 </a:t>
            </a:r>
            <a:r>
              <a:rPr lang="en-US" dirty="0" err="1"/>
              <a:t>mos</a:t>
            </a:r>
            <a:r>
              <a:rPr lang="en-US" dirty="0"/>
              <a:t> v 5.6 </a:t>
            </a:r>
            <a:r>
              <a:rPr lang="en-US" dirty="0" err="1"/>
              <a:t>mos</a:t>
            </a:r>
            <a:endParaRPr lang="en-US" dirty="0"/>
          </a:p>
          <a:p>
            <a:endParaRPr lang="en-US" dirty="0"/>
          </a:p>
          <a:p>
            <a:r>
              <a:rPr lang="en-US" dirty="0"/>
              <a:t>CPS 10: median OS 23 </a:t>
            </a:r>
            <a:r>
              <a:rPr lang="en-US" dirty="0" err="1"/>
              <a:t>mos</a:t>
            </a:r>
            <a:r>
              <a:rPr lang="en-US" dirty="0"/>
              <a:t> v 16.1 mos. Median follow-up 44.1 months. Not stat significant in the CPS 1 group</a:t>
            </a:r>
          </a:p>
        </p:txBody>
      </p:sp>
      <p:sp>
        <p:nvSpPr>
          <p:cNvPr id="4" name="Slide Number Placeholder 3"/>
          <p:cNvSpPr>
            <a:spLocks noGrp="1"/>
          </p:cNvSpPr>
          <p:nvPr>
            <p:ph type="sldNum" sz="quarter" idx="5"/>
          </p:nvPr>
        </p:nvSpPr>
        <p:spPr/>
        <p:txBody>
          <a:bodyPr/>
          <a:lstStyle/>
          <a:p>
            <a:fld id="{10B3FBE1-93FB-4894-9598-D4BFEDE475D4}" type="slidenum">
              <a:rPr lang="en-US" smtClean="0"/>
              <a:t>138</a:t>
            </a:fld>
            <a:endParaRPr lang="en-US"/>
          </a:p>
        </p:txBody>
      </p:sp>
    </p:spTree>
    <p:extLst>
      <p:ext uri="{BB962C8B-B14F-4D97-AF65-F5344CB8AC3E}">
        <p14:creationId xmlns:p14="http://schemas.microsoft.com/office/powerpoint/2010/main" val="24169106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BlinkMacSystemFont"/>
              </a:rPr>
              <a:t> monoclonal antibody tethered to a cytotoxic drug (known as the payload) via a chemical linker.</a:t>
            </a:r>
            <a:endParaRPr lang="en-US" dirty="0"/>
          </a:p>
        </p:txBody>
      </p:sp>
      <p:sp>
        <p:nvSpPr>
          <p:cNvPr id="4" name="Slide Number Placeholder 3"/>
          <p:cNvSpPr>
            <a:spLocks noGrp="1"/>
          </p:cNvSpPr>
          <p:nvPr>
            <p:ph type="sldNum" sz="quarter" idx="5"/>
          </p:nvPr>
        </p:nvSpPr>
        <p:spPr/>
        <p:txBody>
          <a:bodyPr/>
          <a:lstStyle/>
          <a:p>
            <a:fld id="{4C5AC8C2-86AB-4542-865C-1BC7175569C6}" type="slidenum">
              <a:rPr lang="en-US" smtClean="0"/>
              <a:t>140</a:t>
            </a:fld>
            <a:endParaRPr lang="en-US"/>
          </a:p>
        </p:txBody>
      </p:sp>
    </p:spTree>
    <p:extLst>
      <p:ext uri="{BB962C8B-B14F-4D97-AF65-F5344CB8AC3E}">
        <p14:creationId xmlns:p14="http://schemas.microsoft.com/office/powerpoint/2010/main" val="2501127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82828"/>
                </a:solidFill>
                <a:effectLst/>
                <a:latin typeface="MuseoSans"/>
              </a:rPr>
              <a:t>Cyclin-dependent kinases (CDKs) are serine/threonine kinases that play key roles in regulating cell cycle (</a:t>
            </a:r>
            <a:r>
              <a:rPr lang="en-US" b="0" i="0" u="none" strike="noStrike" dirty="0">
                <a:solidFill>
                  <a:srgbClr val="1DB5C3"/>
                </a:solidFill>
                <a:effectLst/>
                <a:latin typeface="MuseoSans"/>
                <a:hlinkClick r:id="rId3"/>
              </a:rPr>
              <a:t>1</a:t>
            </a:r>
            <a:r>
              <a:rPr lang="en-US" b="0" i="0" dirty="0">
                <a:solidFill>
                  <a:srgbClr val="282828"/>
                </a:solidFill>
                <a:effectLst/>
                <a:latin typeface="MuseoSans"/>
              </a:rPr>
              <a:t>). CDK 4 and 6 mediate the cellular transition from G0/G1 (growth) phase to S phase during cell cycle: dysregulation of CDK 4/6, result in uncontrolled cell division. The main effect of CDK4/6 inhibitor is to bind with cyclin D specifically, block cell cycle transformation, and stop cell cycle in G1 phase, thereby inhibiting tumor cell proliferation</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a:t>
            </a:fld>
            <a:endParaRPr lang="en-US" dirty="0"/>
          </a:p>
        </p:txBody>
      </p:sp>
    </p:spTree>
    <p:extLst>
      <p:ext uri="{BB962C8B-B14F-4D97-AF65-F5344CB8AC3E}">
        <p14:creationId xmlns:p14="http://schemas.microsoft.com/office/powerpoint/2010/main" val="24949210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P-Regular"/>
              </a:rPr>
              <a:t>The payload of TRODELVY is SN-38, a topoisomerase 1 inhibitor that prevents repair of DNA damage and leads to apoptosis and cell death</a:t>
            </a:r>
          </a:p>
          <a:p>
            <a:endParaRPr lang="en-US" b="0" i="0" dirty="0">
              <a:solidFill>
                <a:srgbClr val="000000"/>
              </a:solidFill>
              <a:effectLst/>
              <a:latin typeface="MP-Regular"/>
            </a:endParaRPr>
          </a:p>
          <a:p>
            <a:r>
              <a:rPr lang="en-US" b="0" i="0" dirty="0">
                <a:solidFill>
                  <a:srgbClr val="000000"/>
                </a:solidFill>
                <a:effectLst/>
                <a:latin typeface="MP-Regular"/>
              </a:rPr>
              <a:t>Second line or later triple negative metastatic breast cancer</a:t>
            </a:r>
          </a:p>
          <a:p>
            <a:endParaRPr lang="en-US" b="0" i="0" dirty="0">
              <a:solidFill>
                <a:srgbClr val="000000"/>
              </a:solidFill>
              <a:effectLst/>
              <a:latin typeface="MP-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P-Regular"/>
              </a:rPr>
              <a:t>Trop-2 is a surface protein highly expressed by many cancers, including approximately 90% of TNBC tumors</a:t>
            </a:r>
            <a:r>
              <a:rPr lang="en-US" b="0" i="0" baseline="30000" dirty="0">
                <a:solidFill>
                  <a:srgbClr val="000000"/>
                </a:solidFill>
                <a:effectLst/>
                <a:latin typeface="MP-Regular"/>
              </a:rPr>
              <a:t>2</a:t>
            </a:r>
            <a:r>
              <a:rPr lang="en-US" b="0" i="0" dirty="0">
                <a:solidFill>
                  <a:srgbClr val="000000"/>
                </a:solidFill>
                <a:effectLst/>
                <a:latin typeface="MP-Regular"/>
              </a:rPr>
              <a:t>*</a:t>
            </a:r>
          </a:p>
          <a:p>
            <a:endParaRPr lang="en-US" dirty="0"/>
          </a:p>
        </p:txBody>
      </p:sp>
      <p:sp>
        <p:nvSpPr>
          <p:cNvPr id="4" name="Slide Number Placeholder 3"/>
          <p:cNvSpPr>
            <a:spLocks noGrp="1"/>
          </p:cNvSpPr>
          <p:nvPr>
            <p:ph type="sldNum" sz="quarter" idx="5"/>
          </p:nvPr>
        </p:nvSpPr>
        <p:spPr/>
        <p:txBody>
          <a:bodyPr/>
          <a:lstStyle/>
          <a:p>
            <a:fld id="{4C5AC8C2-86AB-4542-865C-1BC7175569C6}" type="slidenum">
              <a:rPr lang="en-US" smtClean="0"/>
              <a:t>141</a:t>
            </a:fld>
            <a:endParaRPr lang="en-US"/>
          </a:p>
        </p:txBody>
      </p:sp>
    </p:spTree>
    <p:extLst>
      <p:ext uri="{BB962C8B-B14F-4D97-AF65-F5344CB8AC3E}">
        <p14:creationId xmlns:p14="http://schemas.microsoft.com/office/powerpoint/2010/main" val="31729543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data presented in 2020 that </a:t>
            </a:r>
          </a:p>
          <a:p>
            <a:endParaRPr lang="en-US" dirty="0"/>
          </a:p>
          <a:p>
            <a:r>
              <a:rPr lang="en-US" dirty="0"/>
              <a:t>Stratification Factors:</a:t>
            </a:r>
          </a:p>
          <a:p>
            <a:pPr marL="171450" indent="-171450">
              <a:buFontTx/>
              <a:buChar char="-"/>
            </a:pPr>
            <a:r>
              <a:rPr lang="en-US" dirty="0"/>
              <a:t>Chemotherapy on study (</a:t>
            </a:r>
            <a:r>
              <a:rPr lang="en-US" dirty="0" err="1"/>
              <a:t>taxane</a:t>
            </a:r>
            <a:r>
              <a:rPr lang="en-US" dirty="0"/>
              <a:t> or gemcitabine-carboplatin)</a:t>
            </a:r>
          </a:p>
          <a:p>
            <a:pPr marL="171450" indent="-171450">
              <a:buFontTx/>
              <a:buChar char="-"/>
            </a:pPr>
            <a:r>
              <a:rPr lang="en-US" dirty="0"/>
              <a:t>PD-L1 tumor expression (CPS &gt;/=1 or CPS &lt;/+1</a:t>
            </a:r>
          </a:p>
          <a:p>
            <a:pPr marL="171450" indent="-171450">
              <a:buFontTx/>
              <a:buChar char="-"/>
            </a:pPr>
            <a:r>
              <a:rPr lang="en-US" dirty="0"/>
              <a:t>Prior treatment with same class chemotherapy in the neoadjuvant or adjuvant setting (yes or no)</a:t>
            </a:r>
          </a:p>
          <a:p>
            <a:pPr marL="171450" indent="-171450">
              <a:buFontTx/>
              <a:buChar char="-"/>
            </a:pPr>
            <a:endParaRPr lang="en-US" dirty="0"/>
          </a:p>
          <a:p>
            <a:pPr marL="0" indent="0">
              <a:buFontTx/>
              <a:buNone/>
            </a:pPr>
            <a:r>
              <a:rPr lang="en-US" dirty="0"/>
              <a:t>Patients who completed treatment for stage I, II or III breast cancer were eligible if at least 6 months had elapsed between completion of treatment with curative intent and the first documented local or distant disease recurrence.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0B3FBE1-93FB-4894-9598-D4BFEDE475D4}" type="slidenum">
              <a:rPr lang="en-US" smtClean="0"/>
              <a:t>142</a:t>
            </a:fld>
            <a:endParaRPr lang="en-US"/>
          </a:p>
        </p:txBody>
      </p:sp>
    </p:spTree>
    <p:extLst>
      <p:ext uri="{BB962C8B-B14F-4D97-AF65-F5344CB8AC3E}">
        <p14:creationId xmlns:p14="http://schemas.microsoft.com/office/powerpoint/2010/main" val="10242196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231F20"/>
              </a:solidFill>
              <a:effectLst/>
              <a:latin typeface="ff1"/>
            </a:endParaRPr>
          </a:p>
          <a:p>
            <a:pPr algn="l"/>
            <a:r>
              <a:rPr lang="en-US" b="0" i="0" dirty="0">
                <a:solidFill>
                  <a:srgbClr val="231F20"/>
                </a:solidFill>
                <a:effectLst/>
                <a:latin typeface="ff1"/>
              </a:rPr>
              <a:t>The human epidermal growth factor receptor 2 (HER-2)/</a:t>
            </a:r>
            <a:r>
              <a:rPr lang="en-US" b="0" i="0" dirty="0">
                <a:solidFill>
                  <a:srgbClr val="231F20"/>
                </a:solidFill>
                <a:effectLst/>
                <a:latin typeface="ff2"/>
              </a:rPr>
              <a:t>neu </a:t>
            </a:r>
            <a:r>
              <a:rPr lang="en-US" b="0" i="0" dirty="0">
                <a:solidFill>
                  <a:srgbClr val="231F20"/>
                </a:solidFill>
                <a:effectLst/>
                <a:latin typeface="ff1"/>
              </a:rPr>
              <a:t>(c-</a:t>
            </a:r>
            <a:r>
              <a:rPr lang="en-US" b="0" i="0" dirty="0">
                <a:solidFill>
                  <a:srgbClr val="231F20"/>
                </a:solidFill>
                <a:effectLst/>
                <a:latin typeface="ff2"/>
              </a:rPr>
              <a:t>erbB</a:t>
            </a:r>
            <a:r>
              <a:rPr lang="en-US" b="0" i="0" dirty="0">
                <a:solidFill>
                  <a:srgbClr val="231F20"/>
                </a:solidFill>
                <a:effectLst/>
                <a:latin typeface="ff1"/>
              </a:rPr>
              <a:t>-2) gene is localized to chromosome 17q and encodes a transmembrane tyrosine kinase   receptor protein that is a member of the epidermal growth factor receptor (EGFR) or HER family  and regulate cell growth and survival. </a:t>
            </a:r>
          </a:p>
          <a:p>
            <a:endParaRPr lang="en-US" dirty="0"/>
          </a:p>
          <a:p>
            <a:r>
              <a:rPr lang="en-US" dirty="0"/>
              <a:t>HER1,</a:t>
            </a:r>
            <a:r>
              <a:rPr lang="en-US" baseline="0" dirty="0"/>
              <a:t> HER2, HER3, HER4 (also called epidermal growth factor receptors ErbB-1,2,3,4)</a:t>
            </a:r>
          </a:p>
          <a:p>
            <a:endParaRPr lang="en-US" baseline="0" dirty="0"/>
          </a:p>
          <a:p>
            <a:r>
              <a:rPr lang="en-US" baseline="0" dirty="0"/>
              <a:t>Consists of: extracellular binding domain, transmembrane lipophilic segment and functional intracellular tyrosine kinase domain (except for HER3)</a:t>
            </a:r>
          </a:p>
          <a:p>
            <a:r>
              <a:rPr lang="en-US" baseline="0" dirty="0"/>
              <a:t>	- the intracellular tyrosine kinase domain is activated by homo and </a:t>
            </a:r>
            <a:r>
              <a:rPr lang="en-US" baseline="0" dirty="0" err="1"/>
              <a:t>heterodimerization</a:t>
            </a:r>
            <a:r>
              <a:rPr lang="en-US" baseline="0" dirty="0"/>
              <a:t> that is induced by ligand binding. </a:t>
            </a:r>
          </a:p>
          <a:p>
            <a:r>
              <a:rPr lang="en-US" baseline="0" dirty="0"/>
              <a:t>	- HER2 can adopt a fixed conformation resembling a ligand-activated state, permitting it to </a:t>
            </a:r>
            <a:r>
              <a:rPr lang="en-US" baseline="0" dirty="0" err="1"/>
              <a:t>dimerize</a:t>
            </a:r>
            <a:r>
              <a:rPr lang="en-US" baseline="0" dirty="0"/>
              <a:t> in the absence of a ligand. </a:t>
            </a:r>
          </a:p>
          <a:p>
            <a:r>
              <a:rPr lang="en-US" baseline="0" dirty="0"/>
              <a:t>	- receptor overexpression or mutation can also induce dimerization. </a:t>
            </a:r>
          </a:p>
          <a:p>
            <a:r>
              <a:rPr lang="en-US" baseline="0" dirty="0"/>
              <a:t>	- cleavage of the extracellular domain of HER2 leaves a signaling remnant p95 at the cell membrane</a:t>
            </a:r>
          </a:p>
          <a:p>
            <a:endParaRPr lang="en-US" baseline="0" dirty="0"/>
          </a:p>
          <a:p>
            <a:r>
              <a:rPr lang="en-US" baseline="0" dirty="0"/>
              <a:t>HER2 signaling promotes cell proliferation through the RAS-MAPK pathway and inhibits cell  death through the PI3K-AKT-mTOR pathway</a:t>
            </a:r>
          </a:p>
          <a:p>
            <a:endParaRPr lang="en-US" baseline="0" dirty="0"/>
          </a:p>
          <a:p>
            <a:r>
              <a:rPr lang="en-US" dirty="0"/>
              <a:t>HER3 forms heterodimers with other RTKs (most notably HER2) to promote tumorigenesis and metastasis via downstream signaling </a:t>
            </a:r>
          </a:p>
          <a:p>
            <a:endParaRPr lang="en-US" dirty="0"/>
          </a:p>
          <a:p>
            <a:r>
              <a:rPr lang="en-US" dirty="0"/>
              <a:t>Higher HER3 expression found in metastatic breast cancer samples compared with primary breast tumor samples</a:t>
            </a:r>
          </a:p>
          <a:p>
            <a:pPr algn="l"/>
            <a:endParaRPr lang="en-US" b="0" i="0" dirty="0">
              <a:solidFill>
                <a:srgbClr val="231F20"/>
              </a:solidFill>
              <a:effectLst/>
              <a:latin typeface="ff1"/>
            </a:endParaRPr>
          </a:p>
          <a:p>
            <a:pPr algn="l"/>
            <a:endParaRPr lang="en-US" b="0" i="0" dirty="0">
              <a:solidFill>
                <a:srgbClr val="231F20"/>
              </a:solidFill>
              <a:effectLst/>
              <a:latin typeface="ff1"/>
            </a:endParaRPr>
          </a:p>
          <a:p>
            <a:pPr algn="l"/>
            <a:endParaRPr lang="en-US" b="0" i="0" dirty="0">
              <a:solidFill>
                <a:srgbClr val="231F20"/>
              </a:solidFill>
              <a:effectLst/>
              <a:latin typeface="ff1"/>
            </a:endParaRPr>
          </a:p>
          <a:p>
            <a:endParaRPr lang="en-US" baseline="0" dirty="0"/>
          </a:p>
        </p:txBody>
      </p:sp>
      <p:sp>
        <p:nvSpPr>
          <p:cNvPr id="4" name="Slide Number Placeholder 3"/>
          <p:cNvSpPr>
            <a:spLocks noGrp="1"/>
          </p:cNvSpPr>
          <p:nvPr>
            <p:ph type="sldNum" sz="quarter" idx="10"/>
          </p:nvPr>
        </p:nvSpPr>
        <p:spPr/>
        <p:txBody>
          <a:bodyPr/>
          <a:lstStyle/>
          <a:p>
            <a:fld id="{80DEE38E-D5EF-9946-AF73-E2D9653D61D2}" type="slidenum">
              <a:rPr lang="en-US" smtClean="0"/>
              <a:t>144</a:t>
            </a:fld>
            <a:endParaRPr lang="en-US" dirty="0"/>
          </a:p>
        </p:txBody>
      </p:sp>
    </p:spTree>
    <p:extLst>
      <p:ext uri="{BB962C8B-B14F-4D97-AF65-F5344CB8AC3E}">
        <p14:creationId xmlns:p14="http://schemas.microsoft.com/office/powerpoint/2010/main" val="13814689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The antibody is a humanized anti-HER2 IgG1. The small molecule, </a:t>
            </a:r>
            <a:r>
              <a:rPr lang="en-US" b="0" i="0" dirty="0" err="1">
                <a:solidFill>
                  <a:srgbClr val="202124"/>
                </a:solidFill>
                <a:effectLst/>
                <a:latin typeface="Google Sans"/>
              </a:rPr>
              <a:t>DXd</a:t>
            </a:r>
            <a:r>
              <a:rPr lang="en-US" b="0" i="0" dirty="0">
                <a:solidFill>
                  <a:srgbClr val="202124"/>
                </a:solidFill>
                <a:effectLst/>
                <a:latin typeface="Google Sans"/>
              </a:rPr>
              <a:t>, is a topoisomerase I inhibitor attached to the antibody by a cleavable linker and is the payload</a:t>
            </a:r>
            <a:endParaRPr lang="en-US" dirty="0"/>
          </a:p>
        </p:txBody>
      </p:sp>
      <p:sp>
        <p:nvSpPr>
          <p:cNvPr id="4" name="Slide Number Placeholder 3"/>
          <p:cNvSpPr>
            <a:spLocks noGrp="1"/>
          </p:cNvSpPr>
          <p:nvPr>
            <p:ph type="sldNum" sz="quarter" idx="5"/>
          </p:nvPr>
        </p:nvSpPr>
        <p:spPr/>
        <p:txBody>
          <a:bodyPr/>
          <a:lstStyle/>
          <a:p>
            <a:fld id="{4C5AC8C2-86AB-4542-865C-1BC7175569C6}" type="slidenum">
              <a:rPr lang="en-US" smtClean="0"/>
              <a:t>145</a:t>
            </a:fld>
            <a:endParaRPr lang="en-US"/>
          </a:p>
        </p:txBody>
      </p:sp>
    </p:spTree>
    <p:extLst>
      <p:ext uri="{BB962C8B-B14F-4D97-AF65-F5344CB8AC3E}">
        <p14:creationId xmlns:p14="http://schemas.microsoft.com/office/powerpoint/2010/main" val="24763753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0B3FBE1-93FB-4894-9598-D4BFEDE475D4}" type="slidenum">
              <a:rPr lang="en-US" smtClean="0"/>
              <a:t>146</a:t>
            </a:fld>
            <a:endParaRPr lang="en-US"/>
          </a:p>
        </p:txBody>
      </p:sp>
    </p:spTree>
    <p:extLst>
      <p:ext uri="{BB962C8B-B14F-4D97-AF65-F5344CB8AC3E}">
        <p14:creationId xmlns:p14="http://schemas.microsoft.com/office/powerpoint/2010/main" val="34431556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HR+ cohort: PFS improved 10.1 </a:t>
            </a:r>
            <a:r>
              <a:rPr lang="en-US" dirty="0" err="1"/>
              <a:t>mo</a:t>
            </a:r>
            <a:r>
              <a:rPr lang="en-US" dirty="0"/>
              <a:t> from 5.4 </a:t>
            </a:r>
            <a:r>
              <a:rPr lang="en-US" dirty="0" err="1"/>
              <a:t>mo</a:t>
            </a:r>
            <a:endParaRPr lang="en-US" dirty="0"/>
          </a:p>
          <a:p>
            <a:r>
              <a:rPr lang="en-US" dirty="0"/>
              <a:t>All patients: PFS 9.9 from 5.1</a:t>
            </a:r>
          </a:p>
          <a:p>
            <a:endParaRPr lang="en-US" dirty="0"/>
          </a:p>
          <a:p>
            <a:endParaRPr lang="en-US" dirty="0"/>
          </a:p>
        </p:txBody>
      </p:sp>
      <p:sp>
        <p:nvSpPr>
          <p:cNvPr id="4" name="Slide Number Placeholder 3"/>
          <p:cNvSpPr>
            <a:spLocks noGrp="1"/>
          </p:cNvSpPr>
          <p:nvPr>
            <p:ph type="sldNum" sz="quarter" idx="5"/>
          </p:nvPr>
        </p:nvSpPr>
        <p:spPr/>
        <p:txBody>
          <a:bodyPr/>
          <a:lstStyle/>
          <a:p>
            <a:fld id="{6C6E8E5F-1697-4D8A-9920-DC0BE262D460}" type="slidenum">
              <a:rPr lang="en-US" smtClean="0"/>
              <a:t>147</a:t>
            </a:fld>
            <a:endParaRPr lang="en-US"/>
          </a:p>
        </p:txBody>
      </p:sp>
    </p:spTree>
    <p:extLst>
      <p:ext uri="{BB962C8B-B14F-4D97-AF65-F5344CB8AC3E}">
        <p14:creationId xmlns:p14="http://schemas.microsoft.com/office/powerpoint/2010/main" val="7421076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HR+ cohort: OS 23.9 from 17.5 months</a:t>
            </a:r>
          </a:p>
          <a:p>
            <a:r>
              <a:rPr lang="en-US" dirty="0"/>
              <a:t>OS cohort: OS 23.4 from 16.8 </a:t>
            </a:r>
            <a:r>
              <a:rPr lang="en-US" dirty="0" err="1"/>
              <a:t>mos</a:t>
            </a:r>
            <a:endParaRPr lang="en-US" dirty="0"/>
          </a:p>
        </p:txBody>
      </p:sp>
      <p:sp>
        <p:nvSpPr>
          <p:cNvPr id="4" name="Slide Number Placeholder 3"/>
          <p:cNvSpPr>
            <a:spLocks noGrp="1"/>
          </p:cNvSpPr>
          <p:nvPr>
            <p:ph type="sldNum" sz="quarter" idx="5"/>
          </p:nvPr>
        </p:nvSpPr>
        <p:spPr/>
        <p:txBody>
          <a:bodyPr/>
          <a:lstStyle/>
          <a:p>
            <a:fld id="{6C6E8E5F-1697-4D8A-9920-DC0BE262D460}" type="slidenum">
              <a:rPr lang="en-US" smtClean="0"/>
              <a:t>148</a:t>
            </a:fld>
            <a:endParaRPr lang="en-US"/>
          </a:p>
        </p:txBody>
      </p:sp>
    </p:spTree>
    <p:extLst>
      <p:ext uri="{BB962C8B-B14F-4D97-AF65-F5344CB8AC3E}">
        <p14:creationId xmlns:p14="http://schemas.microsoft.com/office/powerpoint/2010/main" val="22643394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Merriweather" panose="00000500000000000000" pitchFamily="2" charset="0"/>
              </a:rPr>
              <a:t>Three components: </a:t>
            </a:r>
          </a:p>
          <a:p>
            <a:r>
              <a:rPr lang="en-US" b="0" i="0" dirty="0">
                <a:solidFill>
                  <a:srgbClr val="333333"/>
                </a:solidFill>
                <a:effectLst/>
                <a:latin typeface="Merriweather" panose="00000500000000000000" pitchFamily="2" charset="0"/>
              </a:rPr>
              <a:t>Fully human anti-HER2 IgG1 </a:t>
            </a:r>
            <a:r>
              <a:rPr lang="en-US" b="0" i="0" dirty="0" err="1">
                <a:solidFill>
                  <a:srgbClr val="333333"/>
                </a:solidFill>
                <a:effectLst/>
                <a:latin typeface="Merriweather" panose="00000500000000000000" pitchFamily="2" charset="0"/>
              </a:rPr>
              <a:t>mAb</a:t>
            </a:r>
            <a:endParaRPr lang="en-US" b="0" i="0" dirty="0">
              <a:solidFill>
                <a:srgbClr val="333333"/>
              </a:solidFill>
              <a:effectLst/>
              <a:latin typeface="Merriweather" panose="00000500000000000000" pitchFamily="2" charset="0"/>
            </a:endParaRPr>
          </a:p>
          <a:p>
            <a:r>
              <a:rPr lang="en-US" b="0" i="0" dirty="0">
                <a:solidFill>
                  <a:srgbClr val="333333"/>
                </a:solidFill>
                <a:effectLst/>
                <a:latin typeface="Merriweather" panose="00000500000000000000" pitchFamily="2" charset="0"/>
              </a:rPr>
              <a:t>Tetrapeptide based linker</a:t>
            </a:r>
          </a:p>
          <a:p>
            <a:r>
              <a:rPr lang="en-US" b="0" i="0" dirty="0">
                <a:solidFill>
                  <a:srgbClr val="333333"/>
                </a:solidFill>
                <a:effectLst/>
                <a:latin typeface="Merriweather" panose="00000500000000000000" pitchFamily="2" charset="0"/>
              </a:rPr>
              <a:t>Topoisomerase I inhibitor payload</a:t>
            </a:r>
            <a:endParaRPr lang="en-US" dirty="0"/>
          </a:p>
        </p:txBody>
      </p:sp>
      <p:sp>
        <p:nvSpPr>
          <p:cNvPr id="4" name="Slide Number Placeholder 3"/>
          <p:cNvSpPr>
            <a:spLocks noGrp="1"/>
          </p:cNvSpPr>
          <p:nvPr>
            <p:ph type="sldNum" sz="quarter" idx="5"/>
          </p:nvPr>
        </p:nvSpPr>
        <p:spPr/>
        <p:txBody>
          <a:bodyPr/>
          <a:lstStyle/>
          <a:p>
            <a:fld id="{10B3FBE1-93FB-4894-9598-D4BFEDE475D4}" type="slidenum">
              <a:rPr lang="en-US" smtClean="0"/>
              <a:t>149</a:t>
            </a:fld>
            <a:endParaRPr lang="en-US"/>
          </a:p>
        </p:txBody>
      </p:sp>
    </p:spTree>
    <p:extLst>
      <p:ext uri="{BB962C8B-B14F-4D97-AF65-F5344CB8AC3E}">
        <p14:creationId xmlns:p14="http://schemas.microsoft.com/office/powerpoint/2010/main" val="39627989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 previous phase I/II study that evaluated </a:t>
            </a:r>
            <a:r>
              <a:rPr lang="en-US" dirty="0" err="1"/>
              <a:t>patritumab</a:t>
            </a:r>
            <a:r>
              <a:rPr lang="en-US" dirty="0"/>
              <a:t> </a:t>
            </a:r>
            <a:r>
              <a:rPr lang="en-US" dirty="0" err="1"/>
              <a:t>deruxtecan</a:t>
            </a:r>
            <a:r>
              <a:rPr lang="en-US" dirty="0"/>
              <a:t> in </a:t>
            </a:r>
            <a:r>
              <a:rPr lang="en-US" dirty="0" err="1"/>
              <a:t>patietns</a:t>
            </a:r>
            <a:r>
              <a:rPr lang="en-US" dirty="0"/>
              <a:t> with heavily pretreated MBC demonstrated decreased tumor size irrespective of BC subtype and HER2 expression</a:t>
            </a:r>
          </a:p>
        </p:txBody>
      </p:sp>
      <p:sp>
        <p:nvSpPr>
          <p:cNvPr id="4" name="Slide Number Placeholder 3"/>
          <p:cNvSpPr>
            <a:spLocks noGrp="1"/>
          </p:cNvSpPr>
          <p:nvPr>
            <p:ph type="sldNum" sz="quarter" idx="5"/>
          </p:nvPr>
        </p:nvSpPr>
        <p:spPr/>
        <p:txBody>
          <a:bodyPr/>
          <a:lstStyle/>
          <a:p>
            <a:fld id="{10B3FBE1-93FB-4894-9598-D4BFEDE475D4}" type="slidenum">
              <a:rPr lang="en-US" smtClean="0"/>
              <a:t>150</a:t>
            </a:fld>
            <a:endParaRPr lang="en-US"/>
          </a:p>
        </p:txBody>
      </p:sp>
    </p:spTree>
    <p:extLst>
      <p:ext uri="{BB962C8B-B14F-4D97-AF65-F5344CB8AC3E}">
        <p14:creationId xmlns:p14="http://schemas.microsoft.com/office/powerpoint/2010/main" val="41981069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 data from Part A: activity and HER3 expression</a:t>
            </a:r>
          </a:p>
          <a:p>
            <a:endParaRPr lang="en-US" dirty="0"/>
          </a:p>
          <a:p>
            <a:r>
              <a:rPr lang="en-US" dirty="0"/>
              <a:t>Primary Objective: Objective response rate (ORR) and 6 month progression free survival (PFS) of single agent </a:t>
            </a:r>
            <a:r>
              <a:rPr lang="en-US" dirty="0" err="1"/>
              <a:t>patritumab</a:t>
            </a:r>
            <a:r>
              <a:rPr lang="en-US" dirty="0"/>
              <a:t> </a:t>
            </a:r>
            <a:r>
              <a:rPr lang="en-US" dirty="0" err="1"/>
              <a:t>deruxtecan</a:t>
            </a:r>
            <a:r>
              <a:rPr lang="en-US" dirty="0"/>
              <a:t> in patients with HER2 negative MBC</a:t>
            </a:r>
          </a:p>
          <a:p>
            <a:endParaRPr lang="en-US" dirty="0"/>
          </a:p>
          <a:p>
            <a:r>
              <a:rPr lang="en-US" dirty="0"/>
              <a:t>Secondary Objective: </a:t>
            </a:r>
          </a:p>
          <a:p>
            <a:r>
              <a:rPr lang="en-US" dirty="0"/>
              <a:t>Safety and tolerability in HER2 negative and HER2 positive MBC </a:t>
            </a:r>
          </a:p>
          <a:p>
            <a:r>
              <a:rPr lang="en-US" dirty="0"/>
              <a:t>Estimate the duration of response (</a:t>
            </a:r>
            <a:r>
              <a:rPr lang="en-US" dirty="0" err="1"/>
              <a:t>DoR</a:t>
            </a:r>
            <a:r>
              <a:rPr lang="en-US" dirty="0"/>
              <a:t>), PFS and clinical benefit rate (CBR) in patients with HER2 negative and HER2 positive MBC</a:t>
            </a:r>
          </a:p>
          <a:p>
            <a:endParaRPr lang="en-US" dirty="0"/>
          </a:p>
          <a:p>
            <a:r>
              <a:rPr lang="en-US" b="1" dirty="0"/>
              <a:t>1-2 prior regimens 40%</a:t>
            </a:r>
          </a:p>
          <a:p>
            <a:r>
              <a:rPr lang="en-US" b="1" dirty="0"/>
              <a:t>3 or more prior regimens 60%</a:t>
            </a:r>
          </a:p>
          <a:p>
            <a:endParaRPr lang="en-US" dirty="0"/>
          </a:p>
          <a:p>
            <a:endParaRPr lang="en-US" dirty="0"/>
          </a:p>
        </p:txBody>
      </p:sp>
      <p:sp>
        <p:nvSpPr>
          <p:cNvPr id="4" name="Slide Number Placeholder 3"/>
          <p:cNvSpPr>
            <a:spLocks noGrp="1"/>
          </p:cNvSpPr>
          <p:nvPr>
            <p:ph type="sldNum" sz="quarter" idx="5"/>
          </p:nvPr>
        </p:nvSpPr>
        <p:spPr/>
        <p:txBody>
          <a:bodyPr/>
          <a:lstStyle/>
          <a:p>
            <a:fld id="{10B3FBE1-93FB-4894-9598-D4BFEDE475D4}" type="slidenum">
              <a:rPr lang="en-US" smtClean="0"/>
              <a:t>151</a:t>
            </a:fld>
            <a:endParaRPr lang="en-US"/>
          </a:p>
        </p:txBody>
      </p:sp>
    </p:spTree>
    <p:extLst>
      <p:ext uri="{BB962C8B-B14F-4D97-AF65-F5344CB8AC3E}">
        <p14:creationId xmlns:p14="http://schemas.microsoft.com/office/powerpoint/2010/main" val="2781209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b-b-controversy of choice of CDK 4/6 inhibitor as no head to head comparisons and some differences in study populations in the phase III randomized trials. </a:t>
            </a:r>
          </a:p>
          <a:p>
            <a:r>
              <a:rPr lang="en-US" dirty="0"/>
              <a:t>C-in Phase III RCT </a:t>
            </a:r>
            <a:r>
              <a:rPr lang="en-US" dirty="0" err="1"/>
              <a:t>ribo</a:t>
            </a:r>
            <a:r>
              <a:rPr lang="en-US" dirty="0"/>
              <a:t> _ ET has shown OS benefit in 1</a:t>
            </a:r>
            <a:r>
              <a:rPr lang="en-US" baseline="30000" dirty="0"/>
              <a:t>st</a:t>
            </a:r>
            <a:r>
              <a:rPr lang="en-US" dirty="0"/>
              <a:t> line setting</a:t>
            </a:r>
          </a:p>
        </p:txBody>
      </p:sp>
      <p:sp>
        <p:nvSpPr>
          <p:cNvPr id="4" name="Slide Number Placeholder 3"/>
          <p:cNvSpPr>
            <a:spLocks noGrp="1"/>
          </p:cNvSpPr>
          <p:nvPr>
            <p:ph type="sldNum" sz="quarter" idx="5"/>
          </p:nvPr>
        </p:nvSpPr>
        <p:spPr/>
        <p:txBody>
          <a:bodyPr/>
          <a:lstStyle/>
          <a:p>
            <a:fld id="{B3A96171-A15F-AF4E-B7C5-E1453CAAF64D}" type="slidenum">
              <a:rPr lang="en-US" smtClean="0"/>
              <a:t>12</a:t>
            </a:fld>
            <a:endParaRPr lang="en-US" dirty="0"/>
          </a:p>
        </p:txBody>
      </p:sp>
    </p:spTree>
    <p:extLst>
      <p:ext uri="{BB962C8B-B14F-4D97-AF65-F5344CB8AC3E}">
        <p14:creationId xmlns:p14="http://schemas.microsoft.com/office/powerpoint/2010/main" val="23628066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4.4% being grade 1 and grade 2. There was one grade 5 ILD event</a:t>
            </a:r>
          </a:p>
          <a:p>
            <a:endParaRPr lang="en-US" dirty="0"/>
          </a:p>
        </p:txBody>
      </p:sp>
      <p:sp>
        <p:nvSpPr>
          <p:cNvPr id="4" name="Slide Number Placeholder 3"/>
          <p:cNvSpPr>
            <a:spLocks noGrp="1"/>
          </p:cNvSpPr>
          <p:nvPr>
            <p:ph type="sldNum" sz="quarter" idx="5"/>
          </p:nvPr>
        </p:nvSpPr>
        <p:spPr/>
        <p:txBody>
          <a:bodyPr/>
          <a:lstStyle/>
          <a:p>
            <a:fld id="{10B3FBE1-93FB-4894-9598-D4BFEDE475D4}" type="slidenum">
              <a:rPr lang="en-US" smtClean="0"/>
              <a:t>152</a:t>
            </a:fld>
            <a:endParaRPr lang="en-US"/>
          </a:p>
        </p:txBody>
      </p:sp>
    </p:spTree>
    <p:extLst>
      <p:ext uri="{BB962C8B-B14F-4D97-AF65-F5344CB8AC3E}">
        <p14:creationId xmlns:p14="http://schemas.microsoft.com/office/powerpoint/2010/main" val="21333752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333333"/>
                </a:solidFill>
                <a:effectLst/>
                <a:latin typeface="Roboto" panose="02000000000000000000" pitchFamily="2" charset="0"/>
              </a:rPr>
              <a:t>Dato-DXS: ADC humanized anti-TROP2 antibody covalently linked to a highly potent topoisomerase I inhibitor payload. </a:t>
            </a:r>
          </a:p>
          <a:p>
            <a:pPr algn="l">
              <a:buFont typeface="Arial" panose="020B0604020202020204" pitchFamily="34" charset="0"/>
              <a:buChar char="•"/>
            </a:pPr>
            <a:endParaRPr lang="en-US" b="0" i="0" dirty="0">
              <a:solidFill>
                <a:srgbClr val="333333"/>
              </a:solidFill>
              <a:effectLst/>
              <a:latin typeface="Roboto" panose="02000000000000000000" pitchFamily="2" charset="0"/>
            </a:endParaRPr>
          </a:p>
          <a:p>
            <a:pPr algn="l">
              <a:buFont typeface="Arial" panose="020B0604020202020204" pitchFamily="34" charset="0"/>
              <a:buChar char="•"/>
            </a:pPr>
            <a:r>
              <a:rPr lang="en-US" b="0" i="0" dirty="0">
                <a:solidFill>
                  <a:srgbClr val="333333"/>
                </a:solidFill>
                <a:effectLst/>
                <a:latin typeface="Roboto" panose="02000000000000000000" pitchFamily="2" charset="0"/>
              </a:rPr>
              <a:t>The Trop-2–targeting antibody-drug conjugate </a:t>
            </a:r>
            <a:r>
              <a:rPr lang="en-US" b="0" i="0" dirty="0" err="1">
                <a:solidFill>
                  <a:srgbClr val="333333"/>
                </a:solidFill>
                <a:effectLst/>
                <a:latin typeface="Roboto" panose="02000000000000000000" pitchFamily="2" charset="0"/>
              </a:rPr>
              <a:t>datopotamab</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deruxtecan</a:t>
            </a:r>
            <a:r>
              <a:rPr lang="en-US" b="0" i="0" dirty="0">
                <a:solidFill>
                  <a:srgbClr val="333333"/>
                </a:solidFill>
                <a:effectLst/>
                <a:latin typeface="Roboto" panose="02000000000000000000" pitchFamily="2" charset="0"/>
              </a:rPr>
              <a:t> shows promising activity in triple-negative breast cancer.</a:t>
            </a:r>
          </a:p>
          <a:p>
            <a:pPr algn="l">
              <a:buFont typeface="Arial" panose="020B0604020202020204" pitchFamily="34" charset="0"/>
              <a:buChar char="•"/>
            </a:pPr>
            <a:r>
              <a:rPr lang="en-US" b="0" i="0" dirty="0">
                <a:solidFill>
                  <a:srgbClr val="333333"/>
                </a:solidFill>
                <a:effectLst/>
                <a:latin typeface="Roboto" panose="02000000000000000000" pitchFamily="2" charset="0"/>
              </a:rPr>
              <a:t>In the phase I TROPION-PanTumor01 trial, among 44 patients with previously treated advanced triple-negative breast cancer, responses were achieved in 34% of patients, rising to 52% for patients not previously exposed to a topoisomerase 1 inhibitor antibody-drug conjugate.</a:t>
            </a:r>
          </a:p>
          <a:p>
            <a:pPr algn="l">
              <a:buFont typeface="Arial" panose="020B0604020202020204" pitchFamily="34" charset="0"/>
              <a:buChar char="•"/>
            </a:pPr>
            <a:endParaRPr lang="en-US" b="0" i="0" dirty="0">
              <a:solidFill>
                <a:srgbClr val="333333"/>
              </a:solidFill>
              <a:effectLst/>
              <a:latin typeface="Roboto" panose="02000000000000000000" pitchFamily="2" charset="0"/>
            </a:endParaRPr>
          </a:p>
          <a:p>
            <a:pPr algn="l">
              <a:buFont typeface="Arial" panose="020B0604020202020204" pitchFamily="34" charset="0"/>
              <a:buChar char="•"/>
            </a:pPr>
            <a:r>
              <a:rPr lang="en-US" b="0" i="0" dirty="0">
                <a:solidFill>
                  <a:srgbClr val="333333"/>
                </a:solidFill>
                <a:effectLst/>
                <a:latin typeface="Roboto" panose="02000000000000000000" pitchFamily="2" charset="0"/>
              </a:rPr>
              <a:t>BEGNOIA: </a:t>
            </a:r>
            <a:r>
              <a:rPr lang="en-US" b="0" i="0" dirty="0">
                <a:solidFill>
                  <a:srgbClr val="000000"/>
                </a:solidFill>
                <a:effectLst/>
                <a:latin typeface="ui-sans-serif"/>
              </a:rPr>
              <a:t>is an ongoing 2-part, open-label platform study, evaluating the safety and efficacy of durvalumab, an anti–PD-L1 antibody, combined with other novel therapies in 1L a/</a:t>
            </a:r>
            <a:r>
              <a:rPr lang="en-US" b="0" i="0" dirty="0" err="1">
                <a:solidFill>
                  <a:srgbClr val="000000"/>
                </a:solidFill>
                <a:effectLst/>
                <a:latin typeface="ui-sans-serif"/>
              </a:rPr>
              <a:t>mTNBC</a:t>
            </a:r>
            <a:r>
              <a:rPr lang="en-US" b="0" i="0" dirty="0">
                <a:solidFill>
                  <a:srgbClr val="000000"/>
                </a:solidFill>
                <a:effectLst/>
                <a:latin typeface="ui-sans-serif"/>
              </a:rPr>
              <a:t> one of those included Dato-</a:t>
            </a:r>
            <a:r>
              <a:rPr lang="en-US" b="0" i="0" dirty="0" err="1">
                <a:solidFill>
                  <a:srgbClr val="000000"/>
                </a:solidFill>
                <a:effectLst/>
                <a:latin typeface="ui-sans-serif"/>
              </a:rPr>
              <a:t>DXd</a:t>
            </a:r>
            <a:r>
              <a:rPr lang="en-US" b="0" i="0" dirty="0">
                <a:solidFill>
                  <a:srgbClr val="000000"/>
                </a:solidFill>
                <a:effectLst/>
                <a:latin typeface="ui-sans-serif"/>
              </a:rPr>
              <a:t>. Early data from BEGONIA arm 7 of durvalumab in combination with Dato-</a:t>
            </a:r>
            <a:r>
              <a:rPr lang="en-US" b="0" i="0" dirty="0" err="1">
                <a:solidFill>
                  <a:srgbClr val="000000"/>
                </a:solidFill>
                <a:effectLst/>
                <a:latin typeface="ui-sans-serif"/>
              </a:rPr>
              <a:t>DXd</a:t>
            </a:r>
            <a:r>
              <a:rPr lang="en-US" b="0" i="0" dirty="0">
                <a:solidFill>
                  <a:srgbClr val="000000"/>
                </a:solidFill>
                <a:effectLst/>
                <a:latin typeface="ui-sans-serif"/>
              </a:rPr>
              <a:t> were presented at ESMO Breast 2022 (n = 29) and showed promising responses.</a:t>
            </a:r>
            <a:endParaRPr lang="en-US" b="0" i="0" dirty="0">
              <a:solidFill>
                <a:srgbClr val="333333"/>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10B3FBE1-93FB-4894-9598-D4BFEDE475D4}" type="slidenum">
              <a:rPr lang="en-US" smtClean="0"/>
              <a:t>153</a:t>
            </a:fld>
            <a:endParaRPr lang="en-US"/>
          </a:p>
        </p:txBody>
      </p:sp>
    </p:spTree>
    <p:extLst>
      <p:ext uri="{BB962C8B-B14F-4D97-AF65-F5344CB8AC3E}">
        <p14:creationId xmlns:p14="http://schemas.microsoft.com/office/powerpoint/2010/main" val="35572996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156</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Natalee Trial: phase III </a:t>
            </a:r>
            <a:r>
              <a:rPr lang="en-US" dirty="0" err="1"/>
              <a:t>kisqali</a:t>
            </a:r>
            <a:r>
              <a:rPr lang="en-US" dirty="0"/>
              <a:t> anatomic stage II/III regardless of nodal involvement, men and women, menopausal status. DFS primary endpoint. Dosing 400mg days 1-21 q 28 days v 600mg </a:t>
            </a:r>
            <a:r>
              <a:rPr lang="en-US" dirty="0" err="1"/>
              <a:t>dosing.x</a:t>
            </a:r>
            <a:r>
              <a:rPr lang="en-US" dirty="0"/>
              <a:t> 3 years. + AI +/- </a:t>
            </a:r>
            <a:r>
              <a:rPr lang="en-US" dirty="0" err="1"/>
              <a:t>gosarelin</a:t>
            </a:r>
            <a:r>
              <a:rPr lang="en-US" dirty="0"/>
              <a:t>. 5101 pts. 3 year IDFS 90.4% v 87.1%</a:t>
            </a:r>
          </a:p>
          <a:p>
            <a:endParaRPr lang="en-US" dirty="0"/>
          </a:p>
          <a:p>
            <a:r>
              <a:rPr lang="en-US" dirty="0"/>
              <a:t>Monarch E: 5637 pts high risk node positive pts. 2 year IDFS 92.2 v 87.7% 4 positive nodes or 1-3 nodes + tumor 5+cm, grade 3 or Ki67 &gt;20%</a:t>
            </a:r>
          </a:p>
        </p:txBody>
      </p:sp>
      <p:sp>
        <p:nvSpPr>
          <p:cNvPr id="4" name="Slide Number Placeholder 3"/>
          <p:cNvSpPr>
            <a:spLocks noGrp="1"/>
          </p:cNvSpPr>
          <p:nvPr>
            <p:ph type="sldNum" sz="quarter" idx="5"/>
          </p:nvPr>
        </p:nvSpPr>
        <p:spPr/>
        <p:txBody>
          <a:bodyPr/>
          <a:lstStyle/>
          <a:p>
            <a:fld id="{B3A96171-A15F-AF4E-B7C5-E1453CAAF64D}" type="slidenum">
              <a:rPr lang="en-US" smtClean="0"/>
              <a:t>13</a:t>
            </a:fld>
            <a:endParaRPr lang="en-US" dirty="0"/>
          </a:p>
        </p:txBody>
      </p:sp>
    </p:spTree>
    <p:extLst>
      <p:ext uri="{BB962C8B-B14F-4D97-AF65-F5344CB8AC3E}">
        <p14:creationId xmlns:p14="http://schemas.microsoft.com/office/powerpoint/2010/main" val="2730095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PALOMA = Palbociclib</a:t>
            </a:r>
          </a:p>
          <a:p>
            <a:r>
              <a:rPr lang="en-US" dirty="0"/>
              <a:t>MONALEESA – ribociclib</a:t>
            </a:r>
          </a:p>
          <a:p>
            <a:r>
              <a:rPr lang="en-US" dirty="0"/>
              <a:t>MONARCH - abemaciclib</a:t>
            </a:r>
          </a:p>
        </p:txBody>
      </p:sp>
      <p:sp>
        <p:nvSpPr>
          <p:cNvPr id="4" name="Slide Number Placeholder 3"/>
          <p:cNvSpPr>
            <a:spLocks noGrp="1"/>
          </p:cNvSpPr>
          <p:nvPr>
            <p:ph type="sldNum" sz="quarter" idx="5"/>
          </p:nvPr>
        </p:nvSpPr>
        <p:spPr/>
        <p:txBody>
          <a:bodyPr/>
          <a:lstStyle/>
          <a:p>
            <a:fld id="{B3A96171-A15F-AF4E-B7C5-E1453CAAF64D}" type="slidenum">
              <a:rPr lang="en-US" smtClean="0"/>
              <a:t>15</a:t>
            </a:fld>
            <a:endParaRPr lang="en-US" dirty="0"/>
          </a:p>
        </p:txBody>
      </p:sp>
    </p:spTree>
    <p:extLst>
      <p:ext uri="{BB962C8B-B14F-4D97-AF65-F5344CB8AC3E}">
        <p14:creationId xmlns:p14="http://schemas.microsoft.com/office/powerpoint/2010/main" val="949038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B840F-DD3C-4025-8609-7921DD30B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43B1B-5D1B-4585-BCA6-F5C4148917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75597-F7DB-469A-B1CB-ABC60C4591C1}"/>
              </a:ext>
            </a:extLst>
          </p:cNvPr>
          <p:cNvSpPr>
            <a:spLocks noGrp="1"/>
          </p:cNvSpPr>
          <p:nvPr>
            <p:ph type="dt" sz="half" idx="10"/>
          </p:nvPr>
        </p:nvSpPr>
        <p:spPr/>
        <p:txBody>
          <a:bodyPr/>
          <a:lstStyle/>
          <a:p>
            <a:fld id="{AF14DFFF-BE29-4D39-830D-DDE47C3C97AE}" type="datetimeFigureOut">
              <a:rPr lang="en-US" smtClean="0"/>
              <a:t>8/15/2023</a:t>
            </a:fld>
            <a:endParaRPr lang="en-US"/>
          </a:p>
        </p:txBody>
      </p:sp>
      <p:sp>
        <p:nvSpPr>
          <p:cNvPr id="5" name="Footer Placeholder 4">
            <a:extLst>
              <a:ext uri="{FF2B5EF4-FFF2-40B4-BE49-F238E27FC236}">
                <a16:creationId xmlns:a16="http://schemas.microsoft.com/office/drawing/2014/main" id="{456C1D61-D90F-44D8-8197-4BE75896E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653B4-2114-435A-A8E6-EB1111C19CBF}"/>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6456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6D9A-EEED-4608-9155-05ECEADA9C0A}"/>
              </a:ext>
            </a:extLst>
          </p:cNvPr>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9F999B-2C83-4E36-B98C-75B5B7862835}"/>
              </a:ext>
            </a:extLst>
          </p:cNvPr>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A3FCCB-D941-45B5-895F-63709397DD88}"/>
              </a:ext>
            </a:extLst>
          </p:cNvPr>
          <p:cNvSpPr>
            <a:spLocks noGrp="1"/>
          </p:cNvSpPr>
          <p:nvPr>
            <p:ph type="dt" sz="half" idx="10"/>
          </p:nvPr>
        </p:nvSpPr>
        <p:spPr/>
        <p:txBody>
          <a:bodyPr/>
          <a:lstStyle/>
          <a:p>
            <a:fld id="{AF14DFFF-BE29-4D39-830D-DDE47C3C97AE}" type="datetimeFigureOut">
              <a:rPr lang="en-US" smtClean="0"/>
              <a:t>8/15/2023</a:t>
            </a:fld>
            <a:endParaRPr lang="en-US"/>
          </a:p>
        </p:txBody>
      </p:sp>
      <p:sp>
        <p:nvSpPr>
          <p:cNvPr id="5" name="Footer Placeholder 4">
            <a:extLst>
              <a:ext uri="{FF2B5EF4-FFF2-40B4-BE49-F238E27FC236}">
                <a16:creationId xmlns:a16="http://schemas.microsoft.com/office/drawing/2014/main" id="{128FFC6C-D399-43AA-A065-486AA8AD5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641AF2-855C-4DD1-83C9-278A79439016}"/>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96529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2AB87-0DC0-417B-8484-4A0B8DC31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73F18-898F-4CFD-98C6-DDC753244E46}"/>
              </a:ext>
            </a:extLst>
          </p:cNvPr>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1FD847-0123-49D8-86D2-022BE10C150F}"/>
              </a:ext>
            </a:extLst>
          </p:cNvPr>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B53343-64EB-4B6F-955D-38C8E7DC78A3}"/>
              </a:ext>
            </a:extLst>
          </p:cNvPr>
          <p:cNvSpPr>
            <a:spLocks noGrp="1"/>
          </p:cNvSpPr>
          <p:nvPr>
            <p:ph type="dt" sz="half" idx="10"/>
          </p:nvPr>
        </p:nvSpPr>
        <p:spPr/>
        <p:txBody>
          <a:bodyPr/>
          <a:lstStyle/>
          <a:p>
            <a:fld id="{AF14DFFF-BE29-4D39-830D-DDE47C3C97AE}" type="datetimeFigureOut">
              <a:rPr lang="en-US" smtClean="0"/>
              <a:t>8/15/2023</a:t>
            </a:fld>
            <a:endParaRPr lang="en-US"/>
          </a:p>
        </p:txBody>
      </p:sp>
      <p:sp>
        <p:nvSpPr>
          <p:cNvPr id="6" name="Footer Placeholder 5">
            <a:extLst>
              <a:ext uri="{FF2B5EF4-FFF2-40B4-BE49-F238E27FC236}">
                <a16:creationId xmlns:a16="http://schemas.microsoft.com/office/drawing/2014/main" id="{7EAD5855-98B8-41D0-8643-4454015225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37C90-7F71-4EDF-93C3-7BF72629A98C}"/>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912256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0F37-846D-409E-B61F-0BA43EBC6713}"/>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56DE71-F999-457C-AFCF-7633ECBFD5EA}"/>
              </a:ext>
            </a:extLst>
          </p:cNvPr>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848B18-4B16-4563-85E2-9F46D60C08F0}"/>
              </a:ext>
            </a:extLst>
          </p:cNvPr>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DFC2D2-5022-4218-AE1D-603E751FBF64}"/>
              </a:ext>
            </a:extLst>
          </p:cNvPr>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471805-1A87-4172-8B36-31020053A580}"/>
              </a:ext>
            </a:extLst>
          </p:cNvPr>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AFB294-79EC-4B17-BA19-B710F9DA9AE0}"/>
              </a:ext>
            </a:extLst>
          </p:cNvPr>
          <p:cNvSpPr>
            <a:spLocks noGrp="1"/>
          </p:cNvSpPr>
          <p:nvPr>
            <p:ph type="dt" sz="half" idx="10"/>
          </p:nvPr>
        </p:nvSpPr>
        <p:spPr/>
        <p:txBody>
          <a:bodyPr/>
          <a:lstStyle/>
          <a:p>
            <a:fld id="{AF14DFFF-BE29-4D39-830D-DDE47C3C97AE}" type="datetimeFigureOut">
              <a:rPr lang="en-US" smtClean="0"/>
              <a:t>8/15/2023</a:t>
            </a:fld>
            <a:endParaRPr lang="en-US"/>
          </a:p>
        </p:txBody>
      </p:sp>
      <p:sp>
        <p:nvSpPr>
          <p:cNvPr id="8" name="Footer Placeholder 7">
            <a:extLst>
              <a:ext uri="{FF2B5EF4-FFF2-40B4-BE49-F238E27FC236}">
                <a16:creationId xmlns:a16="http://schemas.microsoft.com/office/drawing/2014/main" id="{80D9DF68-74B6-4F37-BBD0-9EBA41F36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EB2735-345D-47BA-BF70-75C150E82153}"/>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27412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6FED-23CF-4EE4-8693-27DDB4040A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52DB67-DBF9-465E-A03D-CEFBC68668BB}"/>
              </a:ext>
            </a:extLst>
          </p:cNvPr>
          <p:cNvSpPr>
            <a:spLocks noGrp="1"/>
          </p:cNvSpPr>
          <p:nvPr>
            <p:ph type="dt" sz="half" idx="10"/>
          </p:nvPr>
        </p:nvSpPr>
        <p:spPr/>
        <p:txBody>
          <a:bodyPr/>
          <a:lstStyle/>
          <a:p>
            <a:fld id="{AF14DFFF-BE29-4D39-830D-DDE47C3C97AE}" type="datetimeFigureOut">
              <a:rPr lang="en-US" smtClean="0"/>
              <a:t>8/15/2023</a:t>
            </a:fld>
            <a:endParaRPr lang="en-US"/>
          </a:p>
        </p:txBody>
      </p:sp>
      <p:sp>
        <p:nvSpPr>
          <p:cNvPr id="4" name="Footer Placeholder 3">
            <a:extLst>
              <a:ext uri="{FF2B5EF4-FFF2-40B4-BE49-F238E27FC236}">
                <a16:creationId xmlns:a16="http://schemas.microsoft.com/office/drawing/2014/main" id="{75A44DE0-A2FC-4C62-913B-63B5080CEC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ADA929-DC14-434B-AA8B-8F9708513F61}"/>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900392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27497F-685E-4A1D-A120-A48C46BF25A7}"/>
              </a:ext>
            </a:extLst>
          </p:cNvPr>
          <p:cNvSpPr>
            <a:spLocks noGrp="1"/>
          </p:cNvSpPr>
          <p:nvPr>
            <p:ph type="dt" sz="half" idx="10"/>
          </p:nvPr>
        </p:nvSpPr>
        <p:spPr/>
        <p:txBody>
          <a:bodyPr/>
          <a:lstStyle/>
          <a:p>
            <a:fld id="{AF14DFFF-BE29-4D39-830D-DDE47C3C97AE}" type="datetimeFigureOut">
              <a:rPr lang="en-US" smtClean="0"/>
              <a:t>8/15/2023</a:t>
            </a:fld>
            <a:endParaRPr lang="en-US"/>
          </a:p>
        </p:txBody>
      </p:sp>
      <p:sp>
        <p:nvSpPr>
          <p:cNvPr id="3" name="Footer Placeholder 2">
            <a:extLst>
              <a:ext uri="{FF2B5EF4-FFF2-40B4-BE49-F238E27FC236}">
                <a16:creationId xmlns:a16="http://schemas.microsoft.com/office/drawing/2014/main" id="{D6A479B3-83C7-440E-9289-762BA9D423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7D2715-D143-4AFC-9BE9-706148B15E0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6704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4DA1F-3B7C-4E2B-8EC9-BC80E8097B50}"/>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126217-8714-427E-B85D-633A065EA701}"/>
              </a:ext>
            </a:extLst>
          </p:cNvPr>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76E9F2-8CEF-4805-8C12-C2F958B52C20}"/>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9C7B35-3278-4931-8C41-2AC868ED02A5}"/>
              </a:ext>
            </a:extLst>
          </p:cNvPr>
          <p:cNvSpPr>
            <a:spLocks noGrp="1"/>
          </p:cNvSpPr>
          <p:nvPr>
            <p:ph type="dt" sz="half" idx="10"/>
          </p:nvPr>
        </p:nvSpPr>
        <p:spPr/>
        <p:txBody>
          <a:bodyPr/>
          <a:lstStyle/>
          <a:p>
            <a:fld id="{AF14DFFF-BE29-4D39-830D-DDE47C3C97AE}" type="datetimeFigureOut">
              <a:rPr lang="en-US" smtClean="0"/>
              <a:t>8/15/2023</a:t>
            </a:fld>
            <a:endParaRPr lang="en-US"/>
          </a:p>
        </p:txBody>
      </p:sp>
      <p:sp>
        <p:nvSpPr>
          <p:cNvPr id="6" name="Footer Placeholder 5">
            <a:extLst>
              <a:ext uri="{FF2B5EF4-FFF2-40B4-BE49-F238E27FC236}">
                <a16:creationId xmlns:a16="http://schemas.microsoft.com/office/drawing/2014/main" id="{DC140D36-F7DC-4D68-8298-FEC9299C4A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F0D363-CEFD-45EC-9E7C-DD9AA06C41E4}"/>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534714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5CB5-43C3-4F78-B7FF-4F51C046A879}"/>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734898-36EE-4716-AD5F-E4D990A936E8}"/>
              </a:ext>
            </a:extLst>
          </p:cNvPr>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65EA0E-C4E3-4CE9-AF35-C8872AB4B848}"/>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5696CB-F650-4481-8A96-BC494131A107}"/>
              </a:ext>
            </a:extLst>
          </p:cNvPr>
          <p:cNvSpPr>
            <a:spLocks noGrp="1"/>
          </p:cNvSpPr>
          <p:nvPr>
            <p:ph type="dt" sz="half" idx="10"/>
          </p:nvPr>
        </p:nvSpPr>
        <p:spPr/>
        <p:txBody>
          <a:bodyPr/>
          <a:lstStyle/>
          <a:p>
            <a:fld id="{AF14DFFF-BE29-4D39-830D-DDE47C3C97AE}" type="datetimeFigureOut">
              <a:rPr lang="en-US" smtClean="0"/>
              <a:t>8/15/2023</a:t>
            </a:fld>
            <a:endParaRPr lang="en-US"/>
          </a:p>
        </p:txBody>
      </p:sp>
      <p:sp>
        <p:nvSpPr>
          <p:cNvPr id="6" name="Footer Placeholder 5">
            <a:extLst>
              <a:ext uri="{FF2B5EF4-FFF2-40B4-BE49-F238E27FC236}">
                <a16:creationId xmlns:a16="http://schemas.microsoft.com/office/drawing/2014/main" id="{E4E9697E-4D0A-4F33-8E12-F8AF2C5F8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836044-4949-48A0-A073-2312CFA7702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017430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1AEF-5C89-4778-B3E1-B531FEE3A4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F1B8C1-968F-4288-9364-27870C850C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98B2E-2C47-4A67-AB81-4073EE032A48}"/>
              </a:ext>
            </a:extLst>
          </p:cNvPr>
          <p:cNvSpPr>
            <a:spLocks noGrp="1"/>
          </p:cNvSpPr>
          <p:nvPr>
            <p:ph type="dt" sz="half" idx="10"/>
          </p:nvPr>
        </p:nvSpPr>
        <p:spPr/>
        <p:txBody>
          <a:bodyPr/>
          <a:lstStyle/>
          <a:p>
            <a:fld id="{AF14DFFF-BE29-4D39-830D-DDE47C3C97AE}" type="datetimeFigureOut">
              <a:rPr lang="en-US" smtClean="0"/>
              <a:t>8/15/2023</a:t>
            </a:fld>
            <a:endParaRPr lang="en-US"/>
          </a:p>
        </p:txBody>
      </p:sp>
      <p:sp>
        <p:nvSpPr>
          <p:cNvPr id="5" name="Footer Placeholder 4">
            <a:extLst>
              <a:ext uri="{FF2B5EF4-FFF2-40B4-BE49-F238E27FC236}">
                <a16:creationId xmlns:a16="http://schemas.microsoft.com/office/drawing/2014/main" id="{A7702791-2E52-4276-B268-DEF6B02BE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4196C-69EE-4251-9B06-4D386812241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625172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3DA6D4-18A2-4859-932B-ECBF3E7823B5}"/>
              </a:ext>
            </a:extLst>
          </p:cNvPr>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F10EEA-9769-40F9-B5F3-C54B95E25DA5}"/>
              </a:ext>
            </a:extLst>
          </p:cNvPr>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62FB3-44DA-4E8A-97B9-471DE9F90BEC}"/>
              </a:ext>
            </a:extLst>
          </p:cNvPr>
          <p:cNvSpPr>
            <a:spLocks noGrp="1"/>
          </p:cNvSpPr>
          <p:nvPr>
            <p:ph type="dt" sz="half" idx="10"/>
          </p:nvPr>
        </p:nvSpPr>
        <p:spPr/>
        <p:txBody>
          <a:bodyPr/>
          <a:lstStyle/>
          <a:p>
            <a:fld id="{AF14DFFF-BE29-4D39-830D-DDE47C3C97AE}" type="datetimeFigureOut">
              <a:rPr lang="en-US" smtClean="0"/>
              <a:t>8/15/2023</a:t>
            </a:fld>
            <a:endParaRPr lang="en-US"/>
          </a:p>
        </p:txBody>
      </p:sp>
      <p:sp>
        <p:nvSpPr>
          <p:cNvPr id="5" name="Footer Placeholder 4">
            <a:extLst>
              <a:ext uri="{FF2B5EF4-FFF2-40B4-BE49-F238E27FC236}">
                <a16:creationId xmlns:a16="http://schemas.microsoft.com/office/drawing/2014/main" id="{69E51F00-540E-442C-B734-7E730E308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2D224-20D3-4BED-9B71-FFB38EE840C9}"/>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777788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137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F41C86-81D1-154C-A238-A794744A1851}"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3798418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456536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41C86-81D1-154C-A238-A794744A1851}"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682507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41C86-81D1-154C-A238-A794744A1851}"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1986413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41C86-81D1-154C-A238-A794744A1851}" type="datetimeFigureOut">
              <a:rPr lang="en-US" smtClean="0"/>
              <a:t>8/15/2023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725077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41C86-81D1-154C-A238-A794744A1851}" type="datetimeFigureOut">
              <a:rPr lang="en-US" smtClean="0"/>
              <a:t>8/15/2023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3914693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41C86-81D1-154C-A238-A794744A1851}" type="datetimeFigureOut">
              <a:rPr lang="en-US" smtClean="0"/>
              <a:t>8/15/2023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318254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640497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312337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24181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812320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1373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043018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43479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1212365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a:p>
        </p:txBody>
      </p:sp>
    </p:spTree>
    <p:extLst>
      <p:ext uri="{BB962C8B-B14F-4D97-AF65-F5344CB8AC3E}">
        <p14:creationId xmlns:p14="http://schemas.microsoft.com/office/powerpoint/2010/main" val="539871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440ED-D793-49E9-81B8-D1ECE82FC8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D3293-042B-4549-9134-FF507CB52F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DD5C0-382F-48F3-9A7B-9AE7DF59D7AE}"/>
              </a:ext>
            </a:extLst>
          </p:cNvPr>
          <p:cNvSpPr>
            <a:spLocks noGrp="1"/>
          </p:cNvSpPr>
          <p:nvPr>
            <p:ph type="dt" sz="half" idx="10"/>
          </p:nvPr>
        </p:nvSpPr>
        <p:spPr/>
        <p:txBody>
          <a:bodyPr/>
          <a:lstStyle/>
          <a:p>
            <a:fld id="{4AF1CC59-C098-4FC7-93CB-609C4B2BA1A5}" type="datetimeFigureOut">
              <a:rPr lang="en-US" smtClean="0"/>
              <a:t>8/15/2023</a:t>
            </a:fld>
            <a:endParaRPr lang="en-US"/>
          </a:p>
        </p:txBody>
      </p:sp>
      <p:sp>
        <p:nvSpPr>
          <p:cNvPr id="5" name="Footer Placeholder 4">
            <a:extLst>
              <a:ext uri="{FF2B5EF4-FFF2-40B4-BE49-F238E27FC236}">
                <a16:creationId xmlns:a16="http://schemas.microsoft.com/office/drawing/2014/main" id="{846CC0F4-1323-451B-BF2C-A3C1006858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8B0F7-6C0D-424A-ABE7-B25CD5BECDEC}"/>
              </a:ext>
            </a:extLst>
          </p:cNvPr>
          <p:cNvSpPr>
            <a:spLocks noGrp="1"/>
          </p:cNvSpPr>
          <p:nvPr>
            <p:ph type="sldNum" sz="quarter" idx="12"/>
          </p:nvPr>
        </p:nvSpPr>
        <p:spPr/>
        <p:txBody>
          <a:bodyPr/>
          <a:lstStyle/>
          <a:p>
            <a:fld id="{8B516EE1-F12D-4B0C-89C2-AEFC81CBF1E9}" type="slidenum">
              <a:rPr lang="en-US" smtClean="0"/>
              <a:t>‹#›</a:t>
            </a:fld>
            <a:endParaRPr lang="en-US"/>
          </a:p>
        </p:txBody>
      </p:sp>
    </p:spTree>
    <p:extLst>
      <p:ext uri="{BB962C8B-B14F-4D97-AF65-F5344CB8AC3E}">
        <p14:creationId xmlns:p14="http://schemas.microsoft.com/office/powerpoint/2010/main" val="1078562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043018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9054" y="143483"/>
            <a:ext cx="8856345" cy="461665"/>
          </a:xfrm>
          <a:prstGeom prst="rect">
            <a:avLst/>
          </a:prstGeom>
        </p:spPr>
        <p:txBody>
          <a:bodyPr wrap="square" lIns="0" tIns="0" rIns="0" bIns="0">
            <a:spAutoFit/>
          </a:bodyPr>
          <a:lstStyle>
            <a:lvl1pPr>
              <a:defRPr sz="3000" b="1" i="0">
                <a:solidFill>
                  <a:schemeClr val="tx1"/>
                </a:solidFill>
                <a:latin typeface="Arial"/>
                <a:cs typeface="Arial"/>
              </a:defRPr>
            </a:lvl1pPr>
          </a:lstStyle>
          <a:p>
            <a:endParaRPr/>
          </a:p>
        </p:txBody>
      </p:sp>
      <p:sp>
        <p:nvSpPr>
          <p:cNvPr id="3" name="Holder 3"/>
          <p:cNvSpPr>
            <a:spLocks noGrp="1"/>
          </p:cNvSpPr>
          <p:nvPr>
            <p:ph type="subTitle" idx="4"/>
          </p:nvPr>
        </p:nvSpPr>
        <p:spPr>
          <a:xfrm>
            <a:off x="1371600" y="2883027"/>
            <a:ext cx="6400800" cy="115416"/>
          </a:xfrm>
          <a:prstGeom prst="rect">
            <a:avLst/>
          </a:prstGeom>
        </p:spPr>
        <p:txBody>
          <a:bodyPr wrap="square" lIns="0" tIns="0" rIns="0" bIns="0">
            <a:spAutoFit/>
          </a:bodyPr>
          <a:lstStyle>
            <a:lvl1pPr>
              <a:defRPr sz="750" b="0" i="0">
                <a:solidFill>
                  <a:srgbClr val="21334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29193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0724" y="-16207"/>
            <a:ext cx="8958500" cy="461665"/>
          </a:xfrm>
        </p:spPr>
        <p:txBody>
          <a:bodyPr lIns="0" tIns="0" rIns="0" bIns="0"/>
          <a:lstStyle>
            <a:lvl1pPr>
              <a:defRPr sz="3000" b="1" i="0">
                <a:solidFill>
                  <a:schemeClr val="tx1"/>
                </a:solidFill>
                <a:latin typeface="Arial"/>
                <a:cs typeface="Arial"/>
              </a:defRPr>
            </a:lvl1pPr>
          </a:lstStyle>
          <a:p>
            <a:endParaRPr/>
          </a:p>
        </p:txBody>
      </p:sp>
      <p:sp>
        <p:nvSpPr>
          <p:cNvPr id="3" name="Holder 3"/>
          <p:cNvSpPr>
            <a:spLocks noGrp="1"/>
          </p:cNvSpPr>
          <p:nvPr>
            <p:ph type="body" idx="1"/>
          </p:nvPr>
        </p:nvSpPr>
        <p:spPr>
          <a:xfrm>
            <a:off x="801051" y="1205743"/>
            <a:ext cx="4033838" cy="115416"/>
          </a:xfrm>
        </p:spPr>
        <p:txBody>
          <a:bodyPr lIns="0" tIns="0" rIns="0" bIns="0"/>
          <a:lstStyle>
            <a:lvl1pPr>
              <a:defRPr sz="750" b="0" i="0">
                <a:solidFill>
                  <a:srgbClr val="21334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21605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0724" y="-16207"/>
            <a:ext cx="8958500" cy="461665"/>
          </a:xfrm>
        </p:spPr>
        <p:txBody>
          <a:bodyPr lIns="0" tIns="0" rIns="0" bIns="0"/>
          <a:lstStyle>
            <a:lvl1pPr>
              <a:defRPr sz="3000" b="1" i="0">
                <a:solidFill>
                  <a:schemeClr val="tx1"/>
                </a:solidFill>
                <a:latin typeface="Arial"/>
                <a:cs typeface="Arial"/>
              </a:defRPr>
            </a:lvl1pPr>
          </a:lstStyle>
          <a:p>
            <a:endParaRPr/>
          </a:p>
        </p:txBody>
      </p:sp>
      <p:sp>
        <p:nvSpPr>
          <p:cNvPr id="3" name="Holder 3"/>
          <p:cNvSpPr>
            <a:spLocks noGrp="1"/>
          </p:cNvSpPr>
          <p:nvPr>
            <p:ph sz="half" idx="2"/>
          </p:nvPr>
        </p:nvSpPr>
        <p:spPr>
          <a:xfrm>
            <a:off x="457200" y="1184100"/>
            <a:ext cx="3977640" cy="15388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4100"/>
            <a:ext cx="3977640" cy="15388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817932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80724" y="-16207"/>
            <a:ext cx="8958500" cy="461665"/>
          </a:xfrm>
        </p:spPr>
        <p:txBody>
          <a:bodyPr lIns="0" tIns="0" rIns="0" bIns="0"/>
          <a:lstStyle>
            <a:lvl1pPr>
              <a:defRPr sz="30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475942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4516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5962"/>
            <a:ext cx="7772400" cy="346249"/>
          </a:xfrm>
          <a:prstGeom prst="rect">
            <a:avLst/>
          </a:prstGeom>
        </p:spPr>
        <p:txBody>
          <a:bodyPr wrap="square" lIns="0" tIns="0" rIns="0" bIns="0">
            <a:spAutoFit/>
          </a:bodyPr>
          <a:lstStyle>
            <a:lvl1pPr>
              <a:defRPr sz="2250" b="0" i="0">
                <a:solidFill>
                  <a:srgbClr val="830051"/>
                </a:solidFill>
                <a:latin typeface="Arial"/>
                <a:cs typeface="Arial"/>
              </a:defRPr>
            </a:lvl1pPr>
          </a:lstStyle>
          <a:p>
            <a:endParaRPr/>
          </a:p>
        </p:txBody>
      </p:sp>
      <p:sp>
        <p:nvSpPr>
          <p:cNvPr id="3" name="Holder 3"/>
          <p:cNvSpPr>
            <a:spLocks noGrp="1"/>
          </p:cNvSpPr>
          <p:nvPr>
            <p:ph type="subTitle" idx="4"/>
          </p:nvPr>
        </p:nvSpPr>
        <p:spPr>
          <a:xfrm>
            <a:off x="1371600" y="2883027"/>
            <a:ext cx="6400800" cy="207749"/>
          </a:xfrm>
          <a:prstGeom prst="rect">
            <a:avLst/>
          </a:prstGeom>
        </p:spPr>
        <p:txBody>
          <a:bodyPr wrap="square" lIns="0" tIns="0" rIns="0" bIns="0">
            <a:spAutoFit/>
          </a:bodyPr>
          <a:lstStyle>
            <a:lvl1pPr>
              <a:defRPr sz="135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244099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6466" y="286455"/>
            <a:ext cx="6951821" cy="346249"/>
          </a:xfrm>
        </p:spPr>
        <p:txBody>
          <a:bodyPr lIns="0" tIns="0" rIns="0" bIns="0"/>
          <a:lstStyle>
            <a:lvl1pPr>
              <a:defRPr sz="2250" b="0" i="0">
                <a:solidFill>
                  <a:srgbClr val="830051"/>
                </a:solidFill>
                <a:latin typeface="Arial"/>
                <a:cs typeface="Arial"/>
              </a:defRPr>
            </a:lvl1pPr>
          </a:lstStyle>
          <a:p>
            <a:endParaRPr/>
          </a:p>
        </p:txBody>
      </p:sp>
      <p:sp>
        <p:nvSpPr>
          <p:cNvPr id="3" name="Holder 3"/>
          <p:cNvSpPr>
            <a:spLocks noGrp="1"/>
          </p:cNvSpPr>
          <p:nvPr>
            <p:ph type="body" idx="1"/>
          </p:nvPr>
        </p:nvSpPr>
        <p:spPr>
          <a:xfrm>
            <a:off x="4385912" y="1699236"/>
            <a:ext cx="3659029" cy="207749"/>
          </a:xfrm>
        </p:spPr>
        <p:txBody>
          <a:bodyPr lIns="0" tIns="0" rIns="0" bIns="0"/>
          <a:lstStyle>
            <a:lvl1pPr>
              <a:defRPr sz="135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128502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96466" y="286455"/>
            <a:ext cx="6951821" cy="346249"/>
          </a:xfrm>
        </p:spPr>
        <p:txBody>
          <a:bodyPr lIns="0" tIns="0" rIns="0" bIns="0"/>
          <a:lstStyle>
            <a:lvl1pPr>
              <a:defRPr sz="2250" b="0" i="0">
                <a:solidFill>
                  <a:srgbClr val="830051"/>
                </a:solidFill>
                <a:latin typeface="Arial"/>
                <a:cs typeface="Arial"/>
              </a:defRPr>
            </a:lvl1pPr>
          </a:lstStyle>
          <a:p>
            <a:endParaRPr/>
          </a:p>
        </p:txBody>
      </p:sp>
      <p:sp>
        <p:nvSpPr>
          <p:cNvPr id="3" name="Holder 3"/>
          <p:cNvSpPr>
            <a:spLocks noGrp="1"/>
          </p:cNvSpPr>
          <p:nvPr>
            <p:ph sz="half" idx="2"/>
          </p:nvPr>
        </p:nvSpPr>
        <p:spPr>
          <a:xfrm>
            <a:off x="457200" y="118410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410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03496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96466" y="286455"/>
            <a:ext cx="6951821" cy="346249"/>
          </a:xfrm>
        </p:spPr>
        <p:txBody>
          <a:bodyPr lIns="0" tIns="0" rIns="0" bIns="0"/>
          <a:lstStyle>
            <a:lvl1pPr>
              <a:defRPr sz="2250" b="0" i="0">
                <a:solidFill>
                  <a:srgbClr val="83005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006765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37670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348563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50" b="0" i="0">
                <a:solidFill>
                  <a:srgbClr val="83005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35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71662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4347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1212365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3987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A4820-497A-435A-90B3-6762B16EE5B3}"/>
              </a:ext>
            </a:extLst>
          </p:cNvPr>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472A25-1FDC-4FB8-B1B0-354411B362D8}"/>
              </a:ext>
            </a:extLst>
          </p:cNvPr>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E54908-8498-4367-941A-314BEAE435AA}"/>
              </a:ext>
            </a:extLst>
          </p:cNvPr>
          <p:cNvSpPr>
            <a:spLocks noGrp="1"/>
          </p:cNvSpPr>
          <p:nvPr>
            <p:ph type="dt" sz="half" idx="10"/>
          </p:nvPr>
        </p:nvSpPr>
        <p:spPr/>
        <p:txBody>
          <a:bodyPr/>
          <a:lstStyle/>
          <a:p>
            <a:fld id="{AF14DFFF-BE29-4D39-830D-DDE47C3C97AE}" type="datetimeFigureOut">
              <a:rPr lang="en-US" smtClean="0"/>
              <a:t>8/15/2023</a:t>
            </a:fld>
            <a:endParaRPr lang="en-US"/>
          </a:p>
        </p:txBody>
      </p:sp>
      <p:sp>
        <p:nvSpPr>
          <p:cNvPr id="5" name="Footer Placeholder 4">
            <a:extLst>
              <a:ext uri="{FF2B5EF4-FFF2-40B4-BE49-F238E27FC236}">
                <a16:creationId xmlns:a16="http://schemas.microsoft.com/office/drawing/2014/main" id="{AE7E209F-D2FC-42F6-8E13-54CC3BAEC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B8C71-F5A9-4EF2-A230-87C227D78DD5}"/>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90318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3.jpe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1.jpeg"/><Relationship Id="rId5" Type="http://schemas.openxmlformats.org/officeDocument/2006/relationships/slideLayout" Target="../slideLayouts/slideLayout35.xml"/><Relationship Id="rId10" Type="http://schemas.openxmlformats.org/officeDocument/2006/relationships/theme" Target="../theme/theme4.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6.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image" Target="../media/image5.jpe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image" Target="../media/image4.jpeg"/><Relationship Id="rId5" Type="http://schemas.openxmlformats.org/officeDocument/2006/relationships/slideLayout" Target="../slideLayouts/slideLayout54.xml"/><Relationship Id="rId10" Type="http://schemas.openxmlformats.org/officeDocument/2006/relationships/theme" Target="../theme/theme7.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descr="Graphical user interface, application&#10;&#10;Description automatically generated with medium confidence">
            <a:extLst>
              <a:ext uri="{FF2B5EF4-FFF2-40B4-BE49-F238E27FC236}">
                <a16:creationId xmlns:a16="http://schemas.microsoft.com/office/drawing/2014/main" id="{881B161A-BAD2-4FED-9737-E079EBD43CA4}"/>
              </a:ext>
            </a:extLst>
          </p:cNvPr>
          <p:cNvPicPr>
            <a:picLocks noChangeAspect="1"/>
          </p:cNvPicPr>
          <p:nvPr userDrawn="1"/>
        </p:nvPicPr>
        <p:blipFill>
          <a:blip r:embed="rId10"/>
          <a:stretch>
            <a:fillRect/>
          </a:stretch>
        </p:blipFill>
        <p:spPr>
          <a:xfrm>
            <a:off x="-16273" y="-40426"/>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2897632" y="4593882"/>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a:t> </a:t>
            </a:r>
          </a:p>
        </p:txBody>
      </p:sp>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4309607"/>
            <a:ext cx="9144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81251CD-2A00-449A-B5F2-1AB6111D1BF2}"/>
              </a:ext>
            </a:extLst>
          </p:cNvPr>
          <p:cNvPicPr>
            <a:picLocks noChangeAspect="1"/>
          </p:cNvPicPr>
          <p:nvPr userDrawn="1"/>
        </p:nvPicPr>
        <p:blipFill>
          <a:blip r:embed="rId11"/>
          <a:srcRect/>
          <a:stretch/>
        </p:blipFill>
        <p:spPr>
          <a:xfrm>
            <a:off x="6958013" y="4654236"/>
            <a:ext cx="2124222" cy="248420"/>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AC0E2-2BD2-4D82-96AB-D95E3AAD3B40}"/>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B36024-2F7B-4474-88EE-778994FD2F35}"/>
              </a:ext>
            </a:extLst>
          </p:cNvPr>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4B204-D270-46B4-881E-F62BBD9B281F}"/>
              </a:ext>
            </a:extLst>
          </p:cNvPr>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AF14DFFF-BE29-4D39-830D-DDE47C3C97AE}" type="datetimeFigureOut">
              <a:rPr lang="en-US" smtClean="0"/>
              <a:t>8/15/2023</a:t>
            </a:fld>
            <a:endParaRPr lang="en-US"/>
          </a:p>
        </p:txBody>
      </p:sp>
      <p:sp>
        <p:nvSpPr>
          <p:cNvPr id="5" name="Footer Placeholder 4">
            <a:extLst>
              <a:ext uri="{FF2B5EF4-FFF2-40B4-BE49-F238E27FC236}">
                <a16:creationId xmlns:a16="http://schemas.microsoft.com/office/drawing/2014/main" id="{1FB5AAC8-04F5-49FA-B6C4-1EFEA19B069F}"/>
              </a:ext>
            </a:extLst>
          </p:cNvPr>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FCDD64-4860-4CEA-BD36-233344B122CE}"/>
              </a:ext>
            </a:extLst>
          </p:cNvPr>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2D994E03-0F88-49B3-B680-88EAF0B5195C}" type="slidenum">
              <a:rPr lang="en-US" smtClean="0"/>
              <a:t>‹#›</a:t>
            </a:fld>
            <a:endParaRPr lang="en-US"/>
          </a:p>
        </p:txBody>
      </p:sp>
    </p:spTree>
    <p:extLst>
      <p:ext uri="{BB962C8B-B14F-4D97-AF65-F5344CB8AC3E}">
        <p14:creationId xmlns:p14="http://schemas.microsoft.com/office/powerpoint/2010/main" val="276285900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42F41C86-81D1-154C-A238-A794744A1851}" type="datetimeFigureOut">
              <a:rPr lang="en-US" smtClean="0"/>
              <a:t>8/15/2023</a:t>
            </a:fld>
            <a:endParaRPr lang="en-US"/>
          </a:p>
        </p:txBody>
      </p:sp>
      <p:sp>
        <p:nvSpPr>
          <p:cNvPr id="5" name="Footer Placeholder 4"/>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C0618FE0-1B40-C740-86BA-BF2D640F8EB0}" type="slidenum">
              <a:rPr lang="en-US" smtClean="0"/>
              <a:t>‹#›</a:t>
            </a:fld>
            <a:endParaRPr lang="en-US"/>
          </a:p>
        </p:txBody>
      </p:sp>
    </p:spTree>
    <p:extLst>
      <p:ext uri="{BB962C8B-B14F-4D97-AF65-F5344CB8AC3E}">
        <p14:creationId xmlns:p14="http://schemas.microsoft.com/office/powerpoint/2010/main" val="67865230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1"/>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a:t> </a:t>
            </a:r>
          </a:p>
        </p:txBody>
      </p:sp>
      <p:pic>
        <p:nvPicPr>
          <p:cNvPr id="2" name="Picture 1" descr="A close-up of several logos&#10;&#10;Description automatically generated with low confidence">
            <a:extLst>
              <a:ext uri="{FF2B5EF4-FFF2-40B4-BE49-F238E27FC236}">
                <a16:creationId xmlns:a16="http://schemas.microsoft.com/office/drawing/2014/main" id="{95840ACE-7BBC-BB80-4C24-9E646AAA1FD6}"/>
              </a:ext>
            </a:extLst>
          </p:cNvPr>
          <p:cNvPicPr>
            <a:picLocks noChangeAspect="1"/>
          </p:cNvPicPr>
          <p:nvPr userDrawn="1"/>
        </p:nvPicPr>
        <p:blipFill rotWithShape="1">
          <a:blip r:embed="rId12"/>
          <a:srcRect t="30648" b="31346"/>
          <a:stretch/>
        </p:blipFill>
        <p:spPr>
          <a:xfrm>
            <a:off x="6708371" y="4587606"/>
            <a:ext cx="2011680" cy="401716"/>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668" r:id="rId9"/>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0724" y="-16207"/>
            <a:ext cx="8958500" cy="615553"/>
          </a:xfrm>
          <a:prstGeom prst="rect">
            <a:avLst/>
          </a:prstGeom>
        </p:spPr>
        <p:txBody>
          <a:bodyPr wrap="square" lIns="0" tIns="0" rIns="0" bIns="0">
            <a:spAutoFit/>
          </a:bodyPr>
          <a:lstStyle>
            <a:lvl1pPr>
              <a:defRPr sz="4000" b="1" i="0">
                <a:solidFill>
                  <a:schemeClr val="tx1"/>
                </a:solidFill>
                <a:latin typeface="Arial"/>
                <a:cs typeface="Arial"/>
              </a:defRPr>
            </a:lvl1pPr>
          </a:lstStyle>
          <a:p>
            <a:endParaRPr/>
          </a:p>
        </p:txBody>
      </p:sp>
      <p:sp>
        <p:nvSpPr>
          <p:cNvPr id="3" name="Holder 3"/>
          <p:cNvSpPr>
            <a:spLocks noGrp="1"/>
          </p:cNvSpPr>
          <p:nvPr>
            <p:ph type="body" idx="1"/>
          </p:nvPr>
        </p:nvSpPr>
        <p:spPr>
          <a:xfrm>
            <a:off x="801051" y="1205743"/>
            <a:ext cx="4033838" cy="153888"/>
          </a:xfrm>
          <a:prstGeom prst="rect">
            <a:avLst/>
          </a:prstGeom>
        </p:spPr>
        <p:txBody>
          <a:bodyPr wrap="square" lIns="0" tIns="0" rIns="0" bIns="0">
            <a:spAutoFit/>
          </a:bodyPr>
          <a:lstStyle>
            <a:lvl1pPr>
              <a:defRPr sz="1000" b="0" i="0">
                <a:solidFill>
                  <a:srgbClr val="213341"/>
                </a:solidFill>
                <a:latin typeface="Arial"/>
                <a:cs typeface="Arial"/>
              </a:defRPr>
            </a:lvl1pPr>
          </a:lstStyle>
          <a:p>
            <a:endParaRPr/>
          </a:p>
        </p:txBody>
      </p:sp>
      <p:sp>
        <p:nvSpPr>
          <p:cNvPr id="4" name="Holder 4"/>
          <p:cNvSpPr>
            <a:spLocks noGrp="1"/>
          </p:cNvSpPr>
          <p:nvPr>
            <p:ph type="ftr" sz="quarter" idx="5"/>
          </p:nvPr>
        </p:nvSpPr>
        <p:spPr>
          <a:xfrm>
            <a:off x="3108960" y="4787885"/>
            <a:ext cx="2926080" cy="36933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7885"/>
            <a:ext cx="2103120" cy="36933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8/15/2023</a:t>
            </a:fld>
            <a:endParaRPr lang="en-US"/>
          </a:p>
        </p:txBody>
      </p:sp>
      <p:sp>
        <p:nvSpPr>
          <p:cNvPr id="6" name="Holder 6"/>
          <p:cNvSpPr>
            <a:spLocks noGrp="1"/>
          </p:cNvSpPr>
          <p:nvPr>
            <p:ph type="sldNum" sz="quarter" idx="7"/>
          </p:nvPr>
        </p:nvSpPr>
        <p:spPr>
          <a:xfrm>
            <a:off x="6583680" y="4787885"/>
            <a:ext cx="2103120" cy="36933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0382360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6466" y="286455"/>
            <a:ext cx="6951821" cy="461665"/>
          </a:xfrm>
          <a:prstGeom prst="rect">
            <a:avLst/>
          </a:prstGeom>
        </p:spPr>
        <p:txBody>
          <a:bodyPr wrap="square" lIns="0" tIns="0" rIns="0" bIns="0">
            <a:spAutoFit/>
          </a:bodyPr>
          <a:lstStyle>
            <a:lvl1pPr>
              <a:defRPr sz="3000" b="0" i="0">
                <a:solidFill>
                  <a:srgbClr val="830051"/>
                </a:solidFill>
                <a:latin typeface="Arial"/>
                <a:cs typeface="Arial"/>
              </a:defRPr>
            </a:lvl1pPr>
          </a:lstStyle>
          <a:p>
            <a:endParaRPr/>
          </a:p>
        </p:txBody>
      </p:sp>
      <p:sp>
        <p:nvSpPr>
          <p:cNvPr id="3" name="Holder 3"/>
          <p:cNvSpPr>
            <a:spLocks noGrp="1"/>
          </p:cNvSpPr>
          <p:nvPr>
            <p:ph type="body" idx="1"/>
          </p:nvPr>
        </p:nvSpPr>
        <p:spPr>
          <a:xfrm>
            <a:off x="4385912" y="1699236"/>
            <a:ext cx="3659029" cy="276999"/>
          </a:xfrm>
          <a:prstGeom prst="rect">
            <a:avLst/>
          </a:prstGeom>
        </p:spPr>
        <p:txBody>
          <a:bodyPr wrap="square" lIns="0" tIns="0" rIns="0" bIns="0">
            <a:spAutoFit/>
          </a:bodyPr>
          <a:lstStyle>
            <a:lvl1pPr>
              <a:defRPr sz="18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0" y="4787885"/>
            <a:ext cx="2926080" cy="36933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7885"/>
            <a:ext cx="2103120" cy="36933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8/15/2023</a:t>
            </a:fld>
            <a:endParaRPr lang="en-US"/>
          </a:p>
        </p:txBody>
      </p:sp>
      <p:sp>
        <p:nvSpPr>
          <p:cNvPr id="6" name="Holder 6"/>
          <p:cNvSpPr>
            <a:spLocks noGrp="1"/>
          </p:cNvSpPr>
          <p:nvPr>
            <p:ph type="sldNum" sz="quarter" idx="7"/>
          </p:nvPr>
        </p:nvSpPr>
        <p:spPr>
          <a:xfrm>
            <a:off x="6583680" y="4787885"/>
            <a:ext cx="2103120" cy="36933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2471315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2" name="Picture 1" descr="A close-up of several logos&#10;&#10;Description automatically generated with low confidence">
            <a:extLst>
              <a:ext uri="{FF2B5EF4-FFF2-40B4-BE49-F238E27FC236}">
                <a16:creationId xmlns:a16="http://schemas.microsoft.com/office/drawing/2014/main" id="{95840ACE-7BBC-BB80-4C24-9E646AAA1FD6}"/>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6708371" y="4587606"/>
            <a:ext cx="2011680" cy="401716"/>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3" r:id="rId9"/>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0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2.xml"/><Relationship Id="rId1" Type="http://schemas.openxmlformats.org/officeDocument/2006/relationships/slideLayout" Target="../slideLayouts/slideLayout31.xml"/><Relationship Id="rId4" Type="http://schemas.openxmlformats.org/officeDocument/2006/relationships/image" Target="../media/image111.jpeg"/></Relationships>
</file>

<file path=ppt/slides/_rels/slide10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8.xml"/><Relationship Id="rId1" Type="http://schemas.openxmlformats.org/officeDocument/2006/relationships/slideLayout" Target="../slideLayouts/slideLayout3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35.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3.xml"/><Relationship Id="rId1" Type="http://schemas.openxmlformats.org/officeDocument/2006/relationships/slideLayout" Target="../slideLayouts/slideLayout39.xml"/></Relationships>
</file>

<file path=ppt/slides/_rels/slide1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4.xml"/><Relationship Id="rId1" Type="http://schemas.openxmlformats.org/officeDocument/2006/relationships/slideLayout" Target="../slideLayouts/slideLayout3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9.xml"/></Relationships>
</file>

<file path=ppt/slides/_rels/slide1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8.xml"/><Relationship Id="rId1" Type="http://schemas.openxmlformats.org/officeDocument/2006/relationships/slideLayout" Target="../slideLayouts/slideLayout39.xml"/><Relationship Id="rId4" Type="http://schemas.openxmlformats.org/officeDocument/2006/relationships/image" Target="../media/image116.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9.xml"/><Relationship Id="rId1" Type="http://schemas.openxmlformats.org/officeDocument/2006/relationships/slideLayout" Target="../slideLayouts/slideLayout39.xml"/></Relationships>
</file>

<file path=ppt/slides/_rels/slide14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0.xml"/><Relationship Id="rId1" Type="http://schemas.openxmlformats.org/officeDocument/2006/relationships/slideLayout" Target="../slideLayouts/slideLayout39.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9.xml"/></Relationships>
</file>

<file path=ppt/slides/_rels/slide14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9.xml"/></Relationships>
</file>

<file path=ppt/slides/_rels/slide1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2.xml"/><Relationship Id="rId1" Type="http://schemas.openxmlformats.org/officeDocument/2006/relationships/slideLayout" Target="../slideLayouts/slideLayout39.xml"/></Relationships>
</file>

<file path=ppt/slides/_rels/slide1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3.xml"/><Relationship Id="rId1" Type="http://schemas.openxmlformats.org/officeDocument/2006/relationships/slideLayout" Target="../slideLayouts/slideLayout39.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9.xml"/></Relationships>
</file>

<file path=ppt/slides/_rels/slide14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5.xml"/><Relationship Id="rId1" Type="http://schemas.openxmlformats.org/officeDocument/2006/relationships/slideLayout" Target="../slideLayouts/slideLayout39.xml"/></Relationships>
</file>

<file path=ppt/slides/_rels/slide14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6.xml"/><Relationship Id="rId1" Type="http://schemas.openxmlformats.org/officeDocument/2006/relationships/slideLayout" Target="../slideLayouts/slideLayout39.xml"/></Relationships>
</file>

<file path=ppt/slides/_rels/slide14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7.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5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8.xml"/><Relationship Id="rId1" Type="http://schemas.openxmlformats.org/officeDocument/2006/relationships/slideLayout" Target="../slideLayouts/slideLayout39.xml"/></Relationships>
</file>

<file path=ppt/slides/_rels/slide1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9.xml"/><Relationship Id="rId1" Type="http://schemas.openxmlformats.org/officeDocument/2006/relationships/slideLayout" Target="../slideLayouts/slideLayout39.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9.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55.xml.rels><?xml version="1.0" encoding="UTF-8" standalone="yes"?>
<Relationships xmlns="http://schemas.openxmlformats.org/package/2006/relationships"><Relationship Id="rId2" Type="http://schemas.openxmlformats.org/officeDocument/2006/relationships/hyperlink" Target="mailto:avan.armaghani@moffitt.org" TargetMode="External"/><Relationship Id="rId1" Type="http://schemas.openxmlformats.org/officeDocument/2006/relationships/slideLayout" Target="../slideLayouts/slideLayout39.xml"/></Relationships>
</file>

<file path=ppt/slides/_rels/slide15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3.jpeg"/><Relationship Id="rId2" Type="http://schemas.openxmlformats.org/officeDocument/2006/relationships/notesSlide" Target="../notesSlides/notesSlide72.xml"/><Relationship Id="rId1" Type="http://schemas.openxmlformats.org/officeDocument/2006/relationships/slideLayout" Target="../slideLayouts/slideLayout35.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5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3.xml"/><Relationship Id="rId1" Type="http://schemas.openxmlformats.org/officeDocument/2006/relationships/tags" Target="../tags/tag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54.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50.xml"/><Relationship Id="rId4" Type="http://schemas.openxmlformats.org/officeDocument/2006/relationships/image" Target="../media/image48.emf"/></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50.xml"/><Relationship Id="rId4" Type="http://schemas.openxmlformats.org/officeDocument/2006/relationships/image" Target="../media/image48.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4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6.png"/><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image" Target="../media/image55.png"/><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46.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50.xml"/><Relationship Id="rId4" Type="http://schemas.openxmlformats.org/officeDocument/2006/relationships/image" Target="../media/image48.emf"/></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4.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jpeg"/><Relationship Id="rId1" Type="http://schemas.openxmlformats.org/officeDocument/2006/relationships/slideLayout" Target="../slideLayouts/slideLayout52.xml"/><Relationship Id="rId4" Type="http://schemas.openxmlformats.org/officeDocument/2006/relationships/image" Target="../media/image48.emf"/></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jpeg"/><Relationship Id="rId1" Type="http://schemas.openxmlformats.org/officeDocument/2006/relationships/slideLayout" Target="../slideLayouts/slideLayout52.xml"/><Relationship Id="rId4" Type="http://schemas.openxmlformats.org/officeDocument/2006/relationships/image" Target="../media/image48.emf"/></Relationships>
</file>

<file path=ppt/slides/_rels/slide6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4.xml"/></Relationships>
</file>

<file path=ppt/slides/_rels/slide6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4.xml"/></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4.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jpeg"/><Relationship Id="rId1" Type="http://schemas.openxmlformats.org/officeDocument/2006/relationships/slideLayout" Target="../slideLayouts/slideLayout52.xml"/><Relationship Id="rId4" Type="http://schemas.openxmlformats.org/officeDocument/2006/relationships/image" Target="../media/image48.emf"/></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4.jpeg"/><Relationship Id="rId1" Type="http://schemas.openxmlformats.org/officeDocument/2006/relationships/slideLayout" Target="../slideLayouts/slideLayout52.xml"/><Relationship Id="rId4" Type="http://schemas.openxmlformats.org/officeDocument/2006/relationships/image" Target="../media/image48.emf"/></Relationships>
</file>

<file path=ppt/slides/_rels/slide7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4.xml"/></Relationships>
</file>

<file path=ppt/slides/_rels/slide7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4.xml"/></Relationships>
</file>

<file path=ppt/slides/_rels/slide7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jpeg"/><Relationship Id="rId1" Type="http://schemas.openxmlformats.org/officeDocument/2006/relationships/slideLayout" Target="../slideLayouts/slideLayout52.xml"/></Relationships>
</file>

<file path=ppt/slides/_rels/slide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4.xml"/></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4.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4.jpeg"/><Relationship Id="rId1" Type="http://schemas.openxmlformats.org/officeDocument/2006/relationships/slideLayout" Target="../slideLayouts/slideLayout52.xml"/><Relationship Id="rId4" Type="http://schemas.openxmlformats.org/officeDocument/2006/relationships/image" Target="../media/image48.emf"/></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8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4.xml"/></Relationships>
</file>

<file path=ppt/slides/_rels/slide8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4.xml"/></Relationships>
</file>

<file path=ppt/slides/_rels/slide8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4.xml"/></Relationships>
</file>

<file path=ppt/slides/_rels/slide8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4.xm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jpeg"/><Relationship Id="rId1" Type="http://schemas.openxmlformats.org/officeDocument/2006/relationships/slideLayout" Target="../slideLayouts/slideLayout52.xml"/><Relationship Id="rId4" Type="http://schemas.openxmlformats.org/officeDocument/2006/relationships/image" Target="../media/image48.emf"/></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4.xml"/></Relationships>
</file>

<file path=ppt/slides/_rels/slide8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jpeg"/><Relationship Id="rId1" Type="http://schemas.openxmlformats.org/officeDocument/2006/relationships/slideLayout" Target="../slideLayouts/slideLayout52.xml"/><Relationship Id="rId4" Type="http://schemas.openxmlformats.org/officeDocument/2006/relationships/image" Target="../media/image102.png"/></Relationships>
</file>

<file path=ppt/slides/_rels/slide8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jpeg"/><Relationship Id="rId1" Type="http://schemas.openxmlformats.org/officeDocument/2006/relationships/slideLayout" Target="../slideLayouts/slideLayout52.xml"/><Relationship Id="rId4" Type="http://schemas.openxmlformats.org/officeDocument/2006/relationships/image" Target="../media/image103.tiff"/></Relationships>
</file>

<file path=ppt/slides/_rels/slide8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35.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35.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2.xml"/></Relationships>
</file>

<file path=ppt/slides/_rels/slide9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2.xml"/></Relationships>
</file>

<file path=ppt/slides/_rels/slide9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2.xml"/></Relationships>
</file>

<file path=ppt/slides/_rels/slide9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1"/>
          <a:stretch>
            <a:fillRect/>
          </a:stretch>
        </p:blipFill>
        <p:spPr>
          <a:xfrm>
            <a:off x="14075" y="12699"/>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lIns="91440" tIns="45720" rIns="91440" bIns="45720" anchor="t">
            <a:spAutoFit/>
          </a:bodyPr>
          <a:lstStyle/>
          <a:p>
            <a:pPr algn="ctr"/>
            <a:r>
              <a:rPr lang="en-US" sz="1600">
                <a:solidFill>
                  <a:schemeClr val="bg1"/>
                </a:solidFill>
                <a:latin typeface="Corporate S Demi"/>
                <a:ea typeface="ＭＳ Ｐゴシック"/>
              </a:rPr>
              <a:t>Thursday, August 10, 2023</a:t>
            </a:r>
          </a:p>
        </p:txBody>
      </p:sp>
      <p:pic>
        <p:nvPicPr>
          <p:cNvPr id="4" name="Picture 3" descr="A close-up of several logos&#10;&#10;Description automatically generated with low confidence">
            <a:extLst>
              <a:ext uri="{FF2B5EF4-FFF2-40B4-BE49-F238E27FC236}">
                <a16:creationId xmlns:a16="http://schemas.microsoft.com/office/drawing/2014/main" id="{C688624C-467C-292E-E1A5-67E57FDD098B}"/>
              </a:ext>
            </a:extLst>
          </p:cNvPr>
          <p:cNvPicPr>
            <a:picLocks noChangeAspect="1"/>
          </p:cNvPicPr>
          <p:nvPr/>
        </p:nvPicPr>
        <p:blipFill rotWithShape="1">
          <a:blip r:embed="rId12"/>
          <a:srcRect t="30648" b="31346"/>
          <a:stretch/>
        </p:blipFill>
        <p:spPr>
          <a:xfrm>
            <a:off x="6882938" y="4452455"/>
            <a:ext cx="1939174" cy="387237"/>
          </a:xfrm>
          <a:prstGeom prst="rect">
            <a:avLst/>
          </a:prstGeom>
        </p:spPr>
      </p:pic>
    </p:spTree>
    <p:extLst>
      <p:ext uri="{BB962C8B-B14F-4D97-AF65-F5344CB8AC3E}">
        <p14:creationId xmlns:p14="http://schemas.microsoft.com/office/powerpoint/2010/main" val="3893978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285750" indent="-285750" algn="l">
              <a:buFont typeface="Arial" panose="020B0604020202020204" pitchFamily="34" charset="0"/>
              <a:buChar char="•"/>
            </a:pPr>
            <a:r>
              <a:rPr lang="en-US" sz="1800" dirty="0">
                <a:solidFill>
                  <a:srgbClr val="002E51"/>
                </a:solidFill>
              </a:rPr>
              <a:t>Development of CDK 4/6 inhibitors: </a:t>
            </a:r>
          </a:p>
          <a:p>
            <a:r>
              <a:rPr lang="en-US" sz="1800" i="1" dirty="0">
                <a:solidFill>
                  <a:srgbClr val="002E51"/>
                </a:solidFill>
              </a:rPr>
              <a:t>seminal advance in HR positive MBC in last decade </a:t>
            </a:r>
          </a:p>
          <a:p>
            <a:pPr marL="285750" indent="-285750" algn="l">
              <a:buFont typeface="Arial" panose="020B0604020202020204" pitchFamily="34" charset="0"/>
              <a:buChar char="•"/>
            </a:pPr>
            <a:r>
              <a:rPr lang="en-US" sz="1800" dirty="0">
                <a:solidFill>
                  <a:srgbClr val="002E51"/>
                </a:solidFill>
              </a:rPr>
              <a:t>Usually paired with endocrine therapy backbone</a:t>
            </a:r>
          </a:p>
          <a:p>
            <a:pPr marL="285750" indent="-285750" algn="l">
              <a:buFont typeface="Arial" panose="020B0604020202020204" pitchFamily="34" charset="0"/>
              <a:buChar char="•"/>
            </a:pPr>
            <a:r>
              <a:rPr lang="en-US" sz="1800" dirty="0">
                <a:solidFill>
                  <a:srgbClr val="002E51"/>
                </a:solidFill>
              </a:rPr>
              <a:t>Leads to cell cycle arrest</a:t>
            </a:r>
          </a:p>
          <a:p>
            <a:pPr marL="285750" indent="-285750" algn="l">
              <a:buFont typeface="Arial" panose="020B0604020202020204" pitchFamily="34" charset="0"/>
              <a:buChar char="•"/>
            </a:pPr>
            <a:r>
              <a:rPr lang="en-US" sz="1800" dirty="0">
                <a:solidFill>
                  <a:srgbClr val="002E51"/>
                </a:solidFill>
              </a:rPr>
              <a:t>Multiple large RCT’s have shown benefit: </a:t>
            </a:r>
          </a:p>
          <a:p>
            <a:r>
              <a:rPr lang="en-US" sz="1800" i="1" dirty="0">
                <a:solidFill>
                  <a:srgbClr val="002E51"/>
                </a:solidFill>
              </a:rPr>
              <a:t>1</a:t>
            </a:r>
            <a:r>
              <a:rPr lang="en-US" sz="1800" i="1" baseline="30000" dirty="0">
                <a:solidFill>
                  <a:srgbClr val="002E51"/>
                </a:solidFill>
              </a:rPr>
              <a:t>st</a:t>
            </a:r>
            <a:r>
              <a:rPr lang="en-US" sz="1800" i="1" dirty="0">
                <a:solidFill>
                  <a:srgbClr val="002E51"/>
                </a:solidFill>
              </a:rPr>
              <a:t> line and pre-treated settings in MBC</a:t>
            </a:r>
          </a:p>
          <a:p>
            <a:pPr marL="285750" indent="-285750" algn="l">
              <a:buFont typeface="Arial" panose="020B0604020202020204" pitchFamily="34" charset="0"/>
              <a:buChar char="•"/>
            </a:pPr>
            <a:r>
              <a:rPr lang="en-US" sz="1800" dirty="0">
                <a:solidFill>
                  <a:srgbClr val="002E51"/>
                </a:solidFill>
              </a:rPr>
              <a:t>3 FDA approved for MBC: </a:t>
            </a:r>
          </a:p>
          <a:p>
            <a:r>
              <a:rPr lang="en-US" sz="1800" i="1" dirty="0">
                <a:solidFill>
                  <a:srgbClr val="002E51"/>
                </a:solidFill>
              </a:rPr>
              <a:t>palbociclib (2015), ribociclib (2017), abemaciclib (2017)</a:t>
            </a:r>
          </a:p>
        </p:txBody>
      </p:sp>
      <p:sp>
        <p:nvSpPr>
          <p:cNvPr id="4" name="Title 3"/>
          <p:cNvSpPr>
            <a:spLocks noGrp="1"/>
          </p:cNvSpPr>
          <p:nvPr>
            <p:ph type="title"/>
          </p:nvPr>
        </p:nvSpPr>
        <p:spPr>
          <a:xfrm>
            <a:off x="0" y="127465"/>
            <a:ext cx="9144000" cy="807256"/>
          </a:xfrm>
        </p:spPr>
        <p:txBody>
          <a:bodyPr/>
          <a:lstStyle/>
          <a:p>
            <a:r>
              <a:rPr lang="en-US" b="1" dirty="0"/>
              <a:t>CDK 4/6 Inhibitors in MBC</a:t>
            </a:r>
          </a:p>
        </p:txBody>
      </p:sp>
    </p:spTree>
    <p:extLst>
      <p:ext uri="{BB962C8B-B14F-4D97-AF65-F5344CB8AC3E}">
        <p14:creationId xmlns:p14="http://schemas.microsoft.com/office/powerpoint/2010/main" val="42223050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2D4EB7BF-096F-4F26-BF3D-EE806E7D38E6}"/>
              </a:ext>
            </a:extLst>
          </p:cNvPr>
          <p:cNvPicPr>
            <a:picLocks noGrp="1" noChangeAspect="1"/>
          </p:cNvPicPr>
          <p:nvPr>
            <p:ph idx="1"/>
          </p:nvPr>
        </p:nvPicPr>
        <p:blipFill>
          <a:blip r:embed="rId2"/>
          <a:stretch>
            <a:fillRect/>
          </a:stretch>
        </p:blipFill>
        <p:spPr>
          <a:xfrm>
            <a:off x="1689899" y="504265"/>
            <a:ext cx="5020911" cy="3828761"/>
          </a:xfrm>
          <a:prstGeom prst="rect">
            <a:avLst/>
          </a:prstGeom>
        </p:spPr>
      </p:pic>
      <p:sp>
        <p:nvSpPr>
          <p:cNvPr id="5" name="TextBox 4">
            <a:extLst>
              <a:ext uri="{FF2B5EF4-FFF2-40B4-BE49-F238E27FC236}">
                <a16:creationId xmlns:a16="http://schemas.microsoft.com/office/drawing/2014/main" id="{7339E9D7-9C7C-4016-B4FF-CA839C983877}"/>
              </a:ext>
            </a:extLst>
          </p:cNvPr>
          <p:cNvSpPr txBox="1"/>
          <p:nvPr/>
        </p:nvSpPr>
        <p:spPr>
          <a:xfrm>
            <a:off x="3009491" y="104681"/>
            <a:ext cx="4607416" cy="461665"/>
          </a:xfrm>
          <a:prstGeom prst="rect">
            <a:avLst/>
          </a:prstGeom>
          <a:noFill/>
        </p:spPr>
        <p:txBody>
          <a:bodyPr wrap="square">
            <a:spAutoFit/>
          </a:bodyPr>
          <a:lstStyle/>
          <a:p>
            <a:r>
              <a:rPr lang="en-US" b="1" dirty="0"/>
              <a:t>APHINITY TRIAL</a:t>
            </a:r>
            <a:endParaRPr lang="en-US" dirty="0"/>
          </a:p>
        </p:txBody>
      </p:sp>
    </p:spTree>
    <p:extLst>
      <p:ext uri="{BB962C8B-B14F-4D97-AF65-F5344CB8AC3E}">
        <p14:creationId xmlns:p14="http://schemas.microsoft.com/office/powerpoint/2010/main" val="4799749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95835" y="827145"/>
            <a:ext cx="8417858" cy="3338009"/>
          </a:xfrm>
        </p:spPr>
        <p:txBody>
          <a:bodyPr/>
          <a:lstStyle/>
          <a:p>
            <a:pPr algn="l"/>
            <a:r>
              <a:rPr lang="en-US" sz="1400" b="1" dirty="0"/>
              <a:t>BACKGROUND</a:t>
            </a:r>
            <a:r>
              <a:rPr lang="en-US" sz="1400" dirty="0"/>
              <a:t> </a:t>
            </a:r>
          </a:p>
          <a:p>
            <a:pPr marL="171450" indent="-171450" algn="l">
              <a:buFont typeface="Arial" panose="020B0604020202020204" pitchFamily="34" charset="0"/>
              <a:buChar char="•"/>
            </a:pPr>
            <a:r>
              <a:rPr lang="en-US" sz="1400" dirty="0"/>
              <a:t>Randomized, phase III, double-blind trial, HER2+, operable breast cancer </a:t>
            </a:r>
          </a:p>
          <a:p>
            <a:pPr marL="171450" indent="-171450" algn="l">
              <a:buFont typeface="Arial" panose="020B0604020202020204" pitchFamily="34" charset="0"/>
              <a:buChar char="•"/>
            </a:pPr>
            <a:r>
              <a:rPr lang="en-US" sz="1400" dirty="0"/>
              <a:t>2400 patients assigned to receive:</a:t>
            </a:r>
          </a:p>
          <a:p>
            <a:pPr marL="628650" lvl="1" indent="-171450" algn="l">
              <a:buFont typeface="Arial" panose="020B0604020202020204" pitchFamily="34" charset="0"/>
              <a:buChar char="•"/>
            </a:pPr>
            <a:r>
              <a:rPr lang="en-US" sz="1400" dirty="0"/>
              <a:t> </a:t>
            </a:r>
            <a:r>
              <a:rPr lang="en-US" sz="1400" dirty="0" err="1"/>
              <a:t>Pertuzumab</a:t>
            </a:r>
            <a:r>
              <a:rPr lang="en-US" sz="1400" dirty="0"/>
              <a:t> added to adjuvant Trastuzumab and chemotherapy</a:t>
            </a:r>
          </a:p>
          <a:p>
            <a:pPr marL="171450" indent="-171450" algn="l">
              <a:buFont typeface="Arial" panose="020B0604020202020204" pitchFamily="34" charset="0"/>
              <a:buChar char="•"/>
            </a:pPr>
            <a:r>
              <a:rPr lang="en-US" sz="1400" dirty="0"/>
              <a:t>2405 patients assigned to receive:</a:t>
            </a:r>
          </a:p>
          <a:p>
            <a:pPr marL="628650" lvl="1" indent="-171450" algn="l">
              <a:buFont typeface="Arial" panose="020B0604020202020204" pitchFamily="34" charset="0"/>
              <a:buChar char="•"/>
            </a:pPr>
            <a:r>
              <a:rPr lang="en-US" sz="1400" dirty="0"/>
              <a:t> Placebo plus Trastuzumab and chemotherapy</a:t>
            </a:r>
          </a:p>
          <a:p>
            <a:pPr algn="l"/>
            <a:endParaRPr lang="en-US" sz="1000" dirty="0"/>
          </a:p>
          <a:p>
            <a:pPr algn="l"/>
            <a:endParaRPr lang="en-US" sz="1000" dirty="0"/>
          </a:p>
          <a:p>
            <a:pPr algn="l"/>
            <a:r>
              <a:rPr lang="en-US" sz="1400" b="1" dirty="0"/>
              <a:t>INITIAL RESULTS</a:t>
            </a:r>
            <a:r>
              <a:rPr lang="en-US" sz="1000" dirty="0"/>
              <a:t> </a:t>
            </a:r>
            <a:endParaRPr lang="en-US" sz="1400" dirty="0"/>
          </a:p>
          <a:p>
            <a:pPr marL="171450" indent="-171450" algn="l">
              <a:buFont typeface="Arial" panose="020B0604020202020204" pitchFamily="34" charset="0"/>
              <a:buChar char="•"/>
            </a:pPr>
            <a:r>
              <a:rPr lang="en-US" sz="1400" dirty="0"/>
              <a:t>Primary analysis demonstrated adding PERTUZUMAB to TRASTUZUMAB plus chemotherapy statistically significantly improved invasive disease-free survival</a:t>
            </a:r>
          </a:p>
          <a:p>
            <a:pPr marL="171450" indent="-171450" algn="l">
              <a:buFont typeface="Arial" panose="020B0604020202020204" pitchFamily="34" charset="0"/>
              <a:buChar char="•"/>
            </a:pPr>
            <a:r>
              <a:rPr lang="en-US" sz="1400" dirty="0"/>
              <a:t>Pre-specified analyses of overall survival did not reach statistical significance</a:t>
            </a:r>
          </a:p>
        </p:txBody>
      </p:sp>
      <p:sp>
        <p:nvSpPr>
          <p:cNvPr id="4" name="Title 3"/>
          <p:cNvSpPr>
            <a:spLocks noGrp="1"/>
          </p:cNvSpPr>
          <p:nvPr>
            <p:ph type="title"/>
          </p:nvPr>
        </p:nvSpPr>
        <p:spPr>
          <a:xfrm>
            <a:off x="0" y="127465"/>
            <a:ext cx="9144000" cy="807256"/>
          </a:xfrm>
        </p:spPr>
        <p:txBody>
          <a:bodyPr/>
          <a:lstStyle/>
          <a:p>
            <a:r>
              <a:rPr lang="en-US" b="1" dirty="0"/>
              <a:t>APHINITY TRIAL</a:t>
            </a:r>
          </a:p>
        </p:txBody>
      </p:sp>
    </p:spTree>
    <p:extLst>
      <p:ext uri="{BB962C8B-B14F-4D97-AF65-F5344CB8AC3E}">
        <p14:creationId xmlns:p14="http://schemas.microsoft.com/office/powerpoint/2010/main" val="40323536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49624" y="934721"/>
            <a:ext cx="8417858" cy="3338009"/>
          </a:xfrm>
        </p:spPr>
        <p:txBody>
          <a:bodyPr/>
          <a:lstStyle/>
          <a:p>
            <a:pPr algn="l"/>
            <a:r>
              <a:rPr lang="en-US" sz="1400" b="1" dirty="0"/>
              <a:t>Pre-specified analysis of OS and updated descriptive analyses of IDFS </a:t>
            </a:r>
          </a:p>
          <a:p>
            <a:pPr marL="285750" indent="-285750" algn="l">
              <a:buFont typeface="Arial" panose="020B0604020202020204" pitchFamily="34" charset="0"/>
              <a:buChar char="•"/>
            </a:pPr>
            <a:r>
              <a:rPr lang="en-US" sz="1400" dirty="0"/>
              <a:t>With 8.4 years of median follow-up fewer deaths were observed in the P group [168 (7.0%) vs 202 (8.4%)]. Statistical significance (p-value &lt; 0.0060 required) was not reached.</a:t>
            </a:r>
          </a:p>
          <a:p>
            <a:pPr marL="285750" indent="-285750" algn="l">
              <a:buFont typeface="Arial" panose="020B0604020202020204" pitchFamily="34" charset="0"/>
              <a:buChar char="•"/>
            </a:pPr>
            <a:r>
              <a:rPr lang="en-US" sz="1400" dirty="0"/>
              <a:t>8-year OS are 92.7% vs 92.0% (0.7% difference)</a:t>
            </a:r>
          </a:p>
          <a:p>
            <a:pPr marL="285750" indent="-285750" algn="l">
              <a:buFont typeface="Arial" panose="020B0604020202020204" pitchFamily="34" charset="0"/>
              <a:buChar char="•"/>
            </a:pPr>
            <a:r>
              <a:rPr lang="en-US" sz="1400" dirty="0"/>
              <a:t>8-year IDFS are 88.4% vs 85.8% (2.6% difference)</a:t>
            </a:r>
          </a:p>
          <a:p>
            <a:pPr marL="285750" indent="-285750" algn="l">
              <a:buFont typeface="Arial" panose="020B0604020202020204" pitchFamily="34" charset="0"/>
              <a:buChar char="•"/>
            </a:pPr>
            <a:r>
              <a:rPr lang="en-US" sz="1400" dirty="0"/>
              <a:t>Reduction in distant (6.2% vs 8.5%) and locoregional (1.3% vs 2.4%) breast cancer recurrence</a:t>
            </a:r>
          </a:p>
        </p:txBody>
      </p:sp>
      <p:sp>
        <p:nvSpPr>
          <p:cNvPr id="4" name="Title 3"/>
          <p:cNvSpPr>
            <a:spLocks noGrp="1"/>
          </p:cNvSpPr>
          <p:nvPr>
            <p:ph type="title"/>
          </p:nvPr>
        </p:nvSpPr>
        <p:spPr>
          <a:xfrm>
            <a:off x="0" y="127465"/>
            <a:ext cx="9144000" cy="807256"/>
          </a:xfrm>
        </p:spPr>
        <p:txBody>
          <a:bodyPr/>
          <a:lstStyle/>
          <a:p>
            <a:r>
              <a:rPr lang="en-US" b="1" dirty="0"/>
              <a:t>APHINITY TRIAL</a:t>
            </a:r>
          </a:p>
        </p:txBody>
      </p:sp>
    </p:spTree>
    <p:extLst>
      <p:ext uri="{BB962C8B-B14F-4D97-AF65-F5344CB8AC3E}">
        <p14:creationId xmlns:p14="http://schemas.microsoft.com/office/powerpoint/2010/main" val="23131000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49624" y="934721"/>
            <a:ext cx="7382435" cy="3338009"/>
          </a:xfrm>
        </p:spPr>
        <p:txBody>
          <a:bodyPr/>
          <a:lstStyle/>
          <a:p>
            <a:pPr algn="l"/>
            <a:r>
              <a:rPr lang="en-US" sz="1400" b="1" dirty="0"/>
              <a:t>RESULTS </a:t>
            </a:r>
            <a:endParaRPr lang="en-US" sz="1400" dirty="0"/>
          </a:p>
          <a:p>
            <a:pPr marL="171450" indent="-171450" algn="l">
              <a:buFont typeface="Arial" panose="020B0604020202020204" pitchFamily="34" charset="0"/>
              <a:buChar char="•"/>
            </a:pPr>
            <a:r>
              <a:rPr lang="en-US" sz="1400" dirty="0"/>
              <a:t>The node positive cohort continues to derive clear IDFS benefit from the addition of PERTUZUMAB</a:t>
            </a:r>
          </a:p>
          <a:p>
            <a:pPr marL="171450" indent="-171450" algn="l">
              <a:buFont typeface="Arial" panose="020B0604020202020204" pitchFamily="34" charset="0"/>
              <a:buChar char="•"/>
            </a:pPr>
            <a:r>
              <a:rPr lang="en-US" sz="1400" dirty="0"/>
              <a:t>The benefit in terms of </a:t>
            </a:r>
            <a:r>
              <a:rPr lang="en-US" sz="1400" dirty="0">
                <a:solidFill>
                  <a:srgbClr val="FF0000"/>
                </a:solidFill>
              </a:rPr>
              <a:t>8-year IDFS is 4.9% [86.1% vs 81.2%]</a:t>
            </a:r>
          </a:p>
          <a:p>
            <a:pPr marL="628650" lvl="1" indent="-171450" algn="l">
              <a:buFont typeface="Arial" panose="020B0604020202020204" pitchFamily="34" charset="0"/>
              <a:buChar char="•"/>
            </a:pPr>
            <a:r>
              <a:rPr lang="en-US" sz="1400" dirty="0"/>
              <a:t>In the node negative cohort, the IDFS hazard ratio is 1.01 with &gt;92% of patients being event-free in both arms at 8 years</a:t>
            </a:r>
          </a:p>
          <a:p>
            <a:pPr marL="628650" lvl="1" indent="-171450" algn="l">
              <a:buFont typeface="Arial" panose="020B0604020202020204" pitchFamily="34" charset="0"/>
              <a:buChar char="•"/>
            </a:pPr>
            <a:r>
              <a:rPr lang="en-US" sz="1400" dirty="0"/>
              <a:t>IDFS benefit of PERTUZUMAB is seen in both the HR negative and HR positive cohorts </a:t>
            </a:r>
          </a:p>
          <a:p>
            <a:pPr marL="171450" indent="-171450" algn="l">
              <a:buFont typeface="Arial" panose="020B0604020202020204" pitchFamily="34" charset="0"/>
              <a:buChar char="•"/>
            </a:pPr>
            <a:r>
              <a:rPr lang="en-US" sz="1400" dirty="0"/>
              <a:t>No new cardiac safety concerns emerged</a:t>
            </a:r>
            <a:endParaRPr lang="en-US" sz="1400"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APHINITY TRIAL</a:t>
            </a:r>
          </a:p>
        </p:txBody>
      </p:sp>
    </p:spTree>
    <p:extLst>
      <p:ext uri="{BB962C8B-B14F-4D97-AF65-F5344CB8AC3E}">
        <p14:creationId xmlns:p14="http://schemas.microsoft.com/office/powerpoint/2010/main" val="42754538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49624" y="927998"/>
            <a:ext cx="8417858" cy="3338009"/>
          </a:xfrm>
        </p:spPr>
        <p:txBody>
          <a:bodyPr/>
          <a:lstStyle/>
          <a:p>
            <a:pPr algn="l"/>
            <a:r>
              <a:rPr lang="en-US" sz="1400" b="1" dirty="0"/>
              <a:t>CONCLUSIONS</a:t>
            </a:r>
            <a:r>
              <a:rPr lang="en-US" sz="1400" dirty="0"/>
              <a:t> </a:t>
            </a:r>
          </a:p>
          <a:p>
            <a:pPr marL="285750" indent="-285750" algn="l">
              <a:buFont typeface="Arial" panose="020B0604020202020204" pitchFamily="34" charset="0"/>
              <a:buChar char="•"/>
            </a:pPr>
            <a:r>
              <a:rPr lang="en-US" sz="1400" dirty="0"/>
              <a:t>After 8.4 years of median follow-up, no statistically significant difference in OS was found</a:t>
            </a:r>
          </a:p>
          <a:p>
            <a:pPr marL="285750" indent="-285750" algn="l">
              <a:buFont typeface="Arial" panose="020B0604020202020204" pitchFamily="34" charset="0"/>
              <a:buChar char="•"/>
            </a:pPr>
            <a:r>
              <a:rPr lang="en-US" sz="1400" dirty="0"/>
              <a:t>IDFS benefit of P in HER2+ early BC is maintained, with the benefit continuing in the </a:t>
            </a:r>
            <a:r>
              <a:rPr lang="en-US" sz="1400" dirty="0" err="1"/>
              <a:t>Nþ</a:t>
            </a:r>
            <a:r>
              <a:rPr lang="en-US" sz="1400" dirty="0"/>
              <a:t> cohort, regardless of HR status</a:t>
            </a:r>
          </a:p>
          <a:p>
            <a:pPr marL="285750" indent="-285750" algn="l">
              <a:buFont typeface="Arial" panose="020B0604020202020204" pitchFamily="34" charset="0"/>
              <a:buChar char="•"/>
            </a:pPr>
            <a:r>
              <a:rPr lang="en-US" sz="1400" dirty="0"/>
              <a:t>HR status should not guide P treatment decisions </a:t>
            </a:r>
          </a:p>
          <a:p>
            <a:pPr marL="285750" indent="-285750" algn="l">
              <a:buFont typeface="Arial" panose="020B0604020202020204" pitchFamily="34" charset="0"/>
              <a:buChar char="•"/>
            </a:pPr>
            <a:r>
              <a:rPr lang="en-US" sz="1400" dirty="0"/>
              <a:t>Continued follow up of patients is needed to determine possible survival benefit and long-term safety of adding adjuvant P to T</a:t>
            </a:r>
          </a:p>
          <a:p>
            <a:pPr marL="285750" indent="-285750" algn="l">
              <a:buFont typeface="Arial" panose="020B0604020202020204" pitchFamily="34" charset="0"/>
              <a:buChar char="•"/>
            </a:pPr>
            <a:r>
              <a:rPr lang="en-US" sz="1400" dirty="0"/>
              <a:t>Final OS analysis is planned when 640 deaths have occurred</a:t>
            </a:r>
            <a:endParaRPr lang="en-US" sz="1400"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APHINITY TRIAL</a:t>
            </a:r>
          </a:p>
        </p:txBody>
      </p:sp>
    </p:spTree>
    <p:extLst>
      <p:ext uri="{BB962C8B-B14F-4D97-AF65-F5344CB8AC3E}">
        <p14:creationId xmlns:p14="http://schemas.microsoft.com/office/powerpoint/2010/main" val="14750686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6006" y="219336"/>
            <a:ext cx="9144000" cy="786936"/>
          </a:xfrm>
        </p:spPr>
        <p:txBody>
          <a:bodyPr/>
          <a:lstStyle/>
          <a:p>
            <a:pPr rtl="0" fontAlgn="base"/>
            <a:r>
              <a:rPr lang="en-US" sz="2800" b="1" i="0" dirty="0">
                <a:solidFill>
                  <a:srgbClr val="000000"/>
                </a:solidFill>
                <a:effectLst/>
                <a:latin typeface="Calibri" panose="020F0502020204030204" pitchFamily="34" charset="0"/>
              </a:rPr>
              <a:t>KATHERINE TRIAL</a:t>
            </a:r>
            <a:endParaRPr lang="en-US" sz="2800" b="0" i="0" dirty="0">
              <a:effectLst/>
            </a:endParaRPr>
          </a:p>
        </p:txBody>
      </p:sp>
      <p:sp>
        <p:nvSpPr>
          <p:cNvPr id="5" name="Subtitle 4">
            <a:extLst>
              <a:ext uri="{FF2B5EF4-FFF2-40B4-BE49-F238E27FC236}">
                <a16:creationId xmlns:a16="http://schemas.microsoft.com/office/drawing/2014/main" id="{9D965978-A55C-4D0F-9762-CF1C68E0C7AB}"/>
              </a:ext>
            </a:extLst>
          </p:cNvPr>
          <p:cNvSpPr>
            <a:spLocks noGrp="1"/>
          </p:cNvSpPr>
          <p:nvPr>
            <p:ph type="subTitle" idx="1"/>
          </p:nvPr>
        </p:nvSpPr>
        <p:spPr>
          <a:xfrm>
            <a:off x="387306" y="884208"/>
            <a:ext cx="5556764" cy="3032116"/>
          </a:xfrm>
        </p:spPr>
        <p:txBody>
          <a:bodyPr/>
          <a:lstStyle/>
          <a:p>
            <a:pPr marL="342900" indent="-342900" algn="l">
              <a:buFont typeface="Arial" panose="020B0604020202020204" pitchFamily="34" charset="0"/>
              <a:buChar char="•"/>
            </a:pPr>
            <a:r>
              <a:rPr lang="en-US" sz="2000" b="0" i="0" dirty="0">
                <a:solidFill>
                  <a:srgbClr val="4D4D4D"/>
                </a:solidFill>
                <a:effectLst/>
                <a:latin typeface="ff-quadraat-web-pro"/>
              </a:rPr>
              <a:t>Multicenter, randomized, open-label, phase 3</a:t>
            </a:r>
          </a:p>
          <a:p>
            <a:pPr marL="342900" indent="-342900" algn="l">
              <a:buFont typeface="Arial" panose="020B0604020202020204" pitchFamily="34" charset="0"/>
              <a:buChar char="•"/>
            </a:pPr>
            <a:r>
              <a:rPr lang="en-US" sz="2000" b="0" i="0" dirty="0">
                <a:solidFill>
                  <a:srgbClr val="4D4D4D"/>
                </a:solidFill>
                <a:effectLst/>
                <a:latin typeface="ff-quadraat-web-pro"/>
              </a:rPr>
              <a:t>HER2-positive early breast cancer and residual invasive cancer at surgery after completion of neoadjuvant chemotherapy plus HER2-targeted therapy</a:t>
            </a:r>
          </a:p>
          <a:p>
            <a:pPr marL="800100" lvl="1" indent="-342900" algn="l">
              <a:buFont typeface="Arial" panose="020B0604020202020204" pitchFamily="34" charset="0"/>
              <a:buChar char="•"/>
            </a:pPr>
            <a:r>
              <a:rPr lang="en-US" sz="1400" b="0" i="0" dirty="0">
                <a:solidFill>
                  <a:srgbClr val="4D4D4D"/>
                </a:solidFill>
                <a:effectLst/>
                <a:latin typeface="ff-quadraat-web-pro"/>
              </a:rPr>
              <a:t>Clinical tumor stage T1 to T4, nodal stage N0 to N3, and no evidence of metastasis M0 </a:t>
            </a:r>
          </a:p>
          <a:p>
            <a:pPr marL="800100" lvl="1" indent="-342900" algn="l">
              <a:buFont typeface="Arial" panose="020B0604020202020204" pitchFamily="34" charset="0"/>
              <a:buChar char="•"/>
            </a:pPr>
            <a:r>
              <a:rPr lang="en-US" sz="1400" dirty="0">
                <a:solidFill>
                  <a:srgbClr val="4D4D4D"/>
                </a:solidFill>
                <a:latin typeface="ff-quadraat-web-pro"/>
              </a:rPr>
              <a:t>E</a:t>
            </a:r>
            <a:r>
              <a:rPr lang="en-US" sz="1400" b="0" i="0" dirty="0">
                <a:solidFill>
                  <a:srgbClr val="4D4D4D"/>
                </a:solidFill>
                <a:effectLst/>
                <a:latin typeface="ff-quadraat-web-pro"/>
              </a:rPr>
              <a:t>xcluding clinical stage T1aN0 or T1bN0</a:t>
            </a:r>
            <a:endParaRPr lang="en-US" sz="1600" b="0" i="0" dirty="0">
              <a:solidFill>
                <a:srgbClr val="4D4D4D"/>
              </a:solidFill>
              <a:effectLst/>
              <a:latin typeface="ff-quadraat-web-pro"/>
            </a:endParaRPr>
          </a:p>
          <a:p>
            <a:pPr marL="342900" indent="-342900" algn="l">
              <a:buFont typeface="Arial" panose="020B0604020202020204" pitchFamily="34" charset="0"/>
              <a:buChar char="•"/>
            </a:pPr>
            <a:r>
              <a:rPr lang="en-US" sz="2000" b="0" i="0" dirty="0">
                <a:solidFill>
                  <a:srgbClr val="4D4D4D"/>
                </a:solidFill>
                <a:effectLst/>
                <a:latin typeface="ff-quadraat-web-pro"/>
              </a:rPr>
              <a:t>Compared adjuvant T-DM1 vs trastuzumab  </a:t>
            </a:r>
            <a:endParaRPr lang="en-US" sz="2000" dirty="0"/>
          </a:p>
        </p:txBody>
      </p:sp>
    </p:spTree>
    <p:extLst>
      <p:ext uri="{BB962C8B-B14F-4D97-AF65-F5344CB8AC3E}">
        <p14:creationId xmlns:p14="http://schemas.microsoft.com/office/powerpoint/2010/main" val="39576132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4992" y="305221"/>
            <a:ext cx="9144000" cy="786936"/>
          </a:xfrm>
        </p:spPr>
        <p:txBody>
          <a:bodyPr/>
          <a:lstStyle/>
          <a:p>
            <a:pPr rtl="0" fontAlgn="base"/>
            <a:r>
              <a:rPr lang="en-US" sz="2800" b="1" i="0" dirty="0">
                <a:solidFill>
                  <a:srgbClr val="000000"/>
                </a:solidFill>
                <a:effectLst/>
                <a:latin typeface="Calibri" panose="020F0502020204030204" pitchFamily="34" charset="0"/>
              </a:rPr>
              <a:t>KATHERINE TRIAL</a:t>
            </a:r>
            <a:endParaRPr lang="en-US" sz="2800" b="0" i="0" dirty="0">
              <a:effectLst/>
            </a:endParaRPr>
          </a:p>
        </p:txBody>
      </p:sp>
      <p:pic>
        <p:nvPicPr>
          <p:cNvPr id="6" name="Picture 5">
            <a:extLst>
              <a:ext uri="{FF2B5EF4-FFF2-40B4-BE49-F238E27FC236}">
                <a16:creationId xmlns:a16="http://schemas.microsoft.com/office/drawing/2014/main" id="{5979BC1A-1D44-4256-B406-AE745B27F005}"/>
              </a:ext>
            </a:extLst>
          </p:cNvPr>
          <p:cNvPicPr>
            <a:picLocks noChangeAspect="1"/>
          </p:cNvPicPr>
          <p:nvPr/>
        </p:nvPicPr>
        <p:blipFill rotWithShape="1">
          <a:blip r:embed="rId3"/>
          <a:srcRect b="66835"/>
          <a:stretch/>
        </p:blipFill>
        <p:spPr>
          <a:xfrm>
            <a:off x="525407" y="1274231"/>
            <a:ext cx="3196837" cy="22287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a:extLst>
              <a:ext uri="{FF2B5EF4-FFF2-40B4-BE49-F238E27FC236}">
                <a16:creationId xmlns:a16="http://schemas.microsoft.com/office/drawing/2014/main" id="{177C4021-A861-4F58-A519-5EAB2BDCB5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375" b="33514"/>
          <a:stretch/>
        </p:blipFill>
        <p:spPr bwMode="auto">
          <a:xfrm>
            <a:off x="4572000" y="1252350"/>
            <a:ext cx="3234017" cy="2250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13644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1375" y="285051"/>
            <a:ext cx="9144000" cy="786936"/>
          </a:xfrm>
        </p:spPr>
        <p:txBody>
          <a:bodyPr/>
          <a:lstStyle/>
          <a:p>
            <a:pPr rtl="0" fontAlgn="base"/>
            <a:r>
              <a:rPr lang="en-US" sz="2800" b="1" i="0" dirty="0">
                <a:solidFill>
                  <a:srgbClr val="000000"/>
                </a:solidFill>
                <a:effectLst/>
                <a:latin typeface="Calibri" panose="020F0502020204030204" pitchFamily="34" charset="0"/>
              </a:rPr>
              <a:t>KATHERINE TRIAL</a:t>
            </a:r>
            <a:endParaRPr lang="en-US" sz="2800" b="0" i="0" dirty="0">
              <a:effectLst/>
            </a:endParaRPr>
          </a:p>
        </p:txBody>
      </p:sp>
      <p:pic>
        <p:nvPicPr>
          <p:cNvPr id="2050" name="Picture 2">
            <a:extLst>
              <a:ext uri="{FF2B5EF4-FFF2-40B4-BE49-F238E27FC236}">
                <a16:creationId xmlns:a16="http://schemas.microsoft.com/office/drawing/2014/main" id="{4E396AC6-016E-44B0-A355-0EF321DDEA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889"/>
          <a:stretch/>
        </p:blipFill>
        <p:spPr bwMode="auto">
          <a:xfrm>
            <a:off x="2489319" y="1183973"/>
            <a:ext cx="3322613" cy="2312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0851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11841" y="1100120"/>
            <a:ext cx="7483288" cy="3138394"/>
          </a:xfrm>
        </p:spPr>
        <p:txBody>
          <a:bodyPr/>
          <a:lstStyle/>
          <a:p>
            <a:r>
              <a:rPr lang="en-US" sz="1400" i="0" dirty="0">
                <a:solidFill>
                  <a:srgbClr val="212121"/>
                </a:solidFill>
                <a:effectLst/>
              </a:rPr>
              <a:t>Preference for the fixed-dose combination of </a:t>
            </a:r>
            <a:r>
              <a:rPr lang="en-US" sz="1400" i="0" dirty="0" err="1">
                <a:solidFill>
                  <a:srgbClr val="212121"/>
                </a:solidFill>
                <a:effectLst/>
              </a:rPr>
              <a:t>pertuzumab</a:t>
            </a:r>
            <a:r>
              <a:rPr lang="en-US" sz="1400" i="0" dirty="0">
                <a:solidFill>
                  <a:srgbClr val="212121"/>
                </a:solidFill>
                <a:effectLst/>
              </a:rPr>
              <a:t> and trastuzumab for subcutaneous injection in patients with HER2-positive early breast cancer </a:t>
            </a:r>
            <a:endParaRPr lang="en-US" sz="1400" dirty="0"/>
          </a:p>
          <a:p>
            <a:r>
              <a:rPr lang="en-US" sz="1400" dirty="0"/>
              <a:t>Background </a:t>
            </a:r>
          </a:p>
          <a:p>
            <a:pPr lvl="1"/>
            <a:r>
              <a:rPr lang="en-US" sz="1400" dirty="0"/>
              <a:t>A subcutaneous fixed-dose combination of P + H may offer pts less invasive, faster administration vs intravenous P + H</a:t>
            </a:r>
          </a:p>
          <a:p>
            <a:pPr lvl="1"/>
            <a:r>
              <a:rPr lang="en-US" sz="1400" dirty="0"/>
              <a:t>Open-label, </a:t>
            </a:r>
            <a:r>
              <a:rPr lang="en-US" sz="1400" dirty="0" err="1"/>
              <a:t>randomised</a:t>
            </a:r>
            <a:r>
              <a:rPr lang="en-US" sz="1400" dirty="0"/>
              <a:t> cross-over study evaluating </a:t>
            </a:r>
            <a:r>
              <a:rPr lang="en-US" sz="1400" dirty="0" err="1"/>
              <a:t>pt</a:t>
            </a:r>
            <a:r>
              <a:rPr lang="en-US" sz="1400" dirty="0"/>
              <a:t> preference and satisfaction with PH FDC SC vs PH IV. </a:t>
            </a:r>
          </a:p>
          <a:p>
            <a:endParaRPr lang="en-US" sz="1400" dirty="0"/>
          </a:p>
        </p:txBody>
      </p:sp>
      <p:sp>
        <p:nvSpPr>
          <p:cNvPr id="4" name="Title 3"/>
          <p:cNvSpPr>
            <a:spLocks noGrp="1"/>
          </p:cNvSpPr>
          <p:nvPr>
            <p:ph type="title"/>
          </p:nvPr>
        </p:nvSpPr>
        <p:spPr>
          <a:xfrm>
            <a:off x="0" y="234142"/>
            <a:ext cx="9144000" cy="695496"/>
          </a:xfrm>
        </p:spPr>
        <p:txBody>
          <a:bodyPr/>
          <a:lstStyle/>
          <a:p>
            <a:r>
              <a:rPr lang="en-US" sz="3600" b="0" i="0" dirty="0" err="1">
                <a:solidFill>
                  <a:srgbClr val="000000"/>
                </a:solidFill>
                <a:effectLst/>
                <a:latin typeface="Calibri" panose="020F0502020204030204" pitchFamily="34" charset="0"/>
              </a:rPr>
              <a:t>PHranceSCa</a:t>
            </a:r>
            <a:r>
              <a:rPr lang="en-US" sz="3600" b="0" i="0" dirty="0">
                <a:solidFill>
                  <a:srgbClr val="000000"/>
                </a:solidFill>
                <a:effectLst/>
                <a:latin typeface="Calibri" panose="020F0502020204030204" pitchFamily="34" charset="0"/>
              </a:rPr>
              <a:t> TRIAL</a:t>
            </a:r>
            <a:endParaRPr lang="en-US" b="1" dirty="0">
              <a:solidFill>
                <a:srgbClr val="002E51"/>
              </a:solidFill>
            </a:endParaRPr>
          </a:p>
        </p:txBody>
      </p:sp>
    </p:spTree>
    <p:extLst>
      <p:ext uri="{BB962C8B-B14F-4D97-AF65-F5344CB8AC3E}">
        <p14:creationId xmlns:p14="http://schemas.microsoft.com/office/powerpoint/2010/main" val="3296735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1106843"/>
            <a:ext cx="7483288" cy="3138394"/>
          </a:xfrm>
        </p:spPr>
        <p:txBody>
          <a:bodyPr/>
          <a:lstStyle/>
          <a:p>
            <a:pPr marL="0" indent="0">
              <a:buNone/>
            </a:pPr>
            <a:r>
              <a:rPr lang="en-US" sz="1400" dirty="0"/>
              <a:t>Methods:</a:t>
            </a:r>
          </a:p>
          <a:p>
            <a:r>
              <a:rPr lang="en-US" sz="1400" dirty="0"/>
              <a:t>Pts with HER2+ BC who completed neoadjuvant therapy with P + H + chemotherapy and had surgery are enrolled and 1:1 </a:t>
            </a:r>
            <a:r>
              <a:rPr lang="en-US" sz="1400" dirty="0" err="1"/>
              <a:t>randomised</a:t>
            </a:r>
            <a:r>
              <a:rPr lang="en-US" sz="1400" dirty="0"/>
              <a:t> </a:t>
            </a:r>
          </a:p>
          <a:p>
            <a:pPr lvl="1"/>
            <a:r>
              <a:rPr lang="en-US" sz="1400" dirty="0"/>
              <a:t>Group A: 3 cycles of PH IV every 3 weeks then 3 cycles of PH FDC SC q3w</a:t>
            </a:r>
          </a:p>
          <a:p>
            <a:pPr lvl="1"/>
            <a:r>
              <a:rPr lang="en-US" sz="1400" dirty="0"/>
              <a:t>Group B: 3 cycles of PH FDC SC q3w then 3 cycles of PH IV q3w. </a:t>
            </a:r>
          </a:p>
          <a:p>
            <a:r>
              <a:rPr lang="en-US" sz="1400" dirty="0"/>
              <a:t>Pts then choose PH FDC SC or PH IV to complete anti-HER2 therapy up to 18 cycles</a:t>
            </a:r>
          </a:p>
        </p:txBody>
      </p:sp>
      <p:sp>
        <p:nvSpPr>
          <p:cNvPr id="4" name="Title 3"/>
          <p:cNvSpPr>
            <a:spLocks noGrp="1"/>
          </p:cNvSpPr>
          <p:nvPr>
            <p:ph type="title"/>
          </p:nvPr>
        </p:nvSpPr>
        <p:spPr>
          <a:xfrm>
            <a:off x="0" y="220695"/>
            <a:ext cx="9144000" cy="695496"/>
          </a:xfrm>
        </p:spPr>
        <p:txBody>
          <a:bodyPr/>
          <a:lstStyle/>
          <a:p>
            <a:r>
              <a:rPr lang="en-US" sz="3600" b="0" i="0" dirty="0" err="1">
                <a:solidFill>
                  <a:srgbClr val="000000"/>
                </a:solidFill>
                <a:effectLst/>
                <a:latin typeface="Calibri" panose="020F0502020204030204" pitchFamily="34" charset="0"/>
              </a:rPr>
              <a:t>PHranceSCa</a:t>
            </a:r>
            <a:r>
              <a:rPr lang="en-US" sz="3600" b="0" i="0" dirty="0">
                <a:solidFill>
                  <a:srgbClr val="000000"/>
                </a:solidFill>
                <a:effectLst/>
                <a:latin typeface="Calibri" panose="020F0502020204030204" pitchFamily="34" charset="0"/>
              </a:rPr>
              <a:t> TRIAL</a:t>
            </a:r>
            <a:endParaRPr lang="en-US" b="1" dirty="0">
              <a:solidFill>
                <a:srgbClr val="002E51"/>
              </a:solidFill>
            </a:endParaRPr>
          </a:p>
        </p:txBody>
      </p:sp>
    </p:spTree>
    <p:extLst>
      <p:ext uri="{BB962C8B-B14F-4D97-AF65-F5344CB8AC3E}">
        <p14:creationId xmlns:p14="http://schemas.microsoft.com/office/powerpoint/2010/main" val="3364758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686004" y="1446019"/>
            <a:ext cx="6086396" cy="2220331"/>
          </a:xfrm>
        </p:spPr>
        <p:txBody>
          <a:bodyPr/>
          <a:lstStyle/>
          <a:p>
            <a:pPr marL="285750" indent="-285750" algn="l">
              <a:buFont typeface="Arial" panose="020B0604020202020204" pitchFamily="34" charset="0"/>
              <a:buChar char="•"/>
            </a:pPr>
            <a:endParaRPr lang="en-US" sz="1800" i="1"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CDK 4/6 Inhibitors in MBC</a:t>
            </a:r>
          </a:p>
        </p:txBody>
      </p:sp>
      <p:pic>
        <p:nvPicPr>
          <p:cNvPr id="2050" name="Picture 2" descr="Frontiers | Breast Cancer Resistance to Cyclin-Dependent Kinases 4/6 ...">
            <a:extLst>
              <a:ext uri="{FF2B5EF4-FFF2-40B4-BE49-F238E27FC236}">
                <a16:creationId xmlns:a16="http://schemas.microsoft.com/office/drawing/2014/main" id="{9203BA51-5D70-4F8E-B0AA-4023E7D35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251" y="127465"/>
            <a:ext cx="6915124" cy="42253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00AA0CF-5998-B8B0-46BF-FBDDD5AE9C18}"/>
              </a:ext>
            </a:extLst>
          </p:cNvPr>
          <p:cNvSpPr txBox="1"/>
          <p:nvPr/>
        </p:nvSpPr>
        <p:spPr>
          <a:xfrm>
            <a:off x="123869" y="3798849"/>
            <a:ext cx="1237262" cy="553998"/>
          </a:xfrm>
          <a:prstGeom prst="rect">
            <a:avLst/>
          </a:prstGeom>
          <a:noFill/>
        </p:spPr>
        <p:txBody>
          <a:bodyPr wrap="square" rtlCol="0">
            <a:spAutoFit/>
          </a:bodyPr>
          <a:lstStyle/>
          <a:p>
            <a:r>
              <a:rPr lang="en-US" sz="1000" dirty="0">
                <a:solidFill>
                  <a:srgbClr val="003767"/>
                </a:solidFill>
              </a:rPr>
              <a:t>Wang et al.</a:t>
            </a:r>
          </a:p>
          <a:p>
            <a:r>
              <a:rPr lang="en-US" sz="1000" i="1" dirty="0">
                <a:solidFill>
                  <a:srgbClr val="003767"/>
                </a:solidFill>
              </a:rPr>
              <a:t>Front. Oncol</a:t>
            </a:r>
            <a:r>
              <a:rPr lang="en-US" sz="1000" dirty="0">
                <a:solidFill>
                  <a:srgbClr val="003767"/>
                </a:solidFill>
              </a:rPr>
              <a:t>. 11(2021):651431</a:t>
            </a:r>
          </a:p>
        </p:txBody>
      </p:sp>
    </p:spTree>
    <p:extLst>
      <p:ext uri="{BB962C8B-B14F-4D97-AF65-F5344CB8AC3E}">
        <p14:creationId xmlns:p14="http://schemas.microsoft.com/office/powerpoint/2010/main" val="35391788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799" y="822961"/>
            <a:ext cx="7496735" cy="3212353"/>
          </a:xfrm>
        </p:spPr>
        <p:txBody>
          <a:bodyPr/>
          <a:lstStyle/>
          <a:p>
            <a:r>
              <a:rPr lang="en-US" sz="1400" dirty="0"/>
              <a:t>Results</a:t>
            </a:r>
          </a:p>
          <a:p>
            <a:pPr lvl="1"/>
            <a:r>
              <a:rPr lang="en-US" sz="1400" dirty="0"/>
              <a:t>118 patients </a:t>
            </a:r>
            <a:r>
              <a:rPr lang="en-US" sz="1400" dirty="0" err="1"/>
              <a:t>randomised</a:t>
            </a:r>
            <a:r>
              <a:rPr lang="en-US" sz="1400" dirty="0"/>
              <a:t> (Group A, n ¼ 56; Group B, n ¼ 62). All were female; median age was 49 years. 42/51 pts (82%) who completed the cross-over therapy preferred PH SQ </a:t>
            </a:r>
          </a:p>
          <a:p>
            <a:pPr lvl="1"/>
            <a:r>
              <a:rPr lang="en-US" sz="1400" dirty="0"/>
              <a:t>Main reasons for PH SQ preference</a:t>
            </a:r>
          </a:p>
          <a:p>
            <a:pPr lvl="2"/>
            <a:r>
              <a:rPr lang="en-US" sz="1400" dirty="0"/>
              <a:t> “less time in clinic” (n ¼ 38) </a:t>
            </a:r>
          </a:p>
          <a:p>
            <a:pPr lvl="2"/>
            <a:r>
              <a:rPr lang="en-US" sz="1400" dirty="0"/>
              <a:t>“more comfortable therapy administration” (n ¼ 22). </a:t>
            </a:r>
          </a:p>
          <a:p>
            <a:pPr lvl="1"/>
            <a:r>
              <a:rPr lang="en-US" sz="1400" dirty="0"/>
              <a:t>46/51 (90%) pts were “very satisfied” or “satisfied” with PH FDC SC vs 34/51 (67%) with PH IV</a:t>
            </a:r>
          </a:p>
          <a:p>
            <a:pPr lvl="1"/>
            <a:r>
              <a:rPr lang="en-US" sz="1400" dirty="0"/>
              <a:t>84% patients chose PH SQ to complete their therapy</a:t>
            </a:r>
          </a:p>
        </p:txBody>
      </p:sp>
      <p:sp>
        <p:nvSpPr>
          <p:cNvPr id="4" name="Title 3"/>
          <p:cNvSpPr>
            <a:spLocks noGrp="1"/>
          </p:cNvSpPr>
          <p:nvPr>
            <p:ph type="title"/>
          </p:nvPr>
        </p:nvSpPr>
        <p:spPr/>
        <p:txBody>
          <a:bodyPr/>
          <a:lstStyle/>
          <a:p>
            <a:r>
              <a:rPr lang="en-US" sz="3600" b="0" i="0" dirty="0" err="1">
                <a:solidFill>
                  <a:srgbClr val="000000"/>
                </a:solidFill>
                <a:effectLst/>
                <a:latin typeface="Calibri" panose="020F0502020204030204" pitchFamily="34" charset="0"/>
              </a:rPr>
              <a:t>PHranceSCa</a:t>
            </a:r>
            <a:r>
              <a:rPr lang="en-US" sz="3600" b="0" i="0" dirty="0">
                <a:solidFill>
                  <a:srgbClr val="000000"/>
                </a:solidFill>
                <a:effectLst/>
                <a:latin typeface="Calibri" panose="020F0502020204030204" pitchFamily="34" charset="0"/>
              </a:rPr>
              <a:t> TRIAL</a:t>
            </a:r>
            <a:endParaRPr lang="en-US" b="1" dirty="0">
              <a:solidFill>
                <a:srgbClr val="002E51"/>
              </a:solidFill>
            </a:endParaRPr>
          </a:p>
        </p:txBody>
      </p:sp>
    </p:spTree>
    <p:extLst>
      <p:ext uri="{BB962C8B-B14F-4D97-AF65-F5344CB8AC3E}">
        <p14:creationId xmlns:p14="http://schemas.microsoft.com/office/powerpoint/2010/main" val="25538517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799" y="822961"/>
            <a:ext cx="7496735" cy="3212353"/>
          </a:xfrm>
        </p:spPr>
        <p:txBody>
          <a:bodyPr/>
          <a:lstStyle/>
          <a:p>
            <a:r>
              <a:rPr lang="en-US" sz="1400" dirty="0"/>
              <a:t>Results</a:t>
            </a:r>
          </a:p>
          <a:p>
            <a:pPr lvl="1"/>
            <a:r>
              <a:rPr lang="en-US" sz="1400" dirty="0"/>
              <a:t>81/116 pts had 1 adverse event (AE), 1 had a serious AE (PH IV; pyrexia) and 5 had a Grade 3 AE (PH FDC SC, n ¼ 3: ejection fraction [EF] decrease, </a:t>
            </a:r>
            <a:r>
              <a:rPr lang="en-US" sz="1400" dirty="0" err="1"/>
              <a:t>diarrhoea</a:t>
            </a:r>
            <a:r>
              <a:rPr lang="en-US" sz="1400" dirty="0"/>
              <a:t>, device-related infection; PH IV, n ¼ 2: EF decrease, lymphopenia); there were no deaths and no AEs led to study discontinuation. 16/116 (13.8%) pts had </a:t>
            </a:r>
            <a:r>
              <a:rPr lang="en-US" sz="1400" dirty="0" err="1"/>
              <a:t>diarrhoea</a:t>
            </a:r>
            <a:r>
              <a:rPr lang="en-US" sz="1400" dirty="0"/>
              <a:t>, mainly low grade. </a:t>
            </a:r>
          </a:p>
          <a:p>
            <a:pPr lvl="1"/>
            <a:r>
              <a:rPr lang="en-US" sz="1400" dirty="0"/>
              <a:t>Systemic administration-related reaction rates were 2/116 (1.7%) for PH FDC SC and 3/116 (2.6%) for PH IV. 21/116 (18.1%) pts had local injection site reactions; there were no local infusion-related reactions. </a:t>
            </a:r>
          </a:p>
        </p:txBody>
      </p:sp>
      <p:sp>
        <p:nvSpPr>
          <p:cNvPr id="4" name="Title 3"/>
          <p:cNvSpPr>
            <a:spLocks noGrp="1"/>
          </p:cNvSpPr>
          <p:nvPr>
            <p:ph type="title"/>
          </p:nvPr>
        </p:nvSpPr>
        <p:spPr/>
        <p:txBody>
          <a:bodyPr/>
          <a:lstStyle/>
          <a:p>
            <a:r>
              <a:rPr lang="en-US" sz="3600" b="0" i="0" dirty="0" err="1">
                <a:solidFill>
                  <a:srgbClr val="000000"/>
                </a:solidFill>
                <a:effectLst/>
                <a:latin typeface="Calibri" panose="020F0502020204030204" pitchFamily="34" charset="0"/>
              </a:rPr>
              <a:t>PHranceSCa</a:t>
            </a:r>
            <a:r>
              <a:rPr lang="en-US" sz="3600" b="0" i="0" dirty="0">
                <a:solidFill>
                  <a:srgbClr val="000000"/>
                </a:solidFill>
                <a:effectLst/>
                <a:latin typeface="Calibri" panose="020F0502020204030204" pitchFamily="34" charset="0"/>
              </a:rPr>
              <a:t> TRIAL</a:t>
            </a:r>
            <a:endParaRPr lang="en-US" b="1" dirty="0">
              <a:solidFill>
                <a:srgbClr val="002E51"/>
              </a:solidFill>
            </a:endParaRPr>
          </a:p>
        </p:txBody>
      </p:sp>
    </p:spTree>
    <p:extLst>
      <p:ext uri="{BB962C8B-B14F-4D97-AF65-F5344CB8AC3E}">
        <p14:creationId xmlns:p14="http://schemas.microsoft.com/office/powerpoint/2010/main" val="39974808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799" y="1117599"/>
            <a:ext cx="7496735" cy="3212353"/>
          </a:xfrm>
        </p:spPr>
        <p:txBody>
          <a:bodyPr/>
          <a:lstStyle/>
          <a:p>
            <a:pPr marL="0" indent="0">
              <a:buNone/>
            </a:pPr>
            <a:r>
              <a:rPr lang="en-US" sz="1400" dirty="0"/>
              <a:t>Conclusions: </a:t>
            </a:r>
          </a:p>
          <a:p>
            <a:r>
              <a:rPr lang="en-US" sz="1400" dirty="0"/>
              <a:t>82% of pts preferred PH FDC Subcutaneous</a:t>
            </a:r>
          </a:p>
          <a:p>
            <a:r>
              <a:rPr lang="en-US" sz="1400" dirty="0"/>
              <a:t>PH FDC SC was generally well tolerated; the safety profile was consistent with PH IV and no new safety signals were seen</a:t>
            </a:r>
            <a:endParaRPr lang="en-US" sz="1400" dirty="0">
              <a:solidFill>
                <a:srgbClr val="002E51"/>
              </a:solidFill>
            </a:endParaRPr>
          </a:p>
        </p:txBody>
      </p:sp>
      <p:sp>
        <p:nvSpPr>
          <p:cNvPr id="4" name="Title 3"/>
          <p:cNvSpPr>
            <a:spLocks noGrp="1"/>
          </p:cNvSpPr>
          <p:nvPr>
            <p:ph type="title"/>
          </p:nvPr>
        </p:nvSpPr>
        <p:spPr/>
        <p:txBody>
          <a:bodyPr/>
          <a:lstStyle/>
          <a:p>
            <a:r>
              <a:rPr lang="en-US" sz="3600" b="0" i="0" dirty="0" err="1">
                <a:solidFill>
                  <a:srgbClr val="000000"/>
                </a:solidFill>
                <a:effectLst/>
                <a:latin typeface="Calibri" panose="020F0502020204030204" pitchFamily="34" charset="0"/>
              </a:rPr>
              <a:t>PHranceSCa</a:t>
            </a:r>
            <a:r>
              <a:rPr lang="en-US" sz="3600" b="0" i="0" dirty="0">
                <a:solidFill>
                  <a:srgbClr val="000000"/>
                </a:solidFill>
                <a:effectLst/>
                <a:latin typeface="Calibri" panose="020F0502020204030204" pitchFamily="34" charset="0"/>
              </a:rPr>
              <a:t> TRIAL</a:t>
            </a:r>
            <a:endParaRPr lang="en-US" b="1" dirty="0">
              <a:solidFill>
                <a:srgbClr val="002E51"/>
              </a:solidFill>
            </a:endParaRPr>
          </a:p>
        </p:txBody>
      </p:sp>
    </p:spTree>
    <p:extLst>
      <p:ext uri="{BB962C8B-B14F-4D97-AF65-F5344CB8AC3E}">
        <p14:creationId xmlns:p14="http://schemas.microsoft.com/office/powerpoint/2010/main" val="24552389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2419713"/>
            <a:ext cx="6400800" cy="1822294"/>
          </a:xfrm>
        </p:spPr>
        <p:txBody>
          <a:bodyPr/>
          <a:lstStyle/>
          <a:p>
            <a:r>
              <a:rPr lang="en-US" b="1" dirty="0">
                <a:solidFill>
                  <a:srgbClr val="002E51"/>
                </a:solidFill>
              </a:rPr>
              <a:t>Victoria Rizk, MD</a:t>
            </a:r>
          </a:p>
          <a:p>
            <a:r>
              <a:rPr lang="en-US" dirty="0">
                <a:solidFill>
                  <a:srgbClr val="002E51"/>
                </a:solidFill>
              </a:rPr>
              <a:t>Medical Oncologist</a:t>
            </a:r>
          </a:p>
          <a:p>
            <a:r>
              <a:rPr lang="en-US" dirty="0">
                <a:solidFill>
                  <a:srgbClr val="002E51"/>
                </a:solidFill>
              </a:rPr>
              <a:t>Tampa General Hospital Cancer Institute</a:t>
            </a:r>
          </a:p>
          <a:p>
            <a:r>
              <a:rPr lang="en-US" dirty="0">
                <a:solidFill>
                  <a:srgbClr val="002E51"/>
                </a:solidFill>
              </a:rPr>
              <a:t>Tampa, FL</a:t>
            </a:r>
          </a:p>
        </p:txBody>
      </p:sp>
      <p:sp>
        <p:nvSpPr>
          <p:cNvPr id="4" name="Title 3"/>
          <p:cNvSpPr>
            <a:spLocks noGrp="1"/>
          </p:cNvSpPr>
          <p:nvPr>
            <p:ph type="title"/>
          </p:nvPr>
        </p:nvSpPr>
        <p:spPr>
          <a:xfrm>
            <a:off x="0" y="464699"/>
            <a:ext cx="9144000" cy="650360"/>
          </a:xfrm>
        </p:spPr>
        <p:txBody>
          <a:bodyPr/>
          <a:lstStyle/>
          <a:p>
            <a:pPr rtl="0" fontAlgn="base"/>
            <a:r>
              <a:rPr lang="en-US" sz="3600" b="1" i="0" dirty="0">
                <a:solidFill>
                  <a:srgbClr val="000000"/>
                </a:solidFill>
                <a:effectLst/>
                <a:latin typeface="Calibri" panose="020F0502020204030204" pitchFamily="34" charset="0"/>
              </a:rPr>
              <a:t>Antibody-Drug Conjugates (ADCs) in </a:t>
            </a:r>
            <a:br>
              <a:rPr lang="en-US" sz="3600" b="1" i="0" dirty="0">
                <a:solidFill>
                  <a:srgbClr val="000000"/>
                </a:solidFill>
                <a:effectLst/>
                <a:latin typeface="Calibri" panose="020F0502020204030204" pitchFamily="34" charset="0"/>
              </a:rPr>
            </a:br>
            <a:r>
              <a:rPr lang="en-US" sz="3600" b="1" i="0" dirty="0">
                <a:solidFill>
                  <a:srgbClr val="000000"/>
                </a:solidFill>
                <a:effectLst/>
                <a:latin typeface="Calibri" panose="020F0502020204030204" pitchFamily="34" charset="0"/>
              </a:rPr>
              <a:t>HER2+ Metastatic Breast Cancer</a:t>
            </a:r>
            <a:r>
              <a:rPr lang="en-US" sz="3600" b="0" i="0" dirty="0">
                <a:solidFill>
                  <a:srgbClr val="000000"/>
                </a:solidFill>
                <a:effectLst/>
                <a:latin typeface="Calibri" panose="020F0502020204030204" pitchFamily="34" charset="0"/>
              </a:rPr>
              <a:t> </a:t>
            </a:r>
            <a:endParaRPr lang="en-US" b="0" i="0" dirty="0">
              <a:effectLst/>
            </a:endParaRPr>
          </a:p>
        </p:txBody>
      </p:sp>
    </p:spTree>
    <p:extLst>
      <p:ext uri="{BB962C8B-B14F-4D97-AF65-F5344CB8AC3E}">
        <p14:creationId xmlns:p14="http://schemas.microsoft.com/office/powerpoint/2010/main" val="27357565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08338" y="1244783"/>
            <a:ext cx="6400800" cy="2915920"/>
          </a:xfrm>
        </p:spPr>
        <p:txBody>
          <a:bodyPr/>
          <a:lstStyle/>
          <a:p>
            <a:pPr marL="342900" indent="-342900" algn="l" rtl="0" fontAlgn="base">
              <a:buFont typeface="Arial" panose="020B0604020202020204" pitchFamily="34" charset="0"/>
              <a:buChar char="•"/>
            </a:pPr>
            <a:r>
              <a:rPr lang="en-US" sz="2400" b="0" i="0" dirty="0">
                <a:solidFill>
                  <a:srgbClr val="000000"/>
                </a:solidFill>
                <a:effectLst/>
                <a:latin typeface="Calibri" panose="020F0502020204030204" pitchFamily="34" charset="0"/>
              </a:rPr>
              <a:t>DESTINY-Breast02 (SABCS 22 </a:t>
            </a:r>
            <a:r>
              <a:rPr lang="en-US" sz="2400" b="0" i="0" dirty="0" err="1">
                <a:solidFill>
                  <a:srgbClr val="000000"/>
                </a:solidFill>
                <a:effectLst/>
                <a:latin typeface="Calibri" panose="020F0502020204030204" pitchFamily="34" charset="0"/>
              </a:rPr>
              <a:t>abstr</a:t>
            </a:r>
            <a:r>
              <a:rPr lang="en-US" sz="2400" b="0" i="0" dirty="0">
                <a:solidFill>
                  <a:srgbClr val="000000"/>
                </a:solidFill>
                <a:effectLst/>
                <a:latin typeface="Calibri" panose="020F0502020204030204" pitchFamily="34" charset="0"/>
              </a:rPr>
              <a:t> GS2-01)</a:t>
            </a:r>
          </a:p>
          <a:p>
            <a:pPr marL="342900" indent="-342900" algn="l" rtl="0" fontAlgn="base">
              <a:buFont typeface="Arial" panose="020B0604020202020204" pitchFamily="34" charset="0"/>
              <a:buChar char="•"/>
            </a:pPr>
            <a:r>
              <a:rPr lang="en-US" sz="2400" b="0" i="0" dirty="0">
                <a:solidFill>
                  <a:srgbClr val="000000"/>
                </a:solidFill>
                <a:effectLst/>
                <a:latin typeface="Calibri" panose="020F0502020204030204" pitchFamily="34" charset="0"/>
              </a:rPr>
              <a:t>DESTINY-Breast03 (SABCS 22 </a:t>
            </a:r>
            <a:r>
              <a:rPr lang="en-US" sz="2400" b="0" i="0" dirty="0" err="1">
                <a:solidFill>
                  <a:srgbClr val="000000"/>
                </a:solidFill>
                <a:effectLst/>
                <a:latin typeface="Calibri" panose="020F0502020204030204" pitchFamily="34" charset="0"/>
              </a:rPr>
              <a:t>abstr</a:t>
            </a:r>
            <a:r>
              <a:rPr lang="en-US" sz="2400" b="0" i="0" dirty="0">
                <a:solidFill>
                  <a:srgbClr val="000000"/>
                </a:solidFill>
                <a:effectLst/>
                <a:latin typeface="Calibri" panose="020F0502020204030204" pitchFamily="34" charset="0"/>
              </a:rPr>
              <a:t> GS2-02)  </a:t>
            </a:r>
            <a:endParaRPr lang="en-US" sz="2400" b="0" i="0" dirty="0">
              <a:effectLst/>
              <a:latin typeface="Calibri" panose="020F0502020204030204" pitchFamily="34" charset="0"/>
            </a:endParaRPr>
          </a:p>
          <a:p>
            <a:pPr marL="342900" indent="-342900" algn="l" rtl="0" fontAlgn="base">
              <a:buFont typeface="Arial" panose="020B0604020202020204" pitchFamily="34" charset="0"/>
              <a:buChar char="•"/>
            </a:pPr>
            <a:r>
              <a:rPr lang="en-US" sz="2400" b="0" i="0" dirty="0">
                <a:solidFill>
                  <a:srgbClr val="000000"/>
                </a:solidFill>
                <a:effectLst/>
                <a:latin typeface="Calibri" panose="020F0502020204030204" pitchFamily="34" charset="0"/>
              </a:rPr>
              <a:t>TROPiCS-02 (SABCS 22 GS1-11) </a:t>
            </a:r>
            <a:endParaRPr lang="en-US" sz="2400" b="0" i="0" dirty="0">
              <a:effectLst/>
              <a:latin typeface="Calibri" panose="020F0502020204030204" pitchFamily="34" charset="0"/>
            </a:endParaRPr>
          </a:p>
          <a:p>
            <a:endParaRPr lang="en-US" dirty="0">
              <a:solidFill>
                <a:srgbClr val="002E51"/>
              </a:solidFill>
            </a:endParaRPr>
          </a:p>
        </p:txBody>
      </p:sp>
      <p:sp>
        <p:nvSpPr>
          <p:cNvPr id="4" name="Title 3"/>
          <p:cNvSpPr>
            <a:spLocks noGrp="1"/>
          </p:cNvSpPr>
          <p:nvPr>
            <p:ph type="title"/>
          </p:nvPr>
        </p:nvSpPr>
        <p:spPr>
          <a:xfrm>
            <a:off x="270456" y="437527"/>
            <a:ext cx="9144000" cy="807256"/>
          </a:xfrm>
        </p:spPr>
        <p:txBody>
          <a:bodyPr/>
          <a:lstStyle/>
          <a:p>
            <a:pPr algn="l" fontAlgn="ctr"/>
            <a:r>
              <a:rPr lang="en-US" sz="2400" b="1" i="0" dirty="0">
                <a:solidFill>
                  <a:srgbClr val="000000"/>
                </a:solidFill>
                <a:effectLst/>
                <a:latin typeface="Calibri" panose="020F0502020204030204" pitchFamily="34" charset="0"/>
              </a:rPr>
              <a:t>Antibody-Drug Conjugates (ADCs) in HER2+ Breast Cancer</a:t>
            </a:r>
            <a:r>
              <a:rPr lang="en-US" sz="2400" b="0" i="0" dirty="0">
                <a:solidFill>
                  <a:srgbClr val="000000"/>
                </a:solidFill>
                <a:effectLst/>
                <a:latin typeface="Calibri" panose="020F0502020204030204" pitchFamily="34" charset="0"/>
              </a:rPr>
              <a:t> </a:t>
            </a:r>
            <a:br>
              <a:rPr lang="en-US" sz="2400" b="0" i="0" dirty="0">
                <a:effectLst/>
              </a:rPr>
            </a:br>
            <a:endParaRPr lang="en-US" sz="2400" dirty="0"/>
          </a:p>
        </p:txBody>
      </p:sp>
    </p:spTree>
    <p:extLst>
      <p:ext uri="{BB962C8B-B14F-4D97-AF65-F5344CB8AC3E}">
        <p14:creationId xmlns:p14="http://schemas.microsoft.com/office/powerpoint/2010/main" val="14743039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61273" y="981657"/>
            <a:ext cx="7527986" cy="2915920"/>
          </a:xfrm>
        </p:spPr>
        <p:txBody>
          <a:bodyPr/>
          <a:lstStyle/>
          <a:p>
            <a:pPr algn="l" rtl="0" fontAlgn="base"/>
            <a:r>
              <a:rPr lang="en-US" sz="1400" b="1" dirty="0"/>
              <a:t>Trastuzumab </a:t>
            </a:r>
            <a:r>
              <a:rPr lang="en-US" sz="1400" b="1" dirty="0" err="1"/>
              <a:t>deruxtecan</a:t>
            </a:r>
            <a:r>
              <a:rPr lang="en-US" sz="1400" b="1" dirty="0"/>
              <a:t> (</a:t>
            </a:r>
            <a:r>
              <a:rPr lang="en-US" sz="1400" b="1" dirty="0" err="1"/>
              <a:t>Enhertu</a:t>
            </a:r>
            <a:r>
              <a:rPr lang="en-US" sz="1400" b="1" dirty="0"/>
              <a:t>) vs trastuzumab emtansine (T-DM1) for HER2+ MBC</a:t>
            </a:r>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r>
              <a:rPr lang="en-US" sz="1400" dirty="0"/>
              <a:t>Patients with HER2 positive unresectable and/or metastatic breast cancer previously treated with trastuzumab and a </a:t>
            </a:r>
            <a:r>
              <a:rPr lang="en-US" sz="1400" dirty="0" err="1"/>
              <a:t>taxane</a:t>
            </a:r>
            <a:endParaRPr lang="en-US" sz="1400" dirty="0">
              <a:solidFill>
                <a:srgbClr val="002E51"/>
              </a:solidFill>
            </a:endParaRPr>
          </a:p>
          <a:p>
            <a:pPr algn="l" rtl="0" fontAlgn="base"/>
            <a:endParaRPr lang="en-US" sz="1400" dirty="0"/>
          </a:p>
          <a:p>
            <a:pPr marL="285750" indent="-285750" algn="l" rtl="0" fontAlgn="base">
              <a:buFont typeface="Arial" panose="020B0604020202020204" pitchFamily="34" charset="0"/>
              <a:buChar char="•"/>
            </a:pPr>
            <a:r>
              <a:rPr lang="en-US" sz="1400" dirty="0" err="1"/>
              <a:t>Enhertu</a:t>
            </a:r>
            <a:r>
              <a:rPr lang="en-US" sz="1400" dirty="0"/>
              <a:t> demonstrated a statistically significant and clinically meaningful improvement in overall survival compared to T-DM1 </a:t>
            </a:r>
          </a:p>
        </p:txBody>
      </p:sp>
      <p:sp>
        <p:nvSpPr>
          <p:cNvPr id="4" name="Title 3"/>
          <p:cNvSpPr>
            <a:spLocks noGrp="1"/>
          </p:cNvSpPr>
          <p:nvPr>
            <p:ph type="title"/>
          </p:nvPr>
        </p:nvSpPr>
        <p:spPr>
          <a:xfrm>
            <a:off x="270456" y="437527"/>
            <a:ext cx="9144000" cy="483597"/>
          </a:xfrm>
        </p:spPr>
        <p:txBody>
          <a:bodyPr/>
          <a:lstStyle/>
          <a:p>
            <a:pPr algn="l" rtl="0" fontAlgn="base"/>
            <a:r>
              <a:rPr lang="en-US" sz="2400" b="0" i="0" dirty="0">
                <a:solidFill>
                  <a:srgbClr val="000000"/>
                </a:solidFill>
                <a:effectLst/>
                <a:latin typeface="Calibri" panose="020F0502020204030204" pitchFamily="34" charset="0"/>
              </a:rPr>
              <a:t>DESTINY-Breast 02 (SABCS 22 abstract GS2-01)</a:t>
            </a:r>
          </a:p>
        </p:txBody>
      </p:sp>
    </p:spTree>
    <p:extLst>
      <p:ext uri="{BB962C8B-B14F-4D97-AF65-F5344CB8AC3E}">
        <p14:creationId xmlns:p14="http://schemas.microsoft.com/office/powerpoint/2010/main" val="25250842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08338" y="907698"/>
            <a:ext cx="7057338" cy="2915920"/>
          </a:xfrm>
        </p:spPr>
        <p:txBody>
          <a:bodyPr/>
          <a:lstStyle/>
          <a:p>
            <a:pPr marL="285750" indent="-285750" algn="l" rtl="0" fontAlgn="base">
              <a:buFont typeface="Arial" panose="020B0604020202020204" pitchFamily="34" charset="0"/>
              <a:buChar char="•"/>
            </a:pPr>
            <a:r>
              <a:rPr lang="en-US" sz="1400" dirty="0" err="1"/>
              <a:t>Enhertu</a:t>
            </a:r>
            <a:r>
              <a:rPr lang="en-US" sz="1400" dirty="0"/>
              <a:t> demonstrated a 64% reduction in the risk of disease progression or death in patients with HER2 positive unresectable and/or metastatic breast cancer previously treated with T-DM1 compared to physician’s choice of treatment (trastuzumab plus capecitabine or lapatinib plus capecitabine) </a:t>
            </a:r>
          </a:p>
          <a:p>
            <a:pPr marL="285750" indent="-285750" algn="l" rtl="0" fontAlgn="base">
              <a:buFont typeface="Arial" panose="020B0604020202020204" pitchFamily="34" charset="0"/>
              <a:buChar char="•"/>
            </a:pPr>
            <a:endParaRPr lang="en-US" sz="1400" dirty="0"/>
          </a:p>
          <a:p>
            <a:pPr marL="285750" indent="-285750" algn="l" rtl="0" fontAlgn="base">
              <a:buFont typeface="Arial" panose="020B0604020202020204" pitchFamily="34" charset="0"/>
              <a:buChar char="•"/>
            </a:pPr>
            <a:r>
              <a:rPr lang="en-US" sz="1400" dirty="0"/>
              <a:t>Most common grade 3 adverse events in the ENHERTU arm:</a:t>
            </a:r>
          </a:p>
          <a:p>
            <a:pPr marL="742950" lvl="1" indent="-285750" algn="l">
              <a:buFont typeface="Arial" panose="020B0604020202020204" pitchFamily="34" charset="0"/>
              <a:buChar char="•"/>
            </a:pPr>
            <a:r>
              <a:rPr lang="en-US" sz="1400" dirty="0"/>
              <a:t>Decreased neutrophil count (10.6%), anemia (7.9%), neutropenia (7.7%), nausea (6.7%) and asthenia (5.0%)</a:t>
            </a:r>
          </a:p>
          <a:p>
            <a:pPr marL="742950" lvl="1" indent="-285750" algn="l">
              <a:buFont typeface="Arial" panose="020B0604020202020204" pitchFamily="34" charset="0"/>
              <a:buChar char="•"/>
            </a:pPr>
            <a:r>
              <a:rPr lang="en-US" sz="1400" dirty="0"/>
              <a:t>ILD or pneumonitis (10.4%) </a:t>
            </a:r>
          </a:p>
          <a:p>
            <a:pPr marL="1200150" lvl="2" indent="-285750" algn="l">
              <a:buFont typeface="Arial" panose="020B0604020202020204" pitchFamily="34" charset="0"/>
              <a:buChar char="•"/>
            </a:pPr>
            <a:r>
              <a:rPr lang="en-US" sz="1400" dirty="0"/>
              <a:t>Majority low grade (grade 1 or grade 2)</a:t>
            </a:r>
            <a:endParaRPr lang="en-US" sz="1400" dirty="0">
              <a:solidFill>
                <a:srgbClr val="002E51"/>
              </a:solidFill>
            </a:endParaRPr>
          </a:p>
        </p:txBody>
      </p:sp>
      <p:sp>
        <p:nvSpPr>
          <p:cNvPr id="4" name="Title 3"/>
          <p:cNvSpPr>
            <a:spLocks noGrp="1"/>
          </p:cNvSpPr>
          <p:nvPr>
            <p:ph type="title"/>
          </p:nvPr>
        </p:nvSpPr>
        <p:spPr>
          <a:xfrm>
            <a:off x="270456" y="289610"/>
            <a:ext cx="9144000" cy="807256"/>
          </a:xfrm>
        </p:spPr>
        <p:txBody>
          <a:bodyPr/>
          <a:lstStyle/>
          <a:p>
            <a:pPr algn="l" fontAlgn="ctr"/>
            <a:r>
              <a:rPr lang="en-US" sz="2400" b="0" i="0" dirty="0">
                <a:solidFill>
                  <a:srgbClr val="000000"/>
                </a:solidFill>
                <a:effectLst/>
                <a:latin typeface="Calibri" panose="020F0502020204030204" pitchFamily="34" charset="0"/>
              </a:rPr>
              <a:t>DESTINY-Breast 02 (SABCS 22 </a:t>
            </a:r>
            <a:r>
              <a:rPr lang="en-US" sz="2400" b="0" i="0" dirty="0" err="1">
                <a:solidFill>
                  <a:srgbClr val="000000"/>
                </a:solidFill>
                <a:effectLst/>
                <a:latin typeface="Calibri" panose="020F0502020204030204" pitchFamily="34" charset="0"/>
              </a:rPr>
              <a:t>abstr</a:t>
            </a:r>
            <a:r>
              <a:rPr lang="en-US" sz="2400" b="0" i="0" dirty="0">
                <a:solidFill>
                  <a:srgbClr val="000000"/>
                </a:solidFill>
                <a:effectLst/>
                <a:latin typeface="Calibri" panose="020F0502020204030204" pitchFamily="34" charset="0"/>
              </a:rPr>
              <a:t> GS2-01)</a:t>
            </a:r>
            <a:br>
              <a:rPr lang="en-US" sz="2400" b="0" i="0" dirty="0">
                <a:effectLst/>
              </a:rPr>
            </a:br>
            <a:endParaRPr lang="en-US" sz="2400" dirty="0"/>
          </a:p>
        </p:txBody>
      </p:sp>
    </p:spTree>
    <p:extLst>
      <p:ext uri="{BB962C8B-B14F-4D97-AF65-F5344CB8AC3E}">
        <p14:creationId xmlns:p14="http://schemas.microsoft.com/office/powerpoint/2010/main" val="7904794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89112" y="707113"/>
            <a:ext cx="6800900" cy="2915920"/>
          </a:xfrm>
        </p:spPr>
        <p:txBody>
          <a:bodyPr/>
          <a:lstStyle/>
          <a:p>
            <a:pPr marL="171450" indent="-171450" algn="l" fontAlgn="ctr">
              <a:buFont typeface="Arial" panose="020B0604020202020204" pitchFamily="34" charset="0"/>
              <a:buChar char="•"/>
            </a:pPr>
            <a:endParaRPr lang="en-US" sz="1200" dirty="0">
              <a:effectLst/>
            </a:endParaRPr>
          </a:p>
          <a:p>
            <a:pPr marL="171450" indent="-171450" algn="l">
              <a:buFont typeface="Arial" panose="020B0604020202020204" pitchFamily="34" charset="0"/>
              <a:buChar char="•"/>
            </a:pPr>
            <a:r>
              <a:rPr lang="en-US" sz="1400" dirty="0"/>
              <a:t>Global, head-to-head, randomized, open-label, pivotal phase 3 trial </a:t>
            </a:r>
          </a:p>
          <a:p>
            <a:pPr algn="l"/>
            <a:endParaRPr lang="en-US" sz="1400" dirty="0"/>
          </a:p>
          <a:p>
            <a:pPr marL="171450" indent="-171450" algn="l">
              <a:buFont typeface="Arial" panose="020B0604020202020204" pitchFamily="34" charset="0"/>
              <a:buChar char="•"/>
            </a:pPr>
            <a:r>
              <a:rPr lang="en-US" sz="1400" dirty="0"/>
              <a:t>Evaluating the efficacy and safety of ENHERTU (5.4 mg/kg) versus T-DM1 in patients with HER2 positive unresectable and/or metastatic breast cancer previously treated with trastuzumab and a </a:t>
            </a:r>
            <a:r>
              <a:rPr lang="en-US" sz="1400" dirty="0" err="1"/>
              <a:t>taxane</a:t>
            </a:r>
            <a:endParaRPr lang="en-US" sz="1400" dirty="0"/>
          </a:p>
          <a:p>
            <a:pPr algn="l"/>
            <a:endParaRPr lang="en-US" sz="1400" dirty="0"/>
          </a:p>
          <a:p>
            <a:pPr marL="171450" indent="-171450" algn="l">
              <a:buFont typeface="Arial" panose="020B0604020202020204" pitchFamily="34" charset="0"/>
              <a:buChar char="•"/>
            </a:pPr>
            <a:r>
              <a:rPr lang="en-US" sz="1400" dirty="0"/>
              <a:t>Primary efficacy endpoint</a:t>
            </a:r>
          </a:p>
          <a:p>
            <a:pPr marL="628650" lvl="1" indent="-171450" algn="l">
              <a:buFont typeface="Arial" panose="020B0604020202020204" pitchFamily="34" charset="0"/>
              <a:buChar char="•"/>
            </a:pPr>
            <a:r>
              <a:rPr lang="en-US" sz="1400" dirty="0"/>
              <a:t>Progression free survival</a:t>
            </a:r>
          </a:p>
          <a:p>
            <a:pPr lvl="1" algn="l"/>
            <a:endParaRPr lang="en-US" sz="1400" dirty="0"/>
          </a:p>
          <a:p>
            <a:pPr marL="171450" indent="-171450" algn="l">
              <a:buFont typeface="Arial" panose="020B0604020202020204" pitchFamily="34" charset="0"/>
              <a:buChar char="•"/>
            </a:pPr>
            <a:r>
              <a:rPr lang="en-US" sz="1400" dirty="0"/>
              <a:t>Secondary endpoints</a:t>
            </a:r>
          </a:p>
          <a:p>
            <a:pPr marL="628650" lvl="1" indent="-171450" algn="l">
              <a:buFont typeface="Arial" panose="020B0604020202020204" pitchFamily="34" charset="0"/>
              <a:buChar char="•"/>
            </a:pPr>
            <a:r>
              <a:rPr lang="en-US" sz="1400" dirty="0"/>
              <a:t>Overall survival</a:t>
            </a:r>
          </a:p>
          <a:p>
            <a:pPr marL="628650" lvl="1" indent="-171450" algn="l">
              <a:buFont typeface="Arial" panose="020B0604020202020204" pitchFamily="34" charset="0"/>
              <a:buChar char="•"/>
            </a:pPr>
            <a:r>
              <a:rPr lang="en-US" sz="1400" dirty="0"/>
              <a:t>Objective response rate</a:t>
            </a:r>
          </a:p>
        </p:txBody>
      </p:sp>
      <p:sp>
        <p:nvSpPr>
          <p:cNvPr id="6" name="Title 5">
            <a:extLst>
              <a:ext uri="{FF2B5EF4-FFF2-40B4-BE49-F238E27FC236}">
                <a16:creationId xmlns:a16="http://schemas.microsoft.com/office/drawing/2014/main" id="{2E45F1DE-F622-4789-B997-A721EEDC7CF2}"/>
              </a:ext>
            </a:extLst>
          </p:cNvPr>
          <p:cNvSpPr>
            <a:spLocks noGrp="1"/>
          </p:cNvSpPr>
          <p:nvPr>
            <p:ph type="title"/>
          </p:nvPr>
        </p:nvSpPr>
        <p:spPr>
          <a:xfrm>
            <a:off x="242047" y="277132"/>
            <a:ext cx="9144000" cy="1006507"/>
          </a:xfrm>
        </p:spPr>
        <p:txBody>
          <a:bodyPr/>
          <a:lstStyle/>
          <a:p>
            <a:pPr algn="l"/>
            <a:r>
              <a:rPr lang="en-US" sz="2400" b="0" i="0" dirty="0">
                <a:solidFill>
                  <a:srgbClr val="000000"/>
                </a:solidFill>
                <a:effectLst/>
                <a:latin typeface="Calibri" panose="020F0502020204030204" pitchFamily="34" charset="0"/>
              </a:rPr>
              <a:t>DESTINY-Breast03 (SABCS 22 </a:t>
            </a:r>
            <a:r>
              <a:rPr lang="en-US" sz="2400" dirty="0">
                <a:solidFill>
                  <a:srgbClr val="000000"/>
                </a:solidFill>
                <a:latin typeface="Calibri" panose="020F0502020204030204" pitchFamily="34" charset="0"/>
              </a:rPr>
              <a:t>Abstract</a:t>
            </a:r>
            <a:r>
              <a:rPr lang="en-US" sz="2400" b="0" i="0" dirty="0">
                <a:solidFill>
                  <a:srgbClr val="000000"/>
                </a:solidFill>
                <a:effectLst/>
                <a:latin typeface="Calibri" panose="020F0502020204030204" pitchFamily="34" charset="0"/>
              </a:rPr>
              <a:t> GS2-02) </a:t>
            </a:r>
            <a:br>
              <a:rPr lang="en-US" sz="2400" b="0" i="0" dirty="0">
                <a:effectLst/>
                <a:latin typeface="Calibri" panose="020F0502020204030204" pitchFamily="34" charset="0"/>
              </a:rPr>
            </a:br>
            <a:endParaRPr lang="en-US" sz="2400" dirty="0"/>
          </a:p>
        </p:txBody>
      </p:sp>
    </p:spTree>
    <p:extLst>
      <p:ext uri="{BB962C8B-B14F-4D97-AF65-F5344CB8AC3E}">
        <p14:creationId xmlns:p14="http://schemas.microsoft.com/office/powerpoint/2010/main" val="35155261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85700" y="283384"/>
            <a:ext cx="6400800" cy="2915920"/>
          </a:xfrm>
        </p:spPr>
        <p:txBody>
          <a:bodyPr/>
          <a:lstStyle/>
          <a:p>
            <a:pPr algn="l" rtl="0" fontAlgn="base"/>
            <a:r>
              <a:rPr lang="en-US" sz="2400" b="0" i="0" dirty="0">
                <a:solidFill>
                  <a:srgbClr val="000000"/>
                </a:solidFill>
                <a:effectLst/>
                <a:latin typeface="Calibri" panose="020F0502020204030204" pitchFamily="34" charset="0"/>
              </a:rPr>
              <a:t>DESTINY-Breast03 (SABCS 22 </a:t>
            </a:r>
            <a:r>
              <a:rPr lang="en-US" dirty="0">
                <a:solidFill>
                  <a:srgbClr val="000000"/>
                </a:solidFill>
                <a:latin typeface="Calibri" panose="020F0502020204030204" pitchFamily="34" charset="0"/>
              </a:rPr>
              <a:t>Abstract</a:t>
            </a:r>
            <a:r>
              <a:rPr lang="en-US" sz="2400" b="0" i="0" dirty="0">
                <a:solidFill>
                  <a:srgbClr val="000000"/>
                </a:solidFill>
                <a:effectLst/>
                <a:latin typeface="Calibri" panose="020F0502020204030204" pitchFamily="34" charset="0"/>
              </a:rPr>
              <a:t> GS2-02) </a:t>
            </a:r>
            <a:endParaRPr lang="en-US" sz="2400" b="0" i="0" dirty="0">
              <a:effectLst/>
              <a:latin typeface="Calibri" panose="020F0502020204030204" pitchFamily="34" charset="0"/>
            </a:endParaRPr>
          </a:p>
          <a:p>
            <a:endParaRPr lang="en-US" dirty="0">
              <a:solidFill>
                <a:srgbClr val="002E51"/>
              </a:solidFill>
            </a:endParaRPr>
          </a:p>
        </p:txBody>
      </p:sp>
      <p:pic>
        <p:nvPicPr>
          <p:cNvPr id="5" name="Picture 4">
            <a:extLst>
              <a:ext uri="{FF2B5EF4-FFF2-40B4-BE49-F238E27FC236}">
                <a16:creationId xmlns:a16="http://schemas.microsoft.com/office/drawing/2014/main" id="{E7A437A4-AC0B-4D57-8915-44D98E7C3E98}"/>
              </a:ext>
            </a:extLst>
          </p:cNvPr>
          <p:cNvPicPr>
            <a:picLocks noChangeAspect="1"/>
          </p:cNvPicPr>
          <p:nvPr/>
        </p:nvPicPr>
        <p:blipFill>
          <a:blip r:embed="rId3"/>
          <a:stretch>
            <a:fillRect/>
          </a:stretch>
        </p:blipFill>
        <p:spPr>
          <a:xfrm>
            <a:off x="1917429" y="736594"/>
            <a:ext cx="4333104" cy="3532846"/>
          </a:xfrm>
          <a:prstGeom prst="rect">
            <a:avLst/>
          </a:prstGeom>
        </p:spPr>
      </p:pic>
    </p:spTree>
    <p:extLst>
      <p:ext uri="{BB962C8B-B14F-4D97-AF65-F5344CB8AC3E}">
        <p14:creationId xmlns:p14="http://schemas.microsoft.com/office/powerpoint/2010/main" val="37678991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4A3F51-496B-4D37-BECA-26588D9BD62E}"/>
              </a:ext>
            </a:extLst>
          </p:cNvPr>
          <p:cNvSpPr>
            <a:spLocks noGrp="1"/>
          </p:cNvSpPr>
          <p:nvPr>
            <p:ph idx="1"/>
          </p:nvPr>
        </p:nvSpPr>
        <p:spPr>
          <a:xfrm>
            <a:off x="685800" y="657545"/>
            <a:ext cx="7772400" cy="3147278"/>
          </a:xfrm>
        </p:spPr>
        <p:txBody>
          <a:bodyPr/>
          <a:lstStyle/>
          <a:p>
            <a:pPr marL="0" indent="0">
              <a:buNone/>
            </a:pPr>
            <a:r>
              <a:rPr lang="en-US" sz="1400" b="1" dirty="0">
                <a:solidFill>
                  <a:srgbClr val="222222"/>
                </a:solidFill>
                <a:latin typeface="Noto Sans" panose="020B0502040504020204" pitchFamily="34" charset="0"/>
              </a:rPr>
              <a:t>R</a:t>
            </a:r>
            <a:r>
              <a:rPr lang="en-US" sz="1400" b="1" i="0" dirty="0">
                <a:solidFill>
                  <a:srgbClr val="222222"/>
                </a:solidFill>
                <a:effectLst/>
                <a:latin typeface="Noto Sans" panose="020B0502040504020204" pitchFamily="34" charset="0"/>
              </a:rPr>
              <a:t>andomized phase 3 study of </a:t>
            </a:r>
            <a:r>
              <a:rPr lang="en-US" sz="1400" b="1" i="0" dirty="0" err="1">
                <a:solidFill>
                  <a:srgbClr val="222222"/>
                </a:solidFill>
                <a:effectLst/>
                <a:latin typeface="Noto Sans" panose="020B0502040504020204" pitchFamily="34" charset="0"/>
              </a:rPr>
              <a:t>sacituzumab</a:t>
            </a:r>
            <a:r>
              <a:rPr lang="en-US" sz="1400" b="1" i="0" dirty="0">
                <a:solidFill>
                  <a:srgbClr val="222222"/>
                </a:solidFill>
                <a:effectLst/>
                <a:latin typeface="Noto Sans" panose="020B0502040504020204" pitchFamily="34" charset="0"/>
              </a:rPr>
              <a:t> </a:t>
            </a:r>
            <a:r>
              <a:rPr lang="en-US" sz="1400" b="1" i="0" dirty="0" err="1">
                <a:solidFill>
                  <a:srgbClr val="222222"/>
                </a:solidFill>
                <a:effectLst/>
                <a:latin typeface="Noto Sans" panose="020B0502040504020204" pitchFamily="34" charset="0"/>
              </a:rPr>
              <a:t>govitecan</a:t>
            </a:r>
            <a:r>
              <a:rPr lang="en-US" sz="1400" b="1" i="0" dirty="0">
                <a:solidFill>
                  <a:srgbClr val="222222"/>
                </a:solidFill>
                <a:effectLst/>
                <a:latin typeface="Noto Sans" panose="020B0502040504020204" pitchFamily="34" charset="0"/>
              </a:rPr>
              <a:t> (SG) versus treatment of physician’s choice in patients with HR+/HER2 negative advanced breast cancer</a:t>
            </a:r>
          </a:p>
          <a:p>
            <a:pPr marL="0" indent="0">
              <a:buNone/>
            </a:pPr>
            <a:endParaRPr lang="en-US" sz="1400" b="1" i="0" dirty="0">
              <a:solidFill>
                <a:srgbClr val="222222"/>
              </a:solidFill>
              <a:effectLst/>
              <a:latin typeface="Noto Sans" panose="020B0502040504020204" pitchFamily="34" charset="0"/>
            </a:endParaRPr>
          </a:p>
          <a:p>
            <a:pPr marL="0" indent="0">
              <a:buNone/>
            </a:pPr>
            <a:r>
              <a:rPr lang="en-US" sz="1400" b="1" i="0" dirty="0">
                <a:solidFill>
                  <a:srgbClr val="000000"/>
                </a:solidFill>
                <a:effectLst/>
                <a:latin typeface="Noto Sans" panose="020B0502040504020204" pitchFamily="34" charset="0"/>
              </a:rPr>
              <a:t>Background</a:t>
            </a:r>
          </a:p>
          <a:p>
            <a:pPr lvl="1"/>
            <a:r>
              <a:rPr lang="en-US" sz="1400" b="0" i="0" dirty="0">
                <a:solidFill>
                  <a:srgbClr val="000000"/>
                </a:solidFill>
                <a:effectLst/>
                <a:latin typeface="Noto Sans" panose="020B0502040504020204" pitchFamily="34" charset="0"/>
              </a:rPr>
              <a:t>HR+/HER2– disease is the most common subtype of metastatic breast cancer</a:t>
            </a:r>
          </a:p>
          <a:p>
            <a:pPr lvl="1"/>
            <a:r>
              <a:rPr lang="en-US" sz="1400" b="0" i="0" dirty="0">
                <a:solidFill>
                  <a:srgbClr val="000000"/>
                </a:solidFill>
                <a:effectLst/>
                <a:latin typeface="Noto Sans" panose="020B0502040504020204" pitchFamily="34" charset="0"/>
              </a:rPr>
              <a:t>Treatment includes sequential endocrine therapy combined with targeted agents followed by single-agent chemotherapy, with increasingly shorter durations of benefit</a:t>
            </a:r>
          </a:p>
          <a:p>
            <a:pPr lvl="1"/>
            <a:r>
              <a:rPr lang="en-US" sz="1400" b="0" i="0" dirty="0">
                <a:solidFill>
                  <a:srgbClr val="000000"/>
                </a:solidFill>
                <a:effectLst/>
                <a:latin typeface="Noto Sans" panose="020B0502040504020204" pitchFamily="34" charset="0"/>
              </a:rPr>
              <a:t>SG is an anti–Trop-2 antibody-drug conjugate approved for metastatic triple-negative breast cancer with ≥2 prior therapies (≥1 for MBC) </a:t>
            </a:r>
          </a:p>
          <a:p>
            <a:pPr lvl="1"/>
            <a:r>
              <a:rPr lang="en-US" sz="1400" b="0" i="0" dirty="0">
                <a:solidFill>
                  <a:srgbClr val="000000"/>
                </a:solidFill>
                <a:effectLst/>
                <a:latin typeface="Noto Sans" panose="020B0502040504020204" pitchFamily="34" charset="0"/>
              </a:rPr>
              <a:t>TROPiCS-02 is a phase 3 randomized study to confirm SG outcomes in HR+/HER2– advanced breast cancer</a:t>
            </a:r>
            <a:endParaRPr lang="en-US" sz="1400" b="1" i="0" dirty="0">
              <a:solidFill>
                <a:srgbClr val="222222"/>
              </a:solidFill>
              <a:effectLst/>
              <a:latin typeface="Noto Sans" panose="020B0502040504020204" pitchFamily="34" charset="0"/>
            </a:endParaRPr>
          </a:p>
          <a:p>
            <a:endParaRPr lang="en-US" dirty="0"/>
          </a:p>
        </p:txBody>
      </p:sp>
      <p:sp>
        <p:nvSpPr>
          <p:cNvPr id="3" name="TextBox 2">
            <a:extLst>
              <a:ext uri="{FF2B5EF4-FFF2-40B4-BE49-F238E27FC236}">
                <a16:creationId xmlns:a16="http://schemas.microsoft.com/office/drawing/2014/main" id="{A83F0A0C-0488-45A2-B832-FD2D65B8369B}"/>
              </a:ext>
            </a:extLst>
          </p:cNvPr>
          <p:cNvSpPr txBox="1"/>
          <p:nvPr/>
        </p:nvSpPr>
        <p:spPr>
          <a:xfrm>
            <a:off x="2386853" y="242047"/>
            <a:ext cx="4370294" cy="830997"/>
          </a:xfrm>
          <a:prstGeom prst="rect">
            <a:avLst/>
          </a:prstGeom>
          <a:noFill/>
        </p:spPr>
        <p:txBody>
          <a:bodyPr wrap="square" rtlCol="0">
            <a:spAutoFit/>
          </a:bodyPr>
          <a:lstStyle/>
          <a:p>
            <a:r>
              <a:rPr lang="en-US" sz="2400" b="1" i="0" dirty="0">
                <a:solidFill>
                  <a:srgbClr val="000000"/>
                </a:solidFill>
                <a:effectLst/>
                <a:latin typeface="Calibri" panose="020F0502020204030204" pitchFamily="34" charset="0"/>
              </a:rPr>
              <a:t>TROPiCS-02 (SABCS 22 GS1-11) </a:t>
            </a:r>
            <a:endParaRPr lang="en-US" sz="2400" b="1" i="0" dirty="0">
              <a:effectLst/>
              <a:latin typeface="Calibri" panose="020F0502020204030204" pitchFamily="34" charset="0"/>
            </a:endParaRPr>
          </a:p>
          <a:p>
            <a:endParaRPr lang="en-US" dirty="0"/>
          </a:p>
        </p:txBody>
      </p:sp>
    </p:spTree>
    <p:extLst>
      <p:ext uri="{BB962C8B-B14F-4D97-AF65-F5344CB8AC3E}">
        <p14:creationId xmlns:p14="http://schemas.microsoft.com/office/powerpoint/2010/main" val="3909183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AE1E77ED-E2F7-724B-CA47-177BB20212B0}"/>
              </a:ext>
            </a:extLst>
          </p:cNvPr>
          <p:cNvSpPr>
            <a:spLocks noGrp="1"/>
          </p:cNvSpPr>
          <p:nvPr>
            <p:ph sz="half" idx="1"/>
          </p:nvPr>
        </p:nvSpPr>
        <p:spPr>
          <a:xfrm>
            <a:off x="685800" y="1200586"/>
            <a:ext cx="3810000" cy="2087066"/>
          </a:xfrm>
          <a:ln>
            <a:solidFill>
              <a:srgbClr val="003767"/>
            </a:solidFill>
          </a:ln>
        </p:spPr>
        <p:txBody>
          <a:bodyPr/>
          <a:lstStyle/>
          <a:p>
            <a:pPr marL="0" indent="0">
              <a:buNone/>
            </a:pPr>
            <a:r>
              <a:rPr lang="en-US" sz="2400" dirty="0">
                <a:solidFill>
                  <a:srgbClr val="003767"/>
                </a:solidFill>
              </a:rPr>
              <a:t>1</a:t>
            </a:r>
            <a:r>
              <a:rPr lang="en-US" sz="2400" baseline="30000" dirty="0">
                <a:solidFill>
                  <a:srgbClr val="003767"/>
                </a:solidFill>
              </a:rPr>
              <a:t>st</a:t>
            </a:r>
            <a:r>
              <a:rPr lang="en-US" sz="2400" dirty="0">
                <a:solidFill>
                  <a:srgbClr val="003767"/>
                </a:solidFill>
              </a:rPr>
              <a:t> line therapy</a:t>
            </a:r>
          </a:p>
          <a:p>
            <a:r>
              <a:rPr lang="en-US" sz="1400" dirty="0">
                <a:solidFill>
                  <a:srgbClr val="003767"/>
                </a:solidFill>
              </a:rPr>
              <a:t>AI + CDK 4/6 </a:t>
            </a:r>
            <a:r>
              <a:rPr lang="en-US" sz="1400" dirty="0" err="1">
                <a:solidFill>
                  <a:srgbClr val="003767"/>
                </a:solidFill>
              </a:rPr>
              <a:t>inhibitor</a:t>
            </a:r>
            <a:r>
              <a:rPr lang="en-US" sz="1400" baseline="30000" dirty="0" err="1">
                <a:solidFill>
                  <a:srgbClr val="003767"/>
                </a:solidFill>
              </a:rPr>
              <a:t>b</a:t>
            </a:r>
            <a:endParaRPr lang="en-US" sz="1400" dirty="0">
              <a:solidFill>
                <a:srgbClr val="003767"/>
              </a:solidFill>
            </a:endParaRPr>
          </a:p>
          <a:p>
            <a:pPr lvl="1">
              <a:buFont typeface="+mj-lt"/>
              <a:buAutoNum type="arabicPeriod"/>
            </a:pPr>
            <a:r>
              <a:rPr lang="en-US" sz="1000" dirty="0">
                <a:solidFill>
                  <a:srgbClr val="003767"/>
                </a:solidFill>
              </a:rPr>
              <a:t>AI + ribociclib (category 1)</a:t>
            </a:r>
            <a:r>
              <a:rPr lang="en-US" sz="1000" baseline="30000" dirty="0">
                <a:solidFill>
                  <a:srgbClr val="003767"/>
                </a:solidFill>
              </a:rPr>
              <a:t>c</a:t>
            </a:r>
            <a:endParaRPr lang="en-US" sz="1000" dirty="0">
              <a:solidFill>
                <a:srgbClr val="003767"/>
              </a:solidFill>
            </a:endParaRPr>
          </a:p>
          <a:p>
            <a:pPr lvl="1">
              <a:buFont typeface="+mj-lt"/>
              <a:buAutoNum type="arabicPeriod"/>
            </a:pPr>
            <a:r>
              <a:rPr lang="en-US" sz="1000" dirty="0">
                <a:solidFill>
                  <a:srgbClr val="003767"/>
                </a:solidFill>
              </a:rPr>
              <a:t>AI + abemaciclib</a:t>
            </a:r>
          </a:p>
          <a:p>
            <a:pPr lvl="1">
              <a:buFont typeface="+mj-lt"/>
              <a:buAutoNum type="arabicPeriod"/>
            </a:pPr>
            <a:r>
              <a:rPr lang="en-US" sz="1000" dirty="0">
                <a:solidFill>
                  <a:srgbClr val="003767"/>
                </a:solidFill>
              </a:rPr>
              <a:t>AI + palbociclib</a:t>
            </a:r>
          </a:p>
          <a:p>
            <a:pPr indent="-285750"/>
            <a:r>
              <a:rPr lang="en-US" sz="1400" dirty="0" err="1">
                <a:solidFill>
                  <a:srgbClr val="003767"/>
                </a:solidFill>
              </a:rPr>
              <a:t>Fulvestrant</a:t>
            </a:r>
            <a:r>
              <a:rPr lang="en-US" sz="1400" dirty="0">
                <a:solidFill>
                  <a:srgbClr val="003767"/>
                </a:solidFill>
              </a:rPr>
              <a:t> + CDK 4/6 inhibitor</a:t>
            </a:r>
          </a:p>
          <a:p>
            <a:pPr lvl="1">
              <a:buFont typeface="+mj-lt"/>
              <a:buAutoNum type="arabicPeriod"/>
            </a:pPr>
            <a:r>
              <a:rPr lang="en-US" sz="1000" dirty="0" err="1">
                <a:solidFill>
                  <a:srgbClr val="003767"/>
                </a:solidFill>
              </a:rPr>
              <a:t>Fulvestrant</a:t>
            </a:r>
            <a:r>
              <a:rPr lang="en-US" sz="1000" dirty="0">
                <a:solidFill>
                  <a:srgbClr val="003767"/>
                </a:solidFill>
              </a:rPr>
              <a:t> + ribociclib (category 1)</a:t>
            </a:r>
            <a:r>
              <a:rPr lang="en-US" sz="1000" baseline="30000" dirty="0">
                <a:solidFill>
                  <a:srgbClr val="003767"/>
                </a:solidFill>
              </a:rPr>
              <a:t>e</a:t>
            </a:r>
            <a:endParaRPr lang="en-US" sz="1000" dirty="0">
              <a:solidFill>
                <a:srgbClr val="003767"/>
              </a:solidFill>
            </a:endParaRPr>
          </a:p>
          <a:p>
            <a:pPr lvl="1">
              <a:buFont typeface="+mj-lt"/>
              <a:buAutoNum type="arabicPeriod"/>
            </a:pPr>
            <a:r>
              <a:rPr lang="en-US" sz="1000" dirty="0" err="1">
                <a:solidFill>
                  <a:srgbClr val="003767"/>
                </a:solidFill>
              </a:rPr>
              <a:t>Fulvestrant</a:t>
            </a:r>
            <a:r>
              <a:rPr lang="en-US" sz="1000" dirty="0">
                <a:solidFill>
                  <a:srgbClr val="003767"/>
                </a:solidFill>
              </a:rPr>
              <a:t> + abemaciclib (category 1)</a:t>
            </a:r>
            <a:r>
              <a:rPr lang="en-US" sz="1000" baseline="30000" dirty="0">
                <a:solidFill>
                  <a:srgbClr val="003767"/>
                </a:solidFill>
              </a:rPr>
              <a:t>e</a:t>
            </a:r>
            <a:endParaRPr lang="en-US" sz="1000" dirty="0">
              <a:solidFill>
                <a:srgbClr val="003767"/>
              </a:solidFill>
            </a:endParaRPr>
          </a:p>
          <a:p>
            <a:pPr lvl="1">
              <a:buFont typeface="+mj-lt"/>
              <a:buAutoNum type="arabicPeriod"/>
            </a:pPr>
            <a:r>
              <a:rPr lang="en-US" sz="1000" dirty="0" err="1">
                <a:solidFill>
                  <a:srgbClr val="003767"/>
                </a:solidFill>
              </a:rPr>
              <a:t>Fulvestrant</a:t>
            </a:r>
            <a:r>
              <a:rPr lang="en-US" sz="1000" dirty="0">
                <a:solidFill>
                  <a:srgbClr val="003767"/>
                </a:solidFill>
              </a:rPr>
              <a:t> + palbociclib</a:t>
            </a:r>
          </a:p>
          <a:p>
            <a:endParaRPr lang="en-US" sz="1200" dirty="0"/>
          </a:p>
        </p:txBody>
      </p:sp>
      <p:sp>
        <p:nvSpPr>
          <p:cNvPr id="13" name="Content Placeholder 12">
            <a:extLst>
              <a:ext uri="{FF2B5EF4-FFF2-40B4-BE49-F238E27FC236}">
                <a16:creationId xmlns:a16="http://schemas.microsoft.com/office/drawing/2014/main" id="{31268208-4974-1A95-4CB9-C765D2D7D16F}"/>
              </a:ext>
            </a:extLst>
          </p:cNvPr>
          <p:cNvSpPr>
            <a:spLocks noGrp="1"/>
          </p:cNvSpPr>
          <p:nvPr>
            <p:ph sz="half" idx="2"/>
          </p:nvPr>
        </p:nvSpPr>
        <p:spPr>
          <a:xfrm>
            <a:off x="4648200" y="1200586"/>
            <a:ext cx="3810000" cy="1779939"/>
          </a:xfrm>
          <a:ln>
            <a:solidFill>
              <a:srgbClr val="003767"/>
            </a:solidFill>
          </a:ln>
        </p:spPr>
        <p:txBody>
          <a:bodyPr/>
          <a:lstStyle/>
          <a:p>
            <a:pPr marL="0" indent="0">
              <a:buNone/>
            </a:pPr>
            <a:r>
              <a:rPr lang="en-US" sz="2400" dirty="0">
                <a:solidFill>
                  <a:srgbClr val="003767"/>
                </a:solidFill>
              </a:rPr>
              <a:t>2nd &amp; subsequent line therapy</a:t>
            </a:r>
          </a:p>
          <a:p>
            <a:r>
              <a:rPr lang="en-US" sz="1400" dirty="0" err="1">
                <a:solidFill>
                  <a:srgbClr val="003767"/>
                </a:solidFill>
              </a:rPr>
              <a:t>Fulvestrant</a:t>
            </a:r>
            <a:r>
              <a:rPr lang="en-US" sz="1400" dirty="0">
                <a:solidFill>
                  <a:srgbClr val="003767"/>
                </a:solidFill>
              </a:rPr>
              <a:t> + CDK 4/6 inhibitor(any of 3) if not previously </a:t>
            </a:r>
            <a:r>
              <a:rPr lang="en-US" sz="1400" dirty="0" err="1">
                <a:solidFill>
                  <a:srgbClr val="003767"/>
                </a:solidFill>
              </a:rPr>
              <a:t>used</a:t>
            </a:r>
            <a:r>
              <a:rPr lang="en-US" sz="1400" baseline="30000" dirty="0" err="1">
                <a:solidFill>
                  <a:srgbClr val="003767"/>
                </a:solidFill>
              </a:rPr>
              <a:t>f,g</a:t>
            </a:r>
            <a:endParaRPr lang="en-US" sz="1400" dirty="0">
              <a:solidFill>
                <a:srgbClr val="003767"/>
              </a:solidFill>
            </a:endParaRPr>
          </a:p>
          <a:p>
            <a:endParaRPr lang="en-US" sz="1400" dirty="0">
              <a:solidFill>
                <a:srgbClr val="003767"/>
              </a:solidFill>
            </a:endParaRPr>
          </a:p>
          <a:p>
            <a:pPr marL="0" indent="0">
              <a:buNone/>
            </a:pPr>
            <a:endParaRPr lang="en-US" sz="2400" dirty="0">
              <a:solidFill>
                <a:srgbClr val="003767"/>
              </a:solidFill>
            </a:endParaRPr>
          </a:p>
        </p:txBody>
      </p:sp>
      <p:sp>
        <p:nvSpPr>
          <p:cNvPr id="4" name="Title 3"/>
          <p:cNvSpPr>
            <a:spLocks noGrp="1"/>
          </p:cNvSpPr>
          <p:nvPr>
            <p:ph type="title"/>
          </p:nvPr>
        </p:nvSpPr>
        <p:spPr/>
        <p:txBody>
          <a:bodyPr/>
          <a:lstStyle/>
          <a:p>
            <a:r>
              <a:rPr lang="en-US" sz="3200" b="1" dirty="0"/>
              <a:t>NCCN Guidelines 2023 HR(+) MBC</a:t>
            </a:r>
            <a:br>
              <a:rPr lang="en-US" sz="3200" b="1" dirty="0"/>
            </a:br>
            <a:r>
              <a:rPr lang="en-US" sz="3200" b="1" dirty="0"/>
              <a:t>preferred regimens</a:t>
            </a:r>
          </a:p>
        </p:txBody>
      </p:sp>
      <p:sp>
        <p:nvSpPr>
          <p:cNvPr id="11" name="TextBox 10">
            <a:extLst>
              <a:ext uri="{FF2B5EF4-FFF2-40B4-BE49-F238E27FC236}">
                <a16:creationId xmlns:a16="http://schemas.microsoft.com/office/drawing/2014/main" id="{EEFEEAAF-F2D6-A330-D1C5-E7E8A6B2DEAC}"/>
              </a:ext>
            </a:extLst>
          </p:cNvPr>
          <p:cNvSpPr txBox="1"/>
          <p:nvPr/>
        </p:nvSpPr>
        <p:spPr>
          <a:xfrm>
            <a:off x="255028" y="3361712"/>
            <a:ext cx="8888972" cy="861774"/>
          </a:xfrm>
          <a:prstGeom prst="rect">
            <a:avLst/>
          </a:prstGeom>
          <a:noFill/>
        </p:spPr>
        <p:txBody>
          <a:bodyPr wrap="none" rtlCol="0">
            <a:spAutoFit/>
          </a:bodyPr>
          <a:lstStyle/>
          <a:p>
            <a:r>
              <a:rPr lang="en-US" sz="1000" i="1" dirty="0">
                <a:solidFill>
                  <a:srgbClr val="003767"/>
                </a:solidFill>
              </a:rPr>
              <a:t>b-controversy of choice of CDK 4/6 inhibitor as no head to head comparisons and some differences in study populations in the phase III randomized trials. </a:t>
            </a:r>
          </a:p>
          <a:p>
            <a:r>
              <a:rPr lang="en-US" sz="1000" i="1" dirty="0">
                <a:solidFill>
                  <a:srgbClr val="003767"/>
                </a:solidFill>
              </a:rPr>
              <a:t>c-in phase III RCT’s ribociclib + ET has shown OS benefit in 1</a:t>
            </a:r>
            <a:r>
              <a:rPr lang="en-US" sz="1000" i="1" baseline="30000" dirty="0">
                <a:solidFill>
                  <a:srgbClr val="003767"/>
                </a:solidFill>
              </a:rPr>
              <a:t>st</a:t>
            </a:r>
            <a:r>
              <a:rPr lang="en-US" sz="1000" i="1" dirty="0">
                <a:solidFill>
                  <a:srgbClr val="003767"/>
                </a:solidFill>
              </a:rPr>
              <a:t> line setting</a:t>
            </a:r>
          </a:p>
          <a:p>
            <a:r>
              <a:rPr lang="en-US" sz="1000" i="1" dirty="0">
                <a:solidFill>
                  <a:srgbClr val="003767"/>
                </a:solidFill>
              </a:rPr>
              <a:t>e-in phase III RCT’s </a:t>
            </a:r>
            <a:r>
              <a:rPr lang="en-US" sz="1000" i="1" dirty="0" err="1">
                <a:solidFill>
                  <a:srgbClr val="003767"/>
                </a:solidFill>
              </a:rPr>
              <a:t>fulvestrant</a:t>
            </a:r>
            <a:r>
              <a:rPr lang="en-US" sz="1000" i="1" dirty="0">
                <a:solidFill>
                  <a:srgbClr val="003767"/>
                </a:solidFill>
              </a:rPr>
              <a:t> + ribociclib or abemaciclib has shown OS benefit in 1</a:t>
            </a:r>
            <a:r>
              <a:rPr lang="en-US" sz="1000" i="1" baseline="30000" dirty="0">
                <a:solidFill>
                  <a:srgbClr val="003767"/>
                </a:solidFill>
              </a:rPr>
              <a:t>st</a:t>
            </a:r>
            <a:r>
              <a:rPr lang="en-US" sz="1000" i="1" dirty="0">
                <a:solidFill>
                  <a:srgbClr val="003767"/>
                </a:solidFill>
              </a:rPr>
              <a:t> line setting</a:t>
            </a:r>
          </a:p>
          <a:p>
            <a:r>
              <a:rPr lang="en-US" sz="1000" i="1" dirty="0">
                <a:solidFill>
                  <a:srgbClr val="003767"/>
                </a:solidFill>
              </a:rPr>
              <a:t>f-in phase III RCT’s </a:t>
            </a:r>
            <a:r>
              <a:rPr lang="en-US" sz="1000" i="1" dirty="0" err="1">
                <a:solidFill>
                  <a:srgbClr val="003767"/>
                </a:solidFill>
              </a:rPr>
              <a:t>fulvestrant</a:t>
            </a:r>
            <a:r>
              <a:rPr lang="en-US" sz="1000" i="1" dirty="0">
                <a:solidFill>
                  <a:srgbClr val="003767"/>
                </a:solidFill>
              </a:rPr>
              <a:t> + CDK 4/6 inhibitor has shown OS benefit in 2</a:t>
            </a:r>
            <a:r>
              <a:rPr lang="en-US" sz="1000" i="1" baseline="30000" dirty="0">
                <a:solidFill>
                  <a:srgbClr val="003767"/>
                </a:solidFill>
              </a:rPr>
              <a:t>nd</a:t>
            </a:r>
            <a:r>
              <a:rPr lang="en-US" sz="1000" i="1" dirty="0">
                <a:solidFill>
                  <a:srgbClr val="003767"/>
                </a:solidFill>
              </a:rPr>
              <a:t> line setting</a:t>
            </a:r>
          </a:p>
          <a:p>
            <a:r>
              <a:rPr lang="en-US" sz="1000" i="1" dirty="0">
                <a:solidFill>
                  <a:srgbClr val="003767"/>
                </a:solidFill>
              </a:rPr>
              <a:t>g-if there is disease progression on Palbociclib, there is limited phase II data to support use of 2</a:t>
            </a:r>
            <a:r>
              <a:rPr lang="en-US" sz="1000" i="1" baseline="30000" dirty="0">
                <a:solidFill>
                  <a:srgbClr val="003767"/>
                </a:solidFill>
              </a:rPr>
              <a:t>nd</a:t>
            </a:r>
            <a:r>
              <a:rPr lang="en-US" sz="1000" i="1" dirty="0">
                <a:solidFill>
                  <a:srgbClr val="003767"/>
                </a:solidFill>
              </a:rPr>
              <a:t> line ribociclib</a:t>
            </a:r>
          </a:p>
        </p:txBody>
      </p:sp>
    </p:spTree>
    <p:extLst>
      <p:ext uri="{BB962C8B-B14F-4D97-AF65-F5344CB8AC3E}">
        <p14:creationId xmlns:p14="http://schemas.microsoft.com/office/powerpoint/2010/main" val="5144095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4A3F51-496B-4D37-BECA-26588D9BD62E}"/>
              </a:ext>
            </a:extLst>
          </p:cNvPr>
          <p:cNvSpPr>
            <a:spLocks noGrp="1"/>
          </p:cNvSpPr>
          <p:nvPr>
            <p:ph idx="1"/>
          </p:nvPr>
        </p:nvSpPr>
        <p:spPr/>
        <p:txBody>
          <a:bodyPr/>
          <a:lstStyle/>
          <a:p>
            <a:pPr marL="0" indent="0">
              <a:buNone/>
            </a:pPr>
            <a:r>
              <a:rPr lang="en-US" sz="1400" b="1" dirty="0">
                <a:solidFill>
                  <a:srgbClr val="222222"/>
                </a:solidFill>
                <a:latin typeface="Noto Sans" panose="020B0502040504020204" pitchFamily="34" charset="0"/>
              </a:rPr>
              <a:t>Results</a:t>
            </a:r>
          </a:p>
          <a:p>
            <a:r>
              <a:rPr lang="en-US" sz="1400" b="0" i="0" dirty="0">
                <a:solidFill>
                  <a:srgbClr val="000000"/>
                </a:solidFill>
                <a:effectLst/>
                <a:latin typeface="Noto Sans" panose="020B0502040504020204" pitchFamily="34" charset="0"/>
              </a:rPr>
              <a:t>272 vs 271 pts were randomized to receive SG vs TPC </a:t>
            </a:r>
          </a:p>
          <a:p>
            <a:r>
              <a:rPr lang="en-US" sz="1400" b="0" i="0" dirty="0">
                <a:solidFill>
                  <a:srgbClr val="000000"/>
                </a:solidFill>
                <a:effectLst/>
                <a:latin typeface="Noto Sans" panose="020B0502040504020204" pitchFamily="34" charset="0"/>
              </a:rPr>
              <a:t>Pt characteristics in the SG vs TPC arms were similar </a:t>
            </a:r>
          </a:p>
          <a:p>
            <a:pPr lvl="1"/>
            <a:r>
              <a:rPr lang="en-US" sz="1400" b="0" i="0" dirty="0">
                <a:solidFill>
                  <a:srgbClr val="000000"/>
                </a:solidFill>
                <a:effectLst/>
                <a:latin typeface="Noto Sans" panose="020B0502040504020204" pitchFamily="34" charset="0"/>
              </a:rPr>
              <a:t>3 median prior chemotherapy regimens for MBC [range: 0-8]</a:t>
            </a:r>
          </a:p>
          <a:p>
            <a:pPr lvl="1"/>
            <a:r>
              <a:rPr lang="en-US" sz="1400" b="0" i="0" dirty="0">
                <a:solidFill>
                  <a:srgbClr val="000000"/>
                </a:solidFill>
                <a:effectLst/>
                <a:latin typeface="Noto Sans" panose="020B0502040504020204" pitchFamily="34" charset="0"/>
              </a:rPr>
              <a:t>95% had visceral metastases</a:t>
            </a:r>
          </a:p>
          <a:p>
            <a:pPr lvl="1"/>
            <a:r>
              <a:rPr lang="en-US" sz="1400" b="0" i="0" dirty="0">
                <a:solidFill>
                  <a:srgbClr val="000000"/>
                </a:solidFill>
                <a:effectLst/>
                <a:latin typeface="Noto Sans" panose="020B0502040504020204" pitchFamily="34" charset="0"/>
              </a:rPr>
              <a:t>86% had prior endocrine therapy for MBC for ≥6 </a:t>
            </a:r>
            <a:r>
              <a:rPr lang="en-US" sz="1400" b="0" i="0" dirty="0" err="1">
                <a:solidFill>
                  <a:srgbClr val="000000"/>
                </a:solidFill>
                <a:effectLst/>
                <a:latin typeface="Noto Sans" panose="020B0502040504020204" pitchFamily="34" charset="0"/>
              </a:rPr>
              <a:t>mo</a:t>
            </a:r>
            <a:endParaRPr lang="en-US" sz="1400" dirty="0">
              <a:solidFill>
                <a:srgbClr val="000000"/>
              </a:solidFill>
              <a:latin typeface="Noto Sans" panose="020B0502040504020204" pitchFamily="34" charset="0"/>
            </a:endParaRPr>
          </a:p>
          <a:p>
            <a:pPr lvl="1"/>
            <a:r>
              <a:rPr lang="en-US" sz="1400" b="0" i="0" dirty="0">
                <a:solidFill>
                  <a:srgbClr val="000000"/>
                </a:solidFill>
                <a:effectLst/>
                <a:latin typeface="Noto Sans" panose="020B0502040504020204" pitchFamily="34" charset="0"/>
              </a:rPr>
              <a:t>60% and 38% received prior CDK4/6 inhibitors for ≤12 and &gt; 12 </a:t>
            </a:r>
            <a:r>
              <a:rPr lang="en-US" sz="1400" b="0" i="0" dirty="0" err="1">
                <a:solidFill>
                  <a:srgbClr val="000000"/>
                </a:solidFill>
                <a:effectLst/>
                <a:latin typeface="Noto Sans" panose="020B0502040504020204" pitchFamily="34" charset="0"/>
              </a:rPr>
              <a:t>mo</a:t>
            </a:r>
            <a:r>
              <a:rPr lang="en-US" sz="1400" b="0" i="0" dirty="0">
                <a:solidFill>
                  <a:srgbClr val="000000"/>
                </a:solidFill>
                <a:effectLst/>
                <a:latin typeface="Noto Sans" panose="020B0502040504020204" pitchFamily="34" charset="0"/>
              </a:rPr>
              <a:t>, respectively </a:t>
            </a:r>
          </a:p>
          <a:p>
            <a:pPr marL="0" indent="0">
              <a:buNone/>
            </a:pPr>
            <a:endParaRPr lang="en-US" sz="1400" dirty="0"/>
          </a:p>
        </p:txBody>
      </p:sp>
      <p:sp>
        <p:nvSpPr>
          <p:cNvPr id="3" name="TextBox 2">
            <a:extLst>
              <a:ext uri="{FF2B5EF4-FFF2-40B4-BE49-F238E27FC236}">
                <a16:creationId xmlns:a16="http://schemas.microsoft.com/office/drawing/2014/main" id="{A83F0A0C-0488-45A2-B832-FD2D65B8369B}"/>
              </a:ext>
            </a:extLst>
          </p:cNvPr>
          <p:cNvSpPr txBox="1"/>
          <p:nvPr/>
        </p:nvSpPr>
        <p:spPr>
          <a:xfrm>
            <a:off x="2386853" y="242047"/>
            <a:ext cx="4370294" cy="830997"/>
          </a:xfrm>
          <a:prstGeom prst="rect">
            <a:avLst/>
          </a:prstGeom>
          <a:noFill/>
        </p:spPr>
        <p:txBody>
          <a:bodyPr wrap="square" rtlCol="0">
            <a:spAutoFit/>
          </a:bodyPr>
          <a:lstStyle/>
          <a:p>
            <a:r>
              <a:rPr lang="en-US" sz="2400" b="1" i="0" dirty="0">
                <a:solidFill>
                  <a:srgbClr val="000000"/>
                </a:solidFill>
                <a:effectLst/>
                <a:latin typeface="Calibri" panose="020F0502020204030204" pitchFamily="34" charset="0"/>
              </a:rPr>
              <a:t>TROPiCS-02 (SABCS 22 GS1-11) </a:t>
            </a:r>
            <a:endParaRPr lang="en-US" sz="2400" b="1" i="0" dirty="0">
              <a:effectLst/>
              <a:latin typeface="Calibri" panose="020F0502020204030204" pitchFamily="34" charset="0"/>
            </a:endParaRPr>
          </a:p>
          <a:p>
            <a:endParaRPr lang="en-US" dirty="0"/>
          </a:p>
        </p:txBody>
      </p:sp>
    </p:spTree>
    <p:extLst>
      <p:ext uri="{BB962C8B-B14F-4D97-AF65-F5344CB8AC3E}">
        <p14:creationId xmlns:p14="http://schemas.microsoft.com/office/powerpoint/2010/main" val="40289807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4A3F51-496B-4D37-BECA-26588D9BD62E}"/>
              </a:ext>
            </a:extLst>
          </p:cNvPr>
          <p:cNvSpPr>
            <a:spLocks noGrp="1"/>
          </p:cNvSpPr>
          <p:nvPr>
            <p:ph idx="1"/>
          </p:nvPr>
        </p:nvSpPr>
        <p:spPr/>
        <p:txBody>
          <a:bodyPr/>
          <a:lstStyle/>
          <a:p>
            <a:pPr marL="0" indent="0">
              <a:buNone/>
            </a:pPr>
            <a:r>
              <a:rPr lang="en-US" sz="1400" b="1" dirty="0">
                <a:solidFill>
                  <a:srgbClr val="222222"/>
                </a:solidFill>
                <a:latin typeface="Noto Sans" panose="020B0502040504020204" pitchFamily="34" charset="0"/>
              </a:rPr>
              <a:t>Results</a:t>
            </a:r>
          </a:p>
          <a:p>
            <a:r>
              <a:rPr lang="en-US" sz="1400" b="0" i="0" dirty="0">
                <a:solidFill>
                  <a:srgbClr val="000000"/>
                </a:solidFill>
                <a:effectLst/>
                <a:latin typeface="Noto Sans" panose="020B0502040504020204" pitchFamily="34" charset="0"/>
              </a:rPr>
              <a:t>SG vs TPC improved median PFS (5.5 vs 4.0 </a:t>
            </a:r>
            <a:r>
              <a:rPr lang="en-US" sz="1400" b="0" i="0" dirty="0" err="1">
                <a:solidFill>
                  <a:srgbClr val="000000"/>
                </a:solidFill>
                <a:effectLst/>
                <a:latin typeface="Noto Sans" panose="020B0502040504020204" pitchFamily="34" charset="0"/>
              </a:rPr>
              <a:t>mo</a:t>
            </a:r>
            <a:r>
              <a:rPr lang="en-US" sz="1400" b="0" i="0" dirty="0">
                <a:solidFill>
                  <a:srgbClr val="000000"/>
                </a:solidFill>
                <a:effectLst/>
                <a:latin typeface="Noto Sans" panose="020B0502040504020204" pitchFamily="34" charset="0"/>
              </a:rPr>
              <a:t>; HR, 0.66; 95% CI, 0.53-0.83; </a:t>
            </a:r>
            <a:r>
              <a:rPr lang="en-US" sz="1400" b="0" i="1" dirty="0">
                <a:solidFill>
                  <a:srgbClr val="000000"/>
                </a:solidFill>
                <a:effectLst/>
                <a:latin typeface="Noto Sans" panose="020B0502040504020204" pitchFamily="34" charset="0"/>
              </a:rPr>
              <a:t>P</a:t>
            </a:r>
            <a:r>
              <a:rPr lang="en-US" sz="1400" b="0" i="0" dirty="0">
                <a:solidFill>
                  <a:srgbClr val="000000"/>
                </a:solidFill>
                <a:effectLst/>
                <a:latin typeface="Noto Sans" panose="020B0502040504020204" pitchFamily="34" charset="0"/>
              </a:rPr>
              <a:t>= 0.0003)</a:t>
            </a:r>
          </a:p>
          <a:p>
            <a:pPr lvl="1"/>
            <a:r>
              <a:rPr lang="en-US" sz="1400" b="0" i="0" dirty="0">
                <a:solidFill>
                  <a:srgbClr val="000000"/>
                </a:solidFill>
                <a:effectLst/>
                <a:latin typeface="Noto Sans" panose="020B0502040504020204" pitchFamily="34" charset="0"/>
              </a:rPr>
              <a:t>PFS rates at 6 and 12 </a:t>
            </a:r>
            <a:r>
              <a:rPr lang="en-US" sz="1400" b="0" i="0" dirty="0" err="1">
                <a:solidFill>
                  <a:srgbClr val="000000"/>
                </a:solidFill>
                <a:effectLst/>
                <a:latin typeface="Noto Sans" panose="020B0502040504020204" pitchFamily="34" charset="0"/>
              </a:rPr>
              <a:t>mo</a:t>
            </a:r>
            <a:r>
              <a:rPr lang="en-US" sz="1400" b="0" i="0" dirty="0">
                <a:solidFill>
                  <a:srgbClr val="000000"/>
                </a:solidFill>
                <a:effectLst/>
                <a:latin typeface="Noto Sans" panose="020B0502040504020204" pitchFamily="34" charset="0"/>
              </a:rPr>
              <a:t> were 46% vs 30% and 21% vs 7%, respectively</a:t>
            </a:r>
          </a:p>
          <a:p>
            <a:r>
              <a:rPr lang="en-US" sz="1400" b="0" i="0" dirty="0">
                <a:solidFill>
                  <a:srgbClr val="000000"/>
                </a:solidFill>
                <a:effectLst/>
                <a:latin typeface="Noto Sans" panose="020B0502040504020204" pitchFamily="34" charset="0"/>
              </a:rPr>
              <a:t>SG vs TPC showed a numeric but nonsignificant difference in OS (13.9 vs 12.3 </a:t>
            </a:r>
            <a:r>
              <a:rPr lang="en-US" sz="1400" b="0" i="0" dirty="0" err="1">
                <a:solidFill>
                  <a:srgbClr val="000000"/>
                </a:solidFill>
                <a:effectLst/>
                <a:latin typeface="Noto Sans" panose="020B0502040504020204" pitchFamily="34" charset="0"/>
              </a:rPr>
              <a:t>mo</a:t>
            </a:r>
            <a:r>
              <a:rPr lang="en-US" sz="1400" b="0" i="0" dirty="0">
                <a:solidFill>
                  <a:srgbClr val="000000"/>
                </a:solidFill>
                <a:effectLst/>
                <a:latin typeface="Noto Sans" panose="020B0502040504020204" pitchFamily="34" charset="0"/>
              </a:rPr>
              <a:t>; HR, 0.84; </a:t>
            </a:r>
            <a:r>
              <a:rPr lang="en-US" sz="1400" b="0" i="1" dirty="0">
                <a:solidFill>
                  <a:srgbClr val="000000"/>
                </a:solidFill>
                <a:effectLst/>
                <a:latin typeface="Noto Sans" panose="020B0502040504020204" pitchFamily="34" charset="0"/>
              </a:rPr>
              <a:t>P</a:t>
            </a:r>
            <a:r>
              <a:rPr lang="en-US" sz="1400" b="0" i="0" dirty="0">
                <a:solidFill>
                  <a:srgbClr val="000000"/>
                </a:solidFill>
                <a:effectLst/>
                <a:latin typeface="Noto Sans" panose="020B0502040504020204" pitchFamily="34" charset="0"/>
              </a:rPr>
              <a:t>= 0.143)</a:t>
            </a:r>
          </a:p>
          <a:p>
            <a:r>
              <a:rPr lang="en-US" sz="1400" b="0" i="0" dirty="0">
                <a:solidFill>
                  <a:srgbClr val="000000"/>
                </a:solidFill>
                <a:effectLst/>
                <a:latin typeface="Noto Sans" panose="020B0502040504020204" pitchFamily="34" charset="0"/>
              </a:rPr>
              <a:t>ORR (21% vs 14%) and clinical benefit rate (34% vs 22%) were higher with SG vs TPC </a:t>
            </a:r>
          </a:p>
          <a:p>
            <a:r>
              <a:rPr lang="en-US" sz="1400" dirty="0">
                <a:solidFill>
                  <a:srgbClr val="000000"/>
                </a:solidFill>
                <a:latin typeface="Noto Sans" panose="020B0502040504020204" pitchFamily="34" charset="0"/>
              </a:rPr>
              <a:t>M</a:t>
            </a:r>
            <a:r>
              <a:rPr lang="en-US" sz="1400" b="0" i="0" dirty="0">
                <a:solidFill>
                  <a:srgbClr val="000000"/>
                </a:solidFill>
                <a:effectLst/>
                <a:latin typeface="Noto Sans" panose="020B0502040504020204" pitchFamily="34" charset="0"/>
              </a:rPr>
              <a:t>edian duration of response was 7.4 vs 5.6 months</a:t>
            </a:r>
            <a:endParaRPr lang="en-US" sz="1400" dirty="0">
              <a:solidFill>
                <a:srgbClr val="000000"/>
              </a:solidFill>
              <a:latin typeface="Noto Sans" panose="020B0502040504020204" pitchFamily="34" charset="0"/>
            </a:endParaRPr>
          </a:p>
          <a:p>
            <a:endParaRPr lang="en-US" dirty="0"/>
          </a:p>
        </p:txBody>
      </p:sp>
      <p:sp>
        <p:nvSpPr>
          <p:cNvPr id="3" name="TextBox 2">
            <a:extLst>
              <a:ext uri="{FF2B5EF4-FFF2-40B4-BE49-F238E27FC236}">
                <a16:creationId xmlns:a16="http://schemas.microsoft.com/office/drawing/2014/main" id="{A83F0A0C-0488-45A2-B832-FD2D65B8369B}"/>
              </a:ext>
            </a:extLst>
          </p:cNvPr>
          <p:cNvSpPr txBox="1"/>
          <p:nvPr/>
        </p:nvSpPr>
        <p:spPr>
          <a:xfrm>
            <a:off x="2386853" y="242047"/>
            <a:ext cx="4370294" cy="830997"/>
          </a:xfrm>
          <a:prstGeom prst="rect">
            <a:avLst/>
          </a:prstGeom>
          <a:noFill/>
        </p:spPr>
        <p:txBody>
          <a:bodyPr wrap="square" rtlCol="0">
            <a:spAutoFit/>
          </a:bodyPr>
          <a:lstStyle/>
          <a:p>
            <a:r>
              <a:rPr lang="en-US" sz="2400" b="1" i="0" dirty="0">
                <a:solidFill>
                  <a:srgbClr val="000000"/>
                </a:solidFill>
                <a:effectLst/>
                <a:latin typeface="Calibri" panose="020F0502020204030204" pitchFamily="34" charset="0"/>
              </a:rPr>
              <a:t>TROPiCS-02 (SABCS 22 GS1-11) </a:t>
            </a:r>
            <a:endParaRPr lang="en-US" sz="2400" b="1" i="0" dirty="0">
              <a:effectLst/>
              <a:latin typeface="Calibri" panose="020F0502020204030204" pitchFamily="34" charset="0"/>
            </a:endParaRPr>
          </a:p>
          <a:p>
            <a:endParaRPr lang="en-US" dirty="0"/>
          </a:p>
        </p:txBody>
      </p:sp>
    </p:spTree>
    <p:extLst>
      <p:ext uri="{BB962C8B-B14F-4D97-AF65-F5344CB8AC3E}">
        <p14:creationId xmlns:p14="http://schemas.microsoft.com/office/powerpoint/2010/main" val="409063477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4A3F51-496B-4D37-BECA-26588D9BD62E}"/>
              </a:ext>
            </a:extLst>
          </p:cNvPr>
          <p:cNvSpPr>
            <a:spLocks noGrp="1"/>
          </p:cNvSpPr>
          <p:nvPr>
            <p:ph idx="1"/>
          </p:nvPr>
        </p:nvSpPr>
        <p:spPr/>
        <p:txBody>
          <a:bodyPr/>
          <a:lstStyle/>
          <a:p>
            <a:pPr marL="0" indent="0">
              <a:buNone/>
            </a:pPr>
            <a:r>
              <a:rPr lang="en-US" sz="1400" b="1" dirty="0">
                <a:solidFill>
                  <a:srgbClr val="222222"/>
                </a:solidFill>
                <a:latin typeface="Noto Sans" panose="020B0502040504020204" pitchFamily="34" charset="0"/>
              </a:rPr>
              <a:t>Results</a:t>
            </a:r>
          </a:p>
          <a:p>
            <a:r>
              <a:rPr lang="en-US" sz="1400" b="0" i="0" dirty="0">
                <a:solidFill>
                  <a:srgbClr val="000000"/>
                </a:solidFill>
                <a:effectLst/>
                <a:latin typeface="Noto Sans" panose="020B0502040504020204" pitchFamily="34" charset="0"/>
              </a:rPr>
              <a:t>74% vs 60% of patients (SG vs TPC) had grade ≥3 treatment-emergent adverse events </a:t>
            </a:r>
          </a:p>
          <a:p>
            <a:pPr lvl="1"/>
            <a:r>
              <a:rPr lang="en-US" sz="1400" dirty="0">
                <a:solidFill>
                  <a:srgbClr val="000000"/>
                </a:solidFill>
                <a:latin typeface="Noto Sans" panose="020B0502040504020204" pitchFamily="34" charset="0"/>
              </a:rPr>
              <a:t>N</a:t>
            </a:r>
            <a:r>
              <a:rPr lang="en-US" sz="1400" b="0" i="0" dirty="0">
                <a:solidFill>
                  <a:srgbClr val="000000"/>
                </a:solidFill>
                <a:effectLst/>
                <a:latin typeface="Noto Sans" panose="020B0502040504020204" pitchFamily="34" charset="0"/>
              </a:rPr>
              <a:t>eutropenia (51% vs 39%) </a:t>
            </a:r>
          </a:p>
          <a:p>
            <a:pPr lvl="1"/>
            <a:r>
              <a:rPr lang="en-US" sz="1400" dirty="0">
                <a:solidFill>
                  <a:srgbClr val="000000"/>
                </a:solidFill>
                <a:latin typeface="Noto Sans" panose="020B0502040504020204" pitchFamily="34" charset="0"/>
              </a:rPr>
              <a:t>D</a:t>
            </a:r>
            <a:r>
              <a:rPr lang="en-US" sz="1400" b="0" i="0" dirty="0">
                <a:solidFill>
                  <a:srgbClr val="000000"/>
                </a:solidFill>
                <a:effectLst/>
                <a:latin typeface="Noto Sans" panose="020B0502040504020204" pitchFamily="34" charset="0"/>
              </a:rPr>
              <a:t>iarrhea (10% vs 1%) </a:t>
            </a:r>
          </a:p>
          <a:p>
            <a:r>
              <a:rPr lang="en-US" sz="1400" b="0" i="0" dirty="0">
                <a:solidFill>
                  <a:srgbClr val="000000"/>
                </a:solidFill>
                <a:effectLst/>
                <a:latin typeface="Noto Sans" panose="020B0502040504020204" pitchFamily="34" charset="0"/>
              </a:rPr>
              <a:t>1 treatment-related death in the SG arm; 0 in the TPC arm</a:t>
            </a:r>
            <a:endParaRPr lang="en-US" sz="1400" b="1" i="0" dirty="0">
              <a:solidFill>
                <a:srgbClr val="222222"/>
              </a:solidFill>
              <a:effectLst/>
              <a:latin typeface="Noto Sans" panose="020B0502040504020204" pitchFamily="34" charset="0"/>
            </a:endParaRPr>
          </a:p>
          <a:p>
            <a:endParaRPr lang="en-US" dirty="0"/>
          </a:p>
        </p:txBody>
      </p:sp>
      <p:sp>
        <p:nvSpPr>
          <p:cNvPr id="3" name="TextBox 2">
            <a:extLst>
              <a:ext uri="{FF2B5EF4-FFF2-40B4-BE49-F238E27FC236}">
                <a16:creationId xmlns:a16="http://schemas.microsoft.com/office/drawing/2014/main" id="{A83F0A0C-0488-45A2-B832-FD2D65B8369B}"/>
              </a:ext>
            </a:extLst>
          </p:cNvPr>
          <p:cNvSpPr txBox="1"/>
          <p:nvPr/>
        </p:nvSpPr>
        <p:spPr>
          <a:xfrm>
            <a:off x="2386853" y="242047"/>
            <a:ext cx="4370294" cy="830997"/>
          </a:xfrm>
          <a:prstGeom prst="rect">
            <a:avLst/>
          </a:prstGeom>
          <a:noFill/>
        </p:spPr>
        <p:txBody>
          <a:bodyPr wrap="square" rtlCol="0">
            <a:spAutoFit/>
          </a:bodyPr>
          <a:lstStyle/>
          <a:p>
            <a:r>
              <a:rPr lang="en-US" sz="2400" b="1" i="0" dirty="0">
                <a:solidFill>
                  <a:srgbClr val="000000"/>
                </a:solidFill>
                <a:effectLst/>
                <a:latin typeface="Calibri" panose="020F0502020204030204" pitchFamily="34" charset="0"/>
              </a:rPr>
              <a:t>TROPiCS-02 (SABCS 22 GS1-11) </a:t>
            </a:r>
            <a:endParaRPr lang="en-US" sz="2400" b="1" i="0" dirty="0">
              <a:effectLst/>
              <a:latin typeface="Calibri" panose="020F0502020204030204" pitchFamily="34" charset="0"/>
            </a:endParaRPr>
          </a:p>
          <a:p>
            <a:endParaRPr lang="en-US" dirty="0"/>
          </a:p>
        </p:txBody>
      </p:sp>
    </p:spTree>
    <p:extLst>
      <p:ext uri="{BB962C8B-B14F-4D97-AF65-F5344CB8AC3E}">
        <p14:creationId xmlns:p14="http://schemas.microsoft.com/office/powerpoint/2010/main" val="30156419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4A3F51-496B-4D37-BECA-26588D9BD62E}"/>
              </a:ext>
            </a:extLst>
          </p:cNvPr>
          <p:cNvSpPr>
            <a:spLocks noGrp="1"/>
          </p:cNvSpPr>
          <p:nvPr>
            <p:ph idx="1"/>
          </p:nvPr>
        </p:nvSpPr>
        <p:spPr/>
        <p:txBody>
          <a:bodyPr/>
          <a:lstStyle/>
          <a:p>
            <a:pPr marL="0" indent="0">
              <a:buNone/>
            </a:pPr>
            <a:r>
              <a:rPr lang="en-US" b="1" i="0" dirty="0">
                <a:solidFill>
                  <a:srgbClr val="000000"/>
                </a:solidFill>
                <a:effectLst/>
                <a:latin typeface="Noto Sans" panose="020B0502040504020204" pitchFamily="34" charset="0"/>
              </a:rPr>
              <a:t>Conclusions</a:t>
            </a:r>
          </a:p>
          <a:p>
            <a:pPr lvl="1"/>
            <a:r>
              <a:rPr lang="en-US" dirty="0">
                <a:solidFill>
                  <a:srgbClr val="000000"/>
                </a:solidFill>
                <a:latin typeface="Noto Sans" panose="020B0502040504020204" pitchFamily="34" charset="0"/>
              </a:rPr>
              <a:t>Sacituzumab </a:t>
            </a:r>
            <a:r>
              <a:rPr lang="en-US" dirty="0" err="1">
                <a:solidFill>
                  <a:srgbClr val="000000"/>
                </a:solidFill>
                <a:latin typeface="Noto Sans" panose="020B0502040504020204" pitchFamily="34" charset="0"/>
              </a:rPr>
              <a:t>Govitecan</a:t>
            </a:r>
            <a:r>
              <a:rPr lang="en-US" b="1" dirty="0">
                <a:solidFill>
                  <a:srgbClr val="000000"/>
                </a:solidFill>
                <a:latin typeface="Noto Sans" panose="020B0502040504020204" pitchFamily="34" charset="0"/>
              </a:rPr>
              <a:t> </a:t>
            </a:r>
            <a:r>
              <a:rPr lang="en-US" b="0" i="0" dirty="0">
                <a:solidFill>
                  <a:srgbClr val="000000"/>
                </a:solidFill>
                <a:effectLst/>
                <a:latin typeface="Noto Sans" panose="020B0502040504020204" pitchFamily="34" charset="0"/>
              </a:rPr>
              <a:t>had a statistically significant, clinically meaningful PFS benefit over single-agent chemotherapy and a manageable safety profile in pts with heavily pre-treated HR+/HER2– endocrine-resistant, unresectable locally advanced or MBC</a:t>
            </a:r>
            <a:endParaRPr lang="en-US" dirty="0"/>
          </a:p>
        </p:txBody>
      </p:sp>
      <p:sp>
        <p:nvSpPr>
          <p:cNvPr id="3" name="TextBox 2">
            <a:extLst>
              <a:ext uri="{FF2B5EF4-FFF2-40B4-BE49-F238E27FC236}">
                <a16:creationId xmlns:a16="http://schemas.microsoft.com/office/drawing/2014/main" id="{A83F0A0C-0488-45A2-B832-FD2D65B8369B}"/>
              </a:ext>
            </a:extLst>
          </p:cNvPr>
          <p:cNvSpPr txBox="1"/>
          <p:nvPr/>
        </p:nvSpPr>
        <p:spPr>
          <a:xfrm>
            <a:off x="2386853" y="242047"/>
            <a:ext cx="4370294" cy="830997"/>
          </a:xfrm>
          <a:prstGeom prst="rect">
            <a:avLst/>
          </a:prstGeom>
          <a:noFill/>
        </p:spPr>
        <p:txBody>
          <a:bodyPr wrap="square" rtlCol="0">
            <a:spAutoFit/>
          </a:bodyPr>
          <a:lstStyle/>
          <a:p>
            <a:r>
              <a:rPr lang="en-US" sz="2400" b="1" i="0" dirty="0">
                <a:solidFill>
                  <a:srgbClr val="000000"/>
                </a:solidFill>
                <a:effectLst/>
                <a:latin typeface="Calibri" panose="020F0502020204030204" pitchFamily="34" charset="0"/>
              </a:rPr>
              <a:t>TROPiCS-02 (SABCS 22 GS1-11) </a:t>
            </a:r>
            <a:endParaRPr lang="en-US" sz="2400" b="1" i="0" dirty="0">
              <a:effectLst/>
              <a:latin typeface="Calibri" panose="020F0502020204030204" pitchFamily="34" charset="0"/>
            </a:endParaRPr>
          </a:p>
          <a:p>
            <a:endParaRPr lang="en-US" dirty="0"/>
          </a:p>
        </p:txBody>
      </p:sp>
    </p:spTree>
    <p:extLst>
      <p:ext uri="{BB962C8B-B14F-4D97-AF65-F5344CB8AC3E}">
        <p14:creationId xmlns:p14="http://schemas.microsoft.com/office/powerpoint/2010/main" val="33605930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610E06-9031-4511-A575-CA5CA9202C05}"/>
              </a:ext>
            </a:extLst>
          </p:cNvPr>
          <p:cNvSpPr>
            <a:spLocks noGrp="1"/>
          </p:cNvSpPr>
          <p:nvPr>
            <p:ph idx="1"/>
          </p:nvPr>
        </p:nvSpPr>
        <p:spPr/>
        <p:txBody>
          <a:bodyPr/>
          <a:lstStyle/>
          <a:p>
            <a:pPr marL="0" indent="0" algn="ctr">
              <a:buNone/>
            </a:pPr>
            <a:r>
              <a:rPr lang="en-US" sz="4400" b="1" dirty="0"/>
              <a:t>Questions?</a:t>
            </a:r>
          </a:p>
          <a:p>
            <a:pPr marL="0" indent="0" algn="ctr">
              <a:buNone/>
            </a:pPr>
            <a:endParaRPr lang="en-US" sz="4400" b="1" dirty="0"/>
          </a:p>
          <a:p>
            <a:pPr marL="0" indent="0" algn="ctr">
              <a:buNone/>
            </a:pPr>
            <a:r>
              <a:rPr lang="en-US" sz="4400" b="1" dirty="0"/>
              <a:t>THANK YOU!</a:t>
            </a:r>
          </a:p>
        </p:txBody>
      </p:sp>
    </p:spTree>
    <p:extLst>
      <p:ext uri="{BB962C8B-B14F-4D97-AF65-F5344CB8AC3E}">
        <p14:creationId xmlns:p14="http://schemas.microsoft.com/office/powerpoint/2010/main" val="27861437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1"/>
          <a:stretch>
            <a:fillRect/>
          </a:stretch>
        </p:blipFill>
        <p:spPr>
          <a:xfrm>
            <a:off x="14075" y="12699"/>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lIns="91440" tIns="45720" rIns="91440" bIns="45720" anchor="t">
            <a:spAutoFit/>
          </a:bodyPr>
          <a:lstStyle/>
          <a:p>
            <a:pPr algn="ctr"/>
            <a:r>
              <a:rPr lang="en-US" sz="1600" dirty="0">
                <a:solidFill>
                  <a:schemeClr val="bg1"/>
                </a:solidFill>
                <a:latin typeface="Corporate S Demi"/>
                <a:ea typeface="ＭＳ Ｐゴシック"/>
              </a:rPr>
              <a:t>Thursday, August 10, 2023</a:t>
            </a:r>
          </a:p>
        </p:txBody>
      </p:sp>
      <p:pic>
        <p:nvPicPr>
          <p:cNvPr id="4" name="Picture 3" descr="A close-up of several logos&#10;&#10;Description automatically generated with low confidence">
            <a:extLst>
              <a:ext uri="{FF2B5EF4-FFF2-40B4-BE49-F238E27FC236}">
                <a16:creationId xmlns:a16="http://schemas.microsoft.com/office/drawing/2014/main" id="{C688624C-467C-292E-E1A5-67E57FDD098B}"/>
              </a:ext>
            </a:extLst>
          </p:cNvPr>
          <p:cNvPicPr>
            <a:picLocks noChangeAspect="1"/>
          </p:cNvPicPr>
          <p:nvPr/>
        </p:nvPicPr>
        <p:blipFill rotWithShape="1">
          <a:blip r:embed="rId12"/>
          <a:srcRect t="30648" b="31346"/>
          <a:stretch/>
        </p:blipFill>
        <p:spPr>
          <a:xfrm>
            <a:off x="6882938" y="4452455"/>
            <a:ext cx="1939174" cy="387237"/>
          </a:xfrm>
          <a:prstGeom prst="rect">
            <a:avLst/>
          </a:prstGeom>
        </p:spPr>
      </p:pic>
    </p:spTree>
    <p:extLst>
      <p:ext uri="{BB962C8B-B14F-4D97-AF65-F5344CB8AC3E}">
        <p14:creationId xmlns:p14="http://schemas.microsoft.com/office/powerpoint/2010/main" val="32599975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A1227-A667-402F-9BBA-79017109441B}"/>
              </a:ext>
            </a:extLst>
          </p:cNvPr>
          <p:cNvSpPr>
            <a:spLocks noGrp="1"/>
          </p:cNvSpPr>
          <p:nvPr>
            <p:ph type="ctrTitle"/>
          </p:nvPr>
        </p:nvSpPr>
        <p:spPr>
          <a:xfrm>
            <a:off x="510363" y="313384"/>
            <a:ext cx="7990367" cy="2321470"/>
          </a:xfrm>
        </p:spPr>
        <p:txBody>
          <a:bodyPr>
            <a:normAutofit/>
          </a:bodyPr>
          <a:lstStyle/>
          <a:p>
            <a:r>
              <a:rPr lang="en-US" b="1" dirty="0"/>
              <a:t>Updates in Triple Negative Breast Cancer and Immunotherapy</a:t>
            </a:r>
            <a:br>
              <a:rPr lang="en-US" b="1" dirty="0"/>
            </a:br>
            <a:endParaRPr lang="en-US" sz="2700" b="1" dirty="0"/>
          </a:p>
        </p:txBody>
      </p:sp>
      <p:sp>
        <p:nvSpPr>
          <p:cNvPr id="3" name="Subtitle 2">
            <a:extLst>
              <a:ext uri="{FF2B5EF4-FFF2-40B4-BE49-F238E27FC236}">
                <a16:creationId xmlns:a16="http://schemas.microsoft.com/office/drawing/2014/main" id="{BBD1F312-E9FC-404C-9280-608451F321D8}"/>
              </a:ext>
            </a:extLst>
          </p:cNvPr>
          <p:cNvSpPr>
            <a:spLocks noGrp="1"/>
          </p:cNvSpPr>
          <p:nvPr>
            <p:ph type="subTitle" idx="1"/>
          </p:nvPr>
        </p:nvSpPr>
        <p:spPr>
          <a:xfrm>
            <a:off x="696432" y="1967092"/>
            <a:ext cx="7751135" cy="1913861"/>
          </a:xfrm>
        </p:spPr>
        <p:txBody>
          <a:bodyPr>
            <a:normAutofit fontScale="85000" lnSpcReduction="20000"/>
          </a:bodyPr>
          <a:lstStyle/>
          <a:p>
            <a:r>
              <a:rPr lang="en-US" dirty="0"/>
              <a:t>Avan Armaghani, MD, FACP</a:t>
            </a:r>
          </a:p>
          <a:p>
            <a:r>
              <a:rPr lang="en-US" dirty="0"/>
              <a:t>Assistant Member</a:t>
            </a:r>
          </a:p>
          <a:p>
            <a:r>
              <a:rPr lang="en-US" dirty="0"/>
              <a:t>Department of Breast Oncology</a:t>
            </a:r>
          </a:p>
          <a:p>
            <a:r>
              <a:rPr lang="en-US" dirty="0"/>
              <a:t>Moffitt Cancer Center</a:t>
            </a:r>
          </a:p>
          <a:p>
            <a:endParaRPr lang="en-US" dirty="0"/>
          </a:p>
          <a:p>
            <a:r>
              <a:rPr lang="en-US" sz="1800" dirty="0"/>
              <a:t>August 10, 2023</a:t>
            </a:r>
            <a:endParaRPr lang="en-US" dirty="0"/>
          </a:p>
        </p:txBody>
      </p:sp>
    </p:spTree>
    <p:extLst>
      <p:ext uri="{BB962C8B-B14F-4D97-AF65-F5344CB8AC3E}">
        <p14:creationId xmlns:p14="http://schemas.microsoft.com/office/powerpoint/2010/main" val="388649560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44278-752E-4D42-A5AE-50D3782A7AFE}"/>
              </a:ext>
            </a:extLst>
          </p:cNvPr>
          <p:cNvSpPr>
            <a:spLocks noGrp="1"/>
          </p:cNvSpPr>
          <p:nvPr>
            <p:ph type="title"/>
          </p:nvPr>
        </p:nvSpPr>
        <p:spPr/>
        <p:txBody>
          <a:bodyPr/>
          <a:lstStyle/>
          <a:p>
            <a:endParaRPr lang="en-US" dirty="0">
              <a:solidFill>
                <a:schemeClr val="tx1"/>
              </a:solidFill>
            </a:endParaRPr>
          </a:p>
        </p:txBody>
      </p:sp>
      <p:sp>
        <p:nvSpPr>
          <p:cNvPr id="3" name="Content Placeholder 2">
            <a:extLst>
              <a:ext uri="{FF2B5EF4-FFF2-40B4-BE49-F238E27FC236}">
                <a16:creationId xmlns:a16="http://schemas.microsoft.com/office/drawing/2014/main" id="{9B7318E5-6A5E-4F7B-91E4-693217837A30}"/>
              </a:ext>
            </a:extLst>
          </p:cNvPr>
          <p:cNvSpPr>
            <a:spLocks noGrp="1"/>
          </p:cNvSpPr>
          <p:nvPr>
            <p:ph idx="1"/>
          </p:nvPr>
        </p:nvSpPr>
        <p:spPr>
          <a:xfrm>
            <a:off x="713313" y="970573"/>
            <a:ext cx="7383379" cy="3207115"/>
          </a:xfrm>
        </p:spPr>
        <p:txBody>
          <a:bodyPr/>
          <a:lstStyle/>
          <a:p>
            <a:r>
              <a:rPr lang="en-US" dirty="0"/>
              <a:t>Accounts for approximately 15% of all breast cancers diagnosed</a:t>
            </a:r>
          </a:p>
          <a:p>
            <a:r>
              <a:rPr lang="en-US" dirty="0"/>
              <a:t>Aggressive phenotype</a:t>
            </a:r>
          </a:p>
          <a:p>
            <a:r>
              <a:rPr lang="en-US" dirty="0"/>
              <a:t>Therapy options have expanded</a:t>
            </a:r>
          </a:p>
          <a:p>
            <a:pPr lvl="1"/>
            <a:r>
              <a:rPr lang="en-US" dirty="0"/>
              <a:t>Chemotherapy</a:t>
            </a:r>
          </a:p>
          <a:p>
            <a:pPr lvl="1"/>
            <a:r>
              <a:rPr lang="en-US" dirty="0"/>
              <a:t>Immunotherapy</a:t>
            </a:r>
          </a:p>
          <a:p>
            <a:pPr lvl="1"/>
            <a:r>
              <a:rPr lang="en-US" dirty="0"/>
              <a:t>PARP-inhibitors</a:t>
            </a:r>
          </a:p>
          <a:p>
            <a:pPr lvl="1"/>
            <a:r>
              <a:rPr lang="en-US" dirty="0"/>
              <a:t>Anti-body drugs conjugates (ADCs)</a:t>
            </a:r>
          </a:p>
          <a:p>
            <a:pPr marL="0" indent="0">
              <a:buNone/>
            </a:pPr>
            <a:endParaRPr lang="en-US" dirty="0"/>
          </a:p>
        </p:txBody>
      </p:sp>
      <p:sp>
        <p:nvSpPr>
          <p:cNvPr id="4" name="Title 1">
            <a:extLst>
              <a:ext uri="{FF2B5EF4-FFF2-40B4-BE49-F238E27FC236}">
                <a16:creationId xmlns:a16="http://schemas.microsoft.com/office/drawing/2014/main" id="{55FBA088-8663-46F7-B42E-F933B74A4331}"/>
              </a:ext>
            </a:extLst>
          </p:cNvPr>
          <p:cNvSpPr txBox="1">
            <a:spLocks/>
          </p:cNvSpPr>
          <p:nvPr/>
        </p:nvSpPr>
        <p:spPr>
          <a:xfrm>
            <a:off x="0" y="317314"/>
            <a:ext cx="7886700" cy="994172"/>
          </a:xfrm>
          <a:solidFill>
            <a:schemeClr val="bg1"/>
          </a:solidFill>
          <a:ln>
            <a:solidFill>
              <a:srgbClr val="0070C0"/>
            </a:solidFill>
          </a:ln>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b="1" kern="0" dirty="0">
                <a:solidFill>
                  <a:schemeClr val="tx1"/>
                </a:solidFill>
              </a:rPr>
              <a:t>Triple Negative Breast Cancer: Overview</a:t>
            </a:r>
          </a:p>
        </p:txBody>
      </p:sp>
    </p:spTree>
    <p:extLst>
      <p:ext uri="{BB962C8B-B14F-4D97-AF65-F5344CB8AC3E}">
        <p14:creationId xmlns:p14="http://schemas.microsoft.com/office/powerpoint/2010/main" val="75425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0EAF2-3D1C-4F5B-B016-66EC447FF00D}"/>
              </a:ext>
            </a:extLst>
          </p:cNvPr>
          <p:cNvSpPr>
            <a:spLocks noGrp="1"/>
          </p:cNvSpPr>
          <p:nvPr>
            <p:ph type="title"/>
          </p:nvPr>
        </p:nvSpPr>
        <p:spPr>
          <a:xfrm>
            <a:off x="628650" y="377428"/>
            <a:ext cx="7886700" cy="994172"/>
          </a:xfrm>
        </p:spPr>
        <p:txBody>
          <a:bodyPr/>
          <a:lstStyle/>
          <a:p>
            <a:r>
              <a:rPr lang="en-US" dirty="0"/>
              <a:t>Neoadjuvant Therapy</a:t>
            </a:r>
            <a:br>
              <a:rPr lang="en-US" dirty="0"/>
            </a:br>
            <a:endParaRPr lang="en-US" dirty="0"/>
          </a:p>
        </p:txBody>
      </p:sp>
      <p:sp>
        <p:nvSpPr>
          <p:cNvPr id="3" name="Content Placeholder 2">
            <a:extLst>
              <a:ext uri="{FF2B5EF4-FFF2-40B4-BE49-F238E27FC236}">
                <a16:creationId xmlns:a16="http://schemas.microsoft.com/office/drawing/2014/main" id="{3F90FFD9-A98E-4B50-AD56-F661AF25BEAD}"/>
              </a:ext>
            </a:extLst>
          </p:cNvPr>
          <p:cNvSpPr>
            <a:spLocks noGrp="1"/>
          </p:cNvSpPr>
          <p:nvPr>
            <p:ph idx="1"/>
          </p:nvPr>
        </p:nvSpPr>
        <p:spPr>
          <a:xfrm>
            <a:off x="628650" y="731186"/>
            <a:ext cx="7772400" cy="2742388"/>
          </a:xfrm>
        </p:spPr>
        <p:txBody>
          <a:bodyPr/>
          <a:lstStyle/>
          <a:p>
            <a:r>
              <a:rPr lang="en-US" b="1" dirty="0"/>
              <a:t>Immunotherapy + Chemotherapy new SOC Stage II-III TNBC</a:t>
            </a:r>
          </a:p>
          <a:p>
            <a:pPr marL="0" indent="0">
              <a:buNone/>
            </a:pPr>
            <a:endParaRPr lang="en-US" b="1" dirty="0"/>
          </a:p>
          <a:p>
            <a:r>
              <a:rPr lang="en-US" dirty="0"/>
              <a:t>Can we de-escalate therapy?</a:t>
            </a:r>
          </a:p>
          <a:p>
            <a:pPr marL="0" indent="0">
              <a:buNone/>
            </a:pPr>
            <a:endParaRPr lang="en-US" dirty="0"/>
          </a:p>
          <a:p>
            <a:r>
              <a:rPr lang="en-US" dirty="0"/>
              <a:t>Future Directions</a:t>
            </a:r>
          </a:p>
        </p:txBody>
      </p:sp>
    </p:spTree>
    <p:extLst>
      <p:ext uri="{BB962C8B-B14F-4D97-AF65-F5344CB8AC3E}">
        <p14:creationId xmlns:p14="http://schemas.microsoft.com/office/powerpoint/2010/main" val="26959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EB2A5-C0BB-4D6B-AC10-E7B96DC8605F}"/>
              </a:ext>
            </a:extLst>
          </p:cNvPr>
          <p:cNvSpPr>
            <a:spLocks noGrp="1"/>
          </p:cNvSpPr>
          <p:nvPr>
            <p:ph type="title"/>
          </p:nvPr>
        </p:nvSpPr>
        <p:spPr>
          <a:xfrm>
            <a:off x="-2509139" y="176703"/>
            <a:ext cx="7886700" cy="994172"/>
          </a:xfrm>
          <a:solidFill>
            <a:schemeClr val="bg1"/>
          </a:solidFill>
          <a:ln>
            <a:solidFill>
              <a:srgbClr val="0070C0"/>
            </a:solidFill>
          </a:ln>
        </p:spPr>
        <p:txBody>
          <a:bodyPr/>
          <a:lstStyle/>
          <a:p>
            <a:r>
              <a:rPr lang="en-US" sz="2800" b="1" u="sng" dirty="0">
                <a:solidFill>
                  <a:schemeClr val="tx1"/>
                </a:solidFill>
              </a:rPr>
              <a:t>Keynote-522</a:t>
            </a:r>
          </a:p>
        </p:txBody>
      </p:sp>
      <p:sp>
        <p:nvSpPr>
          <p:cNvPr id="10" name="Rectangle: Rounded Corners 9">
            <a:extLst>
              <a:ext uri="{FF2B5EF4-FFF2-40B4-BE49-F238E27FC236}">
                <a16:creationId xmlns:a16="http://schemas.microsoft.com/office/drawing/2014/main" id="{D76F9BED-0224-4039-A781-2D09CF6F8BE9}"/>
              </a:ext>
            </a:extLst>
          </p:cNvPr>
          <p:cNvSpPr/>
          <p:nvPr/>
        </p:nvSpPr>
        <p:spPr>
          <a:xfrm>
            <a:off x="151072" y="1087348"/>
            <a:ext cx="2124075" cy="2655399"/>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Key Eligibility Criteria</a:t>
            </a:r>
          </a:p>
          <a:p>
            <a:pPr algn="ctr"/>
            <a:endParaRPr lang="en-US" sz="1100" b="1" dirty="0">
              <a:solidFill>
                <a:schemeClr val="tx1"/>
              </a:solidFill>
            </a:endParaRPr>
          </a:p>
          <a:p>
            <a:pPr marL="214313" indent="-214313">
              <a:buFont typeface="Arial" panose="020B0604020202020204" pitchFamily="34" charset="0"/>
              <a:buChar char="•"/>
            </a:pPr>
            <a:r>
              <a:rPr lang="en-US" sz="1100" b="1" dirty="0">
                <a:solidFill>
                  <a:schemeClr val="tx1"/>
                </a:solidFill>
              </a:rPr>
              <a:t>Age ≥18 years</a:t>
            </a:r>
          </a:p>
          <a:p>
            <a:pPr marL="214313" indent="-214313">
              <a:buFont typeface="Arial" panose="020B0604020202020204" pitchFamily="34" charset="0"/>
              <a:buChar char="•"/>
            </a:pPr>
            <a:r>
              <a:rPr lang="en-US" sz="1100" b="1" dirty="0">
                <a:solidFill>
                  <a:schemeClr val="tx1"/>
                </a:solidFill>
              </a:rPr>
              <a:t>Newly diagnosed TNBC of either T1c N1-2 or T2-4 N0-2</a:t>
            </a:r>
          </a:p>
          <a:p>
            <a:pPr marL="214313" indent="-214313">
              <a:buFont typeface="Arial" panose="020B0604020202020204" pitchFamily="34" charset="0"/>
              <a:buChar char="•"/>
            </a:pPr>
            <a:r>
              <a:rPr lang="en-US" sz="1100" b="1" dirty="0">
                <a:solidFill>
                  <a:schemeClr val="tx1"/>
                </a:solidFill>
              </a:rPr>
              <a:t>ECOG PS 0-1</a:t>
            </a:r>
          </a:p>
          <a:p>
            <a:pPr marL="214313" indent="-214313">
              <a:buFont typeface="Arial" panose="020B0604020202020204" pitchFamily="34" charset="0"/>
              <a:buChar char="•"/>
            </a:pPr>
            <a:r>
              <a:rPr lang="en-US" sz="1100" b="1" dirty="0">
                <a:solidFill>
                  <a:schemeClr val="tx1"/>
                </a:solidFill>
              </a:rPr>
              <a:t>Tissue sample for PD-L1 assessment</a:t>
            </a:r>
          </a:p>
        </p:txBody>
      </p:sp>
      <p:cxnSp>
        <p:nvCxnSpPr>
          <p:cNvPr id="12" name="Straight Connector 11">
            <a:extLst>
              <a:ext uri="{FF2B5EF4-FFF2-40B4-BE49-F238E27FC236}">
                <a16:creationId xmlns:a16="http://schemas.microsoft.com/office/drawing/2014/main" id="{805DE763-1851-4975-A292-EDD89F047038}"/>
              </a:ext>
            </a:extLst>
          </p:cNvPr>
          <p:cNvCxnSpPr>
            <a:cxnSpLocks/>
            <a:stCxn id="10" idx="3"/>
          </p:cNvCxnSpPr>
          <p:nvPr/>
        </p:nvCxnSpPr>
        <p:spPr>
          <a:xfrm>
            <a:off x="2275147" y="2415047"/>
            <a:ext cx="88736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143EC22-361A-4CAE-8BCD-44C705A6638C}"/>
              </a:ext>
            </a:extLst>
          </p:cNvPr>
          <p:cNvSpPr/>
          <p:nvPr/>
        </p:nvSpPr>
        <p:spPr>
          <a:xfrm>
            <a:off x="2469849" y="1993163"/>
            <a:ext cx="980854" cy="853262"/>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R</a:t>
            </a:r>
          </a:p>
          <a:p>
            <a:pPr algn="ctr"/>
            <a:r>
              <a:rPr lang="en-US" sz="1100" b="1" dirty="0">
                <a:solidFill>
                  <a:schemeClr val="tx1"/>
                </a:solidFill>
              </a:rPr>
              <a:t>2:1</a:t>
            </a:r>
          </a:p>
        </p:txBody>
      </p:sp>
      <p:cxnSp>
        <p:nvCxnSpPr>
          <p:cNvPr id="15" name="Straight Connector 14">
            <a:extLst>
              <a:ext uri="{FF2B5EF4-FFF2-40B4-BE49-F238E27FC236}">
                <a16:creationId xmlns:a16="http://schemas.microsoft.com/office/drawing/2014/main" id="{D014D542-AF08-4FAB-B3A8-F90DB71C6330}"/>
              </a:ext>
            </a:extLst>
          </p:cNvPr>
          <p:cNvCxnSpPr>
            <a:stCxn id="13" idx="0"/>
          </p:cNvCxnSpPr>
          <p:nvPr/>
        </p:nvCxnSpPr>
        <p:spPr>
          <a:xfrm flipH="1" flipV="1">
            <a:off x="2960275" y="1453615"/>
            <a:ext cx="1" cy="53954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5D4F5A8-0E70-4BF5-8007-AEFF48EE763E}"/>
              </a:ext>
            </a:extLst>
          </p:cNvPr>
          <p:cNvCxnSpPr>
            <a:cxnSpLocks/>
            <a:endCxn id="13" idx="4"/>
          </p:cNvCxnSpPr>
          <p:nvPr/>
        </p:nvCxnSpPr>
        <p:spPr>
          <a:xfrm flipV="1">
            <a:off x="2960275" y="2846425"/>
            <a:ext cx="1" cy="41089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AF5E771-6971-4068-9C7C-0D2C538CC6D9}"/>
              </a:ext>
            </a:extLst>
          </p:cNvPr>
          <p:cNvCxnSpPr>
            <a:cxnSpLocks/>
          </p:cNvCxnSpPr>
          <p:nvPr/>
        </p:nvCxnSpPr>
        <p:spPr>
          <a:xfrm>
            <a:off x="2960274" y="1453615"/>
            <a:ext cx="798771"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E647E28-B2F0-457F-9F85-0591F2AE551B}"/>
              </a:ext>
            </a:extLst>
          </p:cNvPr>
          <p:cNvCxnSpPr>
            <a:cxnSpLocks/>
          </p:cNvCxnSpPr>
          <p:nvPr/>
        </p:nvCxnSpPr>
        <p:spPr>
          <a:xfrm>
            <a:off x="2960274" y="3263598"/>
            <a:ext cx="798771"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F090B6C-DADD-43C6-AF65-D0018A43A0C1}"/>
              </a:ext>
            </a:extLst>
          </p:cNvPr>
          <p:cNvGrpSpPr/>
          <p:nvPr/>
        </p:nvGrpSpPr>
        <p:grpSpPr>
          <a:xfrm>
            <a:off x="3645403" y="1141713"/>
            <a:ext cx="3156869" cy="853262"/>
            <a:chOff x="5557137" y="1756236"/>
            <a:chExt cx="4209158" cy="1137683"/>
          </a:xfrm>
          <a:solidFill>
            <a:schemeClr val="bg1"/>
          </a:solidFill>
        </p:grpSpPr>
        <p:sp>
          <p:nvSpPr>
            <p:cNvPr id="20" name="Rectangle: Rounded Corners 19">
              <a:extLst>
                <a:ext uri="{FF2B5EF4-FFF2-40B4-BE49-F238E27FC236}">
                  <a16:creationId xmlns:a16="http://schemas.microsoft.com/office/drawing/2014/main" id="{20659F26-2546-460E-9A0D-5404C8A39ECC}"/>
                </a:ext>
              </a:extLst>
            </p:cNvPr>
            <p:cNvSpPr/>
            <p:nvPr/>
          </p:nvSpPr>
          <p:spPr>
            <a:xfrm>
              <a:off x="5557137" y="1756236"/>
              <a:ext cx="2104579" cy="529278"/>
            </a:xfrm>
            <a:prstGeom prst="round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Carboplatin + Paclitaxel</a:t>
              </a:r>
            </a:p>
          </p:txBody>
        </p:sp>
        <p:sp>
          <p:nvSpPr>
            <p:cNvPr id="18" name="Rectangle: Rounded Corners 17">
              <a:extLst>
                <a:ext uri="{FF2B5EF4-FFF2-40B4-BE49-F238E27FC236}">
                  <a16:creationId xmlns:a16="http://schemas.microsoft.com/office/drawing/2014/main" id="{3CCB99AF-9B7B-4465-99ED-CDC3104A33F9}"/>
                </a:ext>
              </a:extLst>
            </p:cNvPr>
            <p:cNvSpPr/>
            <p:nvPr/>
          </p:nvSpPr>
          <p:spPr>
            <a:xfrm>
              <a:off x="5557137" y="2304956"/>
              <a:ext cx="4209157" cy="588963"/>
            </a:xfrm>
            <a:prstGeom prst="round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Pembrolizumab 200mg Q3W</a:t>
              </a:r>
            </a:p>
          </p:txBody>
        </p:sp>
        <p:sp>
          <p:nvSpPr>
            <p:cNvPr id="22" name="Rectangle: Rounded Corners 21">
              <a:extLst>
                <a:ext uri="{FF2B5EF4-FFF2-40B4-BE49-F238E27FC236}">
                  <a16:creationId xmlns:a16="http://schemas.microsoft.com/office/drawing/2014/main" id="{DFDC73DF-BFB5-4907-9372-1B8B4DEB52DA}"/>
                </a:ext>
              </a:extLst>
            </p:cNvPr>
            <p:cNvSpPr/>
            <p:nvPr/>
          </p:nvSpPr>
          <p:spPr>
            <a:xfrm>
              <a:off x="7661716" y="1756237"/>
              <a:ext cx="2104579" cy="529278"/>
            </a:xfrm>
            <a:prstGeom prst="round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solidFill>
                    <a:schemeClr val="tx1"/>
                  </a:solidFill>
                </a:rPr>
                <a:t>Doxo</a:t>
              </a:r>
              <a:r>
                <a:rPr lang="en-US" sz="1100" b="1" dirty="0">
                  <a:solidFill>
                    <a:schemeClr val="tx1"/>
                  </a:solidFill>
                </a:rPr>
                <a:t>/</a:t>
              </a:r>
              <a:r>
                <a:rPr lang="en-US" sz="1100" b="1" dirty="0" err="1">
                  <a:solidFill>
                    <a:schemeClr val="tx1"/>
                  </a:solidFill>
                </a:rPr>
                <a:t>Epirubicin</a:t>
              </a:r>
              <a:r>
                <a:rPr lang="en-US" sz="1100" b="1" dirty="0">
                  <a:solidFill>
                    <a:schemeClr val="tx1"/>
                  </a:solidFill>
                </a:rPr>
                <a:t> + Cyclophosphamide</a:t>
              </a:r>
            </a:p>
          </p:txBody>
        </p:sp>
      </p:grpSp>
      <p:grpSp>
        <p:nvGrpSpPr>
          <p:cNvPr id="28" name="Group 27">
            <a:extLst>
              <a:ext uri="{FF2B5EF4-FFF2-40B4-BE49-F238E27FC236}">
                <a16:creationId xmlns:a16="http://schemas.microsoft.com/office/drawing/2014/main" id="{432F435F-A1C4-4C38-954B-AA39287B8C3F}"/>
              </a:ext>
            </a:extLst>
          </p:cNvPr>
          <p:cNvGrpSpPr/>
          <p:nvPr/>
        </p:nvGrpSpPr>
        <p:grpSpPr>
          <a:xfrm>
            <a:off x="3666611" y="2714734"/>
            <a:ext cx="3114452" cy="853262"/>
            <a:chOff x="6255637" y="1912462"/>
            <a:chExt cx="5450950" cy="981457"/>
          </a:xfrm>
          <a:solidFill>
            <a:schemeClr val="bg1"/>
          </a:solidFill>
        </p:grpSpPr>
        <p:sp>
          <p:nvSpPr>
            <p:cNvPr id="29" name="Rectangle: Rounded Corners 28">
              <a:extLst>
                <a:ext uri="{FF2B5EF4-FFF2-40B4-BE49-F238E27FC236}">
                  <a16:creationId xmlns:a16="http://schemas.microsoft.com/office/drawing/2014/main" id="{F7A71D53-9F4C-49B1-810F-396898878E3D}"/>
                </a:ext>
              </a:extLst>
            </p:cNvPr>
            <p:cNvSpPr/>
            <p:nvPr/>
          </p:nvSpPr>
          <p:spPr>
            <a:xfrm>
              <a:off x="6255637" y="1912462"/>
              <a:ext cx="2725475" cy="456598"/>
            </a:xfrm>
            <a:prstGeom prst="round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Carboplatin + Paclitaxel</a:t>
              </a:r>
            </a:p>
          </p:txBody>
        </p:sp>
        <p:sp>
          <p:nvSpPr>
            <p:cNvPr id="30" name="Rectangle: Rounded Corners 29">
              <a:extLst>
                <a:ext uri="{FF2B5EF4-FFF2-40B4-BE49-F238E27FC236}">
                  <a16:creationId xmlns:a16="http://schemas.microsoft.com/office/drawing/2014/main" id="{4CCED3D5-E430-43F6-A27C-E717C76A076D}"/>
                </a:ext>
              </a:extLst>
            </p:cNvPr>
            <p:cNvSpPr/>
            <p:nvPr/>
          </p:nvSpPr>
          <p:spPr>
            <a:xfrm>
              <a:off x="6255637" y="2385832"/>
              <a:ext cx="5450949" cy="508087"/>
            </a:xfrm>
            <a:prstGeom prst="round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Placebo</a:t>
              </a:r>
            </a:p>
          </p:txBody>
        </p:sp>
        <p:sp>
          <p:nvSpPr>
            <p:cNvPr id="31" name="Rectangle: Rounded Corners 30">
              <a:extLst>
                <a:ext uri="{FF2B5EF4-FFF2-40B4-BE49-F238E27FC236}">
                  <a16:creationId xmlns:a16="http://schemas.microsoft.com/office/drawing/2014/main" id="{49FF4E73-E3F4-46B4-B31B-A8EC9F085E30}"/>
                </a:ext>
              </a:extLst>
            </p:cNvPr>
            <p:cNvSpPr/>
            <p:nvPr/>
          </p:nvSpPr>
          <p:spPr>
            <a:xfrm>
              <a:off x="8981112" y="1912463"/>
              <a:ext cx="2725475" cy="456598"/>
            </a:xfrm>
            <a:prstGeom prst="round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solidFill>
                    <a:schemeClr val="tx1"/>
                  </a:solidFill>
                </a:rPr>
                <a:t>Doxo</a:t>
              </a:r>
              <a:r>
                <a:rPr lang="en-US" sz="1100" b="1" dirty="0">
                  <a:solidFill>
                    <a:schemeClr val="tx1"/>
                  </a:solidFill>
                </a:rPr>
                <a:t>/</a:t>
              </a:r>
              <a:r>
                <a:rPr lang="en-US" sz="1100" b="1" dirty="0" err="1">
                  <a:solidFill>
                    <a:schemeClr val="tx1"/>
                  </a:solidFill>
                </a:rPr>
                <a:t>Epirubicin</a:t>
              </a:r>
              <a:r>
                <a:rPr lang="en-US" sz="1100" b="1" dirty="0">
                  <a:solidFill>
                    <a:schemeClr val="tx1"/>
                  </a:solidFill>
                </a:rPr>
                <a:t> + Cyclophosphamide</a:t>
              </a:r>
            </a:p>
          </p:txBody>
        </p:sp>
      </p:grpSp>
      <p:sp>
        <p:nvSpPr>
          <p:cNvPr id="4" name="Rectangle: Rounded Corners 3">
            <a:extLst>
              <a:ext uri="{FF2B5EF4-FFF2-40B4-BE49-F238E27FC236}">
                <a16:creationId xmlns:a16="http://schemas.microsoft.com/office/drawing/2014/main" id="{F3983F9B-E96E-4208-9AD4-2541FAF227C3}"/>
              </a:ext>
            </a:extLst>
          </p:cNvPr>
          <p:cNvSpPr/>
          <p:nvPr/>
        </p:nvSpPr>
        <p:spPr>
          <a:xfrm>
            <a:off x="6868854" y="1173457"/>
            <a:ext cx="667082" cy="2417572"/>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a:t>
            </a:r>
          </a:p>
          <a:p>
            <a:pPr algn="ctr"/>
            <a:r>
              <a:rPr lang="en-US" sz="1100" b="1" dirty="0">
                <a:solidFill>
                  <a:schemeClr val="tx1"/>
                </a:solidFill>
              </a:rPr>
              <a:t>U</a:t>
            </a:r>
          </a:p>
          <a:p>
            <a:pPr algn="ctr"/>
            <a:r>
              <a:rPr lang="en-US" sz="1100" b="1" dirty="0">
                <a:solidFill>
                  <a:schemeClr val="tx1"/>
                </a:solidFill>
              </a:rPr>
              <a:t>R</a:t>
            </a:r>
          </a:p>
          <a:p>
            <a:pPr algn="ctr"/>
            <a:r>
              <a:rPr lang="en-US" sz="1100" b="1" dirty="0">
                <a:solidFill>
                  <a:schemeClr val="tx1"/>
                </a:solidFill>
              </a:rPr>
              <a:t>G</a:t>
            </a:r>
          </a:p>
          <a:p>
            <a:pPr algn="ctr"/>
            <a:r>
              <a:rPr lang="en-US" sz="1100" b="1" dirty="0">
                <a:solidFill>
                  <a:schemeClr val="tx1"/>
                </a:solidFill>
              </a:rPr>
              <a:t>E</a:t>
            </a:r>
          </a:p>
          <a:p>
            <a:pPr algn="ctr"/>
            <a:r>
              <a:rPr lang="en-US" sz="1100" b="1" dirty="0">
                <a:solidFill>
                  <a:schemeClr val="tx1"/>
                </a:solidFill>
              </a:rPr>
              <a:t>R</a:t>
            </a:r>
          </a:p>
          <a:p>
            <a:pPr algn="ctr"/>
            <a:r>
              <a:rPr lang="en-US" sz="1100" b="1" dirty="0">
                <a:solidFill>
                  <a:schemeClr val="tx1"/>
                </a:solidFill>
              </a:rPr>
              <a:t>Y</a:t>
            </a:r>
          </a:p>
        </p:txBody>
      </p:sp>
      <p:sp>
        <p:nvSpPr>
          <p:cNvPr id="32" name="Rectangle: Rounded Corners 31">
            <a:extLst>
              <a:ext uri="{FF2B5EF4-FFF2-40B4-BE49-F238E27FC236}">
                <a16:creationId xmlns:a16="http://schemas.microsoft.com/office/drawing/2014/main" id="{6548EC0D-75E6-4553-9160-2102F756850A}"/>
              </a:ext>
            </a:extLst>
          </p:cNvPr>
          <p:cNvSpPr/>
          <p:nvPr/>
        </p:nvSpPr>
        <p:spPr>
          <a:xfrm>
            <a:off x="7642020" y="1234110"/>
            <a:ext cx="1423814" cy="904712"/>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Pembrolizumab</a:t>
            </a:r>
          </a:p>
          <a:p>
            <a:pPr algn="ctr"/>
            <a:r>
              <a:rPr lang="en-US" sz="1100" b="1" dirty="0">
                <a:solidFill>
                  <a:schemeClr val="tx1"/>
                </a:solidFill>
              </a:rPr>
              <a:t>200mg Q3W</a:t>
            </a:r>
          </a:p>
        </p:txBody>
      </p:sp>
      <p:sp>
        <p:nvSpPr>
          <p:cNvPr id="33" name="Rectangle: Rounded Corners 32">
            <a:extLst>
              <a:ext uri="{FF2B5EF4-FFF2-40B4-BE49-F238E27FC236}">
                <a16:creationId xmlns:a16="http://schemas.microsoft.com/office/drawing/2014/main" id="{ABD41B9A-4567-4B14-86E4-62BF92397800}"/>
              </a:ext>
            </a:extLst>
          </p:cNvPr>
          <p:cNvSpPr/>
          <p:nvPr/>
        </p:nvSpPr>
        <p:spPr>
          <a:xfrm>
            <a:off x="7642019" y="2603820"/>
            <a:ext cx="1350909" cy="987209"/>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Placebo</a:t>
            </a:r>
          </a:p>
        </p:txBody>
      </p:sp>
      <p:cxnSp>
        <p:nvCxnSpPr>
          <p:cNvPr id="11" name="Straight Arrow Connector 10">
            <a:extLst>
              <a:ext uri="{FF2B5EF4-FFF2-40B4-BE49-F238E27FC236}">
                <a16:creationId xmlns:a16="http://schemas.microsoft.com/office/drawing/2014/main" id="{0AFD3916-DB69-4056-83D2-55EDEBA0EA67}"/>
              </a:ext>
            </a:extLst>
          </p:cNvPr>
          <p:cNvCxnSpPr/>
          <p:nvPr/>
        </p:nvCxnSpPr>
        <p:spPr>
          <a:xfrm>
            <a:off x="3708027" y="926663"/>
            <a:ext cx="3031622" cy="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F249ACA-6422-48C2-A5DC-18E50BD58DF5}"/>
              </a:ext>
            </a:extLst>
          </p:cNvPr>
          <p:cNvSpPr txBox="1"/>
          <p:nvPr/>
        </p:nvSpPr>
        <p:spPr>
          <a:xfrm>
            <a:off x="4625702" y="569253"/>
            <a:ext cx="1126041" cy="261610"/>
          </a:xfrm>
          <a:prstGeom prst="rect">
            <a:avLst/>
          </a:prstGeom>
          <a:solidFill>
            <a:schemeClr val="bg1"/>
          </a:solidFill>
          <a:ln>
            <a:solidFill>
              <a:srgbClr val="0070C0"/>
            </a:solidFill>
          </a:ln>
        </p:spPr>
        <p:txBody>
          <a:bodyPr wrap="square" rtlCol="0">
            <a:spAutoFit/>
          </a:bodyPr>
          <a:lstStyle/>
          <a:p>
            <a:pPr algn="ctr"/>
            <a:r>
              <a:rPr lang="en-US" sz="1100" b="1" dirty="0"/>
              <a:t>Neoadjuvant</a:t>
            </a:r>
          </a:p>
        </p:txBody>
      </p:sp>
      <p:cxnSp>
        <p:nvCxnSpPr>
          <p:cNvPr id="34" name="Straight Arrow Connector 33">
            <a:extLst>
              <a:ext uri="{FF2B5EF4-FFF2-40B4-BE49-F238E27FC236}">
                <a16:creationId xmlns:a16="http://schemas.microsoft.com/office/drawing/2014/main" id="{203B5735-66F9-4D00-A1D2-6E6D72CC00C0}"/>
              </a:ext>
            </a:extLst>
          </p:cNvPr>
          <p:cNvCxnSpPr>
            <a:cxnSpLocks/>
          </p:cNvCxnSpPr>
          <p:nvPr/>
        </p:nvCxnSpPr>
        <p:spPr>
          <a:xfrm>
            <a:off x="7686203" y="938925"/>
            <a:ext cx="1252538" cy="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07A3CF3-E993-48B8-8998-2E27B5AB5967}"/>
              </a:ext>
            </a:extLst>
          </p:cNvPr>
          <p:cNvSpPr txBox="1"/>
          <p:nvPr/>
        </p:nvSpPr>
        <p:spPr>
          <a:xfrm>
            <a:off x="7859530" y="542984"/>
            <a:ext cx="849816" cy="261610"/>
          </a:xfrm>
          <a:prstGeom prst="rect">
            <a:avLst/>
          </a:prstGeom>
          <a:solidFill>
            <a:schemeClr val="bg1"/>
          </a:solidFill>
          <a:ln>
            <a:solidFill>
              <a:srgbClr val="0070C0"/>
            </a:solidFill>
          </a:ln>
        </p:spPr>
        <p:txBody>
          <a:bodyPr wrap="square" rtlCol="0">
            <a:spAutoFit/>
          </a:bodyPr>
          <a:lstStyle/>
          <a:p>
            <a:pPr algn="ctr"/>
            <a:r>
              <a:rPr lang="en-US" sz="1100" b="1" dirty="0"/>
              <a:t>Adjuvant</a:t>
            </a:r>
          </a:p>
        </p:txBody>
      </p:sp>
      <p:sp>
        <p:nvSpPr>
          <p:cNvPr id="39" name="TextBox 38">
            <a:extLst>
              <a:ext uri="{FF2B5EF4-FFF2-40B4-BE49-F238E27FC236}">
                <a16:creationId xmlns:a16="http://schemas.microsoft.com/office/drawing/2014/main" id="{FC961725-9679-4332-8577-F34269B2394D}"/>
              </a:ext>
            </a:extLst>
          </p:cNvPr>
          <p:cNvSpPr txBox="1"/>
          <p:nvPr/>
        </p:nvSpPr>
        <p:spPr>
          <a:xfrm>
            <a:off x="2143723" y="3723398"/>
            <a:ext cx="1876573" cy="584775"/>
          </a:xfrm>
          <a:prstGeom prst="rect">
            <a:avLst/>
          </a:prstGeom>
          <a:solidFill>
            <a:schemeClr val="bg1"/>
          </a:solidFill>
          <a:ln>
            <a:noFill/>
          </a:ln>
        </p:spPr>
        <p:txBody>
          <a:bodyPr wrap="square">
            <a:spAutoFit/>
          </a:bodyPr>
          <a:lstStyle/>
          <a:p>
            <a:r>
              <a:rPr lang="en-US" sz="800" b="1" dirty="0"/>
              <a:t>Stratification Factors:</a:t>
            </a:r>
          </a:p>
          <a:p>
            <a:pPr marL="128588" indent="-128588">
              <a:buFont typeface="Arial" panose="020B0604020202020204" pitchFamily="34" charset="0"/>
              <a:buChar char="•"/>
            </a:pPr>
            <a:r>
              <a:rPr lang="en-US" sz="800" b="1" dirty="0"/>
              <a:t>Nodal Status (+ vs -)</a:t>
            </a:r>
          </a:p>
          <a:p>
            <a:pPr marL="128588" indent="-128588">
              <a:buFont typeface="Arial" panose="020B0604020202020204" pitchFamily="34" charset="0"/>
              <a:buChar char="•"/>
            </a:pPr>
            <a:r>
              <a:rPr lang="en-US" sz="800" b="1" dirty="0"/>
              <a:t>Tumor Size (T1/T2 vs T3/T4)</a:t>
            </a:r>
          </a:p>
          <a:p>
            <a:pPr marL="128588" indent="-128588">
              <a:buFont typeface="Arial" panose="020B0604020202020204" pitchFamily="34" charset="0"/>
              <a:buChar char="•"/>
            </a:pPr>
            <a:r>
              <a:rPr lang="en-US" sz="800" b="1" dirty="0"/>
              <a:t>Carboplatin schedule</a:t>
            </a:r>
          </a:p>
        </p:txBody>
      </p:sp>
      <p:sp>
        <p:nvSpPr>
          <p:cNvPr id="40" name="TextBox 39">
            <a:extLst>
              <a:ext uri="{FF2B5EF4-FFF2-40B4-BE49-F238E27FC236}">
                <a16:creationId xmlns:a16="http://schemas.microsoft.com/office/drawing/2014/main" id="{498089D3-C747-4F26-A990-B094F37E08A6}"/>
              </a:ext>
            </a:extLst>
          </p:cNvPr>
          <p:cNvSpPr txBox="1"/>
          <p:nvPr/>
        </p:nvSpPr>
        <p:spPr>
          <a:xfrm>
            <a:off x="3912778" y="3796962"/>
            <a:ext cx="2622120" cy="461665"/>
          </a:xfrm>
          <a:prstGeom prst="rect">
            <a:avLst/>
          </a:prstGeom>
          <a:solidFill>
            <a:schemeClr val="bg1"/>
          </a:solidFill>
          <a:ln>
            <a:noFill/>
          </a:ln>
        </p:spPr>
        <p:txBody>
          <a:bodyPr wrap="square">
            <a:spAutoFit/>
          </a:bodyPr>
          <a:lstStyle/>
          <a:p>
            <a:r>
              <a:rPr lang="en-US" sz="800" b="1" dirty="0"/>
              <a:t>Primary Endpoints:</a:t>
            </a:r>
          </a:p>
          <a:p>
            <a:pPr marL="128588" indent="-128588">
              <a:buFont typeface="Arial" panose="020B0604020202020204" pitchFamily="34" charset="0"/>
              <a:buChar char="•"/>
            </a:pPr>
            <a:r>
              <a:rPr lang="en-US" sz="800" b="1" dirty="0" err="1"/>
              <a:t>pCR</a:t>
            </a:r>
            <a:r>
              <a:rPr lang="en-US" sz="800" b="1" dirty="0"/>
              <a:t> (ypT0/Tis ypN0) in ITT</a:t>
            </a:r>
          </a:p>
          <a:p>
            <a:pPr marL="128588" indent="-128588">
              <a:buFont typeface="Arial" panose="020B0604020202020204" pitchFamily="34" charset="0"/>
              <a:buChar char="•"/>
            </a:pPr>
            <a:r>
              <a:rPr lang="en-US" sz="800" b="1" dirty="0"/>
              <a:t>EFS in ITT</a:t>
            </a:r>
          </a:p>
        </p:txBody>
      </p:sp>
      <p:sp>
        <p:nvSpPr>
          <p:cNvPr id="41" name="TextBox 40">
            <a:extLst>
              <a:ext uri="{FF2B5EF4-FFF2-40B4-BE49-F238E27FC236}">
                <a16:creationId xmlns:a16="http://schemas.microsoft.com/office/drawing/2014/main" id="{35B88A42-1BDC-4E6D-B00F-8D7BFF548BCB}"/>
              </a:ext>
            </a:extLst>
          </p:cNvPr>
          <p:cNvSpPr txBox="1"/>
          <p:nvPr/>
        </p:nvSpPr>
        <p:spPr>
          <a:xfrm>
            <a:off x="7954324" y="4744060"/>
            <a:ext cx="1423814" cy="430887"/>
          </a:xfrm>
          <a:prstGeom prst="rect">
            <a:avLst/>
          </a:prstGeom>
          <a:solidFill>
            <a:schemeClr val="bg1"/>
          </a:solidFill>
          <a:ln>
            <a:solidFill>
              <a:srgbClr val="0070C0"/>
            </a:solidFill>
          </a:ln>
        </p:spPr>
        <p:txBody>
          <a:bodyPr wrap="square">
            <a:spAutoFit/>
          </a:bodyPr>
          <a:lstStyle/>
          <a:p>
            <a:r>
              <a:rPr lang="en-US" sz="1100" b="1" dirty="0"/>
              <a:t>Schmid et al. NEJM 2020</a:t>
            </a:r>
          </a:p>
        </p:txBody>
      </p:sp>
    </p:spTree>
    <p:extLst>
      <p:ext uri="{BB962C8B-B14F-4D97-AF65-F5344CB8AC3E}">
        <p14:creationId xmlns:p14="http://schemas.microsoft.com/office/powerpoint/2010/main" val="3230405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285750" indent="-285750" algn="l">
              <a:buFont typeface="Arial" panose="020B0604020202020204" pitchFamily="34" charset="0"/>
              <a:buChar char="•"/>
            </a:pPr>
            <a:r>
              <a:rPr lang="en-US" sz="1800" dirty="0">
                <a:solidFill>
                  <a:srgbClr val="002E51"/>
                </a:solidFill>
              </a:rPr>
              <a:t>All 3 with DFS benefit. 2 now with </a:t>
            </a:r>
            <a:r>
              <a:rPr lang="en-US" sz="1800" b="1" dirty="0">
                <a:solidFill>
                  <a:srgbClr val="002E51"/>
                </a:solidFill>
              </a:rPr>
              <a:t>OS benefit in 1</a:t>
            </a:r>
            <a:r>
              <a:rPr lang="en-US" sz="1800" b="1" baseline="30000" dirty="0">
                <a:solidFill>
                  <a:srgbClr val="002E51"/>
                </a:solidFill>
              </a:rPr>
              <a:t>st</a:t>
            </a:r>
            <a:r>
              <a:rPr lang="en-US" sz="1800" b="1" dirty="0">
                <a:solidFill>
                  <a:srgbClr val="002E51"/>
                </a:solidFill>
              </a:rPr>
              <a:t> line.</a:t>
            </a:r>
          </a:p>
          <a:p>
            <a:pPr marL="285750" indent="-285750" algn="l">
              <a:buFont typeface="Arial" panose="020B0604020202020204" pitchFamily="34" charset="0"/>
              <a:buChar char="•"/>
            </a:pPr>
            <a:r>
              <a:rPr lang="en-US" sz="1800" dirty="0">
                <a:solidFill>
                  <a:srgbClr val="002E51"/>
                </a:solidFill>
              </a:rPr>
              <a:t>Palbociclib / Ribociclib – intermittent dosing: 3 weeks on, 1 week off </a:t>
            </a:r>
          </a:p>
          <a:p>
            <a:pPr marL="285750" indent="-285750" algn="l">
              <a:buFont typeface="Arial" panose="020B0604020202020204" pitchFamily="34" charset="0"/>
              <a:buChar char="•"/>
            </a:pPr>
            <a:r>
              <a:rPr lang="en-US" sz="1800" dirty="0">
                <a:solidFill>
                  <a:srgbClr val="002E51"/>
                </a:solidFill>
              </a:rPr>
              <a:t>Abemaciclib</a:t>
            </a:r>
            <a:r>
              <a:rPr lang="en-US" sz="1800" b="1" dirty="0">
                <a:solidFill>
                  <a:srgbClr val="002E51"/>
                </a:solidFill>
              </a:rPr>
              <a:t>:</a:t>
            </a:r>
          </a:p>
          <a:p>
            <a:pPr marL="742950" lvl="1" indent="-285750" algn="l">
              <a:buFont typeface="Courier New" panose="02070309020205020404" pitchFamily="49" charset="0"/>
              <a:buChar char="o"/>
            </a:pPr>
            <a:r>
              <a:rPr lang="en-US" sz="1200" i="1" dirty="0">
                <a:solidFill>
                  <a:srgbClr val="002E51"/>
                </a:solidFill>
              </a:rPr>
              <a:t>Continuous dosing</a:t>
            </a:r>
          </a:p>
          <a:p>
            <a:pPr marL="742950" lvl="1" indent="-285750" algn="l">
              <a:buFont typeface="Courier New" panose="02070309020205020404" pitchFamily="49" charset="0"/>
              <a:buChar char="o"/>
            </a:pPr>
            <a:r>
              <a:rPr lang="en-US" sz="1200" i="1" dirty="0">
                <a:solidFill>
                  <a:srgbClr val="002E51"/>
                </a:solidFill>
              </a:rPr>
              <a:t>Approved as monotherapy</a:t>
            </a:r>
          </a:p>
          <a:p>
            <a:pPr marL="742950" lvl="1" indent="-285750" algn="l">
              <a:buFont typeface="Courier New" panose="02070309020205020404" pitchFamily="49" charset="0"/>
              <a:buChar char="o"/>
            </a:pPr>
            <a:r>
              <a:rPr lang="en-US" sz="1200" i="1" dirty="0">
                <a:solidFill>
                  <a:srgbClr val="002E51"/>
                </a:solidFill>
              </a:rPr>
              <a:t>Crosses blood brain barrier. </a:t>
            </a:r>
          </a:p>
          <a:p>
            <a:pPr marL="742950" lvl="1" indent="-285750" algn="l">
              <a:buFont typeface="Courier New" panose="02070309020205020404" pitchFamily="49" charset="0"/>
              <a:buChar char="o"/>
            </a:pPr>
            <a:r>
              <a:rPr lang="en-US" sz="1200" i="1" dirty="0">
                <a:solidFill>
                  <a:srgbClr val="002E51"/>
                </a:solidFill>
              </a:rPr>
              <a:t>Highest CDK4: CKD6 inhibition ratio</a:t>
            </a:r>
          </a:p>
          <a:p>
            <a:pPr marL="742950" lvl="1" indent="-285750" algn="l">
              <a:buFont typeface="Courier New" panose="02070309020205020404" pitchFamily="49" charset="0"/>
              <a:buChar char="o"/>
            </a:pPr>
            <a:r>
              <a:rPr lang="en-US" sz="1200" i="1" dirty="0">
                <a:solidFill>
                  <a:srgbClr val="002E51"/>
                </a:solidFill>
              </a:rPr>
              <a:t>Approved in 2021 for </a:t>
            </a:r>
            <a:r>
              <a:rPr lang="en-US" sz="1200" b="1" i="1" dirty="0">
                <a:solidFill>
                  <a:srgbClr val="002E51"/>
                </a:solidFill>
              </a:rPr>
              <a:t>adjuvant high risk </a:t>
            </a:r>
            <a:r>
              <a:rPr lang="en-US" sz="1200" i="1" dirty="0">
                <a:solidFill>
                  <a:srgbClr val="002E51"/>
                </a:solidFill>
              </a:rPr>
              <a:t>node (+) HR (+)- Ribociclib to enter this space soon?</a:t>
            </a:r>
          </a:p>
        </p:txBody>
      </p:sp>
      <p:sp>
        <p:nvSpPr>
          <p:cNvPr id="4" name="Title 3"/>
          <p:cNvSpPr>
            <a:spLocks noGrp="1"/>
          </p:cNvSpPr>
          <p:nvPr>
            <p:ph type="title"/>
          </p:nvPr>
        </p:nvSpPr>
        <p:spPr>
          <a:xfrm>
            <a:off x="0" y="127465"/>
            <a:ext cx="9144000" cy="807256"/>
          </a:xfrm>
        </p:spPr>
        <p:txBody>
          <a:bodyPr/>
          <a:lstStyle/>
          <a:p>
            <a:r>
              <a:rPr lang="en-US" sz="3200" b="1" dirty="0"/>
              <a:t>Are CDK 4/6 Inhibitors the same or different?</a:t>
            </a:r>
          </a:p>
        </p:txBody>
      </p:sp>
    </p:spTree>
    <p:extLst>
      <p:ext uri="{BB962C8B-B14F-4D97-AF65-F5344CB8AC3E}">
        <p14:creationId xmlns:p14="http://schemas.microsoft.com/office/powerpoint/2010/main" val="142682123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A63DB-BDF7-44FA-BBA3-5AB78301F541}"/>
              </a:ext>
            </a:extLst>
          </p:cNvPr>
          <p:cNvSpPr>
            <a:spLocks noGrp="1"/>
          </p:cNvSpPr>
          <p:nvPr>
            <p:ph type="title"/>
          </p:nvPr>
        </p:nvSpPr>
        <p:spPr>
          <a:xfrm>
            <a:off x="588894" y="206652"/>
            <a:ext cx="7886700" cy="994172"/>
          </a:xfrm>
        </p:spPr>
        <p:txBody>
          <a:bodyPr/>
          <a:lstStyle/>
          <a:p>
            <a:r>
              <a:rPr lang="en-US" dirty="0"/>
              <a:t>KEYNOTE-522: Results EFS</a:t>
            </a:r>
          </a:p>
        </p:txBody>
      </p:sp>
      <p:pic>
        <p:nvPicPr>
          <p:cNvPr id="5" name="Picture 4">
            <a:extLst>
              <a:ext uri="{FF2B5EF4-FFF2-40B4-BE49-F238E27FC236}">
                <a16:creationId xmlns:a16="http://schemas.microsoft.com/office/drawing/2014/main" id="{1E5A6E3C-ECD2-487B-BF5B-ECAB6C2DFEC4}"/>
              </a:ext>
            </a:extLst>
          </p:cNvPr>
          <p:cNvPicPr>
            <a:picLocks noChangeAspect="1"/>
          </p:cNvPicPr>
          <p:nvPr/>
        </p:nvPicPr>
        <p:blipFill>
          <a:blip r:embed="rId3"/>
          <a:stretch>
            <a:fillRect/>
          </a:stretch>
        </p:blipFill>
        <p:spPr>
          <a:xfrm>
            <a:off x="1085808" y="195763"/>
            <a:ext cx="6432581" cy="3914400"/>
          </a:xfrm>
          <a:prstGeom prst="rect">
            <a:avLst/>
          </a:prstGeom>
        </p:spPr>
      </p:pic>
      <p:sp>
        <p:nvSpPr>
          <p:cNvPr id="7" name="TextBox 6">
            <a:extLst>
              <a:ext uri="{FF2B5EF4-FFF2-40B4-BE49-F238E27FC236}">
                <a16:creationId xmlns:a16="http://schemas.microsoft.com/office/drawing/2014/main" id="{CC609853-47D3-4C10-819A-EA3E873CC069}"/>
              </a:ext>
            </a:extLst>
          </p:cNvPr>
          <p:cNvSpPr txBox="1"/>
          <p:nvPr/>
        </p:nvSpPr>
        <p:spPr>
          <a:xfrm>
            <a:off x="7954324" y="4903144"/>
            <a:ext cx="1423814" cy="219291"/>
          </a:xfrm>
          <a:prstGeom prst="rect">
            <a:avLst/>
          </a:prstGeom>
          <a:noFill/>
        </p:spPr>
        <p:txBody>
          <a:bodyPr wrap="square">
            <a:spAutoFit/>
          </a:bodyPr>
          <a:lstStyle/>
          <a:p>
            <a:r>
              <a:rPr lang="en-US" sz="825" dirty="0"/>
              <a:t>Schmid et al. NEJM 2022</a:t>
            </a:r>
          </a:p>
        </p:txBody>
      </p:sp>
      <p:sp>
        <p:nvSpPr>
          <p:cNvPr id="8" name="TextBox 7">
            <a:extLst>
              <a:ext uri="{FF2B5EF4-FFF2-40B4-BE49-F238E27FC236}">
                <a16:creationId xmlns:a16="http://schemas.microsoft.com/office/drawing/2014/main" id="{4C6DC776-F349-4C44-A368-A2505E0802B9}"/>
              </a:ext>
            </a:extLst>
          </p:cNvPr>
          <p:cNvSpPr txBox="1"/>
          <p:nvPr/>
        </p:nvSpPr>
        <p:spPr>
          <a:xfrm>
            <a:off x="7031879" y="1020719"/>
            <a:ext cx="1235837" cy="415498"/>
          </a:xfrm>
          <a:prstGeom prst="rect">
            <a:avLst/>
          </a:prstGeom>
          <a:noFill/>
        </p:spPr>
        <p:txBody>
          <a:bodyPr wrap="square">
            <a:spAutoFit/>
          </a:bodyPr>
          <a:lstStyle/>
          <a:p>
            <a:r>
              <a:rPr lang="en-US" sz="2100" b="1" dirty="0"/>
              <a:t>76.8%</a:t>
            </a:r>
          </a:p>
        </p:txBody>
      </p:sp>
      <p:sp>
        <p:nvSpPr>
          <p:cNvPr id="9" name="TextBox 8">
            <a:extLst>
              <a:ext uri="{FF2B5EF4-FFF2-40B4-BE49-F238E27FC236}">
                <a16:creationId xmlns:a16="http://schemas.microsoft.com/office/drawing/2014/main" id="{F01A1F45-8A96-4CAF-94A2-DA08C5FD7729}"/>
              </a:ext>
            </a:extLst>
          </p:cNvPr>
          <p:cNvSpPr txBox="1"/>
          <p:nvPr/>
        </p:nvSpPr>
        <p:spPr>
          <a:xfrm>
            <a:off x="7031879" y="627501"/>
            <a:ext cx="1553379" cy="415498"/>
          </a:xfrm>
          <a:prstGeom prst="rect">
            <a:avLst/>
          </a:prstGeom>
          <a:noFill/>
        </p:spPr>
        <p:txBody>
          <a:bodyPr wrap="square">
            <a:spAutoFit/>
          </a:bodyPr>
          <a:lstStyle/>
          <a:p>
            <a:r>
              <a:rPr lang="en-US" sz="2100" b="1" dirty="0"/>
              <a:t>84.5%</a:t>
            </a:r>
          </a:p>
        </p:txBody>
      </p:sp>
    </p:spTree>
    <p:extLst>
      <p:ext uri="{BB962C8B-B14F-4D97-AF65-F5344CB8AC3E}">
        <p14:creationId xmlns:p14="http://schemas.microsoft.com/office/powerpoint/2010/main" val="154538632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D81F6-5717-438B-952F-CB1D1B5EE5BA}"/>
              </a:ext>
            </a:extLst>
          </p:cNvPr>
          <p:cNvSpPr>
            <a:spLocks noGrp="1"/>
          </p:cNvSpPr>
          <p:nvPr>
            <p:ph type="title"/>
          </p:nvPr>
        </p:nvSpPr>
        <p:spPr/>
        <p:txBody>
          <a:bodyPr/>
          <a:lstStyle/>
          <a:p>
            <a:r>
              <a:rPr lang="en-US" dirty="0">
                <a:solidFill>
                  <a:schemeClr val="tx1"/>
                </a:solidFill>
              </a:rPr>
              <a:t>						</a:t>
            </a:r>
            <a:br>
              <a:rPr lang="en-US" dirty="0">
                <a:solidFill>
                  <a:schemeClr val="tx1"/>
                </a:solidFill>
              </a:rPr>
            </a:br>
            <a:r>
              <a:rPr lang="en-US" dirty="0">
                <a:solidFill>
                  <a:schemeClr val="tx1"/>
                </a:solidFill>
              </a:rPr>
              <a:t>							</a:t>
            </a:r>
          </a:p>
        </p:txBody>
      </p:sp>
      <p:pic>
        <p:nvPicPr>
          <p:cNvPr id="5" name="Picture 4">
            <a:extLst>
              <a:ext uri="{FF2B5EF4-FFF2-40B4-BE49-F238E27FC236}">
                <a16:creationId xmlns:a16="http://schemas.microsoft.com/office/drawing/2014/main" id="{086A60B7-A318-4285-9B4C-BDCC6FCDEADD}"/>
              </a:ext>
            </a:extLst>
          </p:cNvPr>
          <p:cNvPicPr>
            <a:picLocks noChangeAspect="1"/>
          </p:cNvPicPr>
          <p:nvPr/>
        </p:nvPicPr>
        <p:blipFill>
          <a:blip r:embed="rId3"/>
          <a:stretch>
            <a:fillRect/>
          </a:stretch>
        </p:blipFill>
        <p:spPr>
          <a:xfrm>
            <a:off x="455767" y="356676"/>
            <a:ext cx="8232466" cy="3933373"/>
          </a:xfrm>
          <a:prstGeom prst="rect">
            <a:avLst/>
          </a:prstGeom>
        </p:spPr>
      </p:pic>
      <p:sp>
        <p:nvSpPr>
          <p:cNvPr id="6" name="TextBox 5">
            <a:extLst>
              <a:ext uri="{FF2B5EF4-FFF2-40B4-BE49-F238E27FC236}">
                <a16:creationId xmlns:a16="http://schemas.microsoft.com/office/drawing/2014/main" id="{5BE30E58-34F8-47BB-976D-A3534A1A308D}"/>
              </a:ext>
            </a:extLst>
          </p:cNvPr>
          <p:cNvSpPr txBox="1"/>
          <p:nvPr/>
        </p:nvSpPr>
        <p:spPr>
          <a:xfrm>
            <a:off x="7954324" y="4903144"/>
            <a:ext cx="1423814" cy="219291"/>
          </a:xfrm>
          <a:prstGeom prst="rect">
            <a:avLst/>
          </a:prstGeom>
          <a:noFill/>
        </p:spPr>
        <p:txBody>
          <a:bodyPr wrap="square">
            <a:spAutoFit/>
          </a:bodyPr>
          <a:lstStyle/>
          <a:p>
            <a:r>
              <a:rPr lang="en-US" sz="825" dirty="0"/>
              <a:t>Schmid et al. NEJM 2022</a:t>
            </a:r>
          </a:p>
        </p:txBody>
      </p:sp>
      <p:sp>
        <p:nvSpPr>
          <p:cNvPr id="7" name="Rectangle: Rounded Corners 6">
            <a:extLst>
              <a:ext uri="{FF2B5EF4-FFF2-40B4-BE49-F238E27FC236}">
                <a16:creationId xmlns:a16="http://schemas.microsoft.com/office/drawing/2014/main" id="{0F9F3E5A-65E6-4937-937C-9A42B587F5FE}"/>
              </a:ext>
            </a:extLst>
          </p:cNvPr>
          <p:cNvSpPr/>
          <p:nvPr/>
        </p:nvSpPr>
        <p:spPr>
          <a:xfrm>
            <a:off x="455767" y="1360967"/>
            <a:ext cx="8232466" cy="113768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503119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0EAF2-3D1C-4F5B-B016-66EC447FF00D}"/>
              </a:ext>
            </a:extLst>
          </p:cNvPr>
          <p:cNvSpPr>
            <a:spLocks noGrp="1"/>
          </p:cNvSpPr>
          <p:nvPr>
            <p:ph type="title"/>
          </p:nvPr>
        </p:nvSpPr>
        <p:spPr>
          <a:xfrm>
            <a:off x="628650" y="377428"/>
            <a:ext cx="7886700" cy="994172"/>
          </a:xfrm>
        </p:spPr>
        <p:txBody>
          <a:bodyPr/>
          <a:lstStyle/>
          <a:p>
            <a:r>
              <a:rPr lang="en-US" dirty="0"/>
              <a:t>Neoadjuvant Therapy</a:t>
            </a:r>
            <a:br>
              <a:rPr lang="en-US" dirty="0"/>
            </a:br>
            <a:endParaRPr lang="en-US" dirty="0"/>
          </a:p>
        </p:txBody>
      </p:sp>
      <p:sp>
        <p:nvSpPr>
          <p:cNvPr id="3" name="Content Placeholder 2">
            <a:extLst>
              <a:ext uri="{FF2B5EF4-FFF2-40B4-BE49-F238E27FC236}">
                <a16:creationId xmlns:a16="http://schemas.microsoft.com/office/drawing/2014/main" id="{3F90FFD9-A98E-4B50-AD56-F661AF25BEAD}"/>
              </a:ext>
            </a:extLst>
          </p:cNvPr>
          <p:cNvSpPr>
            <a:spLocks noGrp="1"/>
          </p:cNvSpPr>
          <p:nvPr>
            <p:ph idx="1"/>
          </p:nvPr>
        </p:nvSpPr>
        <p:spPr>
          <a:xfrm>
            <a:off x="628650" y="756182"/>
            <a:ext cx="7772400" cy="2742388"/>
          </a:xfrm>
        </p:spPr>
        <p:txBody>
          <a:bodyPr/>
          <a:lstStyle/>
          <a:p>
            <a:r>
              <a:rPr lang="en-US" dirty="0"/>
              <a:t>Immunotherapy + Chemotherapy new SOC Stage II-III TNBC</a:t>
            </a:r>
          </a:p>
          <a:p>
            <a:pPr marL="0" indent="0">
              <a:buNone/>
            </a:pPr>
            <a:endParaRPr lang="en-US" dirty="0"/>
          </a:p>
          <a:p>
            <a:r>
              <a:rPr lang="en-US" b="1" dirty="0"/>
              <a:t>Can we de-escalate therapy?</a:t>
            </a:r>
          </a:p>
          <a:p>
            <a:pPr marL="0" indent="0">
              <a:buNone/>
            </a:pPr>
            <a:endParaRPr lang="en-US" b="1" dirty="0"/>
          </a:p>
          <a:p>
            <a:r>
              <a:rPr lang="en-US" dirty="0"/>
              <a:t>Future Directions</a:t>
            </a:r>
          </a:p>
        </p:txBody>
      </p:sp>
    </p:spTree>
    <p:extLst>
      <p:ext uri="{BB962C8B-B14F-4D97-AF65-F5344CB8AC3E}">
        <p14:creationId xmlns:p14="http://schemas.microsoft.com/office/powerpoint/2010/main" val="355536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2" end="2"/>
                                            </p:txEl>
                                          </p:spTgt>
                                        </p:tgtEl>
                                      </p:cBhvr>
                                    </p:animEffect>
                                    <p:animScale>
                                      <p:cBhvr>
                                        <p:cTn id="7" dur="250" autoRev="1" fill="hold"/>
                                        <p:tgtEl>
                                          <p:spTgt spid="3">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EB2A5-C0BB-4D6B-AC10-E7B96DC8605F}"/>
              </a:ext>
            </a:extLst>
          </p:cNvPr>
          <p:cNvSpPr>
            <a:spLocks noGrp="1"/>
          </p:cNvSpPr>
          <p:nvPr>
            <p:ph type="title"/>
          </p:nvPr>
        </p:nvSpPr>
        <p:spPr>
          <a:xfrm>
            <a:off x="-2663331" y="221410"/>
            <a:ext cx="7886700" cy="994172"/>
          </a:xfrm>
        </p:spPr>
        <p:txBody>
          <a:bodyPr/>
          <a:lstStyle/>
          <a:p>
            <a:r>
              <a:rPr lang="en-US" sz="2800" b="1" u="sng" dirty="0" err="1">
                <a:solidFill>
                  <a:schemeClr val="tx1"/>
                </a:solidFill>
              </a:rPr>
              <a:t>NeoPACT</a:t>
            </a:r>
            <a:endParaRPr lang="en-US" sz="2800" b="1" u="sng" dirty="0">
              <a:solidFill>
                <a:schemeClr val="tx1"/>
              </a:solidFill>
            </a:endParaRPr>
          </a:p>
        </p:txBody>
      </p:sp>
      <p:sp>
        <p:nvSpPr>
          <p:cNvPr id="10" name="Rectangle: Rounded Corners 9">
            <a:extLst>
              <a:ext uri="{FF2B5EF4-FFF2-40B4-BE49-F238E27FC236}">
                <a16:creationId xmlns:a16="http://schemas.microsoft.com/office/drawing/2014/main" id="{D76F9BED-0224-4039-A781-2D09CF6F8BE9}"/>
              </a:ext>
            </a:extLst>
          </p:cNvPr>
          <p:cNvSpPr/>
          <p:nvPr/>
        </p:nvSpPr>
        <p:spPr>
          <a:xfrm>
            <a:off x="170119" y="1584252"/>
            <a:ext cx="2219801" cy="159368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Stage I-III TNBC</a:t>
            </a:r>
          </a:p>
          <a:p>
            <a:pPr algn="ctr"/>
            <a:r>
              <a:rPr lang="en-US" sz="1100" b="1" dirty="0">
                <a:solidFill>
                  <a:schemeClr val="tx1"/>
                </a:solidFill>
              </a:rPr>
              <a:t>T &gt;1cm or N+</a:t>
            </a:r>
          </a:p>
          <a:p>
            <a:pPr algn="ctr"/>
            <a:r>
              <a:rPr lang="en-US" sz="1100" b="1" dirty="0">
                <a:solidFill>
                  <a:schemeClr val="tx1"/>
                </a:solidFill>
              </a:rPr>
              <a:t>ER/PR ≤10%</a:t>
            </a:r>
          </a:p>
          <a:p>
            <a:pPr algn="ctr"/>
            <a:r>
              <a:rPr lang="en-US" sz="1100" b="1" dirty="0">
                <a:solidFill>
                  <a:schemeClr val="tx1"/>
                </a:solidFill>
              </a:rPr>
              <a:t>N = 120</a:t>
            </a:r>
          </a:p>
        </p:txBody>
      </p:sp>
      <p:grpSp>
        <p:nvGrpSpPr>
          <p:cNvPr id="6" name="Group 5">
            <a:extLst>
              <a:ext uri="{FF2B5EF4-FFF2-40B4-BE49-F238E27FC236}">
                <a16:creationId xmlns:a16="http://schemas.microsoft.com/office/drawing/2014/main" id="{5EA23FBC-CC9E-4619-8F15-4D4683314FA8}"/>
              </a:ext>
            </a:extLst>
          </p:cNvPr>
          <p:cNvGrpSpPr/>
          <p:nvPr/>
        </p:nvGrpSpPr>
        <p:grpSpPr>
          <a:xfrm>
            <a:off x="2848550" y="1583246"/>
            <a:ext cx="3299141" cy="1604948"/>
            <a:chOff x="3991418" y="2156989"/>
            <a:chExt cx="4209160" cy="1949050"/>
          </a:xfrm>
          <a:solidFill>
            <a:schemeClr val="bg1"/>
          </a:solidFill>
        </p:grpSpPr>
        <p:sp>
          <p:nvSpPr>
            <p:cNvPr id="20" name="Rectangle: Rounded Corners 19">
              <a:extLst>
                <a:ext uri="{FF2B5EF4-FFF2-40B4-BE49-F238E27FC236}">
                  <a16:creationId xmlns:a16="http://schemas.microsoft.com/office/drawing/2014/main" id="{20659F26-2546-460E-9A0D-5404C8A39ECC}"/>
                </a:ext>
              </a:extLst>
            </p:cNvPr>
            <p:cNvSpPr/>
            <p:nvPr/>
          </p:nvSpPr>
          <p:spPr>
            <a:xfrm>
              <a:off x="3991421" y="2156989"/>
              <a:ext cx="4209157" cy="529278"/>
            </a:xfrm>
            <a:prstGeom prst="round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Carboplatin (AUC 6) q21days x6 cycles</a:t>
              </a:r>
            </a:p>
          </p:txBody>
        </p:sp>
        <p:sp>
          <p:nvSpPr>
            <p:cNvPr id="18" name="Rectangle: Rounded Corners 17">
              <a:extLst>
                <a:ext uri="{FF2B5EF4-FFF2-40B4-BE49-F238E27FC236}">
                  <a16:creationId xmlns:a16="http://schemas.microsoft.com/office/drawing/2014/main" id="{3CCB99AF-9B7B-4465-99ED-CDC3104A33F9}"/>
                </a:ext>
              </a:extLst>
            </p:cNvPr>
            <p:cNvSpPr/>
            <p:nvPr/>
          </p:nvSpPr>
          <p:spPr>
            <a:xfrm>
              <a:off x="3991418" y="3517076"/>
              <a:ext cx="4209157" cy="588963"/>
            </a:xfrm>
            <a:prstGeom prst="round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Pembrolizumab 200mg q21days x6 cycles</a:t>
              </a:r>
            </a:p>
          </p:txBody>
        </p:sp>
        <p:sp>
          <p:nvSpPr>
            <p:cNvPr id="22" name="Rectangle: Rounded Corners 21">
              <a:extLst>
                <a:ext uri="{FF2B5EF4-FFF2-40B4-BE49-F238E27FC236}">
                  <a16:creationId xmlns:a16="http://schemas.microsoft.com/office/drawing/2014/main" id="{DFDC73DF-BFB5-4907-9372-1B8B4DEB52DA}"/>
                </a:ext>
              </a:extLst>
            </p:cNvPr>
            <p:cNvSpPr/>
            <p:nvPr/>
          </p:nvSpPr>
          <p:spPr>
            <a:xfrm>
              <a:off x="3991419" y="2791501"/>
              <a:ext cx="4209157" cy="586822"/>
            </a:xfrm>
            <a:prstGeom prst="round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Docetaxel (75mg/m2) q21 days x6 cycles</a:t>
              </a:r>
            </a:p>
          </p:txBody>
        </p:sp>
      </p:grpSp>
      <p:sp>
        <p:nvSpPr>
          <p:cNvPr id="4" name="Rectangle: Rounded Corners 3">
            <a:extLst>
              <a:ext uri="{FF2B5EF4-FFF2-40B4-BE49-F238E27FC236}">
                <a16:creationId xmlns:a16="http://schemas.microsoft.com/office/drawing/2014/main" id="{F3983F9B-E96E-4208-9AD4-2541FAF227C3}"/>
              </a:ext>
            </a:extLst>
          </p:cNvPr>
          <p:cNvSpPr/>
          <p:nvPr/>
        </p:nvSpPr>
        <p:spPr>
          <a:xfrm>
            <a:off x="6305786" y="881478"/>
            <a:ext cx="697145" cy="2654337"/>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a:t>
            </a:r>
          </a:p>
          <a:p>
            <a:pPr algn="ctr"/>
            <a:r>
              <a:rPr lang="en-US" sz="1100" b="1" dirty="0">
                <a:solidFill>
                  <a:schemeClr val="tx1"/>
                </a:solidFill>
              </a:rPr>
              <a:t>U</a:t>
            </a:r>
          </a:p>
          <a:p>
            <a:pPr algn="ctr"/>
            <a:r>
              <a:rPr lang="en-US" sz="1100" b="1" dirty="0">
                <a:solidFill>
                  <a:schemeClr val="tx1"/>
                </a:solidFill>
              </a:rPr>
              <a:t>R</a:t>
            </a:r>
          </a:p>
          <a:p>
            <a:pPr algn="ctr"/>
            <a:r>
              <a:rPr lang="en-US" sz="1100" b="1" dirty="0">
                <a:solidFill>
                  <a:schemeClr val="tx1"/>
                </a:solidFill>
              </a:rPr>
              <a:t>G</a:t>
            </a:r>
          </a:p>
          <a:p>
            <a:pPr algn="ctr"/>
            <a:r>
              <a:rPr lang="en-US" sz="1100" b="1" dirty="0">
                <a:solidFill>
                  <a:schemeClr val="tx1"/>
                </a:solidFill>
              </a:rPr>
              <a:t>E</a:t>
            </a:r>
          </a:p>
          <a:p>
            <a:pPr algn="ctr"/>
            <a:r>
              <a:rPr lang="en-US" sz="1100" b="1" dirty="0">
                <a:solidFill>
                  <a:schemeClr val="tx1"/>
                </a:solidFill>
              </a:rPr>
              <a:t>R</a:t>
            </a:r>
          </a:p>
          <a:p>
            <a:pPr algn="ctr"/>
            <a:r>
              <a:rPr lang="en-US" sz="1100" b="1" dirty="0">
                <a:solidFill>
                  <a:schemeClr val="tx1"/>
                </a:solidFill>
              </a:rPr>
              <a:t>Y</a:t>
            </a:r>
          </a:p>
        </p:txBody>
      </p:sp>
      <p:sp>
        <p:nvSpPr>
          <p:cNvPr id="32" name="Rectangle: Rounded Corners 31">
            <a:extLst>
              <a:ext uri="{FF2B5EF4-FFF2-40B4-BE49-F238E27FC236}">
                <a16:creationId xmlns:a16="http://schemas.microsoft.com/office/drawing/2014/main" id="{6548EC0D-75E6-4553-9160-2102F756850A}"/>
              </a:ext>
            </a:extLst>
          </p:cNvPr>
          <p:cNvSpPr/>
          <p:nvPr/>
        </p:nvSpPr>
        <p:spPr>
          <a:xfrm>
            <a:off x="7183936" y="1649092"/>
            <a:ext cx="1768186" cy="993315"/>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Adjuvant therapy at provider discretion</a:t>
            </a:r>
          </a:p>
        </p:txBody>
      </p:sp>
      <p:cxnSp>
        <p:nvCxnSpPr>
          <p:cNvPr id="11" name="Straight Arrow Connector 10">
            <a:extLst>
              <a:ext uri="{FF2B5EF4-FFF2-40B4-BE49-F238E27FC236}">
                <a16:creationId xmlns:a16="http://schemas.microsoft.com/office/drawing/2014/main" id="{0AFD3916-DB69-4056-83D2-55EDEBA0EA67}"/>
              </a:ext>
            </a:extLst>
          </p:cNvPr>
          <p:cNvCxnSpPr>
            <a:cxnSpLocks/>
          </p:cNvCxnSpPr>
          <p:nvPr/>
        </p:nvCxnSpPr>
        <p:spPr>
          <a:xfrm>
            <a:off x="2851294" y="1398994"/>
            <a:ext cx="3299139" cy="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F249ACA-6422-48C2-A5DC-18E50BD58DF5}"/>
              </a:ext>
            </a:extLst>
          </p:cNvPr>
          <p:cNvSpPr txBox="1"/>
          <p:nvPr/>
        </p:nvSpPr>
        <p:spPr>
          <a:xfrm>
            <a:off x="3322423" y="1020374"/>
            <a:ext cx="2351392" cy="261610"/>
          </a:xfrm>
          <a:prstGeom prst="rect">
            <a:avLst/>
          </a:prstGeom>
          <a:solidFill>
            <a:schemeClr val="bg1"/>
          </a:solidFill>
          <a:ln>
            <a:solidFill>
              <a:srgbClr val="0070C0"/>
            </a:solidFill>
          </a:ln>
        </p:spPr>
        <p:txBody>
          <a:bodyPr wrap="square" rtlCol="0">
            <a:spAutoFit/>
          </a:bodyPr>
          <a:lstStyle/>
          <a:p>
            <a:pPr algn="ctr"/>
            <a:r>
              <a:rPr lang="en-US" sz="1100" b="1" dirty="0"/>
              <a:t>Neoadjuvant (18 weeks)</a:t>
            </a:r>
          </a:p>
        </p:txBody>
      </p:sp>
      <p:sp>
        <p:nvSpPr>
          <p:cNvPr id="39" name="TextBox 38">
            <a:extLst>
              <a:ext uri="{FF2B5EF4-FFF2-40B4-BE49-F238E27FC236}">
                <a16:creationId xmlns:a16="http://schemas.microsoft.com/office/drawing/2014/main" id="{FC961725-9679-4332-8577-F34269B2394D}"/>
              </a:ext>
            </a:extLst>
          </p:cNvPr>
          <p:cNvSpPr txBox="1"/>
          <p:nvPr/>
        </p:nvSpPr>
        <p:spPr>
          <a:xfrm>
            <a:off x="2236472" y="3607411"/>
            <a:ext cx="1973578" cy="600164"/>
          </a:xfrm>
          <a:prstGeom prst="rect">
            <a:avLst/>
          </a:prstGeom>
          <a:solidFill>
            <a:schemeClr val="bg1"/>
          </a:solidFill>
          <a:ln>
            <a:noFill/>
          </a:ln>
        </p:spPr>
        <p:txBody>
          <a:bodyPr wrap="square">
            <a:spAutoFit/>
          </a:bodyPr>
          <a:lstStyle/>
          <a:p>
            <a:r>
              <a:rPr lang="en-US" sz="1100" b="1" dirty="0"/>
              <a:t>Secondary Endpoints</a:t>
            </a:r>
          </a:p>
          <a:p>
            <a:pPr marL="128588" indent="-128588">
              <a:buFont typeface="Arial" panose="020B0604020202020204" pitchFamily="34" charset="0"/>
              <a:buChar char="•"/>
            </a:pPr>
            <a:r>
              <a:rPr lang="en-US" sz="1100" b="1" dirty="0"/>
              <a:t>RCB</a:t>
            </a:r>
          </a:p>
          <a:p>
            <a:pPr marL="128588" indent="-128588">
              <a:buFont typeface="Arial" panose="020B0604020202020204" pitchFamily="34" charset="0"/>
              <a:buChar char="•"/>
            </a:pPr>
            <a:r>
              <a:rPr lang="en-US" sz="1100" b="1" dirty="0"/>
              <a:t>EFS, OS, Safety</a:t>
            </a:r>
          </a:p>
        </p:txBody>
      </p:sp>
      <p:sp>
        <p:nvSpPr>
          <p:cNvPr id="40" name="TextBox 39">
            <a:extLst>
              <a:ext uri="{FF2B5EF4-FFF2-40B4-BE49-F238E27FC236}">
                <a16:creationId xmlns:a16="http://schemas.microsoft.com/office/drawing/2014/main" id="{498089D3-C747-4F26-A990-B094F37E08A6}"/>
              </a:ext>
            </a:extLst>
          </p:cNvPr>
          <p:cNvSpPr txBox="1"/>
          <p:nvPr/>
        </p:nvSpPr>
        <p:spPr>
          <a:xfrm>
            <a:off x="281964" y="3781688"/>
            <a:ext cx="1757668" cy="430887"/>
          </a:xfrm>
          <a:prstGeom prst="rect">
            <a:avLst/>
          </a:prstGeom>
          <a:solidFill>
            <a:schemeClr val="bg1"/>
          </a:solidFill>
          <a:ln>
            <a:noFill/>
          </a:ln>
        </p:spPr>
        <p:txBody>
          <a:bodyPr wrap="square">
            <a:spAutoFit/>
          </a:bodyPr>
          <a:lstStyle/>
          <a:p>
            <a:r>
              <a:rPr lang="en-US" sz="1100" b="1" dirty="0"/>
              <a:t>Primary Endpoints:</a:t>
            </a:r>
          </a:p>
          <a:p>
            <a:pPr marL="128588" indent="-128588">
              <a:buFont typeface="Arial" panose="020B0604020202020204" pitchFamily="34" charset="0"/>
              <a:buChar char="•"/>
            </a:pPr>
            <a:r>
              <a:rPr lang="en-US" sz="1100" b="1" dirty="0" err="1"/>
              <a:t>pCR</a:t>
            </a:r>
            <a:endParaRPr lang="en-US" sz="1100" b="1" dirty="0"/>
          </a:p>
        </p:txBody>
      </p:sp>
      <p:sp>
        <p:nvSpPr>
          <p:cNvPr id="41" name="TextBox 40">
            <a:extLst>
              <a:ext uri="{FF2B5EF4-FFF2-40B4-BE49-F238E27FC236}">
                <a16:creationId xmlns:a16="http://schemas.microsoft.com/office/drawing/2014/main" id="{35B88A42-1BDC-4E6D-B00F-8D7BFF548BCB}"/>
              </a:ext>
            </a:extLst>
          </p:cNvPr>
          <p:cNvSpPr txBox="1"/>
          <p:nvPr/>
        </p:nvSpPr>
        <p:spPr>
          <a:xfrm>
            <a:off x="7527670" y="4908571"/>
            <a:ext cx="1768186" cy="430887"/>
          </a:xfrm>
          <a:prstGeom prst="rect">
            <a:avLst/>
          </a:prstGeom>
          <a:solidFill>
            <a:schemeClr val="bg1"/>
          </a:solidFill>
          <a:ln>
            <a:solidFill>
              <a:srgbClr val="0070C0"/>
            </a:solidFill>
          </a:ln>
        </p:spPr>
        <p:txBody>
          <a:bodyPr wrap="square">
            <a:spAutoFit/>
          </a:bodyPr>
          <a:lstStyle/>
          <a:p>
            <a:r>
              <a:rPr lang="en-US" sz="1100" b="1" dirty="0"/>
              <a:t>Sharma et al. ASCO 2022 Abstract</a:t>
            </a:r>
          </a:p>
        </p:txBody>
      </p:sp>
      <p:sp>
        <p:nvSpPr>
          <p:cNvPr id="36" name="TextBox 35">
            <a:extLst>
              <a:ext uri="{FF2B5EF4-FFF2-40B4-BE49-F238E27FC236}">
                <a16:creationId xmlns:a16="http://schemas.microsoft.com/office/drawing/2014/main" id="{231AD60F-42E7-4FB1-9647-BBFA38D670E1}"/>
              </a:ext>
            </a:extLst>
          </p:cNvPr>
          <p:cNvSpPr txBox="1"/>
          <p:nvPr/>
        </p:nvSpPr>
        <p:spPr>
          <a:xfrm>
            <a:off x="4301883" y="3607411"/>
            <a:ext cx="1845806" cy="584775"/>
          </a:xfrm>
          <a:prstGeom prst="rect">
            <a:avLst/>
          </a:prstGeom>
          <a:solidFill>
            <a:srgbClr val="FF0000"/>
          </a:solidFill>
          <a:ln>
            <a:solidFill>
              <a:srgbClr val="FF0000"/>
            </a:solidFill>
          </a:ln>
        </p:spPr>
        <p:txBody>
          <a:bodyPr wrap="square">
            <a:spAutoFit/>
          </a:bodyPr>
          <a:lstStyle/>
          <a:p>
            <a:r>
              <a:rPr lang="en-US" sz="1600" b="1" dirty="0" err="1">
                <a:solidFill>
                  <a:schemeClr val="bg1"/>
                </a:solidFill>
              </a:rPr>
              <a:t>pCR</a:t>
            </a:r>
            <a:r>
              <a:rPr lang="en-US" sz="1600" b="1" dirty="0">
                <a:solidFill>
                  <a:schemeClr val="bg1"/>
                </a:solidFill>
              </a:rPr>
              <a:t> = 60% </a:t>
            </a:r>
          </a:p>
          <a:p>
            <a:r>
              <a:rPr lang="en-US" sz="1600" b="1" dirty="0">
                <a:solidFill>
                  <a:schemeClr val="bg1"/>
                </a:solidFill>
              </a:rPr>
              <a:t>RCB 0+1 = 71%</a:t>
            </a:r>
          </a:p>
        </p:txBody>
      </p:sp>
      <p:cxnSp>
        <p:nvCxnSpPr>
          <p:cNvPr id="37" name="Straight Connector 36">
            <a:extLst>
              <a:ext uri="{FF2B5EF4-FFF2-40B4-BE49-F238E27FC236}">
                <a16:creationId xmlns:a16="http://schemas.microsoft.com/office/drawing/2014/main" id="{71053783-961D-48C0-AA13-B2FA8DAC5484}"/>
              </a:ext>
            </a:extLst>
          </p:cNvPr>
          <p:cNvCxnSpPr>
            <a:cxnSpLocks/>
            <a:stCxn id="10" idx="3"/>
          </p:cNvCxnSpPr>
          <p:nvPr/>
        </p:nvCxnSpPr>
        <p:spPr>
          <a:xfrm>
            <a:off x="2389920" y="2381092"/>
            <a:ext cx="461374"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5746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0EAF2-3D1C-4F5B-B016-66EC447FF00D}"/>
              </a:ext>
            </a:extLst>
          </p:cNvPr>
          <p:cNvSpPr>
            <a:spLocks noGrp="1"/>
          </p:cNvSpPr>
          <p:nvPr>
            <p:ph type="title"/>
          </p:nvPr>
        </p:nvSpPr>
        <p:spPr>
          <a:xfrm>
            <a:off x="628650" y="377428"/>
            <a:ext cx="7886700" cy="994172"/>
          </a:xfrm>
        </p:spPr>
        <p:txBody>
          <a:bodyPr/>
          <a:lstStyle/>
          <a:p>
            <a:r>
              <a:rPr lang="en-US" dirty="0"/>
              <a:t>Neoadjuvant Therapy</a:t>
            </a:r>
            <a:br>
              <a:rPr lang="en-US" dirty="0"/>
            </a:br>
            <a:endParaRPr lang="en-US" dirty="0"/>
          </a:p>
        </p:txBody>
      </p:sp>
      <p:sp>
        <p:nvSpPr>
          <p:cNvPr id="3" name="Content Placeholder 2">
            <a:extLst>
              <a:ext uri="{FF2B5EF4-FFF2-40B4-BE49-F238E27FC236}">
                <a16:creationId xmlns:a16="http://schemas.microsoft.com/office/drawing/2014/main" id="{3F90FFD9-A98E-4B50-AD56-F661AF25BEAD}"/>
              </a:ext>
            </a:extLst>
          </p:cNvPr>
          <p:cNvSpPr>
            <a:spLocks noGrp="1"/>
          </p:cNvSpPr>
          <p:nvPr>
            <p:ph idx="1"/>
          </p:nvPr>
        </p:nvSpPr>
        <p:spPr>
          <a:xfrm>
            <a:off x="685800" y="777447"/>
            <a:ext cx="7772400" cy="2742388"/>
          </a:xfrm>
        </p:spPr>
        <p:txBody>
          <a:bodyPr/>
          <a:lstStyle/>
          <a:p>
            <a:r>
              <a:rPr lang="en-US" dirty="0"/>
              <a:t>Immunotherapy + Chemotherapy new SOC Stage II-III TNBC</a:t>
            </a:r>
          </a:p>
          <a:p>
            <a:pPr marL="0" indent="0">
              <a:buNone/>
            </a:pPr>
            <a:endParaRPr lang="en-US" b="1" dirty="0"/>
          </a:p>
          <a:p>
            <a:r>
              <a:rPr lang="en-US" dirty="0"/>
              <a:t>Can we de-escalate therapy?</a:t>
            </a:r>
          </a:p>
          <a:p>
            <a:pPr marL="0" indent="0">
              <a:buNone/>
            </a:pPr>
            <a:endParaRPr lang="en-US" dirty="0"/>
          </a:p>
          <a:p>
            <a:r>
              <a:rPr lang="en-US" b="1" dirty="0"/>
              <a:t>Future Directions</a:t>
            </a:r>
          </a:p>
        </p:txBody>
      </p:sp>
    </p:spTree>
    <p:extLst>
      <p:ext uri="{BB962C8B-B14F-4D97-AF65-F5344CB8AC3E}">
        <p14:creationId xmlns:p14="http://schemas.microsoft.com/office/powerpoint/2010/main" val="183467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4" end="4"/>
                                            </p:txEl>
                                          </p:spTgt>
                                        </p:tgtEl>
                                      </p:cBhvr>
                                    </p:animEffect>
                                    <p:animScale>
                                      <p:cBhvr>
                                        <p:cTn id="7" dur="250" autoRev="1" fill="hold"/>
                                        <p:tgtEl>
                                          <p:spTgt spid="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12A84-5FEB-4E62-8BD3-B9262EC213E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01FB8AC-EFB3-4334-9F56-CD5EC4E67029}"/>
              </a:ext>
            </a:extLst>
          </p:cNvPr>
          <p:cNvSpPr>
            <a:spLocks noGrp="1"/>
          </p:cNvSpPr>
          <p:nvPr>
            <p:ph idx="1"/>
          </p:nvPr>
        </p:nvSpPr>
        <p:spPr>
          <a:xfrm>
            <a:off x="572494" y="1049831"/>
            <a:ext cx="8269357" cy="3442916"/>
          </a:xfrm>
        </p:spPr>
        <p:txBody>
          <a:bodyPr/>
          <a:lstStyle/>
          <a:p>
            <a:r>
              <a:rPr lang="en-US" sz="2000" u="sng" dirty="0" err="1"/>
              <a:t>NeoSTAR</a:t>
            </a:r>
            <a:r>
              <a:rPr lang="en-US" sz="2000" u="sng" dirty="0"/>
              <a:t>: </a:t>
            </a:r>
            <a:r>
              <a:rPr lang="en-US" sz="2000" dirty="0"/>
              <a:t>Neoadjuvant Sacituzumab </a:t>
            </a:r>
            <a:r>
              <a:rPr lang="en-US" sz="2000" dirty="0" err="1"/>
              <a:t>govitecan</a:t>
            </a:r>
            <a:r>
              <a:rPr lang="en-US" sz="2000" dirty="0"/>
              <a:t> with or without pembrolizumab for TNBC</a:t>
            </a:r>
          </a:p>
          <a:p>
            <a:endParaRPr lang="en-US" sz="2000" dirty="0"/>
          </a:p>
          <a:p>
            <a:r>
              <a:rPr lang="en-US" sz="2000" u="sng" dirty="0"/>
              <a:t>TBCRC 056: </a:t>
            </a:r>
            <a:r>
              <a:rPr lang="en-US" sz="2000" dirty="0"/>
              <a:t>Preoperative niraparib (</a:t>
            </a:r>
            <a:r>
              <a:rPr lang="en-US" sz="2000" dirty="0" err="1"/>
              <a:t>PARPi</a:t>
            </a:r>
            <a:r>
              <a:rPr lang="en-US" sz="2000" dirty="0"/>
              <a:t>) and </a:t>
            </a:r>
            <a:r>
              <a:rPr lang="en-US" sz="2000" dirty="0" err="1"/>
              <a:t>dostarlimab</a:t>
            </a:r>
            <a:r>
              <a:rPr lang="en-US" sz="2000" dirty="0"/>
              <a:t> (anti-PD-1) for BRCA ½ or PALB2 deficient breast cancer</a:t>
            </a:r>
          </a:p>
          <a:p>
            <a:pPr marL="0" indent="0">
              <a:buNone/>
            </a:pPr>
            <a:endParaRPr lang="en-US" sz="2000" dirty="0"/>
          </a:p>
          <a:p>
            <a:r>
              <a:rPr lang="en-US" sz="2000" u="sng" dirty="0"/>
              <a:t>SWOG 2212 (SCARLET): </a:t>
            </a:r>
            <a:r>
              <a:rPr lang="en-US" sz="2000" dirty="0" err="1"/>
              <a:t>NeoPACT</a:t>
            </a:r>
            <a:r>
              <a:rPr lang="en-US" sz="2000" dirty="0"/>
              <a:t> v KEYNOTE-522 regimens</a:t>
            </a:r>
          </a:p>
        </p:txBody>
      </p:sp>
      <p:sp>
        <p:nvSpPr>
          <p:cNvPr id="4" name="Title 1">
            <a:extLst>
              <a:ext uri="{FF2B5EF4-FFF2-40B4-BE49-F238E27FC236}">
                <a16:creationId xmlns:a16="http://schemas.microsoft.com/office/drawing/2014/main" id="{71864D73-52A0-440C-9355-1C43D630E3F9}"/>
              </a:ext>
            </a:extLst>
          </p:cNvPr>
          <p:cNvSpPr txBox="1">
            <a:spLocks/>
          </p:cNvSpPr>
          <p:nvPr/>
        </p:nvSpPr>
        <p:spPr>
          <a:xfrm>
            <a:off x="302149" y="286246"/>
            <a:ext cx="7886700" cy="994172"/>
          </a:xfrm>
          <a:solidFill>
            <a:schemeClr val="bg1"/>
          </a:solidFill>
          <a:ln>
            <a:solidFill>
              <a:srgbClr val="0070C0"/>
            </a:solidFill>
          </a:ln>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sz="2800" b="1" kern="0" dirty="0">
                <a:solidFill>
                  <a:schemeClr val="tx1"/>
                </a:solidFill>
              </a:rPr>
              <a:t>Future Directions</a:t>
            </a:r>
          </a:p>
        </p:txBody>
      </p:sp>
    </p:spTree>
    <p:extLst>
      <p:ext uri="{BB962C8B-B14F-4D97-AF65-F5344CB8AC3E}">
        <p14:creationId xmlns:p14="http://schemas.microsoft.com/office/powerpoint/2010/main" val="260846645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Right 3">
            <a:extLst>
              <a:ext uri="{FF2B5EF4-FFF2-40B4-BE49-F238E27FC236}">
                <a16:creationId xmlns:a16="http://schemas.microsoft.com/office/drawing/2014/main" id="{FF339A2B-F8E0-49C0-9882-E4FE694484B0}"/>
              </a:ext>
            </a:extLst>
          </p:cNvPr>
          <p:cNvSpPr/>
          <p:nvPr/>
        </p:nvSpPr>
        <p:spPr>
          <a:xfrm>
            <a:off x="190500" y="1331119"/>
            <a:ext cx="8810625" cy="2486025"/>
          </a:xfrm>
          <a:prstGeom prst="right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15" name="Rectangle 14">
            <a:extLst>
              <a:ext uri="{FF2B5EF4-FFF2-40B4-BE49-F238E27FC236}">
                <a16:creationId xmlns:a16="http://schemas.microsoft.com/office/drawing/2014/main" id="{8A41F4AB-29EB-4AF1-9174-AA30419EEBDC}"/>
              </a:ext>
            </a:extLst>
          </p:cNvPr>
          <p:cNvSpPr/>
          <p:nvPr/>
        </p:nvSpPr>
        <p:spPr>
          <a:xfrm>
            <a:off x="447675" y="2350294"/>
            <a:ext cx="1905000" cy="523875"/>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Chemotherapy</a:t>
            </a:r>
          </a:p>
        </p:txBody>
      </p:sp>
      <p:sp>
        <p:nvSpPr>
          <p:cNvPr id="17" name="Rectangle 16">
            <a:extLst>
              <a:ext uri="{FF2B5EF4-FFF2-40B4-BE49-F238E27FC236}">
                <a16:creationId xmlns:a16="http://schemas.microsoft.com/office/drawing/2014/main" id="{AFD11391-3F99-440E-8D6F-0095FBDE1B3E}"/>
              </a:ext>
            </a:extLst>
          </p:cNvPr>
          <p:cNvSpPr/>
          <p:nvPr/>
        </p:nvSpPr>
        <p:spPr>
          <a:xfrm>
            <a:off x="2867027" y="2350294"/>
            <a:ext cx="1905000" cy="523875"/>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PARP-Inhibitors</a:t>
            </a:r>
          </a:p>
        </p:txBody>
      </p:sp>
      <p:sp>
        <p:nvSpPr>
          <p:cNvPr id="19" name="Rectangle 18">
            <a:extLst>
              <a:ext uri="{FF2B5EF4-FFF2-40B4-BE49-F238E27FC236}">
                <a16:creationId xmlns:a16="http://schemas.microsoft.com/office/drawing/2014/main" id="{DB0D3E79-3186-4B67-818F-61C1560FA868}"/>
              </a:ext>
            </a:extLst>
          </p:cNvPr>
          <p:cNvSpPr/>
          <p:nvPr/>
        </p:nvSpPr>
        <p:spPr>
          <a:xfrm>
            <a:off x="5048251" y="2078831"/>
            <a:ext cx="2024902" cy="523875"/>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Immunotherapy</a:t>
            </a:r>
          </a:p>
        </p:txBody>
      </p:sp>
      <p:sp>
        <p:nvSpPr>
          <p:cNvPr id="21" name="Rectangle 20">
            <a:extLst>
              <a:ext uri="{FF2B5EF4-FFF2-40B4-BE49-F238E27FC236}">
                <a16:creationId xmlns:a16="http://schemas.microsoft.com/office/drawing/2014/main" id="{FB83F7A3-FB2F-4F6C-B75F-86B4150E4A8F}"/>
              </a:ext>
            </a:extLst>
          </p:cNvPr>
          <p:cNvSpPr/>
          <p:nvPr/>
        </p:nvSpPr>
        <p:spPr>
          <a:xfrm>
            <a:off x="5600702" y="2574131"/>
            <a:ext cx="1905000" cy="523875"/>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ADCs</a:t>
            </a:r>
          </a:p>
        </p:txBody>
      </p:sp>
      <p:sp>
        <p:nvSpPr>
          <p:cNvPr id="22" name="Title 1">
            <a:extLst>
              <a:ext uri="{FF2B5EF4-FFF2-40B4-BE49-F238E27FC236}">
                <a16:creationId xmlns:a16="http://schemas.microsoft.com/office/drawing/2014/main" id="{3F73AB7F-91B1-4E9B-89E1-50A706EC6DD7}"/>
              </a:ext>
            </a:extLst>
          </p:cNvPr>
          <p:cNvSpPr>
            <a:spLocks noGrp="1"/>
          </p:cNvSpPr>
          <p:nvPr>
            <p:ph type="title"/>
          </p:nvPr>
        </p:nvSpPr>
        <p:spPr>
          <a:xfrm>
            <a:off x="190500" y="463153"/>
            <a:ext cx="8810625" cy="994172"/>
          </a:xfrm>
        </p:spPr>
        <p:txBody>
          <a:bodyPr/>
          <a:lstStyle/>
          <a:p>
            <a:pPr algn="l"/>
            <a:r>
              <a:rPr lang="en-US" sz="2800" b="1" dirty="0">
                <a:solidFill>
                  <a:schemeClr val="tx1"/>
                </a:solidFill>
              </a:rPr>
              <a:t>Metastatic TNBC (</a:t>
            </a:r>
            <a:r>
              <a:rPr lang="en-US" sz="2800" b="1" dirty="0" err="1">
                <a:solidFill>
                  <a:schemeClr val="tx1"/>
                </a:solidFill>
              </a:rPr>
              <a:t>mTNBC</a:t>
            </a:r>
            <a:r>
              <a:rPr lang="en-US" sz="2800" b="1" dirty="0">
                <a:solidFill>
                  <a:schemeClr val="tx1"/>
                </a:solidFill>
              </a:rPr>
              <a:t>): </a:t>
            </a:r>
            <a:br>
              <a:rPr lang="en-US" sz="2800" b="1" dirty="0">
                <a:solidFill>
                  <a:schemeClr val="tx1"/>
                </a:solidFill>
              </a:rPr>
            </a:br>
            <a:endParaRPr lang="en-US" sz="2800" b="1" dirty="0">
              <a:solidFill>
                <a:schemeClr val="tx1"/>
              </a:solidFill>
            </a:endParaRPr>
          </a:p>
        </p:txBody>
      </p:sp>
    </p:spTree>
    <p:extLst>
      <p:ext uri="{BB962C8B-B14F-4D97-AF65-F5344CB8AC3E}">
        <p14:creationId xmlns:p14="http://schemas.microsoft.com/office/powerpoint/2010/main" val="224897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1"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EB2A5-C0BB-4D6B-AC10-E7B96DC8605F}"/>
              </a:ext>
            </a:extLst>
          </p:cNvPr>
          <p:cNvSpPr>
            <a:spLocks noGrp="1"/>
          </p:cNvSpPr>
          <p:nvPr>
            <p:ph type="title"/>
          </p:nvPr>
        </p:nvSpPr>
        <p:spPr>
          <a:xfrm>
            <a:off x="233878" y="157831"/>
            <a:ext cx="7886700" cy="994172"/>
          </a:xfrm>
          <a:noFill/>
          <a:ln>
            <a:solidFill>
              <a:srgbClr val="0070C0"/>
            </a:solidFill>
          </a:ln>
        </p:spPr>
        <p:txBody>
          <a:bodyPr/>
          <a:lstStyle/>
          <a:p>
            <a:pPr algn="l"/>
            <a:r>
              <a:rPr lang="en-US" sz="2800" b="1" u="sng" dirty="0">
                <a:solidFill>
                  <a:schemeClr val="tx1"/>
                </a:solidFill>
              </a:rPr>
              <a:t>Keynote-355</a:t>
            </a:r>
          </a:p>
        </p:txBody>
      </p:sp>
      <p:sp>
        <p:nvSpPr>
          <p:cNvPr id="10" name="Rectangle: Rounded Corners 9">
            <a:extLst>
              <a:ext uri="{FF2B5EF4-FFF2-40B4-BE49-F238E27FC236}">
                <a16:creationId xmlns:a16="http://schemas.microsoft.com/office/drawing/2014/main" id="{D76F9BED-0224-4039-A781-2D09CF6F8BE9}"/>
              </a:ext>
            </a:extLst>
          </p:cNvPr>
          <p:cNvSpPr/>
          <p:nvPr/>
        </p:nvSpPr>
        <p:spPr>
          <a:xfrm>
            <a:off x="611373" y="777189"/>
            <a:ext cx="2848196" cy="337844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Key Eligibility Criteria</a:t>
            </a:r>
          </a:p>
          <a:p>
            <a:pPr algn="ctr"/>
            <a:endParaRPr lang="en-US" sz="1200" b="1" dirty="0">
              <a:solidFill>
                <a:schemeClr val="tx1"/>
              </a:solidFill>
            </a:endParaRPr>
          </a:p>
          <a:p>
            <a:pPr marL="214313" indent="-214313">
              <a:buFont typeface="Arial" panose="020B0604020202020204" pitchFamily="34" charset="0"/>
              <a:buChar char="•"/>
            </a:pPr>
            <a:r>
              <a:rPr lang="en-US" sz="1200" b="1" dirty="0">
                <a:solidFill>
                  <a:schemeClr val="tx1"/>
                </a:solidFill>
              </a:rPr>
              <a:t>Age ≥18 years</a:t>
            </a:r>
          </a:p>
          <a:p>
            <a:pPr marL="214313" indent="-214313">
              <a:buFont typeface="Arial" panose="020B0604020202020204" pitchFamily="34" charset="0"/>
              <a:buChar char="•"/>
            </a:pPr>
            <a:r>
              <a:rPr lang="en-US" sz="1200" b="1" dirty="0">
                <a:solidFill>
                  <a:schemeClr val="tx1"/>
                </a:solidFill>
              </a:rPr>
              <a:t>Central determination of TNBC and PD-L1 expression</a:t>
            </a:r>
          </a:p>
          <a:p>
            <a:pPr marL="214313" indent="-214313">
              <a:buFont typeface="Arial" panose="020B0604020202020204" pitchFamily="34" charset="0"/>
              <a:buChar char="•"/>
            </a:pPr>
            <a:r>
              <a:rPr lang="en-US" sz="1200" b="1" dirty="0">
                <a:solidFill>
                  <a:schemeClr val="tx1"/>
                </a:solidFill>
              </a:rPr>
              <a:t>Previously untreated locally recurrent inoperable or metastatic TNBC</a:t>
            </a:r>
          </a:p>
          <a:p>
            <a:pPr marL="214313" indent="-214313">
              <a:buFont typeface="Arial" panose="020B0604020202020204" pitchFamily="34" charset="0"/>
              <a:buChar char="•"/>
            </a:pPr>
            <a:r>
              <a:rPr lang="en-US" sz="1200" b="1" dirty="0">
                <a:solidFill>
                  <a:schemeClr val="tx1"/>
                </a:solidFill>
              </a:rPr>
              <a:t>De novo  metastasis or completion of treatment with curable intent ≥6 months prior to first disease recurrence</a:t>
            </a:r>
          </a:p>
          <a:p>
            <a:pPr marL="214313" indent="-214313">
              <a:buFont typeface="Arial" panose="020B0604020202020204" pitchFamily="34" charset="0"/>
              <a:buChar char="•"/>
            </a:pPr>
            <a:r>
              <a:rPr lang="en-US" sz="1200" b="1" dirty="0">
                <a:solidFill>
                  <a:schemeClr val="tx1"/>
                </a:solidFill>
              </a:rPr>
              <a:t>ECOG PS 0 or 1</a:t>
            </a:r>
          </a:p>
          <a:p>
            <a:pPr marL="214313" indent="-214313">
              <a:buFont typeface="Arial" panose="020B0604020202020204" pitchFamily="34" charset="0"/>
              <a:buChar char="•"/>
            </a:pPr>
            <a:r>
              <a:rPr lang="en-US" sz="1200" b="1" dirty="0">
                <a:solidFill>
                  <a:schemeClr val="tx1"/>
                </a:solidFill>
              </a:rPr>
              <a:t>No active CNS metastases</a:t>
            </a:r>
          </a:p>
        </p:txBody>
      </p:sp>
      <p:cxnSp>
        <p:nvCxnSpPr>
          <p:cNvPr id="12" name="Straight Connector 11">
            <a:extLst>
              <a:ext uri="{FF2B5EF4-FFF2-40B4-BE49-F238E27FC236}">
                <a16:creationId xmlns:a16="http://schemas.microsoft.com/office/drawing/2014/main" id="{805DE763-1851-4975-A292-EDD89F047038}"/>
              </a:ext>
            </a:extLst>
          </p:cNvPr>
          <p:cNvCxnSpPr>
            <a:stCxn id="10" idx="3"/>
          </p:cNvCxnSpPr>
          <p:nvPr/>
        </p:nvCxnSpPr>
        <p:spPr>
          <a:xfrm flipV="1">
            <a:off x="3459569" y="2466409"/>
            <a:ext cx="701749" cy="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143EC22-361A-4CAE-8BCD-44C705A6638C}"/>
              </a:ext>
            </a:extLst>
          </p:cNvPr>
          <p:cNvSpPr/>
          <p:nvPr/>
        </p:nvSpPr>
        <p:spPr>
          <a:xfrm>
            <a:off x="4161317" y="2039777"/>
            <a:ext cx="980854" cy="85326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a:t>
            </a:r>
          </a:p>
          <a:p>
            <a:pPr algn="ctr"/>
            <a:r>
              <a:rPr lang="en-US" sz="1200" b="1" dirty="0">
                <a:solidFill>
                  <a:schemeClr val="tx1"/>
                </a:solidFill>
              </a:rPr>
              <a:t>2:1</a:t>
            </a:r>
          </a:p>
        </p:txBody>
      </p:sp>
      <p:cxnSp>
        <p:nvCxnSpPr>
          <p:cNvPr id="15" name="Straight Connector 14">
            <a:extLst>
              <a:ext uri="{FF2B5EF4-FFF2-40B4-BE49-F238E27FC236}">
                <a16:creationId xmlns:a16="http://schemas.microsoft.com/office/drawing/2014/main" id="{D014D542-AF08-4FAB-B3A8-F90DB71C6330}"/>
              </a:ext>
            </a:extLst>
          </p:cNvPr>
          <p:cNvCxnSpPr>
            <a:stCxn id="13" idx="0"/>
          </p:cNvCxnSpPr>
          <p:nvPr/>
        </p:nvCxnSpPr>
        <p:spPr>
          <a:xfrm flipH="1" flipV="1">
            <a:off x="4651744" y="1500230"/>
            <a:ext cx="1" cy="53954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5D4F5A8-0E70-4BF5-8007-AEFF48EE763E}"/>
              </a:ext>
            </a:extLst>
          </p:cNvPr>
          <p:cNvCxnSpPr>
            <a:cxnSpLocks/>
          </p:cNvCxnSpPr>
          <p:nvPr/>
        </p:nvCxnSpPr>
        <p:spPr>
          <a:xfrm flipH="1" flipV="1">
            <a:off x="4650415" y="2897043"/>
            <a:ext cx="1" cy="53954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AF5E771-6971-4068-9C7C-0D2C538CC6D9}"/>
              </a:ext>
            </a:extLst>
          </p:cNvPr>
          <p:cNvCxnSpPr>
            <a:cxnSpLocks/>
          </p:cNvCxnSpPr>
          <p:nvPr/>
        </p:nvCxnSpPr>
        <p:spPr>
          <a:xfrm>
            <a:off x="4650415" y="1500230"/>
            <a:ext cx="798771"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E647E28-B2F0-457F-9F85-0591F2AE551B}"/>
              </a:ext>
            </a:extLst>
          </p:cNvPr>
          <p:cNvCxnSpPr>
            <a:cxnSpLocks/>
          </p:cNvCxnSpPr>
          <p:nvPr/>
        </p:nvCxnSpPr>
        <p:spPr>
          <a:xfrm>
            <a:off x="4659718" y="3444480"/>
            <a:ext cx="798771"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20659F26-2546-460E-9A0D-5404C8A39ECC}"/>
              </a:ext>
            </a:extLst>
          </p:cNvPr>
          <p:cNvSpPr/>
          <p:nvPr/>
        </p:nvSpPr>
        <p:spPr>
          <a:xfrm>
            <a:off x="5449185" y="973824"/>
            <a:ext cx="2044106" cy="994167"/>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Pembrolizumab + chemotherapy*</a:t>
            </a:r>
          </a:p>
        </p:txBody>
      </p:sp>
      <p:sp>
        <p:nvSpPr>
          <p:cNvPr id="21" name="Rectangle: Rounded Corners 20">
            <a:extLst>
              <a:ext uri="{FF2B5EF4-FFF2-40B4-BE49-F238E27FC236}">
                <a16:creationId xmlns:a16="http://schemas.microsoft.com/office/drawing/2014/main" id="{8DE17521-3A96-49AA-8947-A77959F6B76C}"/>
              </a:ext>
            </a:extLst>
          </p:cNvPr>
          <p:cNvSpPr/>
          <p:nvPr/>
        </p:nvSpPr>
        <p:spPr>
          <a:xfrm>
            <a:off x="5458490" y="2831796"/>
            <a:ext cx="2044106" cy="994167"/>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Placebo + chemotherapy*</a:t>
            </a:r>
          </a:p>
        </p:txBody>
      </p:sp>
      <p:sp>
        <p:nvSpPr>
          <p:cNvPr id="23" name="TextBox 22">
            <a:extLst>
              <a:ext uri="{FF2B5EF4-FFF2-40B4-BE49-F238E27FC236}">
                <a16:creationId xmlns:a16="http://schemas.microsoft.com/office/drawing/2014/main" id="{F8A2C893-7726-4121-89AD-29FD0F681D4A}"/>
              </a:ext>
            </a:extLst>
          </p:cNvPr>
          <p:cNvSpPr txBox="1"/>
          <p:nvPr/>
        </p:nvSpPr>
        <p:spPr>
          <a:xfrm>
            <a:off x="3614030" y="3549316"/>
            <a:ext cx="1240401" cy="830997"/>
          </a:xfrm>
          <a:prstGeom prst="rect">
            <a:avLst/>
          </a:prstGeom>
          <a:noFill/>
          <a:ln>
            <a:noFill/>
          </a:ln>
        </p:spPr>
        <p:txBody>
          <a:bodyPr wrap="square">
            <a:spAutoFit/>
          </a:bodyPr>
          <a:lstStyle/>
          <a:p>
            <a:r>
              <a:rPr lang="en-US" sz="800" b="1" dirty="0"/>
              <a:t>*Chemotherapy: nanoparticle albumin-bound paclitaxel, paclitaxel, or gemcitabine-carboplatin</a:t>
            </a:r>
          </a:p>
        </p:txBody>
      </p:sp>
      <p:sp>
        <p:nvSpPr>
          <p:cNvPr id="24" name="TextBox 23">
            <a:extLst>
              <a:ext uri="{FF2B5EF4-FFF2-40B4-BE49-F238E27FC236}">
                <a16:creationId xmlns:a16="http://schemas.microsoft.com/office/drawing/2014/main" id="{78946392-D690-41BB-8910-E097CC9BDB3F}"/>
              </a:ext>
            </a:extLst>
          </p:cNvPr>
          <p:cNvSpPr txBox="1"/>
          <p:nvPr/>
        </p:nvSpPr>
        <p:spPr>
          <a:xfrm>
            <a:off x="4717001" y="1237451"/>
            <a:ext cx="850339" cy="276999"/>
          </a:xfrm>
          <a:prstGeom prst="rect">
            <a:avLst/>
          </a:prstGeom>
          <a:noFill/>
          <a:ln>
            <a:solidFill>
              <a:srgbClr val="0070C0"/>
            </a:solidFill>
          </a:ln>
        </p:spPr>
        <p:txBody>
          <a:bodyPr wrap="square" rtlCol="0">
            <a:spAutoFit/>
          </a:bodyPr>
          <a:lstStyle/>
          <a:p>
            <a:r>
              <a:rPr lang="en-US" sz="1200" b="1" dirty="0"/>
              <a:t>n=566</a:t>
            </a:r>
          </a:p>
        </p:txBody>
      </p:sp>
      <p:sp>
        <p:nvSpPr>
          <p:cNvPr id="25" name="TextBox 24">
            <a:extLst>
              <a:ext uri="{FF2B5EF4-FFF2-40B4-BE49-F238E27FC236}">
                <a16:creationId xmlns:a16="http://schemas.microsoft.com/office/drawing/2014/main" id="{9C44349D-ADC6-4D25-95B0-71190AD8F229}"/>
              </a:ext>
            </a:extLst>
          </p:cNvPr>
          <p:cNvSpPr txBox="1"/>
          <p:nvPr/>
        </p:nvSpPr>
        <p:spPr>
          <a:xfrm>
            <a:off x="4822130" y="3421264"/>
            <a:ext cx="850339" cy="276999"/>
          </a:xfrm>
          <a:prstGeom prst="rect">
            <a:avLst/>
          </a:prstGeom>
          <a:noFill/>
          <a:ln>
            <a:solidFill>
              <a:srgbClr val="0070C0"/>
            </a:solidFill>
          </a:ln>
        </p:spPr>
        <p:txBody>
          <a:bodyPr wrap="square" rtlCol="0">
            <a:spAutoFit/>
          </a:bodyPr>
          <a:lstStyle/>
          <a:p>
            <a:r>
              <a:rPr lang="en-US" sz="1200" b="1" dirty="0"/>
              <a:t>n=281</a:t>
            </a:r>
          </a:p>
        </p:txBody>
      </p:sp>
      <p:sp>
        <p:nvSpPr>
          <p:cNvPr id="27" name="TextBox 26">
            <a:extLst>
              <a:ext uri="{FF2B5EF4-FFF2-40B4-BE49-F238E27FC236}">
                <a16:creationId xmlns:a16="http://schemas.microsoft.com/office/drawing/2014/main" id="{A9C205D9-3C77-4A07-B9A0-961FF6C56F35}"/>
              </a:ext>
            </a:extLst>
          </p:cNvPr>
          <p:cNvSpPr txBox="1"/>
          <p:nvPr/>
        </p:nvSpPr>
        <p:spPr>
          <a:xfrm>
            <a:off x="7474222" y="1997050"/>
            <a:ext cx="1752111" cy="1107996"/>
          </a:xfrm>
          <a:prstGeom prst="rect">
            <a:avLst/>
          </a:prstGeom>
          <a:noFill/>
          <a:ln>
            <a:noFill/>
          </a:ln>
        </p:spPr>
        <p:txBody>
          <a:bodyPr wrap="square">
            <a:spAutoFit/>
          </a:bodyPr>
          <a:lstStyle/>
          <a:p>
            <a:r>
              <a:rPr lang="en-US" sz="1100" b="1" dirty="0"/>
              <a:t>Primary Endpoints: PFS, OS </a:t>
            </a:r>
          </a:p>
          <a:p>
            <a:r>
              <a:rPr lang="en-US" sz="1100" b="1" dirty="0"/>
              <a:t>PD-L1 CPS score ≥ 10</a:t>
            </a:r>
          </a:p>
          <a:p>
            <a:r>
              <a:rPr lang="en-US" sz="1100" b="1" dirty="0"/>
              <a:t>PD-L1 CPS ≥ 1</a:t>
            </a:r>
          </a:p>
          <a:p>
            <a:r>
              <a:rPr lang="en-US" sz="1100" b="1" dirty="0"/>
              <a:t>ITT Population</a:t>
            </a:r>
          </a:p>
          <a:p>
            <a:endParaRPr lang="en-US" sz="1100" b="1" dirty="0"/>
          </a:p>
        </p:txBody>
      </p:sp>
      <p:sp>
        <p:nvSpPr>
          <p:cNvPr id="18" name="TextBox 17">
            <a:extLst>
              <a:ext uri="{FF2B5EF4-FFF2-40B4-BE49-F238E27FC236}">
                <a16:creationId xmlns:a16="http://schemas.microsoft.com/office/drawing/2014/main" id="{FC12C2CB-E225-4D8F-8DF4-78AF027DD1B5}"/>
              </a:ext>
            </a:extLst>
          </p:cNvPr>
          <p:cNvSpPr txBox="1"/>
          <p:nvPr/>
        </p:nvSpPr>
        <p:spPr>
          <a:xfrm>
            <a:off x="7567719" y="4155629"/>
            <a:ext cx="1531402" cy="215444"/>
          </a:xfrm>
          <a:prstGeom prst="rect">
            <a:avLst/>
          </a:prstGeom>
          <a:noFill/>
          <a:ln>
            <a:solidFill>
              <a:srgbClr val="0070C0"/>
            </a:solidFill>
          </a:ln>
        </p:spPr>
        <p:txBody>
          <a:bodyPr wrap="square">
            <a:spAutoFit/>
          </a:bodyPr>
          <a:lstStyle/>
          <a:p>
            <a:r>
              <a:rPr lang="en-US" sz="800" b="1" dirty="0"/>
              <a:t>Cortes J et al. Lancet 2020</a:t>
            </a:r>
          </a:p>
        </p:txBody>
      </p:sp>
    </p:spTree>
    <p:extLst>
      <p:ext uri="{BB962C8B-B14F-4D97-AF65-F5344CB8AC3E}">
        <p14:creationId xmlns:p14="http://schemas.microsoft.com/office/powerpoint/2010/main" val="172225846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A308A5-B1CD-48A5-A5D4-70EC54CDE602}"/>
              </a:ext>
            </a:extLst>
          </p:cNvPr>
          <p:cNvPicPr>
            <a:picLocks noChangeAspect="1"/>
          </p:cNvPicPr>
          <p:nvPr/>
        </p:nvPicPr>
        <p:blipFill>
          <a:blip r:embed="rId3"/>
          <a:stretch>
            <a:fillRect/>
          </a:stretch>
        </p:blipFill>
        <p:spPr>
          <a:xfrm>
            <a:off x="1" y="59778"/>
            <a:ext cx="4911032" cy="2622938"/>
          </a:xfrm>
          <a:prstGeom prst="rect">
            <a:avLst/>
          </a:prstGeom>
        </p:spPr>
      </p:pic>
      <p:sp>
        <p:nvSpPr>
          <p:cNvPr id="11" name="TextBox 10">
            <a:extLst>
              <a:ext uri="{FF2B5EF4-FFF2-40B4-BE49-F238E27FC236}">
                <a16:creationId xmlns:a16="http://schemas.microsoft.com/office/drawing/2014/main" id="{DB6A42B7-38C7-4E4E-8462-E8D280F431E9}"/>
              </a:ext>
            </a:extLst>
          </p:cNvPr>
          <p:cNvSpPr txBox="1"/>
          <p:nvPr/>
        </p:nvSpPr>
        <p:spPr>
          <a:xfrm>
            <a:off x="0" y="2682716"/>
            <a:ext cx="1600200" cy="207749"/>
          </a:xfrm>
          <a:prstGeom prst="rect">
            <a:avLst/>
          </a:prstGeom>
          <a:noFill/>
        </p:spPr>
        <p:txBody>
          <a:bodyPr wrap="square">
            <a:spAutoFit/>
          </a:bodyPr>
          <a:lstStyle/>
          <a:p>
            <a:r>
              <a:rPr lang="en-US" sz="750" dirty="0">
                <a:solidFill>
                  <a:srgbClr val="333333"/>
                </a:solidFill>
              </a:rPr>
              <a:t>Cortes J et al. Lancet 2020</a:t>
            </a:r>
            <a:endParaRPr lang="en-US" sz="750" dirty="0"/>
          </a:p>
        </p:txBody>
      </p:sp>
      <p:pic>
        <p:nvPicPr>
          <p:cNvPr id="13" name="Picture 12">
            <a:extLst>
              <a:ext uri="{FF2B5EF4-FFF2-40B4-BE49-F238E27FC236}">
                <a16:creationId xmlns:a16="http://schemas.microsoft.com/office/drawing/2014/main" id="{DBE0DFE6-D99C-47D6-86D7-2BB49AF6AE2E}"/>
              </a:ext>
            </a:extLst>
          </p:cNvPr>
          <p:cNvPicPr>
            <a:picLocks noChangeAspect="1"/>
          </p:cNvPicPr>
          <p:nvPr/>
        </p:nvPicPr>
        <p:blipFill>
          <a:blip r:embed="rId4"/>
          <a:stretch>
            <a:fillRect/>
          </a:stretch>
        </p:blipFill>
        <p:spPr>
          <a:xfrm>
            <a:off x="4114800" y="2636501"/>
            <a:ext cx="5029200" cy="2451983"/>
          </a:xfrm>
          <a:prstGeom prst="rect">
            <a:avLst/>
          </a:prstGeom>
        </p:spPr>
      </p:pic>
      <p:sp>
        <p:nvSpPr>
          <p:cNvPr id="16" name="TextBox 15">
            <a:extLst>
              <a:ext uri="{FF2B5EF4-FFF2-40B4-BE49-F238E27FC236}">
                <a16:creationId xmlns:a16="http://schemas.microsoft.com/office/drawing/2014/main" id="{43432784-EE57-4DF1-9352-8D22CB06FF9A}"/>
              </a:ext>
            </a:extLst>
          </p:cNvPr>
          <p:cNvSpPr txBox="1"/>
          <p:nvPr/>
        </p:nvSpPr>
        <p:spPr>
          <a:xfrm>
            <a:off x="7861906" y="2519069"/>
            <a:ext cx="1600200" cy="207749"/>
          </a:xfrm>
          <a:prstGeom prst="rect">
            <a:avLst/>
          </a:prstGeom>
          <a:noFill/>
        </p:spPr>
        <p:txBody>
          <a:bodyPr wrap="square">
            <a:spAutoFit/>
          </a:bodyPr>
          <a:lstStyle/>
          <a:p>
            <a:r>
              <a:rPr lang="en-US" sz="750" dirty="0">
                <a:solidFill>
                  <a:srgbClr val="333333"/>
                </a:solidFill>
              </a:rPr>
              <a:t>Cortes J et al. NEJM 2022</a:t>
            </a:r>
            <a:endParaRPr lang="en-US" sz="750" dirty="0"/>
          </a:p>
        </p:txBody>
      </p:sp>
    </p:spTree>
    <p:extLst>
      <p:ext uri="{BB962C8B-B14F-4D97-AF65-F5344CB8AC3E}">
        <p14:creationId xmlns:p14="http://schemas.microsoft.com/office/powerpoint/2010/main" val="355122001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Right 3">
            <a:extLst>
              <a:ext uri="{FF2B5EF4-FFF2-40B4-BE49-F238E27FC236}">
                <a16:creationId xmlns:a16="http://schemas.microsoft.com/office/drawing/2014/main" id="{FF339A2B-F8E0-49C0-9882-E4FE694484B0}"/>
              </a:ext>
            </a:extLst>
          </p:cNvPr>
          <p:cNvSpPr/>
          <p:nvPr/>
        </p:nvSpPr>
        <p:spPr>
          <a:xfrm>
            <a:off x="190500" y="1331119"/>
            <a:ext cx="8810625" cy="24860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tx1"/>
              </a:solidFill>
            </a:endParaRPr>
          </a:p>
        </p:txBody>
      </p:sp>
      <p:sp>
        <p:nvSpPr>
          <p:cNvPr id="15" name="Rectangle 14">
            <a:extLst>
              <a:ext uri="{FF2B5EF4-FFF2-40B4-BE49-F238E27FC236}">
                <a16:creationId xmlns:a16="http://schemas.microsoft.com/office/drawing/2014/main" id="{8A41F4AB-29EB-4AF1-9174-AA30419EEBDC}"/>
              </a:ext>
            </a:extLst>
          </p:cNvPr>
          <p:cNvSpPr/>
          <p:nvPr/>
        </p:nvSpPr>
        <p:spPr>
          <a:xfrm>
            <a:off x="447675" y="2350294"/>
            <a:ext cx="1905000" cy="523875"/>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Chemotherapy</a:t>
            </a:r>
          </a:p>
        </p:txBody>
      </p:sp>
      <p:sp>
        <p:nvSpPr>
          <p:cNvPr id="17" name="Rectangle 16">
            <a:extLst>
              <a:ext uri="{FF2B5EF4-FFF2-40B4-BE49-F238E27FC236}">
                <a16:creationId xmlns:a16="http://schemas.microsoft.com/office/drawing/2014/main" id="{AFD11391-3F99-440E-8D6F-0095FBDE1B3E}"/>
              </a:ext>
            </a:extLst>
          </p:cNvPr>
          <p:cNvSpPr/>
          <p:nvPr/>
        </p:nvSpPr>
        <p:spPr>
          <a:xfrm>
            <a:off x="2867027" y="2350294"/>
            <a:ext cx="1905000" cy="523875"/>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PARP-Inhibitors</a:t>
            </a:r>
          </a:p>
        </p:txBody>
      </p:sp>
      <p:sp>
        <p:nvSpPr>
          <p:cNvPr id="19" name="Rectangle 18">
            <a:extLst>
              <a:ext uri="{FF2B5EF4-FFF2-40B4-BE49-F238E27FC236}">
                <a16:creationId xmlns:a16="http://schemas.microsoft.com/office/drawing/2014/main" id="{DB0D3E79-3186-4B67-818F-61C1560FA868}"/>
              </a:ext>
            </a:extLst>
          </p:cNvPr>
          <p:cNvSpPr/>
          <p:nvPr/>
        </p:nvSpPr>
        <p:spPr>
          <a:xfrm>
            <a:off x="5048251" y="2078831"/>
            <a:ext cx="2024902" cy="523875"/>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Immunotherapy</a:t>
            </a:r>
          </a:p>
        </p:txBody>
      </p:sp>
      <p:sp>
        <p:nvSpPr>
          <p:cNvPr id="21" name="Rectangle 20">
            <a:extLst>
              <a:ext uri="{FF2B5EF4-FFF2-40B4-BE49-F238E27FC236}">
                <a16:creationId xmlns:a16="http://schemas.microsoft.com/office/drawing/2014/main" id="{FB83F7A3-FB2F-4F6C-B75F-86B4150E4A8F}"/>
              </a:ext>
            </a:extLst>
          </p:cNvPr>
          <p:cNvSpPr/>
          <p:nvPr/>
        </p:nvSpPr>
        <p:spPr>
          <a:xfrm>
            <a:off x="5600702" y="2574131"/>
            <a:ext cx="1905000" cy="523875"/>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ADCs</a:t>
            </a:r>
          </a:p>
        </p:txBody>
      </p:sp>
      <p:sp>
        <p:nvSpPr>
          <p:cNvPr id="22" name="Title 1">
            <a:extLst>
              <a:ext uri="{FF2B5EF4-FFF2-40B4-BE49-F238E27FC236}">
                <a16:creationId xmlns:a16="http://schemas.microsoft.com/office/drawing/2014/main" id="{3F73AB7F-91B1-4E9B-89E1-50A706EC6DD7}"/>
              </a:ext>
            </a:extLst>
          </p:cNvPr>
          <p:cNvSpPr>
            <a:spLocks noGrp="1"/>
          </p:cNvSpPr>
          <p:nvPr>
            <p:ph type="title"/>
          </p:nvPr>
        </p:nvSpPr>
        <p:spPr>
          <a:xfrm>
            <a:off x="318978" y="276225"/>
            <a:ext cx="8270668" cy="994172"/>
          </a:xfrm>
        </p:spPr>
        <p:txBody>
          <a:bodyPr/>
          <a:lstStyle/>
          <a:p>
            <a:pPr algn="l"/>
            <a:r>
              <a:rPr lang="en-US" sz="2800" b="1" dirty="0">
                <a:solidFill>
                  <a:schemeClr val="tx1"/>
                </a:solidFill>
              </a:rPr>
              <a:t>Metastatic TNBC (</a:t>
            </a:r>
            <a:r>
              <a:rPr lang="en-US" sz="2800" b="1" dirty="0" err="1">
                <a:solidFill>
                  <a:schemeClr val="tx1"/>
                </a:solidFill>
              </a:rPr>
              <a:t>mTNBC</a:t>
            </a:r>
            <a:r>
              <a:rPr lang="en-US" sz="2800" b="1" dirty="0">
                <a:solidFill>
                  <a:schemeClr val="tx1"/>
                </a:solidFill>
              </a:rPr>
              <a:t>): </a:t>
            </a:r>
            <a:br>
              <a:rPr lang="en-US" sz="2800" b="1" dirty="0">
                <a:solidFill>
                  <a:schemeClr val="tx1"/>
                </a:solidFill>
              </a:rPr>
            </a:br>
            <a:r>
              <a:rPr lang="en-US" sz="2800" b="1" dirty="0">
                <a:solidFill>
                  <a:schemeClr val="tx1"/>
                </a:solidFill>
              </a:rPr>
              <a:t>Expanded treatment options </a:t>
            </a:r>
          </a:p>
        </p:txBody>
      </p:sp>
    </p:spTree>
    <p:extLst>
      <p:ext uri="{BB962C8B-B14F-4D97-AF65-F5344CB8AC3E}">
        <p14:creationId xmlns:p14="http://schemas.microsoft.com/office/powerpoint/2010/main" val="315029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285750" indent="-285750" algn="l">
              <a:buFont typeface="Arial" panose="020B0604020202020204" pitchFamily="34" charset="0"/>
              <a:buChar char="•"/>
            </a:pPr>
            <a:endParaRPr lang="en-US" sz="1800" i="1"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sz="3200" b="1" dirty="0"/>
              <a:t>CDK4/6 inhibitor side effects</a:t>
            </a:r>
          </a:p>
        </p:txBody>
      </p:sp>
      <p:graphicFrame>
        <p:nvGraphicFramePr>
          <p:cNvPr id="3" name="Table 4">
            <a:extLst>
              <a:ext uri="{FF2B5EF4-FFF2-40B4-BE49-F238E27FC236}">
                <a16:creationId xmlns:a16="http://schemas.microsoft.com/office/drawing/2014/main" id="{95BBD9B0-1651-8F08-F145-FA98539FB30D}"/>
              </a:ext>
            </a:extLst>
          </p:cNvPr>
          <p:cNvGraphicFramePr>
            <a:graphicFrameLocks noGrp="1"/>
          </p:cNvGraphicFramePr>
          <p:nvPr>
            <p:extLst>
              <p:ext uri="{D42A27DB-BD31-4B8C-83A1-F6EECF244321}">
                <p14:modId xmlns:p14="http://schemas.microsoft.com/office/powerpoint/2010/main" val="2203332632"/>
              </p:ext>
            </p:extLst>
          </p:nvPr>
        </p:nvGraphicFramePr>
        <p:xfrm>
          <a:off x="476250" y="635001"/>
          <a:ext cx="7804150" cy="3545381"/>
        </p:xfrm>
        <a:graphic>
          <a:graphicData uri="http://schemas.openxmlformats.org/drawingml/2006/table">
            <a:tbl>
              <a:tblPr firstRow="1" bandRow="1">
                <a:tableStyleId>{21E4AEA4-8DFA-4A89-87EB-49C32662AFE0}</a:tableStyleId>
              </a:tblPr>
              <a:tblGrid>
                <a:gridCol w="1560830">
                  <a:extLst>
                    <a:ext uri="{9D8B030D-6E8A-4147-A177-3AD203B41FA5}">
                      <a16:colId xmlns:a16="http://schemas.microsoft.com/office/drawing/2014/main" val="2680858902"/>
                    </a:ext>
                  </a:extLst>
                </a:gridCol>
                <a:gridCol w="1560830">
                  <a:extLst>
                    <a:ext uri="{9D8B030D-6E8A-4147-A177-3AD203B41FA5}">
                      <a16:colId xmlns:a16="http://schemas.microsoft.com/office/drawing/2014/main" val="3719472350"/>
                    </a:ext>
                  </a:extLst>
                </a:gridCol>
                <a:gridCol w="1560830">
                  <a:extLst>
                    <a:ext uri="{9D8B030D-6E8A-4147-A177-3AD203B41FA5}">
                      <a16:colId xmlns:a16="http://schemas.microsoft.com/office/drawing/2014/main" val="1499449333"/>
                    </a:ext>
                  </a:extLst>
                </a:gridCol>
                <a:gridCol w="1560830">
                  <a:extLst>
                    <a:ext uri="{9D8B030D-6E8A-4147-A177-3AD203B41FA5}">
                      <a16:colId xmlns:a16="http://schemas.microsoft.com/office/drawing/2014/main" val="56345593"/>
                    </a:ext>
                  </a:extLst>
                </a:gridCol>
                <a:gridCol w="1560830">
                  <a:extLst>
                    <a:ext uri="{9D8B030D-6E8A-4147-A177-3AD203B41FA5}">
                      <a16:colId xmlns:a16="http://schemas.microsoft.com/office/drawing/2014/main" val="1910664824"/>
                    </a:ext>
                  </a:extLst>
                </a:gridCol>
              </a:tblGrid>
              <a:tr h="527861">
                <a:tc>
                  <a:txBody>
                    <a:bodyPr/>
                    <a:lstStyle/>
                    <a:p>
                      <a:endParaRPr lang="en-US"/>
                    </a:p>
                  </a:txBody>
                  <a:tcPr/>
                </a:tc>
                <a:tc>
                  <a:txBody>
                    <a:bodyPr/>
                    <a:lstStyle/>
                    <a:p>
                      <a:r>
                        <a:rPr lang="en-US" dirty="0"/>
                        <a:t>Palbociclib</a:t>
                      </a:r>
                    </a:p>
                  </a:txBody>
                  <a:tcPr/>
                </a:tc>
                <a:tc>
                  <a:txBody>
                    <a:bodyPr/>
                    <a:lstStyle/>
                    <a:p>
                      <a:r>
                        <a:rPr lang="en-US" dirty="0"/>
                        <a:t>Ribociclib</a:t>
                      </a:r>
                    </a:p>
                  </a:txBody>
                  <a:tcPr/>
                </a:tc>
                <a:tc>
                  <a:txBody>
                    <a:bodyPr/>
                    <a:lstStyle/>
                    <a:p>
                      <a:r>
                        <a:rPr lang="en-US" dirty="0"/>
                        <a:t>Abemaciclib</a:t>
                      </a:r>
                    </a:p>
                  </a:txBody>
                  <a:tcPr/>
                </a:tc>
                <a:tc>
                  <a:txBody>
                    <a:bodyPr/>
                    <a:lstStyle/>
                    <a:p>
                      <a:endParaRPr lang="en-US"/>
                    </a:p>
                  </a:txBody>
                  <a:tcPr/>
                </a:tc>
                <a:extLst>
                  <a:ext uri="{0D108BD9-81ED-4DB2-BD59-A6C34878D82A}">
                    <a16:rowId xmlns:a16="http://schemas.microsoft.com/office/drawing/2014/main" val="267391483"/>
                  </a:ext>
                </a:extLst>
              </a:tr>
              <a:tr h="754087">
                <a:tc>
                  <a:txBody>
                    <a:bodyPr/>
                    <a:lstStyle/>
                    <a:p>
                      <a:r>
                        <a:rPr lang="en-US" dirty="0">
                          <a:solidFill>
                            <a:srgbClr val="003767"/>
                          </a:solidFill>
                        </a:rPr>
                        <a:t>Neutropenia</a:t>
                      </a:r>
                    </a:p>
                  </a:txBody>
                  <a:tcPr/>
                </a:tc>
                <a:tc>
                  <a:txBody>
                    <a:bodyPr/>
                    <a:lstStyle/>
                    <a:p>
                      <a:r>
                        <a:rPr lang="en-US" dirty="0">
                          <a:solidFill>
                            <a:srgbClr val="003767"/>
                          </a:solidFill>
                        </a:rPr>
                        <a:t>        ++</a:t>
                      </a:r>
                    </a:p>
                  </a:txBody>
                  <a:tcPr/>
                </a:tc>
                <a:tc>
                  <a:txBody>
                    <a:bodyPr/>
                    <a:lstStyle/>
                    <a:p>
                      <a:r>
                        <a:rPr lang="en-US" dirty="0">
                          <a:solidFill>
                            <a:srgbClr val="003767"/>
                          </a:solidFill>
                        </a:rPr>
                        <a:t>        ++ </a:t>
                      </a:r>
                    </a:p>
                  </a:txBody>
                  <a:tcPr/>
                </a:tc>
                <a:tc>
                  <a:txBody>
                    <a:bodyPr/>
                    <a:lstStyle/>
                    <a:p>
                      <a:r>
                        <a:rPr lang="en-US" dirty="0">
                          <a:solidFill>
                            <a:srgbClr val="003767"/>
                          </a:solidFill>
                        </a:rPr>
                        <a:t>         +</a:t>
                      </a:r>
                    </a:p>
                  </a:txBody>
                  <a:tcPr/>
                </a:tc>
                <a:tc>
                  <a:txBody>
                    <a:bodyPr/>
                    <a:lstStyle/>
                    <a:p>
                      <a:r>
                        <a:rPr lang="en-US" dirty="0">
                          <a:solidFill>
                            <a:srgbClr val="003767"/>
                          </a:solidFill>
                        </a:rPr>
                        <a:t>Febrile neutropenia &lt;2%</a:t>
                      </a:r>
                    </a:p>
                  </a:txBody>
                  <a:tcPr/>
                </a:tc>
                <a:extLst>
                  <a:ext uri="{0D108BD9-81ED-4DB2-BD59-A6C34878D82A}">
                    <a16:rowId xmlns:a16="http://schemas.microsoft.com/office/drawing/2014/main" val="1566810362"/>
                  </a:ext>
                </a:extLst>
              </a:tr>
              <a:tr h="360348">
                <a:tc>
                  <a:txBody>
                    <a:bodyPr/>
                    <a:lstStyle/>
                    <a:p>
                      <a:r>
                        <a:rPr lang="en-US" dirty="0">
                          <a:solidFill>
                            <a:srgbClr val="003767"/>
                          </a:solidFill>
                        </a:rPr>
                        <a:t>Diarrhea</a:t>
                      </a:r>
                    </a:p>
                  </a:txBody>
                  <a:tcPr/>
                </a:tc>
                <a:tc>
                  <a:txBody>
                    <a:bodyPr/>
                    <a:lstStyle/>
                    <a:p>
                      <a:endParaRPr lang="en-US" dirty="0">
                        <a:solidFill>
                          <a:srgbClr val="003767"/>
                        </a:solidFill>
                      </a:endParaRPr>
                    </a:p>
                  </a:txBody>
                  <a:tcPr/>
                </a:tc>
                <a:tc>
                  <a:txBody>
                    <a:bodyPr/>
                    <a:lstStyle/>
                    <a:p>
                      <a:r>
                        <a:rPr lang="en-US" dirty="0">
                          <a:solidFill>
                            <a:srgbClr val="003767"/>
                          </a:solidFill>
                        </a:rPr>
                        <a:t>         +</a:t>
                      </a:r>
                    </a:p>
                  </a:txBody>
                  <a:tcPr/>
                </a:tc>
                <a:tc>
                  <a:txBody>
                    <a:bodyPr/>
                    <a:lstStyle/>
                    <a:p>
                      <a:r>
                        <a:rPr lang="en-US" dirty="0">
                          <a:solidFill>
                            <a:srgbClr val="003767"/>
                          </a:solidFill>
                        </a:rPr>
                        <a:t>        ++</a:t>
                      </a:r>
                    </a:p>
                  </a:txBody>
                  <a:tcPr/>
                </a:tc>
                <a:tc>
                  <a:txBody>
                    <a:bodyPr/>
                    <a:lstStyle/>
                    <a:p>
                      <a:endParaRPr lang="en-US">
                        <a:solidFill>
                          <a:srgbClr val="003767"/>
                        </a:solidFill>
                      </a:endParaRPr>
                    </a:p>
                  </a:txBody>
                  <a:tcPr/>
                </a:tc>
                <a:extLst>
                  <a:ext uri="{0D108BD9-81ED-4DB2-BD59-A6C34878D82A}">
                    <a16:rowId xmlns:a16="http://schemas.microsoft.com/office/drawing/2014/main" val="3014578240"/>
                  </a:ext>
                </a:extLst>
              </a:tr>
              <a:tr h="527861">
                <a:tc>
                  <a:txBody>
                    <a:bodyPr/>
                    <a:lstStyle/>
                    <a:p>
                      <a:r>
                        <a:rPr lang="en-US" dirty="0">
                          <a:solidFill>
                            <a:srgbClr val="003767"/>
                          </a:solidFill>
                        </a:rPr>
                        <a:t>Creatinine ↑</a:t>
                      </a:r>
                    </a:p>
                  </a:txBody>
                  <a:tcPr/>
                </a:tc>
                <a:tc>
                  <a:txBody>
                    <a:bodyPr/>
                    <a:lstStyle/>
                    <a:p>
                      <a:endParaRPr lang="en-US">
                        <a:solidFill>
                          <a:srgbClr val="003767"/>
                        </a:solidFill>
                      </a:endParaRPr>
                    </a:p>
                  </a:txBody>
                  <a:tcPr/>
                </a:tc>
                <a:tc>
                  <a:txBody>
                    <a:bodyPr/>
                    <a:lstStyle/>
                    <a:p>
                      <a:endParaRPr lang="en-US">
                        <a:solidFill>
                          <a:srgbClr val="003767"/>
                        </a:solidFill>
                      </a:endParaRPr>
                    </a:p>
                  </a:txBody>
                  <a:tcPr/>
                </a:tc>
                <a:tc>
                  <a:txBody>
                    <a:bodyPr/>
                    <a:lstStyle/>
                    <a:p>
                      <a:r>
                        <a:rPr lang="en-US" dirty="0">
                          <a:solidFill>
                            <a:srgbClr val="003767"/>
                          </a:solidFill>
                        </a:rPr>
                        <a:t>         +</a:t>
                      </a:r>
                    </a:p>
                  </a:txBody>
                  <a:tcPr/>
                </a:tc>
                <a:tc>
                  <a:txBody>
                    <a:bodyPr/>
                    <a:lstStyle/>
                    <a:p>
                      <a:r>
                        <a:rPr lang="en-US" dirty="0">
                          <a:solidFill>
                            <a:srgbClr val="003767"/>
                          </a:solidFill>
                        </a:rPr>
                        <a:t>No impact on GFR</a:t>
                      </a:r>
                    </a:p>
                  </a:txBody>
                  <a:tcPr/>
                </a:tc>
                <a:extLst>
                  <a:ext uri="{0D108BD9-81ED-4DB2-BD59-A6C34878D82A}">
                    <a16:rowId xmlns:a16="http://schemas.microsoft.com/office/drawing/2014/main" val="429563469"/>
                  </a:ext>
                </a:extLst>
              </a:tr>
              <a:tr h="360348">
                <a:tc>
                  <a:txBody>
                    <a:bodyPr/>
                    <a:lstStyle/>
                    <a:p>
                      <a:r>
                        <a:rPr lang="en-US" dirty="0">
                          <a:solidFill>
                            <a:srgbClr val="003767"/>
                          </a:solidFill>
                        </a:rPr>
                        <a:t>LFT ↑</a:t>
                      </a:r>
                    </a:p>
                  </a:txBody>
                  <a:tcPr/>
                </a:tc>
                <a:tc>
                  <a:txBody>
                    <a:bodyPr/>
                    <a:lstStyle/>
                    <a:p>
                      <a:endParaRPr lang="en-US">
                        <a:solidFill>
                          <a:srgbClr val="003767"/>
                        </a:solidFill>
                      </a:endParaRPr>
                    </a:p>
                  </a:txBody>
                  <a:tcPr/>
                </a:tc>
                <a:tc>
                  <a:txBody>
                    <a:bodyPr/>
                    <a:lstStyle/>
                    <a:p>
                      <a:r>
                        <a:rPr lang="en-US" dirty="0">
                          <a:solidFill>
                            <a:srgbClr val="003767"/>
                          </a:solidFill>
                        </a:rPr>
                        <a:t>         +</a:t>
                      </a:r>
                    </a:p>
                  </a:txBody>
                  <a:tcPr/>
                </a:tc>
                <a:tc>
                  <a:txBody>
                    <a:bodyPr/>
                    <a:lstStyle/>
                    <a:p>
                      <a:r>
                        <a:rPr lang="en-US" dirty="0">
                          <a:solidFill>
                            <a:srgbClr val="003767"/>
                          </a:solidFill>
                        </a:rPr>
                        <a:t>         +</a:t>
                      </a:r>
                    </a:p>
                  </a:txBody>
                  <a:tcPr/>
                </a:tc>
                <a:tc>
                  <a:txBody>
                    <a:bodyPr/>
                    <a:lstStyle/>
                    <a:p>
                      <a:endParaRPr lang="en-US">
                        <a:solidFill>
                          <a:srgbClr val="003767"/>
                        </a:solidFill>
                      </a:endParaRPr>
                    </a:p>
                  </a:txBody>
                  <a:tcPr/>
                </a:tc>
                <a:extLst>
                  <a:ext uri="{0D108BD9-81ED-4DB2-BD59-A6C34878D82A}">
                    <a16:rowId xmlns:a16="http://schemas.microsoft.com/office/drawing/2014/main" val="528388547"/>
                  </a:ext>
                </a:extLst>
              </a:tr>
              <a:tr h="360348">
                <a:tc>
                  <a:txBody>
                    <a:bodyPr/>
                    <a:lstStyle/>
                    <a:p>
                      <a:r>
                        <a:rPr lang="en-US" dirty="0">
                          <a:solidFill>
                            <a:srgbClr val="003767"/>
                          </a:solidFill>
                        </a:rPr>
                        <a:t>QTc </a:t>
                      </a:r>
                      <a:r>
                        <a:rPr lang="en-US" dirty="0">
                          <a:solidFill>
                            <a:srgbClr val="003767"/>
                          </a:solidFill>
                          <a:sym typeface="Wingdings" panose="05000000000000000000" pitchFamily="2" charset="2"/>
                        </a:rPr>
                        <a:t></a:t>
                      </a:r>
                      <a:endParaRPr lang="en-US" dirty="0">
                        <a:solidFill>
                          <a:srgbClr val="003767"/>
                        </a:solidFill>
                      </a:endParaRPr>
                    </a:p>
                  </a:txBody>
                  <a:tcPr/>
                </a:tc>
                <a:tc>
                  <a:txBody>
                    <a:bodyPr/>
                    <a:lstStyle/>
                    <a:p>
                      <a:endParaRPr lang="en-US">
                        <a:solidFill>
                          <a:srgbClr val="003767"/>
                        </a:solidFill>
                      </a:endParaRPr>
                    </a:p>
                  </a:txBody>
                  <a:tcPr/>
                </a:tc>
                <a:tc>
                  <a:txBody>
                    <a:bodyPr/>
                    <a:lstStyle/>
                    <a:p>
                      <a:r>
                        <a:rPr lang="en-US" dirty="0">
                          <a:solidFill>
                            <a:srgbClr val="003767"/>
                          </a:solidFill>
                        </a:rPr>
                        <a:t>         +</a:t>
                      </a:r>
                    </a:p>
                  </a:txBody>
                  <a:tcPr/>
                </a:tc>
                <a:tc>
                  <a:txBody>
                    <a:bodyPr/>
                    <a:lstStyle/>
                    <a:p>
                      <a:endParaRPr lang="en-US">
                        <a:solidFill>
                          <a:srgbClr val="003767"/>
                        </a:solidFill>
                      </a:endParaRPr>
                    </a:p>
                  </a:txBody>
                  <a:tcPr/>
                </a:tc>
                <a:tc>
                  <a:txBody>
                    <a:bodyPr/>
                    <a:lstStyle/>
                    <a:p>
                      <a:endParaRPr lang="en-US">
                        <a:solidFill>
                          <a:srgbClr val="003767"/>
                        </a:solidFill>
                      </a:endParaRPr>
                    </a:p>
                  </a:txBody>
                  <a:tcPr/>
                </a:tc>
                <a:extLst>
                  <a:ext uri="{0D108BD9-81ED-4DB2-BD59-A6C34878D82A}">
                    <a16:rowId xmlns:a16="http://schemas.microsoft.com/office/drawing/2014/main" val="3827266993"/>
                  </a:ext>
                </a:extLst>
              </a:tr>
              <a:tr h="360348">
                <a:tc>
                  <a:txBody>
                    <a:bodyPr/>
                    <a:lstStyle/>
                    <a:p>
                      <a:r>
                        <a:rPr lang="en-US" dirty="0">
                          <a:solidFill>
                            <a:srgbClr val="003767"/>
                          </a:solidFill>
                        </a:rPr>
                        <a:t>Pneumonitis</a:t>
                      </a:r>
                    </a:p>
                  </a:txBody>
                  <a:tcPr/>
                </a:tc>
                <a:tc>
                  <a:txBody>
                    <a:bodyPr/>
                    <a:lstStyle/>
                    <a:p>
                      <a:r>
                        <a:rPr lang="en-US" dirty="0">
                          <a:solidFill>
                            <a:srgbClr val="003767"/>
                          </a:solidFill>
                        </a:rPr>
                        <a:t>         +</a:t>
                      </a:r>
                    </a:p>
                  </a:txBody>
                  <a:tcPr/>
                </a:tc>
                <a:tc>
                  <a:txBody>
                    <a:bodyPr/>
                    <a:lstStyle/>
                    <a:p>
                      <a:r>
                        <a:rPr lang="en-US" dirty="0">
                          <a:solidFill>
                            <a:srgbClr val="003767"/>
                          </a:solidFill>
                        </a:rPr>
                        <a:t>         +</a:t>
                      </a:r>
                    </a:p>
                  </a:txBody>
                  <a:tcPr/>
                </a:tc>
                <a:tc>
                  <a:txBody>
                    <a:bodyPr/>
                    <a:lstStyle/>
                    <a:p>
                      <a:r>
                        <a:rPr lang="en-US" dirty="0">
                          <a:solidFill>
                            <a:srgbClr val="003767"/>
                          </a:solidFill>
                        </a:rPr>
                        <a:t>         +</a:t>
                      </a:r>
                    </a:p>
                  </a:txBody>
                  <a:tcPr/>
                </a:tc>
                <a:tc>
                  <a:txBody>
                    <a:bodyPr/>
                    <a:lstStyle/>
                    <a:p>
                      <a:r>
                        <a:rPr lang="en-US" dirty="0">
                          <a:solidFill>
                            <a:srgbClr val="003767"/>
                          </a:solidFill>
                        </a:rPr>
                        <a:t>1-2% risk</a:t>
                      </a:r>
                    </a:p>
                  </a:txBody>
                  <a:tcPr/>
                </a:tc>
                <a:extLst>
                  <a:ext uri="{0D108BD9-81ED-4DB2-BD59-A6C34878D82A}">
                    <a16:rowId xmlns:a16="http://schemas.microsoft.com/office/drawing/2014/main" val="575351180"/>
                  </a:ext>
                </a:extLst>
              </a:tr>
            </a:tbl>
          </a:graphicData>
        </a:graphic>
      </p:graphicFrame>
    </p:spTree>
    <p:extLst>
      <p:ext uri="{BB962C8B-B14F-4D97-AF65-F5344CB8AC3E}">
        <p14:creationId xmlns:p14="http://schemas.microsoft.com/office/powerpoint/2010/main" val="293594317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ntibody–drug conjugates for cancer - The Lancet">
            <a:extLst>
              <a:ext uri="{FF2B5EF4-FFF2-40B4-BE49-F238E27FC236}">
                <a16:creationId xmlns:a16="http://schemas.microsoft.com/office/drawing/2014/main" id="{4E4C23F7-0071-45F9-9EBB-C1787D16B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931" y="694182"/>
            <a:ext cx="8155313" cy="355821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D804628F-176F-42B0-B811-2EB4AB863D96}"/>
              </a:ext>
            </a:extLst>
          </p:cNvPr>
          <p:cNvSpPr>
            <a:spLocks noGrp="1"/>
          </p:cNvSpPr>
          <p:nvPr>
            <p:ph type="title"/>
          </p:nvPr>
        </p:nvSpPr>
        <p:spPr>
          <a:xfrm>
            <a:off x="223143" y="124846"/>
            <a:ext cx="7886700" cy="994172"/>
          </a:xfrm>
        </p:spPr>
        <p:txBody>
          <a:bodyPr/>
          <a:lstStyle/>
          <a:p>
            <a:pPr algn="l"/>
            <a:r>
              <a:rPr lang="en-US" sz="2800" b="1" dirty="0">
                <a:solidFill>
                  <a:schemeClr val="tx1"/>
                </a:solidFill>
              </a:rPr>
              <a:t>Anti-body Drug Conjugates and </a:t>
            </a:r>
            <a:r>
              <a:rPr lang="en-US" sz="2800" b="1" dirty="0" err="1">
                <a:solidFill>
                  <a:schemeClr val="tx1"/>
                </a:solidFill>
              </a:rPr>
              <a:t>mTNBC</a:t>
            </a:r>
            <a:endParaRPr lang="en-US" sz="2800" b="1" dirty="0">
              <a:solidFill>
                <a:schemeClr val="tx1"/>
              </a:solidFill>
            </a:endParaRPr>
          </a:p>
        </p:txBody>
      </p:sp>
      <p:sp>
        <p:nvSpPr>
          <p:cNvPr id="4" name="TextBox 3">
            <a:extLst>
              <a:ext uri="{FF2B5EF4-FFF2-40B4-BE49-F238E27FC236}">
                <a16:creationId xmlns:a16="http://schemas.microsoft.com/office/drawing/2014/main" id="{16BD9C5E-7A70-4ABC-BC57-7162C0B3F9D6}"/>
              </a:ext>
            </a:extLst>
          </p:cNvPr>
          <p:cNvSpPr txBox="1"/>
          <p:nvPr/>
        </p:nvSpPr>
        <p:spPr>
          <a:xfrm>
            <a:off x="7832636" y="4194711"/>
            <a:ext cx="1639215" cy="215444"/>
          </a:xfrm>
          <a:prstGeom prst="rect">
            <a:avLst/>
          </a:prstGeom>
          <a:noFill/>
        </p:spPr>
        <p:txBody>
          <a:bodyPr wrap="square" rtlCol="0">
            <a:spAutoFit/>
          </a:bodyPr>
          <a:lstStyle/>
          <a:p>
            <a:r>
              <a:rPr lang="en-US" sz="800" dirty="0">
                <a:solidFill>
                  <a:srgbClr val="212121"/>
                </a:solidFill>
              </a:rPr>
              <a:t>Chau</a:t>
            </a:r>
            <a:r>
              <a:rPr lang="en-US" sz="750" dirty="0">
                <a:solidFill>
                  <a:srgbClr val="212121"/>
                </a:solidFill>
              </a:rPr>
              <a:t> et al. Lancet. 2019</a:t>
            </a:r>
            <a:endParaRPr lang="en-US" sz="750" dirty="0"/>
          </a:p>
        </p:txBody>
      </p:sp>
    </p:spTree>
    <p:extLst>
      <p:ext uri="{BB962C8B-B14F-4D97-AF65-F5344CB8AC3E}">
        <p14:creationId xmlns:p14="http://schemas.microsoft.com/office/powerpoint/2010/main" val="9887500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1DDAD-1BFA-4511-934C-1E21019BE3A8}"/>
              </a:ext>
            </a:extLst>
          </p:cNvPr>
          <p:cNvSpPr>
            <a:spLocks noGrp="1"/>
          </p:cNvSpPr>
          <p:nvPr>
            <p:ph type="title"/>
          </p:nvPr>
        </p:nvSpPr>
        <p:spPr/>
        <p:txBody>
          <a:bodyPr/>
          <a:lstStyle/>
          <a:p>
            <a:pPr algn="l"/>
            <a:r>
              <a:rPr lang="en-US" sz="2800" b="1" dirty="0">
                <a:solidFill>
                  <a:schemeClr val="tx1"/>
                </a:solidFill>
              </a:rPr>
              <a:t>								</a:t>
            </a:r>
            <a:br>
              <a:rPr lang="en-US" sz="2800" b="1" dirty="0">
                <a:solidFill>
                  <a:schemeClr val="tx1"/>
                </a:solidFill>
              </a:rPr>
            </a:br>
            <a:r>
              <a:rPr lang="en-US" sz="2800" b="1" dirty="0">
                <a:solidFill>
                  <a:schemeClr val="tx1"/>
                </a:solidFill>
              </a:rPr>
              <a:t>								</a:t>
            </a:r>
          </a:p>
        </p:txBody>
      </p:sp>
      <p:pic>
        <p:nvPicPr>
          <p:cNvPr id="18434" name="Picture 2" descr="The proposed mechanism of action (MOA) of TRODELVYᵀᴹ that highlights, a humanized monoclonal antibody, cytotoxicity, and a hydrolysable linker">
            <a:extLst>
              <a:ext uri="{FF2B5EF4-FFF2-40B4-BE49-F238E27FC236}">
                <a16:creationId xmlns:a16="http://schemas.microsoft.com/office/drawing/2014/main" id="{D0CCD2A0-D3B5-4901-9931-B49CC3C06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961" y="1095042"/>
            <a:ext cx="4118695" cy="29581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A7FAF4-B974-4C9B-89E0-199DBCB83631}"/>
              </a:ext>
            </a:extLst>
          </p:cNvPr>
          <p:cNvSpPr txBox="1"/>
          <p:nvPr/>
        </p:nvSpPr>
        <p:spPr>
          <a:xfrm>
            <a:off x="3955312" y="4142509"/>
            <a:ext cx="5606016" cy="215444"/>
          </a:xfrm>
          <a:prstGeom prst="rect">
            <a:avLst/>
          </a:prstGeom>
          <a:noFill/>
        </p:spPr>
        <p:txBody>
          <a:bodyPr wrap="square">
            <a:spAutoFit/>
          </a:bodyPr>
          <a:lstStyle/>
          <a:p>
            <a:r>
              <a:rPr lang="en-US" sz="800" dirty="0"/>
              <a:t>https://www.cancer.gov/news-events/cancer-currents-blog/2021/sacituzumab-govitecan-tnbc-regular-approval</a:t>
            </a:r>
          </a:p>
        </p:txBody>
      </p:sp>
      <p:sp>
        <p:nvSpPr>
          <p:cNvPr id="6" name="Title 1">
            <a:extLst>
              <a:ext uri="{FF2B5EF4-FFF2-40B4-BE49-F238E27FC236}">
                <a16:creationId xmlns:a16="http://schemas.microsoft.com/office/drawing/2014/main" id="{10C85724-3B6C-4C35-997E-8B3E4E1436F0}"/>
              </a:ext>
            </a:extLst>
          </p:cNvPr>
          <p:cNvSpPr txBox="1">
            <a:spLocks/>
          </p:cNvSpPr>
          <p:nvPr/>
        </p:nvSpPr>
        <p:spPr>
          <a:xfrm>
            <a:off x="173939" y="368451"/>
            <a:ext cx="7886700" cy="994172"/>
          </a:xfrm>
          <a:solidFill>
            <a:schemeClr val="bg1"/>
          </a:solidFill>
          <a:ln>
            <a:solidFill>
              <a:srgbClr val="0070C0"/>
            </a:solidFill>
          </a:ln>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sz="2800" b="1" kern="0" dirty="0">
                <a:solidFill>
                  <a:schemeClr val="tx1"/>
                </a:solidFill>
              </a:rPr>
              <a:t>Sacituzumab-</a:t>
            </a:r>
            <a:r>
              <a:rPr lang="en-US" sz="2800" b="1" kern="0" dirty="0" err="1">
                <a:solidFill>
                  <a:schemeClr val="tx1"/>
                </a:solidFill>
              </a:rPr>
              <a:t>govetecan</a:t>
            </a:r>
            <a:r>
              <a:rPr lang="en-US" sz="2800" b="1" kern="0" dirty="0">
                <a:solidFill>
                  <a:schemeClr val="tx1"/>
                </a:solidFill>
              </a:rPr>
              <a:t> (</a:t>
            </a:r>
            <a:r>
              <a:rPr lang="en-US" sz="2800" b="1" kern="0" dirty="0" err="1">
                <a:solidFill>
                  <a:schemeClr val="tx1"/>
                </a:solidFill>
              </a:rPr>
              <a:t>trodelvy</a:t>
            </a:r>
            <a:r>
              <a:rPr lang="en-US" sz="2800" b="1" kern="0" dirty="0">
                <a:solidFill>
                  <a:schemeClr val="tx1"/>
                </a:solidFill>
              </a:rPr>
              <a:t>)</a:t>
            </a:r>
          </a:p>
        </p:txBody>
      </p:sp>
    </p:spTree>
    <p:extLst>
      <p:ext uri="{BB962C8B-B14F-4D97-AF65-F5344CB8AC3E}">
        <p14:creationId xmlns:p14="http://schemas.microsoft.com/office/powerpoint/2010/main" val="175840388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EB2A5-C0BB-4D6B-AC10-E7B96DC8605F}"/>
              </a:ext>
            </a:extLst>
          </p:cNvPr>
          <p:cNvSpPr>
            <a:spLocks noGrp="1"/>
          </p:cNvSpPr>
          <p:nvPr>
            <p:ph type="title"/>
          </p:nvPr>
        </p:nvSpPr>
        <p:spPr>
          <a:xfrm>
            <a:off x="107522" y="112608"/>
            <a:ext cx="7886700" cy="994172"/>
          </a:xfrm>
        </p:spPr>
        <p:txBody>
          <a:bodyPr/>
          <a:lstStyle/>
          <a:p>
            <a:pPr algn="l"/>
            <a:r>
              <a:rPr lang="en-US" sz="2800" b="1" u="sng" dirty="0">
                <a:solidFill>
                  <a:schemeClr val="tx1"/>
                </a:solidFill>
              </a:rPr>
              <a:t>ASCENT</a:t>
            </a:r>
          </a:p>
        </p:txBody>
      </p:sp>
      <p:sp>
        <p:nvSpPr>
          <p:cNvPr id="10" name="Rectangle: Rounded Corners 9">
            <a:extLst>
              <a:ext uri="{FF2B5EF4-FFF2-40B4-BE49-F238E27FC236}">
                <a16:creationId xmlns:a16="http://schemas.microsoft.com/office/drawing/2014/main" id="{D76F9BED-0224-4039-A781-2D09CF6F8BE9}"/>
              </a:ext>
            </a:extLst>
          </p:cNvPr>
          <p:cNvSpPr/>
          <p:nvPr/>
        </p:nvSpPr>
        <p:spPr>
          <a:xfrm>
            <a:off x="676496" y="777189"/>
            <a:ext cx="2848196" cy="337844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Key Eligibility Criteria</a:t>
            </a:r>
          </a:p>
          <a:p>
            <a:pPr algn="ctr"/>
            <a:endParaRPr lang="en-US" sz="1100" b="1" dirty="0">
              <a:solidFill>
                <a:schemeClr val="tx1"/>
              </a:solidFill>
            </a:endParaRPr>
          </a:p>
          <a:p>
            <a:pPr marL="214313" indent="-214313">
              <a:buFont typeface="Arial" panose="020B0604020202020204" pitchFamily="34" charset="0"/>
              <a:buChar char="•"/>
            </a:pPr>
            <a:r>
              <a:rPr lang="en-US" sz="1100" b="1" dirty="0">
                <a:solidFill>
                  <a:schemeClr val="tx1"/>
                </a:solidFill>
              </a:rPr>
              <a:t>≥2 chemotherapies for advanced disease</a:t>
            </a:r>
          </a:p>
          <a:p>
            <a:pPr marL="214313" indent="-214313">
              <a:buFont typeface="Arial" panose="020B0604020202020204" pitchFamily="34" charset="0"/>
              <a:buChar char="•"/>
            </a:pPr>
            <a:r>
              <a:rPr lang="en-US" sz="1100" b="1" dirty="0">
                <a:solidFill>
                  <a:schemeClr val="tx1"/>
                </a:solidFill>
              </a:rPr>
              <a:t>Central determination of TNBC and PD-L1 expression</a:t>
            </a:r>
          </a:p>
          <a:p>
            <a:pPr marL="214313" indent="-214313">
              <a:buFont typeface="Arial" panose="020B0604020202020204" pitchFamily="34" charset="0"/>
              <a:buChar char="•"/>
            </a:pPr>
            <a:r>
              <a:rPr lang="en-US" sz="1100" b="1" dirty="0">
                <a:solidFill>
                  <a:schemeClr val="tx1"/>
                </a:solidFill>
              </a:rPr>
              <a:t>Previously untreated locally recurrent inoperable or metastatic TNBC</a:t>
            </a:r>
          </a:p>
          <a:p>
            <a:pPr marL="214313" indent="-214313">
              <a:buFont typeface="Arial" panose="020B0604020202020204" pitchFamily="34" charset="0"/>
              <a:buChar char="•"/>
            </a:pPr>
            <a:r>
              <a:rPr lang="en-US" sz="1100" b="1" dirty="0">
                <a:solidFill>
                  <a:schemeClr val="tx1"/>
                </a:solidFill>
              </a:rPr>
              <a:t>De novo  metastasis or completion of treatment with curable intent ≥6 months prior to first disease recurrence</a:t>
            </a:r>
          </a:p>
          <a:p>
            <a:pPr marL="214313" indent="-214313">
              <a:buFont typeface="Arial" panose="020B0604020202020204" pitchFamily="34" charset="0"/>
              <a:buChar char="•"/>
            </a:pPr>
            <a:r>
              <a:rPr lang="en-US" sz="1100" b="1" dirty="0">
                <a:solidFill>
                  <a:schemeClr val="tx1"/>
                </a:solidFill>
              </a:rPr>
              <a:t>ECOG PS 0 or 1</a:t>
            </a:r>
          </a:p>
          <a:p>
            <a:pPr marL="214313" indent="-214313">
              <a:buFont typeface="Arial" panose="020B0604020202020204" pitchFamily="34" charset="0"/>
              <a:buChar char="•"/>
            </a:pPr>
            <a:r>
              <a:rPr lang="en-US" sz="1100" b="1" dirty="0">
                <a:solidFill>
                  <a:schemeClr val="tx1"/>
                </a:solidFill>
              </a:rPr>
              <a:t>No active CNS metastases</a:t>
            </a:r>
          </a:p>
        </p:txBody>
      </p:sp>
      <p:cxnSp>
        <p:nvCxnSpPr>
          <p:cNvPr id="12" name="Straight Connector 11">
            <a:extLst>
              <a:ext uri="{FF2B5EF4-FFF2-40B4-BE49-F238E27FC236}">
                <a16:creationId xmlns:a16="http://schemas.microsoft.com/office/drawing/2014/main" id="{805DE763-1851-4975-A292-EDD89F047038}"/>
              </a:ext>
            </a:extLst>
          </p:cNvPr>
          <p:cNvCxnSpPr>
            <a:stCxn id="10" idx="3"/>
          </p:cNvCxnSpPr>
          <p:nvPr/>
        </p:nvCxnSpPr>
        <p:spPr>
          <a:xfrm flipV="1">
            <a:off x="3524692" y="2466409"/>
            <a:ext cx="701749" cy="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143EC22-361A-4CAE-8BCD-44C705A6638C}"/>
              </a:ext>
            </a:extLst>
          </p:cNvPr>
          <p:cNvSpPr/>
          <p:nvPr/>
        </p:nvSpPr>
        <p:spPr>
          <a:xfrm>
            <a:off x="4226440" y="2039777"/>
            <a:ext cx="980854" cy="85326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R</a:t>
            </a:r>
          </a:p>
          <a:p>
            <a:pPr algn="ctr"/>
            <a:r>
              <a:rPr lang="en-US" sz="1100" b="1" dirty="0">
                <a:solidFill>
                  <a:schemeClr val="tx1"/>
                </a:solidFill>
              </a:rPr>
              <a:t>1:1</a:t>
            </a:r>
          </a:p>
        </p:txBody>
      </p:sp>
      <p:cxnSp>
        <p:nvCxnSpPr>
          <p:cNvPr id="15" name="Straight Connector 14">
            <a:extLst>
              <a:ext uri="{FF2B5EF4-FFF2-40B4-BE49-F238E27FC236}">
                <a16:creationId xmlns:a16="http://schemas.microsoft.com/office/drawing/2014/main" id="{D014D542-AF08-4FAB-B3A8-F90DB71C6330}"/>
              </a:ext>
            </a:extLst>
          </p:cNvPr>
          <p:cNvCxnSpPr>
            <a:stCxn id="13" idx="0"/>
          </p:cNvCxnSpPr>
          <p:nvPr/>
        </p:nvCxnSpPr>
        <p:spPr>
          <a:xfrm flipH="1" flipV="1">
            <a:off x="4716867" y="1500230"/>
            <a:ext cx="1" cy="53954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5D4F5A8-0E70-4BF5-8007-AEFF48EE763E}"/>
              </a:ext>
            </a:extLst>
          </p:cNvPr>
          <p:cNvCxnSpPr/>
          <p:nvPr/>
        </p:nvCxnSpPr>
        <p:spPr>
          <a:xfrm flipH="1" flipV="1">
            <a:off x="4715538" y="2897043"/>
            <a:ext cx="1" cy="53954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AF5E771-6971-4068-9C7C-0D2C538CC6D9}"/>
              </a:ext>
            </a:extLst>
          </p:cNvPr>
          <p:cNvCxnSpPr>
            <a:cxnSpLocks/>
          </p:cNvCxnSpPr>
          <p:nvPr/>
        </p:nvCxnSpPr>
        <p:spPr>
          <a:xfrm>
            <a:off x="4715538" y="1500230"/>
            <a:ext cx="798771"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E647E28-B2F0-457F-9F85-0591F2AE551B}"/>
              </a:ext>
            </a:extLst>
          </p:cNvPr>
          <p:cNvCxnSpPr>
            <a:cxnSpLocks/>
          </p:cNvCxnSpPr>
          <p:nvPr/>
        </p:nvCxnSpPr>
        <p:spPr>
          <a:xfrm>
            <a:off x="4724841" y="3444480"/>
            <a:ext cx="798771"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20659F26-2546-460E-9A0D-5404C8A39ECC}"/>
              </a:ext>
            </a:extLst>
          </p:cNvPr>
          <p:cNvSpPr/>
          <p:nvPr/>
        </p:nvSpPr>
        <p:spPr>
          <a:xfrm>
            <a:off x="5514308" y="973824"/>
            <a:ext cx="2044106" cy="994167"/>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Sacituzumab </a:t>
            </a:r>
            <a:r>
              <a:rPr lang="en-US" sz="1100" b="1" dirty="0" err="1">
                <a:solidFill>
                  <a:schemeClr val="tx1"/>
                </a:solidFill>
              </a:rPr>
              <a:t>Govetecan</a:t>
            </a:r>
            <a:r>
              <a:rPr lang="en-US" sz="1100" b="1" dirty="0">
                <a:solidFill>
                  <a:schemeClr val="tx1"/>
                </a:solidFill>
              </a:rPr>
              <a:t> (SG) </a:t>
            </a:r>
          </a:p>
        </p:txBody>
      </p:sp>
      <p:sp>
        <p:nvSpPr>
          <p:cNvPr id="21" name="Rectangle: Rounded Corners 20">
            <a:extLst>
              <a:ext uri="{FF2B5EF4-FFF2-40B4-BE49-F238E27FC236}">
                <a16:creationId xmlns:a16="http://schemas.microsoft.com/office/drawing/2014/main" id="{8DE17521-3A96-49AA-8947-A77959F6B76C}"/>
              </a:ext>
            </a:extLst>
          </p:cNvPr>
          <p:cNvSpPr/>
          <p:nvPr/>
        </p:nvSpPr>
        <p:spPr>
          <a:xfrm>
            <a:off x="5523613" y="2831796"/>
            <a:ext cx="2044106" cy="994167"/>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Treatment Physicians Choice*</a:t>
            </a:r>
          </a:p>
        </p:txBody>
      </p:sp>
      <p:sp>
        <p:nvSpPr>
          <p:cNvPr id="23" name="TextBox 22">
            <a:extLst>
              <a:ext uri="{FF2B5EF4-FFF2-40B4-BE49-F238E27FC236}">
                <a16:creationId xmlns:a16="http://schemas.microsoft.com/office/drawing/2014/main" id="{F8A2C893-7726-4121-89AD-29FD0F681D4A}"/>
              </a:ext>
            </a:extLst>
          </p:cNvPr>
          <p:cNvSpPr txBox="1"/>
          <p:nvPr/>
        </p:nvSpPr>
        <p:spPr>
          <a:xfrm>
            <a:off x="3661254" y="3888200"/>
            <a:ext cx="2470608" cy="430887"/>
          </a:xfrm>
          <a:prstGeom prst="rect">
            <a:avLst/>
          </a:prstGeom>
          <a:noFill/>
          <a:ln>
            <a:noFill/>
          </a:ln>
        </p:spPr>
        <p:txBody>
          <a:bodyPr wrap="square">
            <a:spAutoFit/>
          </a:bodyPr>
          <a:lstStyle/>
          <a:p>
            <a:r>
              <a:rPr lang="en-US" sz="1100" dirty="0"/>
              <a:t>*</a:t>
            </a:r>
            <a:r>
              <a:rPr lang="en-US" sz="1100" dirty="0" err="1"/>
              <a:t>eribulin</a:t>
            </a:r>
            <a:r>
              <a:rPr lang="en-US" sz="1100" dirty="0"/>
              <a:t>, vinorelbine, gemcitabine or capecitabine</a:t>
            </a:r>
          </a:p>
        </p:txBody>
      </p:sp>
      <p:sp>
        <p:nvSpPr>
          <p:cNvPr id="24" name="TextBox 23">
            <a:extLst>
              <a:ext uri="{FF2B5EF4-FFF2-40B4-BE49-F238E27FC236}">
                <a16:creationId xmlns:a16="http://schemas.microsoft.com/office/drawing/2014/main" id="{78946392-D690-41BB-8910-E097CC9BDB3F}"/>
              </a:ext>
            </a:extLst>
          </p:cNvPr>
          <p:cNvSpPr txBox="1"/>
          <p:nvPr/>
        </p:nvSpPr>
        <p:spPr>
          <a:xfrm>
            <a:off x="4782124" y="1237451"/>
            <a:ext cx="850339" cy="261610"/>
          </a:xfrm>
          <a:prstGeom prst="rect">
            <a:avLst/>
          </a:prstGeom>
          <a:noFill/>
          <a:ln>
            <a:noFill/>
          </a:ln>
        </p:spPr>
        <p:txBody>
          <a:bodyPr wrap="square" rtlCol="0">
            <a:spAutoFit/>
          </a:bodyPr>
          <a:lstStyle/>
          <a:p>
            <a:r>
              <a:rPr lang="en-US" sz="1100" b="1" dirty="0"/>
              <a:t>n=566</a:t>
            </a:r>
          </a:p>
        </p:txBody>
      </p:sp>
      <p:sp>
        <p:nvSpPr>
          <p:cNvPr id="25" name="TextBox 24">
            <a:extLst>
              <a:ext uri="{FF2B5EF4-FFF2-40B4-BE49-F238E27FC236}">
                <a16:creationId xmlns:a16="http://schemas.microsoft.com/office/drawing/2014/main" id="{9C44349D-ADC6-4D25-95B0-71190AD8F229}"/>
              </a:ext>
            </a:extLst>
          </p:cNvPr>
          <p:cNvSpPr txBox="1"/>
          <p:nvPr/>
        </p:nvSpPr>
        <p:spPr>
          <a:xfrm>
            <a:off x="4887253" y="3208605"/>
            <a:ext cx="850339" cy="261610"/>
          </a:xfrm>
          <a:prstGeom prst="rect">
            <a:avLst/>
          </a:prstGeom>
          <a:noFill/>
          <a:ln>
            <a:noFill/>
          </a:ln>
        </p:spPr>
        <p:txBody>
          <a:bodyPr wrap="square" rtlCol="0">
            <a:spAutoFit/>
          </a:bodyPr>
          <a:lstStyle/>
          <a:p>
            <a:r>
              <a:rPr lang="en-US" sz="1100" b="1" dirty="0"/>
              <a:t>n=281</a:t>
            </a:r>
          </a:p>
        </p:txBody>
      </p:sp>
      <p:sp>
        <p:nvSpPr>
          <p:cNvPr id="27" name="TextBox 26">
            <a:extLst>
              <a:ext uri="{FF2B5EF4-FFF2-40B4-BE49-F238E27FC236}">
                <a16:creationId xmlns:a16="http://schemas.microsoft.com/office/drawing/2014/main" id="{A9C205D9-3C77-4A07-B9A0-961FF6C56F35}"/>
              </a:ext>
            </a:extLst>
          </p:cNvPr>
          <p:cNvSpPr txBox="1"/>
          <p:nvPr/>
        </p:nvSpPr>
        <p:spPr>
          <a:xfrm>
            <a:off x="7471300" y="2316397"/>
            <a:ext cx="1681871" cy="430887"/>
          </a:xfrm>
          <a:prstGeom prst="rect">
            <a:avLst/>
          </a:prstGeom>
          <a:noFill/>
          <a:ln>
            <a:noFill/>
          </a:ln>
        </p:spPr>
        <p:txBody>
          <a:bodyPr wrap="square">
            <a:spAutoFit/>
          </a:bodyPr>
          <a:lstStyle/>
          <a:p>
            <a:r>
              <a:rPr lang="en-US" sz="1100" b="1" dirty="0"/>
              <a:t>Primary Endpoints: PFS</a:t>
            </a:r>
          </a:p>
        </p:txBody>
      </p:sp>
      <p:sp>
        <p:nvSpPr>
          <p:cNvPr id="18" name="TextBox 17">
            <a:extLst>
              <a:ext uri="{FF2B5EF4-FFF2-40B4-BE49-F238E27FC236}">
                <a16:creationId xmlns:a16="http://schemas.microsoft.com/office/drawing/2014/main" id="{D7FFF615-E28E-4A4C-B719-C57E0D1CA321}"/>
              </a:ext>
            </a:extLst>
          </p:cNvPr>
          <p:cNvSpPr txBox="1"/>
          <p:nvPr/>
        </p:nvSpPr>
        <p:spPr>
          <a:xfrm>
            <a:off x="7826759" y="4155629"/>
            <a:ext cx="2018990" cy="215444"/>
          </a:xfrm>
          <a:prstGeom prst="rect">
            <a:avLst/>
          </a:prstGeom>
          <a:noFill/>
        </p:spPr>
        <p:txBody>
          <a:bodyPr wrap="square">
            <a:spAutoFit/>
          </a:bodyPr>
          <a:lstStyle/>
          <a:p>
            <a:r>
              <a:rPr lang="en-US" sz="800" dirty="0" err="1"/>
              <a:t>Bardia</a:t>
            </a:r>
            <a:r>
              <a:rPr lang="en-US" sz="800" dirty="0"/>
              <a:t> et al. NEJM 2021</a:t>
            </a:r>
          </a:p>
        </p:txBody>
      </p:sp>
    </p:spTree>
    <p:extLst>
      <p:ext uri="{BB962C8B-B14F-4D97-AF65-F5344CB8AC3E}">
        <p14:creationId xmlns:p14="http://schemas.microsoft.com/office/powerpoint/2010/main" val="130554183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D1CC43-2712-4E3D-A24F-E261BE9F9AAB}"/>
              </a:ext>
            </a:extLst>
          </p:cNvPr>
          <p:cNvPicPr>
            <a:picLocks noChangeAspect="1"/>
          </p:cNvPicPr>
          <p:nvPr/>
        </p:nvPicPr>
        <p:blipFill>
          <a:blip r:embed="rId2"/>
          <a:stretch>
            <a:fillRect/>
          </a:stretch>
        </p:blipFill>
        <p:spPr>
          <a:xfrm>
            <a:off x="1238809" y="61288"/>
            <a:ext cx="6307994" cy="4888386"/>
          </a:xfrm>
          <a:prstGeom prst="rect">
            <a:avLst/>
          </a:prstGeom>
        </p:spPr>
      </p:pic>
      <p:sp>
        <p:nvSpPr>
          <p:cNvPr id="3" name="TextBox 2">
            <a:extLst>
              <a:ext uri="{FF2B5EF4-FFF2-40B4-BE49-F238E27FC236}">
                <a16:creationId xmlns:a16="http://schemas.microsoft.com/office/drawing/2014/main" id="{56522FBA-1574-44B6-B6D5-523629E8E678}"/>
              </a:ext>
            </a:extLst>
          </p:cNvPr>
          <p:cNvSpPr txBox="1"/>
          <p:nvPr/>
        </p:nvSpPr>
        <p:spPr>
          <a:xfrm>
            <a:off x="7964982" y="4949674"/>
            <a:ext cx="1179018" cy="346249"/>
          </a:xfrm>
          <a:prstGeom prst="rect">
            <a:avLst/>
          </a:prstGeom>
          <a:noFill/>
        </p:spPr>
        <p:txBody>
          <a:bodyPr wrap="square">
            <a:spAutoFit/>
          </a:bodyPr>
          <a:lstStyle/>
          <a:p>
            <a:r>
              <a:rPr lang="en-US" sz="825" dirty="0" err="1"/>
              <a:t>Bardia</a:t>
            </a:r>
            <a:r>
              <a:rPr lang="en-US" sz="825" dirty="0"/>
              <a:t> et al. NEJM 2021</a:t>
            </a:r>
          </a:p>
        </p:txBody>
      </p:sp>
    </p:spTree>
    <p:extLst>
      <p:ext uri="{BB962C8B-B14F-4D97-AF65-F5344CB8AC3E}">
        <p14:creationId xmlns:p14="http://schemas.microsoft.com/office/powerpoint/2010/main" val="242885308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58" y="220096"/>
            <a:ext cx="7886700" cy="994172"/>
          </a:xfrm>
        </p:spPr>
        <p:txBody>
          <a:bodyPr/>
          <a:lstStyle/>
          <a:p>
            <a:pPr algn="l"/>
            <a:r>
              <a:rPr lang="en-US" sz="2800" b="1" dirty="0">
                <a:solidFill>
                  <a:schemeClr val="tx1"/>
                </a:solidFill>
              </a:rPr>
              <a:t>Overview of HER family</a:t>
            </a:r>
          </a:p>
        </p:txBody>
      </p:sp>
      <p:pic>
        <p:nvPicPr>
          <p:cNvPr id="4" name="Picture 3"/>
          <p:cNvPicPr>
            <a:picLocks noChangeAspect="1"/>
          </p:cNvPicPr>
          <p:nvPr/>
        </p:nvPicPr>
        <p:blipFill>
          <a:blip r:embed="rId3"/>
          <a:stretch>
            <a:fillRect/>
          </a:stretch>
        </p:blipFill>
        <p:spPr>
          <a:xfrm>
            <a:off x="1935124" y="951955"/>
            <a:ext cx="5735169" cy="3802392"/>
          </a:xfrm>
          <a:prstGeom prst="rect">
            <a:avLst/>
          </a:prstGeom>
        </p:spPr>
      </p:pic>
      <p:sp>
        <p:nvSpPr>
          <p:cNvPr id="6" name="TextBox 5"/>
          <p:cNvSpPr txBox="1"/>
          <p:nvPr/>
        </p:nvSpPr>
        <p:spPr>
          <a:xfrm>
            <a:off x="8341507" y="4961216"/>
            <a:ext cx="900844" cy="207749"/>
          </a:xfrm>
          <a:prstGeom prst="rect">
            <a:avLst/>
          </a:prstGeom>
          <a:noFill/>
        </p:spPr>
        <p:txBody>
          <a:bodyPr wrap="square" rtlCol="0">
            <a:spAutoFit/>
          </a:bodyPr>
          <a:lstStyle/>
          <a:p>
            <a:r>
              <a:rPr lang="en-US" sz="750" dirty="0" err="1"/>
              <a:t>Hudis</a:t>
            </a:r>
            <a:r>
              <a:rPr lang="en-US" sz="675" dirty="0"/>
              <a:t> NEJM 2007</a:t>
            </a:r>
          </a:p>
        </p:txBody>
      </p:sp>
    </p:spTree>
    <p:extLst>
      <p:ext uri="{BB962C8B-B14F-4D97-AF65-F5344CB8AC3E}">
        <p14:creationId xmlns:p14="http://schemas.microsoft.com/office/powerpoint/2010/main" val="83713990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CF14-EB1A-4743-8E94-527B3B2CA1D2}"/>
              </a:ext>
            </a:extLst>
          </p:cNvPr>
          <p:cNvSpPr>
            <a:spLocks noGrp="1"/>
          </p:cNvSpPr>
          <p:nvPr>
            <p:ph type="title"/>
          </p:nvPr>
        </p:nvSpPr>
        <p:spPr>
          <a:xfrm>
            <a:off x="-1865482" y="216375"/>
            <a:ext cx="7886700" cy="994172"/>
          </a:xfrm>
        </p:spPr>
        <p:txBody>
          <a:bodyPr/>
          <a:lstStyle/>
          <a:p>
            <a:r>
              <a:rPr lang="en-US" sz="2800" b="1" dirty="0">
                <a:solidFill>
                  <a:schemeClr val="tx1"/>
                </a:solidFill>
              </a:rPr>
              <a:t>	Trastuzumab </a:t>
            </a:r>
            <a:r>
              <a:rPr lang="en-US" sz="2800" b="1" dirty="0" err="1">
                <a:solidFill>
                  <a:schemeClr val="tx1"/>
                </a:solidFill>
              </a:rPr>
              <a:t>Deruxtecan</a:t>
            </a:r>
            <a:endParaRPr lang="en-US" sz="2800" b="1" dirty="0">
              <a:solidFill>
                <a:schemeClr val="tx1"/>
              </a:solidFill>
            </a:endParaRPr>
          </a:p>
        </p:txBody>
      </p:sp>
      <p:pic>
        <p:nvPicPr>
          <p:cNvPr id="12292" name="Picture 4">
            <a:extLst>
              <a:ext uri="{FF2B5EF4-FFF2-40B4-BE49-F238E27FC236}">
                <a16:creationId xmlns:a16="http://schemas.microsoft.com/office/drawing/2014/main" id="{72192204-3DA7-4916-85D6-8B5F51ACB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2739" y="829566"/>
            <a:ext cx="6138522" cy="35095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2AB573-3C7F-4177-B4EA-C6B25287D201}"/>
              </a:ext>
            </a:extLst>
          </p:cNvPr>
          <p:cNvSpPr txBox="1"/>
          <p:nvPr/>
        </p:nvSpPr>
        <p:spPr>
          <a:xfrm>
            <a:off x="6164997" y="4935251"/>
            <a:ext cx="2952529" cy="323165"/>
          </a:xfrm>
          <a:prstGeom prst="rect">
            <a:avLst/>
          </a:prstGeom>
          <a:noFill/>
        </p:spPr>
        <p:txBody>
          <a:bodyPr wrap="square">
            <a:spAutoFit/>
          </a:bodyPr>
          <a:lstStyle/>
          <a:p>
            <a:r>
              <a:rPr lang="en-US" sz="750" dirty="0"/>
              <a:t>https://www.adcreview.com/trastuzumab-deruxtecan-drug-description/</a:t>
            </a:r>
          </a:p>
        </p:txBody>
      </p:sp>
    </p:spTree>
    <p:extLst>
      <p:ext uri="{BB962C8B-B14F-4D97-AF65-F5344CB8AC3E}">
        <p14:creationId xmlns:p14="http://schemas.microsoft.com/office/powerpoint/2010/main" val="196336986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AED992ED-4B25-43A2-B36B-AD534E520CE6}"/>
              </a:ext>
            </a:extLst>
          </p:cNvPr>
          <p:cNvCxnSpPr>
            <a:cxnSpLocks/>
            <a:endCxn id="13" idx="2"/>
          </p:cNvCxnSpPr>
          <p:nvPr/>
        </p:nvCxnSpPr>
        <p:spPr>
          <a:xfrm>
            <a:off x="2779076" y="2428649"/>
            <a:ext cx="14300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5D4F5A8-0E70-4BF5-8007-AEFF48EE763E}"/>
              </a:ext>
            </a:extLst>
          </p:cNvPr>
          <p:cNvCxnSpPr>
            <a:cxnSpLocks/>
            <a:endCxn id="13" idx="4"/>
          </p:cNvCxnSpPr>
          <p:nvPr/>
        </p:nvCxnSpPr>
        <p:spPr>
          <a:xfrm flipH="1" flipV="1">
            <a:off x="4699592" y="2855280"/>
            <a:ext cx="1" cy="6969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4D542-AF08-4FAB-B3A8-F90DB71C6330}"/>
              </a:ext>
            </a:extLst>
          </p:cNvPr>
          <p:cNvCxnSpPr>
            <a:cxnSpLocks/>
            <a:stCxn id="13" idx="0"/>
          </p:cNvCxnSpPr>
          <p:nvPr/>
        </p:nvCxnSpPr>
        <p:spPr>
          <a:xfrm flipV="1">
            <a:off x="4699592" y="1486172"/>
            <a:ext cx="0" cy="515846"/>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3EB2A5-C0BB-4D6B-AC10-E7B96DC8605F}"/>
              </a:ext>
            </a:extLst>
          </p:cNvPr>
          <p:cNvSpPr>
            <a:spLocks noGrp="1"/>
          </p:cNvSpPr>
          <p:nvPr>
            <p:ph type="title"/>
          </p:nvPr>
        </p:nvSpPr>
        <p:spPr>
          <a:xfrm>
            <a:off x="292395" y="80395"/>
            <a:ext cx="7886700" cy="994172"/>
          </a:xfrm>
        </p:spPr>
        <p:txBody>
          <a:bodyPr/>
          <a:lstStyle/>
          <a:p>
            <a:pPr algn="l"/>
            <a:r>
              <a:rPr lang="en-US" sz="2800" b="1" u="sng" dirty="0">
                <a:solidFill>
                  <a:schemeClr val="tx1"/>
                </a:solidFill>
              </a:rPr>
              <a:t>Destiny Breast-04 </a:t>
            </a:r>
          </a:p>
        </p:txBody>
      </p:sp>
      <p:sp>
        <p:nvSpPr>
          <p:cNvPr id="10" name="Rectangle: Rounded Corners 9">
            <a:extLst>
              <a:ext uri="{FF2B5EF4-FFF2-40B4-BE49-F238E27FC236}">
                <a16:creationId xmlns:a16="http://schemas.microsoft.com/office/drawing/2014/main" id="{D76F9BED-0224-4039-A781-2D09CF6F8BE9}"/>
              </a:ext>
            </a:extLst>
          </p:cNvPr>
          <p:cNvSpPr/>
          <p:nvPr/>
        </p:nvSpPr>
        <p:spPr>
          <a:xfrm>
            <a:off x="237901" y="819323"/>
            <a:ext cx="2541175" cy="3165987"/>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Key Eligibility Criteria</a:t>
            </a:r>
          </a:p>
          <a:p>
            <a:pPr algn="ctr"/>
            <a:endParaRPr lang="en-US" sz="1100" b="1" dirty="0">
              <a:solidFill>
                <a:schemeClr val="tx1"/>
              </a:solidFill>
            </a:endParaRPr>
          </a:p>
          <a:p>
            <a:pPr marL="214313" indent="-214313">
              <a:buFont typeface="Arial" panose="020B0604020202020204" pitchFamily="34" charset="0"/>
              <a:buChar char="•"/>
            </a:pPr>
            <a:r>
              <a:rPr lang="en-US" sz="1100" b="1" dirty="0">
                <a:solidFill>
                  <a:schemeClr val="tx1"/>
                </a:solidFill>
              </a:rPr>
              <a:t>HER2 low </a:t>
            </a:r>
            <a:r>
              <a:rPr lang="en-US" sz="1100" b="1" dirty="0" err="1">
                <a:solidFill>
                  <a:schemeClr val="tx1"/>
                </a:solidFill>
              </a:rPr>
              <a:t>mBC</a:t>
            </a:r>
            <a:r>
              <a:rPr lang="en-US" sz="1100" b="1" dirty="0">
                <a:solidFill>
                  <a:schemeClr val="tx1"/>
                </a:solidFill>
              </a:rPr>
              <a:t> (IHC 1+ or IHC2+/ISH -)</a:t>
            </a:r>
          </a:p>
          <a:p>
            <a:pPr marL="214313" indent="-214313">
              <a:buFont typeface="Arial" panose="020B0604020202020204" pitchFamily="34" charset="0"/>
              <a:buChar char="•"/>
            </a:pPr>
            <a:r>
              <a:rPr lang="en-US" sz="1100" b="1" dirty="0">
                <a:solidFill>
                  <a:schemeClr val="tx1"/>
                </a:solidFill>
              </a:rPr>
              <a:t>HR+ ~89%, HR- ~11%</a:t>
            </a:r>
          </a:p>
          <a:p>
            <a:pPr marL="214313" indent="-214313">
              <a:buFont typeface="Arial" panose="020B0604020202020204" pitchFamily="34" charset="0"/>
              <a:buChar char="•"/>
            </a:pPr>
            <a:r>
              <a:rPr lang="en-US" sz="1100" b="1" dirty="0">
                <a:solidFill>
                  <a:schemeClr val="tx1"/>
                </a:solidFill>
              </a:rPr>
              <a:t>Received chemotherapy for metastatic disease or have had disease recurrence </a:t>
            </a:r>
            <a:r>
              <a:rPr lang="en-US" sz="1100" b="1" dirty="0" err="1">
                <a:solidFill>
                  <a:schemeClr val="tx1"/>
                </a:solidFill>
              </a:rPr>
              <a:t>diruing</a:t>
            </a:r>
            <a:r>
              <a:rPr lang="en-US" sz="1100" b="1" dirty="0">
                <a:solidFill>
                  <a:schemeClr val="tx1"/>
                </a:solidFill>
              </a:rPr>
              <a:t> or within 6 months after completing adjuvant chemotherapy</a:t>
            </a:r>
          </a:p>
          <a:p>
            <a:pPr marL="214313" indent="-214313">
              <a:buFont typeface="Arial" panose="020B0604020202020204" pitchFamily="34" charset="0"/>
              <a:buChar char="•"/>
            </a:pPr>
            <a:r>
              <a:rPr lang="en-US" sz="1100" b="1" dirty="0">
                <a:solidFill>
                  <a:schemeClr val="tx1"/>
                </a:solidFill>
              </a:rPr>
              <a:t>HR+ patients must have received at least one prior line of endocrine therapy</a:t>
            </a:r>
          </a:p>
        </p:txBody>
      </p:sp>
      <p:sp>
        <p:nvSpPr>
          <p:cNvPr id="13" name="Oval 12">
            <a:extLst>
              <a:ext uri="{FF2B5EF4-FFF2-40B4-BE49-F238E27FC236}">
                <a16:creationId xmlns:a16="http://schemas.microsoft.com/office/drawing/2014/main" id="{B143EC22-361A-4CAE-8BCD-44C705A6638C}"/>
              </a:ext>
            </a:extLst>
          </p:cNvPr>
          <p:cNvSpPr/>
          <p:nvPr/>
        </p:nvSpPr>
        <p:spPr>
          <a:xfrm>
            <a:off x="4209165" y="2002018"/>
            <a:ext cx="980854" cy="85326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R</a:t>
            </a:r>
          </a:p>
          <a:p>
            <a:pPr algn="ctr"/>
            <a:r>
              <a:rPr lang="en-US" sz="1100" b="1" dirty="0">
                <a:solidFill>
                  <a:schemeClr val="tx1"/>
                </a:solidFill>
              </a:rPr>
              <a:t>2:1</a:t>
            </a:r>
          </a:p>
        </p:txBody>
      </p:sp>
      <p:cxnSp>
        <p:nvCxnSpPr>
          <p:cNvPr id="17" name="Straight Connector 16">
            <a:extLst>
              <a:ext uri="{FF2B5EF4-FFF2-40B4-BE49-F238E27FC236}">
                <a16:creationId xmlns:a16="http://schemas.microsoft.com/office/drawing/2014/main" id="{6AF5E771-6971-4068-9C7C-0D2C538CC6D9}"/>
              </a:ext>
            </a:extLst>
          </p:cNvPr>
          <p:cNvCxnSpPr>
            <a:cxnSpLocks/>
          </p:cNvCxnSpPr>
          <p:nvPr/>
        </p:nvCxnSpPr>
        <p:spPr>
          <a:xfrm>
            <a:off x="4699593" y="1486172"/>
            <a:ext cx="7987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E647E28-B2F0-457F-9F85-0591F2AE551B}"/>
              </a:ext>
            </a:extLst>
          </p:cNvPr>
          <p:cNvCxnSpPr>
            <a:cxnSpLocks/>
          </p:cNvCxnSpPr>
          <p:nvPr/>
        </p:nvCxnSpPr>
        <p:spPr>
          <a:xfrm>
            <a:off x="4699593" y="3552202"/>
            <a:ext cx="833324"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20659F26-2546-460E-9A0D-5404C8A39ECC}"/>
              </a:ext>
            </a:extLst>
          </p:cNvPr>
          <p:cNvSpPr/>
          <p:nvPr/>
        </p:nvSpPr>
        <p:spPr>
          <a:xfrm>
            <a:off x="5523612" y="1081546"/>
            <a:ext cx="2857495" cy="994167"/>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Trastuzumab </a:t>
            </a:r>
            <a:r>
              <a:rPr lang="en-US" sz="1100" b="1" dirty="0" err="1">
                <a:solidFill>
                  <a:schemeClr val="tx1"/>
                </a:solidFill>
              </a:rPr>
              <a:t>Deruxtecan</a:t>
            </a:r>
            <a:r>
              <a:rPr lang="en-US" sz="1100" b="1" dirty="0">
                <a:solidFill>
                  <a:schemeClr val="tx1"/>
                </a:solidFill>
              </a:rPr>
              <a:t> </a:t>
            </a:r>
          </a:p>
          <a:p>
            <a:pPr algn="ctr"/>
            <a:r>
              <a:rPr lang="en-US" sz="1100" b="1" dirty="0">
                <a:solidFill>
                  <a:schemeClr val="tx1"/>
                </a:solidFill>
              </a:rPr>
              <a:t>(5.4mg/kg q3w)</a:t>
            </a:r>
          </a:p>
        </p:txBody>
      </p:sp>
      <p:sp>
        <p:nvSpPr>
          <p:cNvPr id="21" name="Rectangle: Rounded Corners 20">
            <a:extLst>
              <a:ext uri="{FF2B5EF4-FFF2-40B4-BE49-F238E27FC236}">
                <a16:creationId xmlns:a16="http://schemas.microsoft.com/office/drawing/2014/main" id="{8DE17521-3A96-49AA-8947-A77959F6B76C}"/>
              </a:ext>
            </a:extLst>
          </p:cNvPr>
          <p:cNvSpPr/>
          <p:nvPr/>
        </p:nvSpPr>
        <p:spPr>
          <a:xfrm>
            <a:off x="5532917" y="2939518"/>
            <a:ext cx="2848192" cy="994167"/>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Treatment Physicians Choice*</a:t>
            </a:r>
          </a:p>
          <a:p>
            <a:pPr algn="ctr"/>
            <a:r>
              <a:rPr lang="en-US" sz="1100" b="1" dirty="0">
                <a:solidFill>
                  <a:schemeClr val="tx1"/>
                </a:solidFill>
              </a:rPr>
              <a:t>(capecitabine, </a:t>
            </a:r>
            <a:r>
              <a:rPr lang="en-US" sz="1100" b="1" dirty="0" err="1">
                <a:solidFill>
                  <a:schemeClr val="tx1"/>
                </a:solidFill>
              </a:rPr>
              <a:t>eribulin</a:t>
            </a:r>
            <a:r>
              <a:rPr lang="en-US" sz="1100" b="1" dirty="0">
                <a:solidFill>
                  <a:schemeClr val="tx1"/>
                </a:solidFill>
              </a:rPr>
              <a:t>, gemcitabine, paclitaxel or nab-paclitaxel)</a:t>
            </a:r>
          </a:p>
        </p:txBody>
      </p:sp>
      <p:sp>
        <p:nvSpPr>
          <p:cNvPr id="27" name="TextBox 26">
            <a:extLst>
              <a:ext uri="{FF2B5EF4-FFF2-40B4-BE49-F238E27FC236}">
                <a16:creationId xmlns:a16="http://schemas.microsoft.com/office/drawing/2014/main" id="{A9C205D9-3C77-4A07-B9A0-961FF6C56F35}"/>
              </a:ext>
            </a:extLst>
          </p:cNvPr>
          <p:cNvSpPr txBox="1"/>
          <p:nvPr/>
        </p:nvSpPr>
        <p:spPr>
          <a:xfrm>
            <a:off x="3167407" y="4406943"/>
            <a:ext cx="4098384" cy="646331"/>
          </a:xfrm>
          <a:prstGeom prst="rect">
            <a:avLst/>
          </a:prstGeom>
          <a:noFill/>
        </p:spPr>
        <p:txBody>
          <a:bodyPr wrap="square">
            <a:spAutoFit/>
          </a:bodyPr>
          <a:lstStyle/>
          <a:p>
            <a:r>
              <a:rPr lang="en-US" sz="1200" b="1" dirty="0"/>
              <a:t>Primary Endpoints: </a:t>
            </a:r>
            <a:r>
              <a:rPr lang="en-US" sz="1200" dirty="0"/>
              <a:t>PFS in HR+ cohort</a:t>
            </a:r>
          </a:p>
          <a:p>
            <a:r>
              <a:rPr lang="en-US" sz="1200" b="1" dirty="0"/>
              <a:t>Secondary Endpoints: </a:t>
            </a:r>
            <a:r>
              <a:rPr lang="en-US" sz="1200" dirty="0"/>
              <a:t>PFS all patients, OS HR+ and all patients </a:t>
            </a:r>
          </a:p>
        </p:txBody>
      </p:sp>
      <p:sp>
        <p:nvSpPr>
          <p:cNvPr id="18" name="TextBox 17">
            <a:extLst>
              <a:ext uri="{FF2B5EF4-FFF2-40B4-BE49-F238E27FC236}">
                <a16:creationId xmlns:a16="http://schemas.microsoft.com/office/drawing/2014/main" id="{D7FFF615-E28E-4A4C-B719-C57E0D1CA321}"/>
              </a:ext>
            </a:extLst>
          </p:cNvPr>
          <p:cNvSpPr txBox="1"/>
          <p:nvPr/>
        </p:nvSpPr>
        <p:spPr>
          <a:xfrm>
            <a:off x="7964982" y="4949674"/>
            <a:ext cx="1179018" cy="346249"/>
          </a:xfrm>
          <a:prstGeom prst="rect">
            <a:avLst/>
          </a:prstGeom>
          <a:noFill/>
        </p:spPr>
        <p:txBody>
          <a:bodyPr wrap="square">
            <a:spAutoFit/>
          </a:bodyPr>
          <a:lstStyle/>
          <a:p>
            <a:r>
              <a:rPr lang="en-US" sz="825" dirty="0"/>
              <a:t>Modi et al. </a:t>
            </a:r>
            <a:r>
              <a:rPr lang="en-US" sz="750" dirty="0"/>
              <a:t>NEJM</a:t>
            </a:r>
            <a:r>
              <a:rPr lang="en-US" sz="825" dirty="0"/>
              <a:t> 2022</a:t>
            </a:r>
          </a:p>
        </p:txBody>
      </p:sp>
    </p:spTree>
    <p:extLst>
      <p:ext uri="{BB962C8B-B14F-4D97-AF65-F5344CB8AC3E}">
        <p14:creationId xmlns:p14="http://schemas.microsoft.com/office/powerpoint/2010/main" val="107005841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EDF2B5-36A0-4851-B6E4-39AB26475C5B}"/>
              </a:ext>
            </a:extLst>
          </p:cNvPr>
          <p:cNvPicPr>
            <a:picLocks noChangeAspect="1"/>
          </p:cNvPicPr>
          <p:nvPr/>
        </p:nvPicPr>
        <p:blipFill>
          <a:blip r:embed="rId3"/>
          <a:stretch>
            <a:fillRect/>
          </a:stretch>
        </p:blipFill>
        <p:spPr>
          <a:xfrm>
            <a:off x="97972" y="39995"/>
            <a:ext cx="8119382" cy="5105887"/>
          </a:xfrm>
          <a:prstGeom prst="rect">
            <a:avLst/>
          </a:prstGeom>
        </p:spPr>
      </p:pic>
      <p:sp>
        <p:nvSpPr>
          <p:cNvPr id="6" name="TextBox 5">
            <a:extLst>
              <a:ext uri="{FF2B5EF4-FFF2-40B4-BE49-F238E27FC236}">
                <a16:creationId xmlns:a16="http://schemas.microsoft.com/office/drawing/2014/main" id="{2862D7D6-2A26-4420-816B-21D6115EE973}"/>
              </a:ext>
            </a:extLst>
          </p:cNvPr>
          <p:cNvSpPr txBox="1"/>
          <p:nvPr/>
        </p:nvSpPr>
        <p:spPr>
          <a:xfrm>
            <a:off x="8217355" y="4968086"/>
            <a:ext cx="1654865" cy="207749"/>
          </a:xfrm>
          <a:prstGeom prst="rect">
            <a:avLst/>
          </a:prstGeom>
          <a:noFill/>
        </p:spPr>
        <p:txBody>
          <a:bodyPr wrap="square">
            <a:spAutoFit/>
          </a:bodyPr>
          <a:lstStyle/>
          <a:p>
            <a:r>
              <a:rPr lang="en-US" sz="750" dirty="0"/>
              <a:t>Modi et al. NEJM 2022</a:t>
            </a:r>
          </a:p>
        </p:txBody>
      </p:sp>
    </p:spTree>
    <p:extLst>
      <p:ext uri="{BB962C8B-B14F-4D97-AF65-F5344CB8AC3E}">
        <p14:creationId xmlns:p14="http://schemas.microsoft.com/office/powerpoint/2010/main" val="192409995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CC08A4-323D-4EA1-9DF3-B0BCE67AE805}"/>
              </a:ext>
            </a:extLst>
          </p:cNvPr>
          <p:cNvPicPr>
            <a:picLocks noChangeAspect="1"/>
          </p:cNvPicPr>
          <p:nvPr/>
        </p:nvPicPr>
        <p:blipFill>
          <a:blip r:embed="rId3"/>
          <a:stretch>
            <a:fillRect/>
          </a:stretch>
        </p:blipFill>
        <p:spPr>
          <a:xfrm>
            <a:off x="240725" y="88115"/>
            <a:ext cx="7275366" cy="4927820"/>
          </a:xfrm>
          <a:prstGeom prst="rect">
            <a:avLst/>
          </a:prstGeom>
        </p:spPr>
      </p:pic>
      <p:sp>
        <p:nvSpPr>
          <p:cNvPr id="6" name="TextBox 5">
            <a:extLst>
              <a:ext uri="{FF2B5EF4-FFF2-40B4-BE49-F238E27FC236}">
                <a16:creationId xmlns:a16="http://schemas.microsoft.com/office/drawing/2014/main" id="{42175433-8B9D-461A-A06B-255CF704DD19}"/>
              </a:ext>
            </a:extLst>
          </p:cNvPr>
          <p:cNvSpPr txBox="1"/>
          <p:nvPr/>
        </p:nvSpPr>
        <p:spPr>
          <a:xfrm>
            <a:off x="8137610" y="4961216"/>
            <a:ext cx="1654865" cy="207749"/>
          </a:xfrm>
          <a:prstGeom prst="rect">
            <a:avLst/>
          </a:prstGeom>
          <a:noFill/>
        </p:spPr>
        <p:txBody>
          <a:bodyPr wrap="square">
            <a:spAutoFit/>
          </a:bodyPr>
          <a:lstStyle/>
          <a:p>
            <a:r>
              <a:rPr lang="en-US" sz="750" dirty="0"/>
              <a:t>Modi et al. NEJM 2022</a:t>
            </a:r>
          </a:p>
        </p:txBody>
      </p:sp>
    </p:spTree>
    <p:extLst>
      <p:ext uri="{BB962C8B-B14F-4D97-AF65-F5344CB8AC3E}">
        <p14:creationId xmlns:p14="http://schemas.microsoft.com/office/powerpoint/2010/main" val="219368663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B695-FCF6-4175-8D85-5548375ECCB2}"/>
              </a:ext>
            </a:extLst>
          </p:cNvPr>
          <p:cNvSpPr>
            <a:spLocks noGrp="1"/>
          </p:cNvSpPr>
          <p:nvPr>
            <p:ph type="title"/>
          </p:nvPr>
        </p:nvSpPr>
        <p:spPr/>
        <p:txBody>
          <a:bodyPr/>
          <a:lstStyle/>
          <a:p>
            <a:r>
              <a:rPr lang="en-US" sz="2800" b="1" dirty="0">
                <a:solidFill>
                  <a:schemeClr val="tx1"/>
                </a:solidFill>
              </a:rPr>
              <a:t>												</a:t>
            </a:r>
            <a:br>
              <a:rPr lang="en-US" sz="2800" b="1" dirty="0">
                <a:solidFill>
                  <a:schemeClr val="tx1"/>
                </a:solidFill>
              </a:rPr>
            </a:br>
            <a:r>
              <a:rPr lang="en-US" sz="2800" b="1" dirty="0">
                <a:solidFill>
                  <a:schemeClr val="tx1"/>
                </a:solidFill>
              </a:rPr>
              <a:t>						</a:t>
            </a:r>
          </a:p>
        </p:txBody>
      </p:sp>
      <p:sp>
        <p:nvSpPr>
          <p:cNvPr id="3" name="Content Placeholder 2">
            <a:extLst>
              <a:ext uri="{FF2B5EF4-FFF2-40B4-BE49-F238E27FC236}">
                <a16:creationId xmlns:a16="http://schemas.microsoft.com/office/drawing/2014/main" id="{C4EF0EF6-FA7D-4302-85B9-4552F2FF12F3}"/>
              </a:ext>
            </a:extLst>
          </p:cNvPr>
          <p:cNvSpPr>
            <a:spLocks noGrp="1"/>
          </p:cNvSpPr>
          <p:nvPr>
            <p:ph idx="1"/>
          </p:nvPr>
        </p:nvSpPr>
        <p:spPr>
          <a:xfrm>
            <a:off x="628650" y="1109976"/>
            <a:ext cx="7886700" cy="3263504"/>
          </a:xfrm>
        </p:spPr>
        <p:txBody>
          <a:bodyPr/>
          <a:lstStyle/>
          <a:p>
            <a:r>
              <a:rPr lang="en-US" dirty="0"/>
              <a:t>HER3 overexpressed in 30-50% of breast cancers</a:t>
            </a:r>
          </a:p>
          <a:p>
            <a:pPr lvl="1"/>
            <a:r>
              <a:rPr lang="en-US" dirty="0"/>
              <a:t>Associated with poor prognosis</a:t>
            </a:r>
          </a:p>
          <a:p>
            <a:pPr lvl="1"/>
            <a:endParaRPr lang="en-US" dirty="0"/>
          </a:p>
        </p:txBody>
      </p:sp>
      <p:pic>
        <p:nvPicPr>
          <p:cNvPr id="7" name="Picture 6">
            <a:extLst>
              <a:ext uri="{FF2B5EF4-FFF2-40B4-BE49-F238E27FC236}">
                <a16:creationId xmlns:a16="http://schemas.microsoft.com/office/drawing/2014/main" id="{22D1751B-3CDA-40DD-9E47-CA1CE3E0EA03}"/>
              </a:ext>
            </a:extLst>
          </p:cNvPr>
          <p:cNvPicPr>
            <a:picLocks noChangeAspect="1"/>
          </p:cNvPicPr>
          <p:nvPr/>
        </p:nvPicPr>
        <p:blipFill>
          <a:blip r:embed="rId3"/>
          <a:stretch>
            <a:fillRect/>
          </a:stretch>
        </p:blipFill>
        <p:spPr>
          <a:xfrm>
            <a:off x="1190933" y="2162917"/>
            <a:ext cx="6762134" cy="2573648"/>
          </a:xfrm>
          <a:prstGeom prst="rect">
            <a:avLst/>
          </a:prstGeom>
        </p:spPr>
      </p:pic>
      <p:cxnSp>
        <p:nvCxnSpPr>
          <p:cNvPr id="5" name="Straight Connector 4">
            <a:extLst>
              <a:ext uri="{FF2B5EF4-FFF2-40B4-BE49-F238E27FC236}">
                <a16:creationId xmlns:a16="http://schemas.microsoft.com/office/drawing/2014/main" id="{B288C249-164F-4F3A-B776-00CC5977D882}"/>
              </a:ext>
            </a:extLst>
          </p:cNvPr>
          <p:cNvCxnSpPr>
            <a:cxnSpLocks/>
          </p:cNvCxnSpPr>
          <p:nvPr/>
        </p:nvCxnSpPr>
        <p:spPr>
          <a:xfrm>
            <a:off x="4699593" y="1486172"/>
            <a:ext cx="798771"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DAE2D6DB-E93C-4B82-8E18-71103364562F}"/>
              </a:ext>
            </a:extLst>
          </p:cNvPr>
          <p:cNvSpPr txBox="1">
            <a:spLocks/>
          </p:cNvSpPr>
          <p:nvPr/>
        </p:nvSpPr>
        <p:spPr>
          <a:xfrm>
            <a:off x="231076" y="317314"/>
            <a:ext cx="7886700" cy="994172"/>
          </a:xfrm>
          <a:solidFill>
            <a:schemeClr val="bg1"/>
          </a:solidFill>
          <a:ln>
            <a:solidFill>
              <a:srgbClr val="0070C0"/>
            </a:solidFill>
          </a:ln>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sz="2800" b="1" kern="0" dirty="0" err="1">
                <a:solidFill>
                  <a:schemeClr val="tx1"/>
                </a:solidFill>
              </a:rPr>
              <a:t>Patritumab</a:t>
            </a:r>
            <a:r>
              <a:rPr lang="en-US" sz="2800" b="1" kern="0" dirty="0">
                <a:solidFill>
                  <a:schemeClr val="tx1"/>
                </a:solidFill>
              </a:rPr>
              <a:t> </a:t>
            </a:r>
            <a:r>
              <a:rPr lang="en-US" sz="2800" b="1" kern="0" dirty="0" err="1">
                <a:solidFill>
                  <a:schemeClr val="tx1"/>
                </a:solidFill>
              </a:rPr>
              <a:t>Deruxtecan</a:t>
            </a:r>
            <a:endParaRPr lang="en-US" sz="2800" b="1" kern="0" dirty="0">
              <a:solidFill>
                <a:schemeClr val="tx1"/>
              </a:solidFill>
            </a:endParaRPr>
          </a:p>
        </p:txBody>
      </p:sp>
    </p:spTree>
    <p:extLst>
      <p:ext uri="{BB962C8B-B14F-4D97-AF65-F5344CB8AC3E}">
        <p14:creationId xmlns:p14="http://schemas.microsoft.com/office/powerpoint/2010/main" val="2481810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sz="half" idx="1"/>
          </p:nvPr>
        </p:nvSpPr>
        <p:spPr>
          <a:xfrm>
            <a:off x="685800" y="886479"/>
            <a:ext cx="3810000" cy="3167361"/>
          </a:xfrm>
        </p:spPr>
        <p:txBody>
          <a:bodyPr/>
          <a:lstStyle/>
          <a:p>
            <a:pPr marL="285750" indent="-285750" algn="l">
              <a:buFont typeface="Arial" panose="020B0604020202020204" pitchFamily="34" charset="0"/>
              <a:buChar char="•"/>
            </a:pPr>
            <a:r>
              <a:rPr lang="en-US" sz="1200" dirty="0">
                <a:solidFill>
                  <a:srgbClr val="003767"/>
                </a:solidFill>
              </a:rPr>
              <a:t>5 Phase III 1</a:t>
            </a:r>
            <a:r>
              <a:rPr lang="en-US" sz="1200" baseline="30000" dirty="0">
                <a:solidFill>
                  <a:srgbClr val="003767"/>
                </a:solidFill>
              </a:rPr>
              <a:t>st</a:t>
            </a:r>
            <a:r>
              <a:rPr lang="en-US" sz="1200" dirty="0">
                <a:solidFill>
                  <a:srgbClr val="003767"/>
                </a:solidFill>
              </a:rPr>
              <a:t> line trials. 1°endpoint: PFS</a:t>
            </a:r>
          </a:p>
          <a:p>
            <a:pPr marL="0" indent="0" algn="ctr">
              <a:buNone/>
            </a:pPr>
            <a:r>
              <a:rPr lang="en-US" sz="1400" b="1" dirty="0">
                <a:solidFill>
                  <a:srgbClr val="003767"/>
                </a:solidFill>
              </a:rPr>
              <a:t>Palbociclib</a:t>
            </a:r>
          </a:p>
          <a:p>
            <a:pPr algn="l"/>
            <a:r>
              <a:rPr lang="en-US" sz="1200" dirty="0">
                <a:solidFill>
                  <a:srgbClr val="003767"/>
                </a:solidFill>
              </a:rPr>
              <a:t> </a:t>
            </a:r>
            <a:r>
              <a:rPr lang="en-US" sz="1200" i="1" dirty="0">
                <a:solidFill>
                  <a:srgbClr val="003767"/>
                </a:solidFill>
              </a:rPr>
              <a:t>PALOMA-2</a:t>
            </a:r>
            <a:r>
              <a:rPr lang="en-US" sz="1200" dirty="0">
                <a:solidFill>
                  <a:srgbClr val="003767"/>
                </a:solidFill>
              </a:rPr>
              <a:t>. 666 ♀ postmenopausal. 2:1 Palbo/placebo + letrozole</a:t>
            </a:r>
          </a:p>
          <a:p>
            <a:pPr marL="0" indent="0" algn="ctr">
              <a:buNone/>
            </a:pPr>
            <a:r>
              <a:rPr lang="en-US" sz="1400" b="1" dirty="0">
                <a:solidFill>
                  <a:srgbClr val="003767"/>
                </a:solidFill>
              </a:rPr>
              <a:t>Ribociclib</a:t>
            </a:r>
          </a:p>
          <a:p>
            <a:pPr algn="l"/>
            <a:r>
              <a:rPr lang="en-US" sz="1200" dirty="0">
                <a:solidFill>
                  <a:srgbClr val="003767"/>
                </a:solidFill>
              </a:rPr>
              <a:t> </a:t>
            </a:r>
            <a:r>
              <a:rPr lang="en-US" sz="1200" i="1" dirty="0">
                <a:solidFill>
                  <a:srgbClr val="003767"/>
                </a:solidFill>
              </a:rPr>
              <a:t>MONALEESA-2</a:t>
            </a:r>
            <a:r>
              <a:rPr lang="en-US" sz="1200" dirty="0">
                <a:solidFill>
                  <a:srgbClr val="003767"/>
                </a:solidFill>
              </a:rPr>
              <a:t>: 668 ♀ postmenopausal. 1:1 </a:t>
            </a:r>
            <a:r>
              <a:rPr lang="en-US" sz="1200" dirty="0" err="1">
                <a:solidFill>
                  <a:srgbClr val="003767"/>
                </a:solidFill>
              </a:rPr>
              <a:t>Ribo</a:t>
            </a:r>
            <a:r>
              <a:rPr lang="en-US" sz="1200" dirty="0">
                <a:solidFill>
                  <a:srgbClr val="003767"/>
                </a:solidFill>
              </a:rPr>
              <a:t>/placebo + letrozole</a:t>
            </a:r>
          </a:p>
          <a:p>
            <a:pPr algn="l"/>
            <a:r>
              <a:rPr lang="en-US" sz="1200" i="1" dirty="0">
                <a:solidFill>
                  <a:srgbClr val="003767"/>
                </a:solidFill>
              </a:rPr>
              <a:t>MONALEESA -3</a:t>
            </a:r>
            <a:r>
              <a:rPr lang="en-US" sz="1200" dirty="0">
                <a:solidFill>
                  <a:srgbClr val="003767"/>
                </a:solidFill>
              </a:rPr>
              <a:t>: </a:t>
            </a:r>
            <a:r>
              <a:rPr lang="en-US" sz="1200" b="1" dirty="0">
                <a:solidFill>
                  <a:srgbClr val="003767"/>
                </a:solidFill>
              </a:rPr>
              <a:t>0-1 prior lines</a:t>
            </a:r>
            <a:r>
              <a:rPr lang="en-US" sz="1200" dirty="0">
                <a:solidFill>
                  <a:srgbClr val="003767"/>
                </a:solidFill>
              </a:rPr>
              <a:t>. 726 ♀ postmenopausal. 2:1 </a:t>
            </a:r>
            <a:r>
              <a:rPr lang="en-US" sz="1200" dirty="0" err="1">
                <a:solidFill>
                  <a:srgbClr val="003767"/>
                </a:solidFill>
              </a:rPr>
              <a:t>ribo</a:t>
            </a:r>
            <a:r>
              <a:rPr lang="en-US" sz="1200" dirty="0">
                <a:solidFill>
                  <a:srgbClr val="003767"/>
                </a:solidFill>
              </a:rPr>
              <a:t>/placebo + </a:t>
            </a:r>
            <a:r>
              <a:rPr lang="en-US" sz="1200" dirty="0" err="1">
                <a:solidFill>
                  <a:srgbClr val="003767"/>
                </a:solidFill>
              </a:rPr>
              <a:t>fulvestrant</a:t>
            </a:r>
            <a:endParaRPr lang="en-US" sz="1200" dirty="0">
              <a:solidFill>
                <a:srgbClr val="003767"/>
              </a:solidFill>
            </a:endParaRPr>
          </a:p>
          <a:p>
            <a:pPr algn="l"/>
            <a:r>
              <a:rPr lang="en-US" sz="1200" b="1" i="1" dirty="0">
                <a:solidFill>
                  <a:srgbClr val="003767"/>
                </a:solidFill>
              </a:rPr>
              <a:t>MONALEESA-7</a:t>
            </a:r>
            <a:r>
              <a:rPr lang="en-US" sz="1200" b="1" dirty="0">
                <a:solidFill>
                  <a:srgbClr val="003767"/>
                </a:solidFill>
              </a:rPr>
              <a:t>: 0-1 prior lines</a:t>
            </a:r>
            <a:r>
              <a:rPr lang="en-US" sz="1200" dirty="0">
                <a:solidFill>
                  <a:srgbClr val="003767"/>
                </a:solidFill>
              </a:rPr>
              <a:t>. 672♀ </a:t>
            </a:r>
            <a:r>
              <a:rPr lang="en-US" sz="1200" b="1" dirty="0">
                <a:solidFill>
                  <a:srgbClr val="003767"/>
                </a:solidFill>
              </a:rPr>
              <a:t>pre/peri-menopausal</a:t>
            </a:r>
            <a:r>
              <a:rPr lang="en-US" sz="1200" dirty="0">
                <a:solidFill>
                  <a:srgbClr val="003767"/>
                </a:solidFill>
              </a:rPr>
              <a:t>. 1:1 </a:t>
            </a:r>
            <a:r>
              <a:rPr lang="en-US" sz="1200" dirty="0" err="1">
                <a:solidFill>
                  <a:srgbClr val="003767"/>
                </a:solidFill>
              </a:rPr>
              <a:t>Ribo</a:t>
            </a:r>
            <a:r>
              <a:rPr lang="en-US" sz="1200" dirty="0">
                <a:solidFill>
                  <a:srgbClr val="003767"/>
                </a:solidFill>
              </a:rPr>
              <a:t>/placebo + OS + tam/AI</a:t>
            </a:r>
          </a:p>
          <a:p>
            <a:pPr marL="0" indent="0" algn="ctr">
              <a:buNone/>
            </a:pPr>
            <a:r>
              <a:rPr lang="en-US" sz="1400" b="1" dirty="0">
                <a:solidFill>
                  <a:srgbClr val="003767"/>
                </a:solidFill>
              </a:rPr>
              <a:t>Abemaciclib</a:t>
            </a:r>
            <a:r>
              <a:rPr lang="en-US" sz="1400" dirty="0">
                <a:solidFill>
                  <a:srgbClr val="003767"/>
                </a:solidFill>
              </a:rPr>
              <a:t> </a:t>
            </a:r>
          </a:p>
          <a:p>
            <a:pPr algn="l"/>
            <a:r>
              <a:rPr lang="en-US" sz="1200" i="1" dirty="0">
                <a:solidFill>
                  <a:srgbClr val="003767"/>
                </a:solidFill>
              </a:rPr>
              <a:t>MONARCH-3: </a:t>
            </a:r>
            <a:r>
              <a:rPr lang="en-US" sz="1200" dirty="0">
                <a:solidFill>
                  <a:srgbClr val="003767"/>
                </a:solidFill>
              </a:rPr>
              <a:t>493 ♀ postmenopausal. 2:1 </a:t>
            </a:r>
            <a:r>
              <a:rPr lang="en-US" sz="1200" dirty="0" err="1">
                <a:solidFill>
                  <a:srgbClr val="003767"/>
                </a:solidFill>
              </a:rPr>
              <a:t>abema</a:t>
            </a:r>
            <a:r>
              <a:rPr lang="en-US" sz="1200" dirty="0">
                <a:solidFill>
                  <a:srgbClr val="003767"/>
                </a:solidFill>
              </a:rPr>
              <a:t>/placebo + letrozole or anastrozole</a:t>
            </a:r>
            <a:endParaRPr lang="en-US" sz="1200" i="1" dirty="0">
              <a:solidFill>
                <a:srgbClr val="003767"/>
              </a:solidFill>
            </a:endParaRPr>
          </a:p>
        </p:txBody>
      </p:sp>
      <p:sp>
        <p:nvSpPr>
          <p:cNvPr id="3" name="Content Placeholder 2">
            <a:extLst>
              <a:ext uri="{FF2B5EF4-FFF2-40B4-BE49-F238E27FC236}">
                <a16:creationId xmlns:a16="http://schemas.microsoft.com/office/drawing/2014/main" id="{F33887CB-5EE6-7606-8A39-0F445AFEC540}"/>
              </a:ext>
            </a:extLst>
          </p:cNvPr>
          <p:cNvSpPr>
            <a:spLocks noGrp="1"/>
          </p:cNvSpPr>
          <p:nvPr>
            <p:ph sz="half" idx="2"/>
          </p:nvPr>
        </p:nvSpPr>
        <p:spPr/>
        <p:txBody>
          <a:bodyPr/>
          <a:lstStyle/>
          <a:p>
            <a:pPr>
              <a:lnSpc>
                <a:spcPct val="200000"/>
              </a:lnSpc>
            </a:pPr>
            <a:r>
              <a:rPr lang="en-US" sz="2200" dirty="0">
                <a:solidFill>
                  <a:srgbClr val="003767"/>
                </a:solidFill>
              </a:rPr>
              <a:t>PALOMA = Palbociclib</a:t>
            </a:r>
          </a:p>
          <a:p>
            <a:pPr>
              <a:lnSpc>
                <a:spcPct val="200000"/>
              </a:lnSpc>
            </a:pPr>
            <a:r>
              <a:rPr lang="en-US" sz="2200" dirty="0">
                <a:solidFill>
                  <a:srgbClr val="003767"/>
                </a:solidFill>
              </a:rPr>
              <a:t>MONALEESA = Ribociclib</a:t>
            </a:r>
          </a:p>
          <a:p>
            <a:pPr>
              <a:lnSpc>
                <a:spcPct val="200000"/>
              </a:lnSpc>
            </a:pPr>
            <a:r>
              <a:rPr lang="en-US" sz="2200" dirty="0">
                <a:solidFill>
                  <a:srgbClr val="003767"/>
                </a:solidFill>
              </a:rPr>
              <a:t>MONARCH = Abemaciclib</a:t>
            </a:r>
          </a:p>
        </p:txBody>
      </p:sp>
      <p:sp>
        <p:nvSpPr>
          <p:cNvPr id="4" name="Title 3"/>
          <p:cNvSpPr>
            <a:spLocks noGrp="1"/>
          </p:cNvSpPr>
          <p:nvPr>
            <p:ph type="title"/>
          </p:nvPr>
        </p:nvSpPr>
        <p:spPr/>
        <p:txBody>
          <a:bodyPr/>
          <a:lstStyle/>
          <a:p>
            <a:r>
              <a:rPr lang="en-US" sz="3200" b="1" dirty="0"/>
              <a:t>1</a:t>
            </a:r>
            <a:r>
              <a:rPr lang="en-US" sz="3200" b="1" baseline="30000" dirty="0"/>
              <a:t>st</a:t>
            </a:r>
            <a:r>
              <a:rPr lang="en-US" sz="3200" b="1" dirty="0"/>
              <a:t> line HR(+) MBC </a:t>
            </a:r>
          </a:p>
        </p:txBody>
      </p:sp>
    </p:spTree>
    <p:extLst>
      <p:ext uri="{BB962C8B-B14F-4D97-AF65-F5344CB8AC3E}">
        <p14:creationId xmlns:p14="http://schemas.microsoft.com/office/powerpoint/2010/main" val="129035914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F53E-7478-4DF6-A14A-13F57B6DE80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DCBAE96-C851-48C3-A85B-30BAEF094013}"/>
              </a:ext>
            </a:extLst>
          </p:cNvPr>
          <p:cNvSpPr>
            <a:spLocks noGrp="1"/>
          </p:cNvSpPr>
          <p:nvPr>
            <p:ph idx="1"/>
          </p:nvPr>
        </p:nvSpPr>
        <p:spPr/>
        <p:txBody>
          <a:bodyPr/>
          <a:lstStyle/>
          <a:p>
            <a:endParaRPr lang="en-US"/>
          </a:p>
        </p:txBody>
      </p:sp>
      <p:pic>
        <p:nvPicPr>
          <p:cNvPr id="20482" name="Picture 2">
            <a:extLst>
              <a:ext uri="{FF2B5EF4-FFF2-40B4-BE49-F238E27FC236}">
                <a16:creationId xmlns:a16="http://schemas.microsoft.com/office/drawing/2014/main" id="{F60F8644-92C9-404B-8AAA-195C9CC0A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04062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24D43-A9C6-432A-8582-79656E7BD03E}"/>
              </a:ext>
            </a:extLst>
          </p:cNvPr>
          <p:cNvSpPr>
            <a:spLocks noGrp="1"/>
          </p:cNvSpPr>
          <p:nvPr>
            <p:ph type="title"/>
          </p:nvPr>
        </p:nvSpPr>
        <p:spPr/>
        <p:txBody>
          <a:bodyPr/>
          <a:lstStyle/>
          <a:p>
            <a:pPr algn="l"/>
            <a:r>
              <a:rPr lang="en-US" sz="2800" b="1" dirty="0">
                <a:solidFill>
                  <a:schemeClr val="tx1"/>
                </a:solidFill>
              </a:rPr>
              <a:t>	</a:t>
            </a:r>
            <a:br>
              <a:rPr lang="en-US" sz="2800" b="1" dirty="0">
                <a:solidFill>
                  <a:schemeClr val="tx1"/>
                </a:solidFill>
              </a:rPr>
            </a:br>
            <a:r>
              <a:rPr lang="en-US" sz="2800" b="1" dirty="0">
                <a:solidFill>
                  <a:schemeClr val="tx1"/>
                </a:solidFill>
              </a:rPr>
              <a:t>	</a:t>
            </a:r>
          </a:p>
        </p:txBody>
      </p:sp>
      <p:pic>
        <p:nvPicPr>
          <p:cNvPr id="4" name="Picture 3">
            <a:extLst>
              <a:ext uri="{FF2B5EF4-FFF2-40B4-BE49-F238E27FC236}">
                <a16:creationId xmlns:a16="http://schemas.microsoft.com/office/drawing/2014/main" id="{8E9EDF0F-442B-4D1E-A59B-617869DD7664}"/>
              </a:ext>
            </a:extLst>
          </p:cNvPr>
          <p:cNvPicPr>
            <a:picLocks noChangeAspect="1"/>
          </p:cNvPicPr>
          <p:nvPr/>
        </p:nvPicPr>
        <p:blipFill>
          <a:blip r:embed="rId3"/>
          <a:stretch>
            <a:fillRect/>
          </a:stretch>
        </p:blipFill>
        <p:spPr>
          <a:xfrm>
            <a:off x="520824" y="1345406"/>
            <a:ext cx="8102352" cy="3450431"/>
          </a:xfrm>
          <a:prstGeom prst="rect">
            <a:avLst/>
          </a:prstGeom>
        </p:spPr>
      </p:pic>
      <p:sp>
        <p:nvSpPr>
          <p:cNvPr id="5" name="TextBox 4">
            <a:extLst>
              <a:ext uri="{FF2B5EF4-FFF2-40B4-BE49-F238E27FC236}">
                <a16:creationId xmlns:a16="http://schemas.microsoft.com/office/drawing/2014/main" id="{BFE5C80F-98BC-4538-AD4E-D558E4E8B23E}"/>
              </a:ext>
            </a:extLst>
          </p:cNvPr>
          <p:cNvSpPr txBox="1"/>
          <p:nvPr/>
        </p:nvSpPr>
        <p:spPr>
          <a:xfrm>
            <a:off x="7329377" y="4961216"/>
            <a:ext cx="2143125" cy="207749"/>
          </a:xfrm>
          <a:prstGeom prst="rect">
            <a:avLst/>
          </a:prstGeom>
          <a:noFill/>
        </p:spPr>
        <p:txBody>
          <a:bodyPr wrap="square" rtlCol="0">
            <a:spAutoFit/>
          </a:bodyPr>
          <a:lstStyle/>
          <a:p>
            <a:r>
              <a:rPr lang="en-US" sz="750" dirty="0"/>
              <a:t>Erika P Hamilton et al. ASCO 2023 Meeting</a:t>
            </a:r>
          </a:p>
        </p:txBody>
      </p:sp>
      <p:sp>
        <p:nvSpPr>
          <p:cNvPr id="3" name="Rectangle 2">
            <a:extLst>
              <a:ext uri="{FF2B5EF4-FFF2-40B4-BE49-F238E27FC236}">
                <a16:creationId xmlns:a16="http://schemas.microsoft.com/office/drawing/2014/main" id="{8D38A26C-D268-4645-B7C8-ECAA724DD933}"/>
              </a:ext>
            </a:extLst>
          </p:cNvPr>
          <p:cNvSpPr/>
          <p:nvPr/>
        </p:nvSpPr>
        <p:spPr>
          <a:xfrm>
            <a:off x="295054" y="1345405"/>
            <a:ext cx="3468872" cy="24687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Box 5">
            <a:extLst>
              <a:ext uri="{FF2B5EF4-FFF2-40B4-BE49-F238E27FC236}">
                <a16:creationId xmlns:a16="http://schemas.microsoft.com/office/drawing/2014/main" id="{61D62E25-9624-4F52-A400-22CA812B4AB7}"/>
              </a:ext>
            </a:extLst>
          </p:cNvPr>
          <p:cNvSpPr txBox="1"/>
          <p:nvPr/>
        </p:nvSpPr>
        <p:spPr>
          <a:xfrm>
            <a:off x="150185" y="3196664"/>
            <a:ext cx="4035056" cy="1477328"/>
          </a:xfrm>
          <a:prstGeom prst="rect">
            <a:avLst/>
          </a:prstGeom>
          <a:solidFill>
            <a:schemeClr val="tx1"/>
          </a:solidFill>
          <a:ln w="57150">
            <a:solidFill>
              <a:srgbClr val="FF0000"/>
            </a:solidFill>
          </a:ln>
        </p:spPr>
        <p:txBody>
          <a:bodyPr wrap="square" rtlCol="0">
            <a:spAutoFit/>
          </a:bodyPr>
          <a:lstStyle/>
          <a:p>
            <a:r>
              <a:rPr lang="en-US" sz="1800" dirty="0">
                <a:solidFill>
                  <a:schemeClr val="bg1"/>
                </a:solidFill>
              </a:rPr>
              <a:t>Objective response rate (ORR) = 35%</a:t>
            </a:r>
          </a:p>
          <a:p>
            <a:r>
              <a:rPr lang="en-US" sz="1800" dirty="0">
                <a:solidFill>
                  <a:schemeClr val="bg1"/>
                </a:solidFill>
              </a:rPr>
              <a:t>Duration of Response (</a:t>
            </a:r>
            <a:r>
              <a:rPr lang="en-US" sz="1800" dirty="0" err="1">
                <a:solidFill>
                  <a:schemeClr val="bg1"/>
                </a:solidFill>
              </a:rPr>
              <a:t>DoR</a:t>
            </a:r>
            <a:r>
              <a:rPr lang="en-US" sz="1800" dirty="0">
                <a:solidFill>
                  <a:schemeClr val="bg1"/>
                </a:solidFill>
              </a:rPr>
              <a:t>) ≥ 6 months = 47.6%</a:t>
            </a:r>
          </a:p>
          <a:p>
            <a:r>
              <a:rPr lang="en-US" sz="1800" dirty="0">
                <a:solidFill>
                  <a:schemeClr val="bg1"/>
                </a:solidFill>
              </a:rPr>
              <a:t>Clinical benefit rate (CBR) = 43%</a:t>
            </a:r>
          </a:p>
        </p:txBody>
      </p:sp>
      <p:sp>
        <p:nvSpPr>
          <p:cNvPr id="7" name="Title 1">
            <a:extLst>
              <a:ext uri="{FF2B5EF4-FFF2-40B4-BE49-F238E27FC236}">
                <a16:creationId xmlns:a16="http://schemas.microsoft.com/office/drawing/2014/main" id="{92A43CD7-423E-48B2-B16D-D28D8D14D419}"/>
              </a:ext>
            </a:extLst>
          </p:cNvPr>
          <p:cNvSpPr txBox="1">
            <a:spLocks/>
          </p:cNvSpPr>
          <p:nvPr/>
        </p:nvSpPr>
        <p:spPr>
          <a:xfrm>
            <a:off x="-557324" y="185854"/>
            <a:ext cx="10275481" cy="994172"/>
          </a:xfrm>
          <a:solidFill>
            <a:schemeClr val="bg1"/>
          </a:solidFill>
          <a:ln>
            <a:solidFill>
              <a:srgbClr val="0070C0"/>
            </a:solidFill>
          </a:ln>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sz="2800" b="1" dirty="0">
                <a:solidFill>
                  <a:schemeClr val="tx1"/>
                </a:solidFill>
              </a:rPr>
              <a:t>	ASCO 2023 </a:t>
            </a:r>
            <a:r>
              <a:rPr lang="en-US" sz="2800" b="1" dirty="0" err="1">
                <a:solidFill>
                  <a:schemeClr val="tx1"/>
                </a:solidFill>
              </a:rPr>
              <a:t>Patritumab</a:t>
            </a:r>
            <a:r>
              <a:rPr lang="en-US" sz="2800" b="1" dirty="0">
                <a:solidFill>
                  <a:schemeClr val="tx1"/>
                </a:solidFill>
              </a:rPr>
              <a:t> </a:t>
            </a:r>
            <a:r>
              <a:rPr lang="en-US" sz="2800" b="1" dirty="0" err="1">
                <a:solidFill>
                  <a:schemeClr val="tx1"/>
                </a:solidFill>
              </a:rPr>
              <a:t>deruxtecan</a:t>
            </a:r>
            <a:r>
              <a:rPr lang="en-US" sz="2800" b="1" dirty="0">
                <a:solidFill>
                  <a:schemeClr val="tx1"/>
                </a:solidFill>
              </a:rPr>
              <a:t> </a:t>
            </a:r>
            <a:br>
              <a:rPr lang="en-US" sz="2800" b="1" dirty="0">
                <a:solidFill>
                  <a:schemeClr val="tx1"/>
                </a:solidFill>
              </a:rPr>
            </a:br>
            <a:r>
              <a:rPr lang="en-US" sz="2800" b="1" dirty="0">
                <a:solidFill>
                  <a:schemeClr val="tx1"/>
                </a:solidFill>
              </a:rPr>
              <a:t>	Phase 2 study</a:t>
            </a:r>
            <a:endParaRPr lang="en-US" sz="2800" b="1" kern="0" dirty="0">
              <a:solidFill>
                <a:schemeClr val="tx1"/>
              </a:solidFill>
            </a:endParaRPr>
          </a:p>
        </p:txBody>
      </p:sp>
    </p:spTree>
    <p:extLst>
      <p:ext uri="{BB962C8B-B14F-4D97-AF65-F5344CB8AC3E}">
        <p14:creationId xmlns:p14="http://schemas.microsoft.com/office/powerpoint/2010/main" val="325600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F53C-C4BE-42D5-8202-47B10627D426}"/>
              </a:ext>
            </a:extLst>
          </p:cNvPr>
          <p:cNvSpPr>
            <a:spLocks noGrp="1"/>
          </p:cNvSpPr>
          <p:nvPr>
            <p:ph type="title"/>
          </p:nvPr>
        </p:nvSpPr>
        <p:spPr/>
        <p:txBody>
          <a:bodyPr/>
          <a:lstStyle/>
          <a:p>
            <a:r>
              <a:rPr lang="en-US" sz="2800" b="1" dirty="0">
                <a:solidFill>
                  <a:schemeClr val="tx1"/>
                </a:solidFill>
              </a:rPr>
              <a:t>				</a:t>
            </a:r>
            <a:br>
              <a:rPr lang="en-US" sz="2800" b="1" dirty="0">
                <a:solidFill>
                  <a:schemeClr val="tx1"/>
                </a:solidFill>
              </a:rPr>
            </a:br>
            <a:r>
              <a:rPr lang="en-US" sz="2800" b="1" dirty="0">
                <a:solidFill>
                  <a:schemeClr val="tx1"/>
                </a:solidFill>
              </a:rPr>
              <a:t>			</a:t>
            </a:r>
          </a:p>
        </p:txBody>
      </p:sp>
      <p:sp>
        <p:nvSpPr>
          <p:cNvPr id="3" name="Content Placeholder 2">
            <a:extLst>
              <a:ext uri="{FF2B5EF4-FFF2-40B4-BE49-F238E27FC236}">
                <a16:creationId xmlns:a16="http://schemas.microsoft.com/office/drawing/2014/main" id="{8E060375-776E-4AE1-A5FF-48EE25911880}"/>
              </a:ext>
            </a:extLst>
          </p:cNvPr>
          <p:cNvSpPr>
            <a:spLocks noGrp="1"/>
          </p:cNvSpPr>
          <p:nvPr>
            <p:ph idx="1"/>
          </p:nvPr>
        </p:nvSpPr>
        <p:spPr/>
        <p:txBody>
          <a:bodyPr/>
          <a:lstStyle/>
          <a:p>
            <a:r>
              <a:rPr lang="en-US" dirty="0"/>
              <a:t>HER3-DXd demonstrates durable activity in heavily pre-treated population of breast cancer patients </a:t>
            </a:r>
          </a:p>
          <a:p>
            <a:r>
              <a:rPr lang="en-US" dirty="0"/>
              <a:t>Manageable safety profile</a:t>
            </a:r>
          </a:p>
          <a:p>
            <a:pPr lvl="1"/>
            <a:r>
              <a:rPr lang="en-US" dirty="0"/>
              <a:t>6.6% had treatment-related ILD events</a:t>
            </a:r>
          </a:p>
          <a:p>
            <a:endParaRPr lang="en-US" dirty="0"/>
          </a:p>
        </p:txBody>
      </p:sp>
      <p:sp>
        <p:nvSpPr>
          <p:cNvPr id="5" name="TextBox 4">
            <a:extLst>
              <a:ext uri="{FF2B5EF4-FFF2-40B4-BE49-F238E27FC236}">
                <a16:creationId xmlns:a16="http://schemas.microsoft.com/office/drawing/2014/main" id="{573B0F8E-7216-495C-9A7F-0CC47FF6BFB9}"/>
              </a:ext>
            </a:extLst>
          </p:cNvPr>
          <p:cNvSpPr txBox="1"/>
          <p:nvPr/>
        </p:nvSpPr>
        <p:spPr>
          <a:xfrm>
            <a:off x="685800" y="364883"/>
            <a:ext cx="4609214" cy="523220"/>
          </a:xfrm>
          <a:prstGeom prst="rect">
            <a:avLst/>
          </a:prstGeom>
          <a:noFill/>
        </p:spPr>
        <p:txBody>
          <a:bodyPr wrap="square">
            <a:spAutoFit/>
          </a:bodyPr>
          <a:lstStyle/>
          <a:p>
            <a:r>
              <a:rPr lang="en-US" sz="2800" b="1" dirty="0">
                <a:solidFill>
                  <a:schemeClr val="tx1"/>
                </a:solidFill>
              </a:rPr>
              <a:t>Conclusions</a:t>
            </a:r>
            <a:endParaRPr lang="en-US" sz="2800" dirty="0"/>
          </a:p>
        </p:txBody>
      </p:sp>
    </p:spTree>
    <p:extLst>
      <p:ext uri="{BB962C8B-B14F-4D97-AF65-F5344CB8AC3E}">
        <p14:creationId xmlns:p14="http://schemas.microsoft.com/office/powerpoint/2010/main" val="11035417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DF5A8-7634-4E72-97D5-658A55A3654B}"/>
              </a:ext>
            </a:extLst>
          </p:cNvPr>
          <p:cNvSpPr>
            <a:spLocks noGrp="1"/>
          </p:cNvSpPr>
          <p:nvPr>
            <p:ph type="title"/>
          </p:nvPr>
        </p:nvSpPr>
        <p:spPr/>
        <p:txBody>
          <a:bodyPr/>
          <a:lstStyle/>
          <a:p>
            <a:pPr algn="l"/>
            <a:br>
              <a:rPr lang="en-US" sz="2800" b="1" dirty="0">
                <a:solidFill>
                  <a:schemeClr val="tx1"/>
                </a:solidFill>
              </a:rPr>
            </a:br>
            <a:endParaRPr lang="en-US" sz="2800" b="1" dirty="0">
              <a:solidFill>
                <a:schemeClr val="tx1"/>
              </a:solidFill>
            </a:endParaRPr>
          </a:p>
        </p:txBody>
      </p:sp>
      <p:sp>
        <p:nvSpPr>
          <p:cNvPr id="3" name="Content Placeholder 2">
            <a:extLst>
              <a:ext uri="{FF2B5EF4-FFF2-40B4-BE49-F238E27FC236}">
                <a16:creationId xmlns:a16="http://schemas.microsoft.com/office/drawing/2014/main" id="{AB13097C-E6C4-4732-991D-667E17097308}"/>
              </a:ext>
            </a:extLst>
          </p:cNvPr>
          <p:cNvSpPr>
            <a:spLocks noGrp="1"/>
          </p:cNvSpPr>
          <p:nvPr>
            <p:ph idx="1"/>
          </p:nvPr>
        </p:nvSpPr>
        <p:spPr>
          <a:xfrm>
            <a:off x="685800" y="1069848"/>
            <a:ext cx="7772400" cy="3045410"/>
          </a:xfrm>
        </p:spPr>
        <p:txBody>
          <a:bodyPr>
            <a:normAutofit fontScale="85000" lnSpcReduction="20000"/>
          </a:bodyPr>
          <a:lstStyle/>
          <a:p>
            <a:r>
              <a:rPr lang="en-US" dirty="0"/>
              <a:t>Sacituzumab </a:t>
            </a:r>
            <a:r>
              <a:rPr lang="en-US" dirty="0" err="1"/>
              <a:t>Govitecan</a:t>
            </a:r>
            <a:r>
              <a:rPr lang="en-US" dirty="0"/>
              <a:t> versus TPC in patients with previously untreated metastatic TNBC (ASCENT-03)</a:t>
            </a:r>
          </a:p>
          <a:p>
            <a:endParaRPr lang="en-US" dirty="0"/>
          </a:p>
          <a:p>
            <a:r>
              <a:rPr lang="en-US" i="0" dirty="0">
                <a:solidFill>
                  <a:srgbClr val="000000"/>
                </a:solidFill>
                <a:effectLst/>
              </a:rPr>
              <a:t>Sacituzumab </a:t>
            </a:r>
            <a:r>
              <a:rPr lang="en-US" i="0" dirty="0" err="1">
                <a:solidFill>
                  <a:srgbClr val="000000"/>
                </a:solidFill>
                <a:effectLst/>
              </a:rPr>
              <a:t>Govitecan</a:t>
            </a:r>
            <a:r>
              <a:rPr lang="en-US" i="0" dirty="0">
                <a:solidFill>
                  <a:srgbClr val="000000"/>
                </a:solidFill>
                <a:effectLst/>
              </a:rPr>
              <a:t> + Pembrolizumab Versus TPC + Pembrolizumab in Patients With Previously Untreated, Locally Advanced Inoperable or Metastatic TNBC (ASCENT-04)</a:t>
            </a:r>
          </a:p>
          <a:p>
            <a:endParaRPr lang="en-US" i="0" dirty="0">
              <a:solidFill>
                <a:srgbClr val="000000"/>
              </a:solidFill>
              <a:effectLst/>
            </a:endParaRPr>
          </a:p>
          <a:p>
            <a:r>
              <a:rPr lang="en-US" dirty="0" err="1">
                <a:solidFill>
                  <a:srgbClr val="333333"/>
                </a:solidFill>
              </a:rPr>
              <a:t>D</a:t>
            </a:r>
            <a:r>
              <a:rPr lang="en-US" b="0" i="0" dirty="0" err="1">
                <a:solidFill>
                  <a:srgbClr val="333333"/>
                </a:solidFill>
                <a:effectLst/>
              </a:rPr>
              <a:t>atopotamab</a:t>
            </a:r>
            <a:r>
              <a:rPr lang="en-US" b="0" i="0" dirty="0">
                <a:solidFill>
                  <a:srgbClr val="333333"/>
                </a:solidFill>
                <a:effectLst/>
              </a:rPr>
              <a:t> </a:t>
            </a:r>
            <a:r>
              <a:rPr lang="en-US" b="0" i="0" dirty="0" err="1">
                <a:solidFill>
                  <a:srgbClr val="333333"/>
                </a:solidFill>
                <a:effectLst/>
              </a:rPr>
              <a:t>deruxtecan</a:t>
            </a:r>
            <a:r>
              <a:rPr lang="en-US" dirty="0">
                <a:solidFill>
                  <a:srgbClr val="333333"/>
                </a:solidFill>
              </a:rPr>
              <a:t> (Dato-DXD)</a:t>
            </a:r>
            <a:endParaRPr lang="en-US" b="0" i="0" dirty="0">
              <a:solidFill>
                <a:srgbClr val="333333"/>
              </a:solidFill>
              <a:effectLst/>
            </a:endParaRPr>
          </a:p>
          <a:p>
            <a:pPr lvl="1"/>
            <a:r>
              <a:rPr lang="en-US" dirty="0">
                <a:solidFill>
                  <a:srgbClr val="333333"/>
                </a:solidFill>
              </a:rPr>
              <a:t>TROPION-PanTumor01</a:t>
            </a:r>
          </a:p>
          <a:p>
            <a:pPr lvl="1"/>
            <a:r>
              <a:rPr lang="en-US" dirty="0">
                <a:solidFill>
                  <a:srgbClr val="333333"/>
                </a:solidFill>
              </a:rPr>
              <a:t>BEGONIA</a:t>
            </a:r>
          </a:p>
        </p:txBody>
      </p:sp>
      <p:sp>
        <p:nvSpPr>
          <p:cNvPr id="5" name="TextBox 4">
            <a:extLst>
              <a:ext uri="{FF2B5EF4-FFF2-40B4-BE49-F238E27FC236}">
                <a16:creationId xmlns:a16="http://schemas.microsoft.com/office/drawing/2014/main" id="{8970DA33-287E-4687-ADA4-8AAD9A6926C9}"/>
              </a:ext>
            </a:extLst>
          </p:cNvPr>
          <p:cNvSpPr txBox="1"/>
          <p:nvPr/>
        </p:nvSpPr>
        <p:spPr>
          <a:xfrm>
            <a:off x="685800" y="303603"/>
            <a:ext cx="5457161" cy="523220"/>
          </a:xfrm>
          <a:prstGeom prst="rect">
            <a:avLst/>
          </a:prstGeom>
          <a:noFill/>
        </p:spPr>
        <p:txBody>
          <a:bodyPr wrap="square">
            <a:spAutoFit/>
          </a:bodyPr>
          <a:lstStyle/>
          <a:p>
            <a:r>
              <a:rPr lang="en-US" sz="2800" b="1" dirty="0" err="1">
                <a:solidFill>
                  <a:schemeClr val="tx1"/>
                </a:solidFill>
              </a:rPr>
              <a:t>mTNBC</a:t>
            </a:r>
            <a:r>
              <a:rPr lang="en-US" sz="2800" b="1" dirty="0">
                <a:solidFill>
                  <a:schemeClr val="tx1"/>
                </a:solidFill>
              </a:rPr>
              <a:t>: Future Directions</a:t>
            </a:r>
            <a:endParaRPr lang="en-US" sz="2800" dirty="0"/>
          </a:p>
        </p:txBody>
      </p:sp>
    </p:spTree>
    <p:extLst>
      <p:ext uri="{BB962C8B-B14F-4D97-AF65-F5344CB8AC3E}">
        <p14:creationId xmlns:p14="http://schemas.microsoft.com/office/powerpoint/2010/main" val="383214471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FFC3-D589-4CDE-A799-2B0F974762C9}"/>
              </a:ext>
            </a:extLst>
          </p:cNvPr>
          <p:cNvSpPr>
            <a:spLocks noGrp="1"/>
          </p:cNvSpPr>
          <p:nvPr>
            <p:ph type="title"/>
          </p:nvPr>
        </p:nvSpPr>
        <p:spPr/>
        <p:txBody>
          <a:bodyPr/>
          <a:lstStyle/>
          <a:p>
            <a:r>
              <a:rPr lang="en-US" sz="2800" b="1" dirty="0">
                <a:solidFill>
                  <a:schemeClr val="tx1"/>
                </a:solidFill>
              </a:rPr>
              <a:t>				</a:t>
            </a:r>
            <a:br>
              <a:rPr lang="en-US" sz="2800" b="1" dirty="0">
                <a:solidFill>
                  <a:schemeClr val="tx1"/>
                </a:solidFill>
              </a:rPr>
            </a:br>
            <a:r>
              <a:rPr lang="en-US" sz="2800" b="1" dirty="0">
                <a:solidFill>
                  <a:schemeClr val="tx1"/>
                </a:solidFill>
              </a:rPr>
              <a:t>	</a:t>
            </a:r>
          </a:p>
        </p:txBody>
      </p:sp>
      <p:sp>
        <p:nvSpPr>
          <p:cNvPr id="3" name="Content Placeholder 2">
            <a:extLst>
              <a:ext uri="{FF2B5EF4-FFF2-40B4-BE49-F238E27FC236}">
                <a16:creationId xmlns:a16="http://schemas.microsoft.com/office/drawing/2014/main" id="{BF0DF417-4319-4BCD-BFEE-E0806FFAFA2D}"/>
              </a:ext>
            </a:extLst>
          </p:cNvPr>
          <p:cNvSpPr>
            <a:spLocks noGrp="1"/>
          </p:cNvSpPr>
          <p:nvPr>
            <p:ph idx="1"/>
          </p:nvPr>
        </p:nvSpPr>
        <p:spPr>
          <a:xfrm>
            <a:off x="628650" y="1023509"/>
            <a:ext cx="7886700" cy="3263504"/>
          </a:xfrm>
        </p:spPr>
        <p:txBody>
          <a:bodyPr/>
          <a:lstStyle/>
          <a:p>
            <a:r>
              <a:rPr lang="en-US" sz="2000" dirty="0"/>
              <a:t>Significant advancements in the treatment of TNBC</a:t>
            </a:r>
          </a:p>
          <a:p>
            <a:r>
              <a:rPr lang="en-US" sz="2000" dirty="0"/>
              <a:t>Chemotherapy + immunotherapy new SOC for stage II-III TNBC</a:t>
            </a:r>
          </a:p>
          <a:p>
            <a:r>
              <a:rPr lang="en-US" sz="2000" dirty="0"/>
              <a:t>Immunotherapy and ADCs provide additional therapy options for patients with </a:t>
            </a:r>
            <a:r>
              <a:rPr lang="en-US" sz="2000" dirty="0" err="1"/>
              <a:t>mTNBC</a:t>
            </a:r>
            <a:endParaRPr lang="en-US" sz="2000" dirty="0"/>
          </a:p>
          <a:p>
            <a:r>
              <a:rPr lang="en-US" sz="2000" dirty="0"/>
              <a:t>Future directions </a:t>
            </a:r>
          </a:p>
          <a:p>
            <a:pPr lvl="1"/>
            <a:r>
              <a:rPr lang="en-US" dirty="0"/>
              <a:t>De-escalating therapy in the neoadjuvant setting</a:t>
            </a:r>
          </a:p>
          <a:p>
            <a:pPr lvl="1"/>
            <a:r>
              <a:rPr lang="en-US" dirty="0"/>
              <a:t>New ADCs</a:t>
            </a:r>
          </a:p>
          <a:p>
            <a:pPr lvl="1"/>
            <a:r>
              <a:rPr lang="en-US" dirty="0"/>
              <a:t>Combination of Immunotherapy with ADCs</a:t>
            </a:r>
          </a:p>
        </p:txBody>
      </p:sp>
      <p:sp>
        <p:nvSpPr>
          <p:cNvPr id="5" name="TextBox 4">
            <a:extLst>
              <a:ext uri="{FF2B5EF4-FFF2-40B4-BE49-F238E27FC236}">
                <a16:creationId xmlns:a16="http://schemas.microsoft.com/office/drawing/2014/main" id="{26AB5AAB-4807-4C4F-AE68-CC50F745B2EC}"/>
              </a:ext>
            </a:extLst>
          </p:cNvPr>
          <p:cNvSpPr txBox="1"/>
          <p:nvPr/>
        </p:nvSpPr>
        <p:spPr>
          <a:xfrm>
            <a:off x="628650" y="340813"/>
            <a:ext cx="4609214" cy="523220"/>
          </a:xfrm>
          <a:prstGeom prst="rect">
            <a:avLst/>
          </a:prstGeom>
          <a:noFill/>
        </p:spPr>
        <p:txBody>
          <a:bodyPr wrap="square">
            <a:spAutoFit/>
          </a:bodyPr>
          <a:lstStyle/>
          <a:p>
            <a:r>
              <a:rPr lang="en-US" sz="2800" b="1" dirty="0">
                <a:solidFill>
                  <a:schemeClr val="tx1"/>
                </a:solidFill>
              </a:rPr>
              <a:t>Conclusions</a:t>
            </a:r>
            <a:endParaRPr lang="en-US" sz="2800" dirty="0"/>
          </a:p>
        </p:txBody>
      </p:sp>
    </p:spTree>
    <p:extLst>
      <p:ext uri="{BB962C8B-B14F-4D97-AF65-F5344CB8AC3E}">
        <p14:creationId xmlns:p14="http://schemas.microsoft.com/office/powerpoint/2010/main" val="22718406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9F8A0-1ED1-4676-942F-19368E802363}"/>
              </a:ext>
            </a:extLst>
          </p:cNvPr>
          <p:cNvSpPr>
            <a:spLocks noGrp="1"/>
          </p:cNvSpPr>
          <p:nvPr>
            <p:ph type="title"/>
          </p:nvPr>
        </p:nvSpPr>
        <p:spPr/>
        <p:txBody>
          <a:bodyPr/>
          <a:lstStyle/>
          <a:p>
            <a:r>
              <a:rPr lang="en-US" sz="2800" b="1" dirty="0">
                <a:solidFill>
                  <a:schemeClr val="tx1"/>
                </a:solidFill>
              </a:rPr>
              <a:t>			</a:t>
            </a:r>
            <a:br>
              <a:rPr lang="en-US" sz="2800" b="1" dirty="0">
                <a:solidFill>
                  <a:schemeClr val="tx1"/>
                </a:solidFill>
              </a:rPr>
            </a:br>
            <a:r>
              <a:rPr lang="en-US" sz="2800" b="1" dirty="0">
                <a:solidFill>
                  <a:schemeClr val="tx1"/>
                </a:solidFill>
              </a:rPr>
              <a:t>			</a:t>
            </a:r>
          </a:p>
        </p:txBody>
      </p:sp>
      <p:sp>
        <p:nvSpPr>
          <p:cNvPr id="3" name="Content Placeholder 2">
            <a:extLst>
              <a:ext uri="{FF2B5EF4-FFF2-40B4-BE49-F238E27FC236}">
                <a16:creationId xmlns:a16="http://schemas.microsoft.com/office/drawing/2014/main" id="{0C217410-8EB9-4B97-A540-2A23D90526F3}"/>
              </a:ext>
            </a:extLst>
          </p:cNvPr>
          <p:cNvSpPr>
            <a:spLocks noGrp="1"/>
          </p:cNvSpPr>
          <p:nvPr>
            <p:ph idx="1"/>
          </p:nvPr>
        </p:nvSpPr>
        <p:spPr/>
        <p:txBody>
          <a:bodyPr/>
          <a:lstStyle/>
          <a:p>
            <a:pPr marL="0" indent="0">
              <a:buNone/>
            </a:pPr>
            <a:r>
              <a:rPr lang="en-US" dirty="0">
                <a:hlinkClick r:id="rId2"/>
              </a:rPr>
              <a:t>avan.armaghani@moffitt.org</a:t>
            </a:r>
            <a:endParaRPr lang="en-US" dirty="0"/>
          </a:p>
          <a:p>
            <a:pPr marL="0" indent="0">
              <a:buNone/>
            </a:pPr>
            <a:endParaRPr lang="en-US" dirty="0"/>
          </a:p>
        </p:txBody>
      </p:sp>
      <p:sp>
        <p:nvSpPr>
          <p:cNvPr id="5" name="TextBox 4">
            <a:extLst>
              <a:ext uri="{FF2B5EF4-FFF2-40B4-BE49-F238E27FC236}">
                <a16:creationId xmlns:a16="http://schemas.microsoft.com/office/drawing/2014/main" id="{C9D0CCD9-472F-45BB-9EF6-6AA9A0112BE8}"/>
              </a:ext>
            </a:extLst>
          </p:cNvPr>
          <p:cNvSpPr txBox="1"/>
          <p:nvPr/>
        </p:nvSpPr>
        <p:spPr>
          <a:xfrm>
            <a:off x="685800" y="475371"/>
            <a:ext cx="4609214" cy="523220"/>
          </a:xfrm>
          <a:prstGeom prst="rect">
            <a:avLst/>
          </a:prstGeom>
          <a:noFill/>
        </p:spPr>
        <p:txBody>
          <a:bodyPr wrap="square">
            <a:spAutoFit/>
          </a:bodyPr>
          <a:lstStyle/>
          <a:p>
            <a:r>
              <a:rPr lang="en-US" sz="2800" b="1" dirty="0">
                <a:solidFill>
                  <a:schemeClr val="tx1"/>
                </a:solidFill>
              </a:rPr>
              <a:t>Thank you!</a:t>
            </a:r>
            <a:endParaRPr lang="en-US" sz="2800" dirty="0"/>
          </a:p>
        </p:txBody>
      </p:sp>
    </p:spTree>
    <p:extLst>
      <p:ext uri="{BB962C8B-B14F-4D97-AF65-F5344CB8AC3E}">
        <p14:creationId xmlns:p14="http://schemas.microsoft.com/office/powerpoint/2010/main" val="158502909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1"/>
          <a:stretch>
            <a:fillRect/>
          </a:stretch>
        </p:blipFill>
        <p:spPr>
          <a:xfrm>
            <a:off x="14075" y="12699"/>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lIns="91440" tIns="45720" rIns="91440" bIns="45720" anchor="t">
            <a:spAutoFit/>
          </a:bodyPr>
          <a:lstStyle/>
          <a:p>
            <a:pPr algn="ctr"/>
            <a:r>
              <a:rPr lang="en-US" sz="1600" dirty="0">
                <a:solidFill>
                  <a:schemeClr val="bg1"/>
                </a:solidFill>
                <a:latin typeface="Corporate S Demi"/>
                <a:ea typeface="ＭＳ Ｐゴシック"/>
              </a:rPr>
              <a:t>Thursday, August 10, 2023</a:t>
            </a:r>
          </a:p>
        </p:txBody>
      </p:sp>
      <p:pic>
        <p:nvPicPr>
          <p:cNvPr id="4" name="Picture 3" descr="A close-up of several logos&#10;&#10;Description automatically generated with low confidence">
            <a:extLst>
              <a:ext uri="{FF2B5EF4-FFF2-40B4-BE49-F238E27FC236}">
                <a16:creationId xmlns:a16="http://schemas.microsoft.com/office/drawing/2014/main" id="{C688624C-467C-292E-E1A5-67E57FDD098B}"/>
              </a:ext>
            </a:extLst>
          </p:cNvPr>
          <p:cNvPicPr>
            <a:picLocks noChangeAspect="1"/>
          </p:cNvPicPr>
          <p:nvPr/>
        </p:nvPicPr>
        <p:blipFill rotWithShape="1">
          <a:blip r:embed="rId12"/>
          <a:srcRect t="30648" b="31346"/>
          <a:stretch/>
        </p:blipFill>
        <p:spPr>
          <a:xfrm>
            <a:off x="6882938" y="4452455"/>
            <a:ext cx="1939174" cy="387237"/>
          </a:xfrm>
          <a:prstGeom prst="rect">
            <a:avLst/>
          </a:prstGeom>
        </p:spPr>
      </p:pic>
    </p:spTree>
    <p:extLst>
      <p:ext uri="{BB962C8B-B14F-4D97-AF65-F5344CB8AC3E}">
        <p14:creationId xmlns:p14="http://schemas.microsoft.com/office/powerpoint/2010/main" val="403468073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60504" y="1320806"/>
            <a:ext cx="7184572" cy="2915920"/>
          </a:xfrm>
        </p:spPr>
        <p:txBody>
          <a:bodyPr/>
          <a:lstStyle/>
          <a:p>
            <a:r>
              <a:rPr lang="en-US" sz="4800" b="1" dirty="0">
                <a:solidFill>
                  <a:srgbClr val="003767"/>
                </a:solidFill>
                <a:latin typeface="Arial" panose="020B0604020202020204" pitchFamily="34" charset="0"/>
                <a:cs typeface="Arial" panose="020B0604020202020204" pitchFamily="34" charset="0"/>
              </a:rPr>
              <a:t>Question-and-Answer</a:t>
            </a:r>
            <a:endParaRPr lang="en-US" sz="4800" kern="1200" dirty="0">
              <a:solidFill>
                <a:srgbClr val="002060"/>
              </a:solidFill>
              <a:latin typeface="Arial" panose="020B0604020202020204" pitchFamily="34" charset="0"/>
              <a:cs typeface="Arial" panose="020B0604020202020204" pitchFamily="34" charset="0"/>
            </a:endParaRPr>
          </a:p>
          <a:p>
            <a:endParaRPr lang="en-US" dirty="0">
              <a:solidFill>
                <a:srgbClr val="002E51"/>
              </a:solidFill>
            </a:endParaRPr>
          </a:p>
        </p:txBody>
      </p:sp>
    </p:spTree>
    <p:extLst>
      <p:ext uri="{BB962C8B-B14F-4D97-AF65-F5344CB8AC3E}">
        <p14:creationId xmlns:p14="http://schemas.microsoft.com/office/powerpoint/2010/main" val="34292678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solidFill>
                  <a:srgbClr val="003767"/>
                </a:solidFill>
              </a:rPr>
              <a:t>Thank You to Our Supporters:</a:t>
            </a:r>
            <a:endParaRPr lang="en-US" b="1" dirty="0"/>
          </a:p>
        </p:txBody>
      </p:sp>
      <p:pic>
        <p:nvPicPr>
          <p:cNvPr id="2" name="Picture 1" descr="A close up of a logo&#10;&#10;Description automatically generated">
            <a:extLst>
              <a:ext uri="{FF2B5EF4-FFF2-40B4-BE49-F238E27FC236}">
                <a16:creationId xmlns:a16="http://schemas.microsoft.com/office/drawing/2014/main" id="{1E01BB63-A479-32BD-758B-6D19AE4293C1}"/>
              </a:ext>
            </a:extLst>
          </p:cNvPr>
          <p:cNvPicPr>
            <a:picLocks noChangeAspect="1"/>
          </p:cNvPicPr>
          <p:nvPr/>
        </p:nvPicPr>
        <p:blipFill>
          <a:blip r:embed="rId2"/>
          <a:stretch>
            <a:fillRect/>
          </a:stretch>
        </p:blipFill>
        <p:spPr>
          <a:xfrm>
            <a:off x="2750560" y="938012"/>
            <a:ext cx="3667380" cy="1008292"/>
          </a:xfrm>
          <a:prstGeom prst="rect">
            <a:avLst/>
          </a:prstGeom>
        </p:spPr>
      </p:pic>
      <p:pic>
        <p:nvPicPr>
          <p:cNvPr id="5" name="Picture 4" descr="A black and red logo&#10;&#10;Description automatically generated">
            <a:extLst>
              <a:ext uri="{FF2B5EF4-FFF2-40B4-BE49-F238E27FC236}">
                <a16:creationId xmlns:a16="http://schemas.microsoft.com/office/drawing/2014/main" id="{76DB20A9-0752-3E23-1D16-FC197139AFCC}"/>
              </a:ext>
            </a:extLst>
          </p:cNvPr>
          <p:cNvPicPr>
            <a:picLocks noChangeAspect="1"/>
          </p:cNvPicPr>
          <p:nvPr/>
        </p:nvPicPr>
        <p:blipFill>
          <a:blip r:embed="rId3"/>
          <a:stretch>
            <a:fillRect/>
          </a:stretch>
        </p:blipFill>
        <p:spPr>
          <a:xfrm>
            <a:off x="2829964" y="2327068"/>
            <a:ext cx="3148135" cy="1574010"/>
          </a:xfrm>
          <a:prstGeom prst="rect">
            <a:avLst/>
          </a:prstGeom>
        </p:spPr>
      </p:pic>
    </p:spTree>
    <p:extLst>
      <p:ext uri="{BB962C8B-B14F-4D97-AF65-F5344CB8AC3E}">
        <p14:creationId xmlns:p14="http://schemas.microsoft.com/office/powerpoint/2010/main" val="243715980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695242"/>
            <a:ext cx="6400800" cy="567266"/>
          </a:xfrm>
        </p:spPr>
        <p:txBody>
          <a:bodyPr/>
          <a:lstStyle/>
          <a:p>
            <a:r>
              <a:rPr lang="en-US" sz="2800" dirty="0">
                <a:solidFill>
                  <a:srgbClr val="002E51"/>
                </a:solidFill>
              </a:rPr>
              <a:t>Thank you for coming!</a:t>
            </a:r>
          </a:p>
        </p:txBody>
      </p:sp>
      <p:sp>
        <p:nvSpPr>
          <p:cNvPr id="4" name="Title 3"/>
          <p:cNvSpPr>
            <a:spLocks noGrp="1"/>
          </p:cNvSpPr>
          <p:nvPr>
            <p:ph type="title"/>
          </p:nvPr>
        </p:nvSpPr>
        <p:spPr>
          <a:xfrm>
            <a:off x="0" y="891686"/>
            <a:ext cx="9144000" cy="807256"/>
          </a:xfrm>
        </p:spPr>
        <p:txBody>
          <a:bodyPr/>
          <a:lstStyle/>
          <a:p>
            <a:r>
              <a:rPr lang="en-US" sz="4000" b="1" i="1" dirty="0"/>
              <a:t>Concluding Remarks</a:t>
            </a:r>
          </a:p>
        </p:txBody>
      </p:sp>
      <p:pic>
        <p:nvPicPr>
          <p:cNvPr id="5" name="Picture 4" descr="A qr code with black squares&#10;&#10;Description automatically generated with low confidence">
            <a:extLst>
              <a:ext uri="{FF2B5EF4-FFF2-40B4-BE49-F238E27FC236}">
                <a16:creationId xmlns:a16="http://schemas.microsoft.com/office/drawing/2014/main" id="{7A354AB6-E479-1B15-5D28-25D6702496BB}"/>
              </a:ext>
            </a:extLst>
          </p:cNvPr>
          <p:cNvPicPr>
            <a:picLocks noChangeAspect="1"/>
          </p:cNvPicPr>
          <p:nvPr/>
        </p:nvPicPr>
        <p:blipFill>
          <a:blip r:embed="rId2"/>
          <a:stretch>
            <a:fillRect/>
          </a:stretch>
        </p:blipFill>
        <p:spPr>
          <a:xfrm>
            <a:off x="2546596" y="2709331"/>
            <a:ext cx="1232439" cy="1232439"/>
          </a:xfrm>
          <a:prstGeom prst="rect">
            <a:avLst/>
          </a:prstGeom>
        </p:spPr>
      </p:pic>
      <p:sp>
        <p:nvSpPr>
          <p:cNvPr id="6" name="Subtitle 1">
            <a:extLst>
              <a:ext uri="{FF2B5EF4-FFF2-40B4-BE49-F238E27FC236}">
                <a16:creationId xmlns:a16="http://schemas.microsoft.com/office/drawing/2014/main" id="{3F62123A-5C1F-D58F-6ECF-3363DE8965B5}"/>
              </a:ext>
            </a:extLst>
          </p:cNvPr>
          <p:cNvSpPr txBox="1">
            <a:spLocks/>
          </p:cNvSpPr>
          <p:nvPr/>
        </p:nvSpPr>
        <p:spPr bwMode="auto">
          <a:xfrm>
            <a:off x="3913027" y="3149597"/>
            <a:ext cx="2894170" cy="73565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gn="l"/>
            <a:r>
              <a:rPr lang="en-US" sz="1600" kern="0" dirty="0">
                <a:solidFill>
                  <a:srgbClr val="002E51"/>
                </a:solidFill>
              </a:rPr>
              <a:t>Please scan the QR code here to complete a brief survey about tonight's event. </a:t>
            </a:r>
          </a:p>
        </p:txBody>
      </p:sp>
    </p:spTree>
    <p:extLst>
      <p:ext uri="{BB962C8B-B14F-4D97-AF65-F5344CB8AC3E}">
        <p14:creationId xmlns:p14="http://schemas.microsoft.com/office/powerpoint/2010/main" val="2447668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algn="l"/>
            <a:r>
              <a:rPr lang="en-US" sz="1600" i="1" dirty="0">
                <a:solidFill>
                  <a:srgbClr val="002E51"/>
                </a:solidFill>
              </a:rPr>
              <a:t>PALOMA-2</a:t>
            </a:r>
            <a:r>
              <a:rPr lang="en-US" sz="1600" dirty="0">
                <a:solidFill>
                  <a:srgbClr val="002E51"/>
                </a:solidFill>
              </a:rPr>
              <a:t>. </a:t>
            </a:r>
          </a:p>
          <a:p>
            <a:pPr algn="l"/>
            <a:r>
              <a:rPr lang="en-US" sz="1600" i="1" dirty="0">
                <a:solidFill>
                  <a:srgbClr val="002E51"/>
                </a:solidFill>
              </a:rPr>
              <a:t>MONALEESA-2</a:t>
            </a:r>
            <a:endParaRPr lang="en-US" sz="1600" dirty="0">
              <a:solidFill>
                <a:srgbClr val="002E51"/>
              </a:solidFill>
            </a:endParaRPr>
          </a:p>
          <a:p>
            <a:pPr algn="l"/>
            <a:r>
              <a:rPr lang="en-US" sz="1600" i="1" dirty="0">
                <a:solidFill>
                  <a:srgbClr val="002E51"/>
                </a:solidFill>
              </a:rPr>
              <a:t>MONALEESA-7</a:t>
            </a:r>
          </a:p>
          <a:p>
            <a:pPr algn="l"/>
            <a:r>
              <a:rPr lang="en-US" sz="1600" i="1" dirty="0">
                <a:solidFill>
                  <a:srgbClr val="002E51"/>
                </a:solidFill>
              </a:rPr>
              <a:t>MONARCH-3: </a:t>
            </a:r>
            <a:r>
              <a:rPr lang="en-US" sz="1600" dirty="0">
                <a:solidFill>
                  <a:srgbClr val="002E51"/>
                </a:solidFill>
              </a:rPr>
              <a:t>493 ♀ postmenopausal. 2:1 </a:t>
            </a:r>
            <a:r>
              <a:rPr lang="en-US" sz="1600" dirty="0" err="1">
                <a:solidFill>
                  <a:srgbClr val="002E51"/>
                </a:solidFill>
              </a:rPr>
              <a:t>abema</a:t>
            </a:r>
            <a:r>
              <a:rPr lang="en-US" sz="1600" dirty="0">
                <a:solidFill>
                  <a:srgbClr val="002E51"/>
                </a:solidFill>
              </a:rPr>
              <a:t>/placebo</a:t>
            </a:r>
            <a:endParaRPr lang="en-US" sz="1600" i="1"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sz="2800" b="1" dirty="0">
                <a:solidFill>
                  <a:srgbClr val="003767"/>
                </a:solidFill>
              </a:rPr>
              <a:t>CDK 4/6 studies - 1</a:t>
            </a:r>
            <a:r>
              <a:rPr lang="en-US" sz="2800" b="1" baseline="30000" dirty="0">
                <a:solidFill>
                  <a:srgbClr val="003767"/>
                </a:solidFill>
              </a:rPr>
              <a:t>st</a:t>
            </a:r>
            <a:r>
              <a:rPr lang="en-US" sz="2800" b="1" dirty="0">
                <a:solidFill>
                  <a:srgbClr val="003767"/>
                </a:solidFill>
              </a:rPr>
              <a:t> line MBC </a:t>
            </a:r>
          </a:p>
        </p:txBody>
      </p:sp>
      <p:graphicFrame>
        <p:nvGraphicFramePr>
          <p:cNvPr id="8" name="Table 8">
            <a:extLst>
              <a:ext uri="{FF2B5EF4-FFF2-40B4-BE49-F238E27FC236}">
                <a16:creationId xmlns:a16="http://schemas.microsoft.com/office/drawing/2014/main" id="{0544E4A1-62F5-09EB-93BB-DC7C870142A6}"/>
              </a:ext>
            </a:extLst>
          </p:cNvPr>
          <p:cNvGraphicFramePr>
            <a:graphicFrameLocks noGrp="1"/>
          </p:cNvGraphicFramePr>
          <p:nvPr>
            <p:extLst>
              <p:ext uri="{D42A27DB-BD31-4B8C-83A1-F6EECF244321}">
                <p14:modId xmlns:p14="http://schemas.microsoft.com/office/powerpoint/2010/main" val="3724182480"/>
              </p:ext>
            </p:extLst>
          </p:nvPr>
        </p:nvGraphicFramePr>
        <p:xfrm>
          <a:off x="882650" y="635194"/>
          <a:ext cx="7169151" cy="3614090"/>
        </p:xfrm>
        <a:graphic>
          <a:graphicData uri="http://schemas.openxmlformats.org/drawingml/2006/table">
            <a:tbl>
              <a:tblPr firstRow="1" bandRow="1">
                <a:tableStyleId>{21E4AEA4-8DFA-4A89-87EB-49C32662AFE0}</a:tableStyleId>
              </a:tblPr>
              <a:tblGrid>
                <a:gridCol w="2389717">
                  <a:extLst>
                    <a:ext uri="{9D8B030D-6E8A-4147-A177-3AD203B41FA5}">
                      <a16:colId xmlns:a16="http://schemas.microsoft.com/office/drawing/2014/main" val="1885571551"/>
                    </a:ext>
                  </a:extLst>
                </a:gridCol>
                <a:gridCol w="2389717">
                  <a:extLst>
                    <a:ext uri="{9D8B030D-6E8A-4147-A177-3AD203B41FA5}">
                      <a16:colId xmlns:a16="http://schemas.microsoft.com/office/drawing/2014/main" val="2007878909"/>
                    </a:ext>
                  </a:extLst>
                </a:gridCol>
                <a:gridCol w="2389717">
                  <a:extLst>
                    <a:ext uri="{9D8B030D-6E8A-4147-A177-3AD203B41FA5}">
                      <a16:colId xmlns:a16="http://schemas.microsoft.com/office/drawing/2014/main" val="2386357937"/>
                    </a:ext>
                  </a:extLst>
                </a:gridCol>
              </a:tblGrid>
              <a:tr h="474650">
                <a:tc>
                  <a:txBody>
                    <a:bodyPr/>
                    <a:lstStyle/>
                    <a:p>
                      <a:r>
                        <a:rPr lang="en-US" dirty="0"/>
                        <a:t>CDK 4/6 </a:t>
                      </a:r>
                    </a:p>
                  </a:txBody>
                  <a:tcPr/>
                </a:tc>
                <a:tc>
                  <a:txBody>
                    <a:bodyPr/>
                    <a:lstStyle/>
                    <a:p>
                      <a:r>
                        <a:rPr lang="en-US" dirty="0"/>
                        <a:t>PFS</a:t>
                      </a:r>
                    </a:p>
                  </a:txBody>
                  <a:tcPr/>
                </a:tc>
                <a:tc>
                  <a:txBody>
                    <a:bodyPr/>
                    <a:lstStyle/>
                    <a:p>
                      <a:r>
                        <a:rPr lang="en-US" dirty="0"/>
                        <a:t>OS</a:t>
                      </a:r>
                    </a:p>
                  </a:txBody>
                  <a:tcPr/>
                </a:tc>
                <a:extLst>
                  <a:ext uri="{0D108BD9-81ED-4DB2-BD59-A6C34878D82A}">
                    <a16:rowId xmlns:a16="http://schemas.microsoft.com/office/drawing/2014/main" val="11536751"/>
                  </a:ext>
                </a:extLst>
              </a:tr>
              <a:tr h="564821">
                <a:tc>
                  <a:txBody>
                    <a:bodyPr/>
                    <a:lstStyle/>
                    <a:p>
                      <a:r>
                        <a:rPr lang="en-US" sz="1600" dirty="0">
                          <a:solidFill>
                            <a:srgbClr val="003767"/>
                          </a:solidFill>
                        </a:rPr>
                        <a:t>PALOMA-2</a:t>
                      </a:r>
                    </a:p>
                  </a:txBody>
                  <a:tcPr/>
                </a:tc>
                <a:tc>
                  <a:txBody>
                    <a:bodyPr/>
                    <a:lstStyle/>
                    <a:p>
                      <a:r>
                        <a:rPr lang="en-US" sz="1600" dirty="0">
                          <a:solidFill>
                            <a:srgbClr val="003767"/>
                          </a:solidFill>
                        </a:rPr>
                        <a:t>27.6 v 14.5 mos. </a:t>
                      </a:r>
                    </a:p>
                    <a:p>
                      <a:r>
                        <a:rPr lang="en-US" sz="1600" dirty="0">
                          <a:solidFill>
                            <a:srgbClr val="003767"/>
                          </a:solidFill>
                        </a:rPr>
                        <a:t>HR 0.563</a:t>
                      </a:r>
                    </a:p>
                  </a:txBody>
                  <a:tcPr/>
                </a:tc>
                <a:tc>
                  <a:txBody>
                    <a:bodyPr/>
                    <a:lstStyle/>
                    <a:p>
                      <a:r>
                        <a:rPr lang="en-US" sz="1600" dirty="0">
                          <a:solidFill>
                            <a:srgbClr val="003767"/>
                          </a:solidFill>
                        </a:rPr>
                        <a:t>53.9 v 51.2 mos.</a:t>
                      </a:r>
                    </a:p>
                    <a:p>
                      <a:r>
                        <a:rPr lang="en-US" sz="1600" b="0" dirty="0">
                          <a:solidFill>
                            <a:srgbClr val="003767"/>
                          </a:solidFill>
                        </a:rPr>
                        <a:t>HR 0.96(0.78-1.18)</a:t>
                      </a:r>
                    </a:p>
                  </a:txBody>
                  <a:tcPr/>
                </a:tc>
                <a:extLst>
                  <a:ext uri="{0D108BD9-81ED-4DB2-BD59-A6C34878D82A}">
                    <a16:rowId xmlns:a16="http://schemas.microsoft.com/office/drawing/2014/main" val="3295561659"/>
                  </a:ext>
                </a:extLst>
              </a:tr>
              <a:tr h="564821">
                <a:tc>
                  <a:txBody>
                    <a:bodyPr/>
                    <a:lstStyle/>
                    <a:p>
                      <a:r>
                        <a:rPr lang="en-US" sz="1600" dirty="0">
                          <a:solidFill>
                            <a:srgbClr val="003767"/>
                          </a:solidFill>
                        </a:rPr>
                        <a:t>MONALEESA-2</a:t>
                      </a:r>
                    </a:p>
                  </a:txBody>
                  <a:tcPr/>
                </a:tc>
                <a:tc>
                  <a:txBody>
                    <a:bodyPr/>
                    <a:lstStyle/>
                    <a:p>
                      <a:r>
                        <a:rPr lang="en-US" sz="1600" dirty="0">
                          <a:solidFill>
                            <a:srgbClr val="003767"/>
                          </a:solidFill>
                        </a:rPr>
                        <a:t>25.3 v 16 mos.</a:t>
                      </a:r>
                    </a:p>
                    <a:p>
                      <a:r>
                        <a:rPr lang="en-US" sz="1600" dirty="0">
                          <a:solidFill>
                            <a:srgbClr val="003767"/>
                          </a:solidFill>
                        </a:rPr>
                        <a:t>HR 0.568</a:t>
                      </a:r>
                    </a:p>
                  </a:txBody>
                  <a:tcPr/>
                </a:tc>
                <a:tc>
                  <a:txBody>
                    <a:bodyPr/>
                    <a:lstStyle/>
                    <a:p>
                      <a:r>
                        <a:rPr lang="en-US" sz="1600" dirty="0">
                          <a:solidFill>
                            <a:srgbClr val="003767"/>
                          </a:solidFill>
                        </a:rPr>
                        <a:t>63.9 v 51.4 mos.</a:t>
                      </a:r>
                    </a:p>
                    <a:p>
                      <a:r>
                        <a:rPr lang="en-US" sz="1600" b="1" dirty="0">
                          <a:solidFill>
                            <a:srgbClr val="003767"/>
                          </a:solidFill>
                        </a:rPr>
                        <a:t>HR 0.76 (0.63-0.93)</a:t>
                      </a:r>
                    </a:p>
                  </a:txBody>
                  <a:tcPr/>
                </a:tc>
                <a:extLst>
                  <a:ext uri="{0D108BD9-81ED-4DB2-BD59-A6C34878D82A}">
                    <a16:rowId xmlns:a16="http://schemas.microsoft.com/office/drawing/2014/main" val="1733246421"/>
                  </a:ext>
                </a:extLst>
              </a:tr>
              <a:tr h="564821">
                <a:tc>
                  <a:txBody>
                    <a:bodyPr/>
                    <a:lstStyle/>
                    <a:p>
                      <a:r>
                        <a:rPr lang="en-US" sz="1600" dirty="0">
                          <a:solidFill>
                            <a:srgbClr val="003767"/>
                          </a:solidFill>
                        </a:rPr>
                        <a:t>MONALEESA-3 (</a:t>
                      </a:r>
                      <a:r>
                        <a:rPr lang="en-US" sz="1600" dirty="0" err="1">
                          <a:solidFill>
                            <a:srgbClr val="003767"/>
                          </a:solidFill>
                        </a:rPr>
                        <a:t>fulvestrant</a:t>
                      </a:r>
                      <a:r>
                        <a:rPr lang="en-US" sz="1600" dirty="0">
                          <a:solidFill>
                            <a:srgbClr val="003767"/>
                          </a:solidFill>
                        </a:rPr>
                        <a:t>)</a:t>
                      </a:r>
                    </a:p>
                  </a:txBody>
                  <a:tcPr/>
                </a:tc>
                <a:tc>
                  <a:txBody>
                    <a:bodyPr/>
                    <a:lstStyle/>
                    <a:p>
                      <a:r>
                        <a:rPr lang="en-US" sz="1600" dirty="0">
                          <a:solidFill>
                            <a:srgbClr val="003767"/>
                          </a:solidFill>
                        </a:rPr>
                        <a:t>33.6 v 19.2 mos.</a:t>
                      </a:r>
                    </a:p>
                    <a:p>
                      <a:r>
                        <a:rPr lang="en-US" sz="1600" dirty="0">
                          <a:solidFill>
                            <a:srgbClr val="003767"/>
                          </a:solidFill>
                        </a:rPr>
                        <a:t>HR 0.55</a:t>
                      </a:r>
                    </a:p>
                  </a:txBody>
                  <a:tcPr/>
                </a:tc>
                <a:tc>
                  <a:txBody>
                    <a:bodyPr/>
                    <a:lstStyle/>
                    <a:p>
                      <a:r>
                        <a:rPr lang="en-US" sz="1600" b="0" dirty="0">
                          <a:solidFill>
                            <a:srgbClr val="003767"/>
                          </a:solidFill>
                        </a:rPr>
                        <a:t>67.7 v 51.8 mos. </a:t>
                      </a:r>
                    </a:p>
                    <a:p>
                      <a:r>
                        <a:rPr lang="en-US" sz="1600" b="1" dirty="0">
                          <a:solidFill>
                            <a:srgbClr val="003767"/>
                          </a:solidFill>
                        </a:rPr>
                        <a:t>HR 0.67 (0.54-0.90)</a:t>
                      </a:r>
                    </a:p>
                  </a:txBody>
                  <a:tcPr/>
                </a:tc>
                <a:extLst>
                  <a:ext uri="{0D108BD9-81ED-4DB2-BD59-A6C34878D82A}">
                    <a16:rowId xmlns:a16="http://schemas.microsoft.com/office/drawing/2014/main" val="2603761960"/>
                  </a:ext>
                </a:extLst>
              </a:tr>
              <a:tr h="564821">
                <a:tc>
                  <a:txBody>
                    <a:bodyPr/>
                    <a:lstStyle/>
                    <a:p>
                      <a:r>
                        <a:rPr lang="en-US" sz="1600" b="0" dirty="0">
                          <a:solidFill>
                            <a:srgbClr val="003767"/>
                          </a:solidFill>
                        </a:rPr>
                        <a:t>MONALEESA-7</a:t>
                      </a:r>
                    </a:p>
                    <a:p>
                      <a:r>
                        <a:rPr lang="en-US" sz="1600" b="0" dirty="0">
                          <a:solidFill>
                            <a:srgbClr val="003767"/>
                          </a:solidFill>
                        </a:rPr>
                        <a:t>(pre/peri-menopausal)</a:t>
                      </a:r>
                    </a:p>
                  </a:txBody>
                  <a:tcPr/>
                </a:tc>
                <a:tc>
                  <a:txBody>
                    <a:bodyPr/>
                    <a:lstStyle/>
                    <a:p>
                      <a:r>
                        <a:rPr lang="en-US" sz="1600" dirty="0">
                          <a:solidFill>
                            <a:srgbClr val="003767"/>
                          </a:solidFill>
                        </a:rPr>
                        <a:t>23.8 v 13 mos.</a:t>
                      </a:r>
                    </a:p>
                    <a:p>
                      <a:r>
                        <a:rPr lang="en-US" sz="1600" dirty="0">
                          <a:solidFill>
                            <a:srgbClr val="003767"/>
                          </a:solidFill>
                        </a:rPr>
                        <a:t>HR 0.583</a:t>
                      </a:r>
                    </a:p>
                  </a:txBody>
                  <a:tcPr/>
                </a:tc>
                <a:tc>
                  <a:txBody>
                    <a:bodyPr/>
                    <a:lstStyle/>
                    <a:p>
                      <a:r>
                        <a:rPr lang="en-US" sz="1600" dirty="0">
                          <a:solidFill>
                            <a:srgbClr val="003767"/>
                          </a:solidFill>
                        </a:rPr>
                        <a:t>58.7 v 47.7 mos.</a:t>
                      </a:r>
                    </a:p>
                    <a:p>
                      <a:r>
                        <a:rPr lang="en-US" sz="1600" dirty="0">
                          <a:solidFill>
                            <a:srgbClr val="003767"/>
                          </a:solidFill>
                        </a:rPr>
                        <a:t>HR 0.80(0.61-1.04)</a:t>
                      </a:r>
                    </a:p>
                  </a:txBody>
                  <a:tcPr/>
                </a:tc>
                <a:extLst>
                  <a:ext uri="{0D108BD9-81ED-4DB2-BD59-A6C34878D82A}">
                    <a16:rowId xmlns:a16="http://schemas.microsoft.com/office/drawing/2014/main" val="2981446721"/>
                  </a:ext>
                </a:extLst>
              </a:tr>
              <a:tr h="782624">
                <a:tc>
                  <a:txBody>
                    <a:bodyPr/>
                    <a:lstStyle/>
                    <a:p>
                      <a:r>
                        <a:rPr lang="en-US" sz="1600" dirty="0">
                          <a:solidFill>
                            <a:srgbClr val="003767"/>
                          </a:solidFill>
                        </a:rPr>
                        <a:t>MONARCH-3</a:t>
                      </a:r>
                    </a:p>
                  </a:txBody>
                  <a:tcPr/>
                </a:tc>
                <a:tc>
                  <a:txBody>
                    <a:bodyPr/>
                    <a:lstStyle/>
                    <a:p>
                      <a:r>
                        <a:rPr lang="en-US" sz="1600" dirty="0">
                          <a:solidFill>
                            <a:srgbClr val="003767"/>
                          </a:solidFill>
                        </a:rPr>
                        <a:t>28.2 v 14.8 mos.</a:t>
                      </a:r>
                    </a:p>
                    <a:p>
                      <a:r>
                        <a:rPr lang="en-US" sz="1600" dirty="0">
                          <a:solidFill>
                            <a:srgbClr val="003767"/>
                          </a:solidFill>
                        </a:rPr>
                        <a:t>HR 0.54 </a:t>
                      </a:r>
                    </a:p>
                  </a:txBody>
                  <a:tcPr/>
                </a:tc>
                <a:tc>
                  <a:txBody>
                    <a:bodyPr/>
                    <a:lstStyle/>
                    <a:p>
                      <a:r>
                        <a:rPr lang="en-US" sz="1600" dirty="0">
                          <a:solidFill>
                            <a:srgbClr val="003767"/>
                          </a:solidFill>
                        </a:rPr>
                        <a:t>67.1 v 54.5 mos.</a:t>
                      </a:r>
                    </a:p>
                    <a:p>
                      <a:r>
                        <a:rPr lang="en-US" sz="1600" dirty="0">
                          <a:solidFill>
                            <a:srgbClr val="003767"/>
                          </a:solidFill>
                        </a:rPr>
                        <a:t>HR 0.75 (0.58-0.97) p value NS</a:t>
                      </a:r>
                    </a:p>
                  </a:txBody>
                  <a:tcPr/>
                </a:tc>
                <a:extLst>
                  <a:ext uri="{0D108BD9-81ED-4DB2-BD59-A6C34878D82A}">
                    <a16:rowId xmlns:a16="http://schemas.microsoft.com/office/drawing/2014/main" val="3784035040"/>
                  </a:ext>
                </a:extLst>
              </a:tr>
            </a:tbl>
          </a:graphicData>
        </a:graphic>
      </p:graphicFrame>
    </p:spTree>
    <p:extLst>
      <p:ext uri="{BB962C8B-B14F-4D97-AF65-F5344CB8AC3E}">
        <p14:creationId xmlns:p14="http://schemas.microsoft.com/office/powerpoint/2010/main" val="449799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079500"/>
            <a:ext cx="6400800" cy="3004821"/>
          </a:xfrm>
        </p:spPr>
        <p:txBody>
          <a:bodyPr/>
          <a:lstStyle/>
          <a:p>
            <a:pPr marL="285750" indent="-285750" algn="l">
              <a:buFont typeface="Arial" panose="020B0604020202020204" pitchFamily="34" charset="0"/>
              <a:buChar char="•"/>
            </a:pPr>
            <a:r>
              <a:rPr lang="en-US" sz="1800" dirty="0">
                <a:solidFill>
                  <a:srgbClr val="002E51"/>
                </a:solidFill>
              </a:rPr>
              <a:t>1st trial of CDK4/6 inhibitor in </a:t>
            </a:r>
            <a:r>
              <a:rPr lang="en-US" sz="1800" b="1" dirty="0">
                <a:solidFill>
                  <a:srgbClr val="002E51"/>
                </a:solidFill>
              </a:rPr>
              <a:t>pre/perimenopausal </a:t>
            </a:r>
            <a:r>
              <a:rPr lang="en-US" sz="1800" dirty="0">
                <a:solidFill>
                  <a:srgbClr val="002E51"/>
                </a:solidFill>
              </a:rPr>
              <a:t>♀ with HR+ advanced breast cancer </a:t>
            </a:r>
          </a:p>
          <a:p>
            <a:pPr marL="285750" indent="-285750" algn="l">
              <a:buFont typeface="Arial" panose="020B0604020202020204" pitchFamily="34" charset="0"/>
              <a:buChar char="•"/>
            </a:pPr>
            <a:r>
              <a:rPr lang="en-US" sz="1800" dirty="0">
                <a:solidFill>
                  <a:srgbClr val="002E51"/>
                </a:solidFill>
              </a:rPr>
              <a:t>672 patients, randomized phase III, </a:t>
            </a:r>
            <a:r>
              <a:rPr lang="en-US" sz="1800" b="1" dirty="0">
                <a:solidFill>
                  <a:srgbClr val="002E51"/>
                </a:solidFill>
              </a:rPr>
              <a:t>1</a:t>
            </a:r>
            <a:r>
              <a:rPr lang="en-US" sz="1800" b="1" baseline="30000" dirty="0">
                <a:solidFill>
                  <a:srgbClr val="002E51"/>
                </a:solidFill>
              </a:rPr>
              <a:t>st</a:t>
            </a:r>
            <a:r>
              <a:rPr lang="en-US" sz="1800" b="1" dirty="0">
                <a:solidFill>
                  <a:srgbClr val="002E51"/>
                </a:solidFill>
              </a:rPr>
              <a:t> line endocrine Rx </a:t>
            </a:r>
            <a:r>
              <a:rPr lang="en-US" sz="1800" dirty="0">
                <a:solidFill>
                  <a:srgbClr val="002E51"/>
                </a:solidFill>
              </a:rPr>
              <a:t>(tam or AI). </a:t>
            </a:r>
          </a:p>
          <a:p>
            <a:pPr marL="285750" indent="-285750" algn="l">
              <a:buFont typeface="Arial" panose="020B0604020202020204" pitchFamily="34" charset="0"/>
              <a:buChar char="•"/>
            </a:pPr>
            <a:r>
              <a:rPr lang="en-US" sz="1800" dirty="0">
                <a:solidFill>
                  <a:srgbClr val="002E51"/>
                </a:solidFill>
              </a:rPr>
              <a:t>1:1 randomization AI/Tam + </a:t>
            </a:r>
            <a:r>
              <a:rPr lang="en-US" sz="1800" dirty="0" err="1">
                <a:solidFill>
                  <a:srgbClr val="002E51"/>
                </a:solidFill>
              </a:rPr>
              <a:t>goserelin</a:t>
            </a:r>
            <a:r>
              <a:rPr lang="en-US" sz="1800" dirty="0">
                <a:solidFill>
                  <a:srgbClr val="002E51"/>
                </a:solidFill>
              </a:rPr>
              <a:t> +/- ribociclib</a:t>
            </a:r>
          </a:p>
          <a:p>
            <a:pPr marL="285750" indent="-285750" algn="l">
              <a:buFont typeface="Arial" panose="020B0604020202020204" pitchFamily="34" charset="0"/>
              <a:buChar char="•"/>
            </a:pPr>
            <a:r>
              <a:rPr lang="en-US" sz="1800" dirty="0">
                <a:solidFill>
                  <a:srgbClr val="002E51"/>
                </a:solidFill>
              </a:rPr>
              <a:t>12/2014 – 8/2016 enrollment</a:t>
            </a:r>
          </a:p>
          <a:p>
            <a:pPr marL="285750" indent="-285750" algn="l">
              <a:buFont typeface="Arial" panose="020B0604020202020204" pitchFamily="34" charset="0"/>
              <a:buChar char="•"/>
            </a:pPr>
            <a:r>
              <a:rPr lang="en-US" sz="1800" dirty="0">
                <a:solidFill>
                  <a:srgbClr val="002E51"/>
                </a:solidFill>
              </a:rPr>
              <a:t>May have received Neoadjuvant/adjuvant endocrine Rx</a:t>
            </a:r>
          </a:p>
          <a:p>
            <a:pPr marL="285750" indent="-285750" algn="l">
              <a:buFont typeface="Arial" panose="020B0604020202020204" pitchFamily="34" charset="0"/>
              <a:buChar char="•"/>
            </a:pPr>
            <a:r>
              <a:rPr lang="en-US" sz="1800" dirty="0">
                <a:solidFill>
                  <a:srgbClr val="002E51"/>
                </a:solidFill>
              </a:rPr>
              <a:t>May have received up to 1 line chemotherapy in advanced setting</a:t>
            </a:r>
          </a:p>
        </p:txBody>
      </p:sp>
      <p:sp>
        <p:nvSpPr>
          <p:cNvPr id="4" name="Title 3"/>
          <p:cNvSpPr>
            <a:spLocks noGrp="1"/>
          </p:cNvSpPr>
          <p:nvPr>
            <p:ph type="title"/>
          </p:nvPr>
        </p:nvSpPr>
        <p:spPr>
          <a:xfrm>
            <a:off x="0" y="127465"/>
            <a:ext cx="9144000" cy="807256"/>
          </a:xfrm>
        </p:spPr>
        <p:txBody>
          <a:bodyPr/>
          <a:lstStyle/>
          <a:p>
            <a:r>
              <a:rPr lang="en-US" b="1" dirty="0"/>
              <a:t>MONALEESA - 7</a:t>
            </a:r>
          </a:p>
        </p:txBody>
      </p:sp>
    </p:spTree>
    <p:extLst>
      <p:ext uri="{BB962C8B-B14F-4D97-AF65-F5344CB8AC3E}">
        <p14:creationId xmlns:p14="http://schemas.microsoft.com/office/powerpoint/2010/main" val="3160599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sz="half" idx="1"/>
          </p:nvPr>
        </p:nvSpPr>
        <p:spPr>
          <a:xfrm>
            <a:off x="685800" y="1100889"/>
            <a:ext cx="3810000" cy="2952951"/>
          </a:xfrm>
        </p:spPr>
        <p:txBody>
          <a:bodyPr/>
          <a:lstStyle/>
          <a:p>
            <a:r>
              <a:rPr lang="en-US" sz="1400" b="1" dirty="0">
                <a:solidFill>
                  <a:srgbClr val="002E51"/>
                </a:solidFill>
              </a:rPr>
              <a:t>5/2018: Primary endpoint - PFS</a:t>
            </a:r>
            <a:r>
              <a:rPr lang="en-US" sz="1400" b="1" i="1" dirty="0">
                <a:solidFill>
                  <a:srgbClr val="002E51"/>
                </a:solidFill>
              </a:rPr>
              <a:t> 23.8 months v 13.0 months  HR 0.55 (0.44 v 0.69)</a:t>
            </a:r>
          </a:p>
          <a:p>
            <a:r>
              <a:rPr lang="en-US" sz="1400" b="1" dirty="0">
                <a:solidFill>
                  <a:srgbClr val="002E51"/>
                </a:solidFill>
              </a:rPr>
              <a:t>1</a:t>
            </a:r>
            <a:r>
              <a:rPr lang="en-US" sz="1400" b="1" baseline="30000" dirty="0">
                <a:solidFill>
                  <a:srgbClr val="002E51"/>
                </a:solidFill>
              </a:rPr>
              <a:t>st</a:t>
            </a:r>
            <a:r>
              <a:rPr lang="en-US" sz="1400" b="1" dirty="0">
                <a:solidFill>
                  <a:srgbClr val="002E51"/>
                </a:solidFill>
              </a:rPr>
              <a:t> CDK 4/6 inhibitor trial to show statistically significant OS benefit. July 2019 NEJM.</a:t>
            </a:r>
          </a:p>
          <a:p>
            <a:r>
              <a:rPr lang="en-US" sz="1400" b="1" dirty="0">
                <a:solidFill>
                  <a:srgbClr val="002E51"/>
                </a:solidFill>
              </a:rPr>
              <a:t>Median OS not reached in protocol –specified final analysis.</a:t>
            </a:r>
          </a:p>
          <a:p>
            <a:r>
              <a:rPr lang="en-US" sz="1400" b="1" dirty="0">
                <a:solidFill>
                  <a:srgbClr val="002E51"/>
                </a:solidFill>
              </a:rPr>
              <a:t>Overall survival NR v 40.9 months HR 0.71 (0.54 – 0.95) </a:t>
            </a:r>
          </a:p>
          <a:p>
            <a:pPr algn="l"/>
            <a:endParaRPr lang="en-US" sz="1600" dirty="0">
              <a:solidFill>
                <a:srgbClr val="002E51"/>
              </a:solidFill>
            </a:endParaRPr>
          </a:p>
          <a:p>
            <a:pPr algn="l"/>
            <a:endParaRPr lang="en-US" sz="1600" dirty="0">
              <a:solidFill>
                <a:srgbClr val="002E51"/>
              </a:solidFill>
            </a:endParaRPr>
          </a:p>
        </p:txBody>
      </p:sp>
      <p:sp>
        <p:nvSpPr>
          <p:cNvPr id="4" name="Title 3"/>
          <p:cNvSpPr>
            <a:spLocks noGrp="1"/>
          </p:cNvSpPr>
          <p:nvPr>
            <p:ph type="title"/>
          </p:nvPr>
        </p:nvSpPr>
        <p:spPr/>
        <p:txBody>
          <a:bodyPr/>
          <a:lstStyle/>
          <a:p>
            <a:r>
              <a:rPr lang="en-US" b="1" dirty="0"/>
              <a:t>MONALEESA - 7</a:t>
            </a:r>
          </a:p>
        </p:txBody>
      </p:sp>
      <p:pic>
        <p:nvPicPr>
          <p:cNvPr id="3074" name="Picture 2">
            <a:extLst>
              <a:ext uri="{FF2B5EF4-FFF2-40B4-BE49-F238E27FC236}">
                <a16:creationId xmlns:a16="http://schemas.microsoft.com/office/drawing/2014/main" id="{90AC1891-85C7-3C01-A7CC-567259DDDAF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81903" y="713441"/>
            <a:ext cx="2783002" cy="35576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5DB62A-C4C5-2E24-77A0-75F3927D12DF}"/>
              </a:ext>
            </a:extLst>
          </p:cNvPr>
          <p:cNvSpPr txBox="1"/>
          <p:nvPr/>
        </p:nvSpPr>
        <p:spPr>
          <a:xfrm>
            <a:off x="2605486" y="3994046"/>
            <a:ext cx="2523448" cy="276999"/>
          </a:xfrm>
          <a:prstGeom prst="rect">
            <a:avLst/>
          </a:prstGeom>
          <a:noFill/>
          <a:ln>
            <a:solidFill>
              <a:schemeClr val="tx1"/>
            </a:solidFill>
          </a:ln>
        </p:spPr>
        <p:txBody>
          <a:bodyPr wrap="none" rtlCol="0">
            <a:spAutoFit/>
          </a:bodyPr>
          <a:lstStyle/>
          <a:p>
            <a:r>
              <a:rPr lang="en-US" sz="1200" dirty="0" err="1">
                <a:solidFill>
                  <a:srgbClr val="003767"/>
                </a:solidFill>
              </a:rPr>
              <a:t>Im</a:t>
            </a:r>
            <a:r>
              <a:rPr lang="en-US" sz="1200" dirty="0">
                <a:solidFill>
                  <a:srgbClr val="003767"/>
                </a:solidFill>
              </a:rPr>
              <a:t> et al. </a:t>
            </a:r>
            <a:r>
              <a:rPr lang="en-US" sz="1200" i="1" dirty="0">
                <a:solidFill>
                  <a:srgbClr val="003767"/>
                </a:solidFill>
              </a:rPr>
              <a:t>NEJM</a:t>
            </a:r>
            <a:r>
              <a:rPr lang="en-US" sz="1200" dirty="0">
                <a:solidFill>
                  <a:srgbClr val="003767"/>
                </a:solidFill>
              </a:rPr>
              <a:t> 2019; 381:307-316</a:t>
            </a:r>
          </a:p>
        </p:txBody>
      </p:sp>
    </p:spTree>
    <p:extLst>
      <p:ext uri="{BB962C8B-B14F-4D97-AF65-F5344CB8AC3E}">
        <p14:creationId xmlns:p14="http://schemas.microsoft.com/office/powerpoint/2010/main" val="1027407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487883-D9EF-99BD-343B-E2EDC293F29C}"/>
              </a:ext>
            </a:extLst>
          </p:cNvPr>
          <p:cNvSpPr>
            <a:spLocks noGrp="1"/>
          </p:cNvSpPr>
          <p:nvPr>
            <p:ph sz="half" idx="2"/>
          </p:nvPr>
        </p:nvSpPr>
        <p:spPr>
          <a:xfrm>
            <a:off x="5808600" y="1161470"/>
            <a:ext cx="3515874" cy="2792622"/>
          </a:xfrm>
        </p:spPr>
        <p:txBody>
          <a:bodyPr/>
          <a:lstStyle/>
          <a:p>
            <a:pPr marL="0" indent="0" algn="ctr">
              <a:buNone/>
            </a:pPr>
            <a:r>
              <a:rPr lang="en-US" sz="1400" b="1" dirty="0">
                <a:solidFill>
                  <a:srgbClr val="002E51"/>
                </a:solidFill>
              </a:rPr>
              <a:t>Median follow up </a:t>
            </a:r>
            <a:r>
              <a:rPr lang="en-US" sz="1400" dirty="0">
                <a:solidFill>
                  <a:srgbClr val="002E51"/>
                </a:solidFill>
              </a:rPr>
              <a:t>now 53.5 mos.</a:t>
            </a:r>
          </a:p>
          <a:p>
            <a:pPr marL="0" indent="0" algn="ctr">
              <a:buNone/>
            </a:pPr>
            <a:r>
              <a:rPr lang="en-US" sz="1400" b="1" dirty="0">
                <a:solidFill>
                  <a:srgbClr val="002E51"/>
                </a:solidFill>
              </a:rPr>
              <a:t>Median OS:  58.7 mos. v 48.0 mos. </a:t>
            </a:r>
          </a:p>
          <a:p>
            <a:pPr marL="0" indent="0" algn="ctr">
              <a:buNone/>
            </a:pPr>
            <a:r>
              <a:rPr lang="en-US" sz="1400" dirty="0">
                <a:solidFill>
                  <a:srgbClr val="002E51"/>
                </a:solidFill>
              </a:rPr>
              <a:t>HR 0.76 (0.61 – 0.96)</a:t>
            </a:r>
          </a:p>
          <a:p>
            <a:pPr marL="0" indent="0" algn="ctr">
              <a:buNone/>
            </a:pPr>
            <a:endParaRPr lang="en-US" sz="1400" dirty="0">
              <a:solidFill>
                <a:srgbClr val="002E51"/>
              </a:solidFill>
            </a:endParaRPr>
          </a:p>
          <a:p>
            <a:pPr marL="0" indent="0" algn="ctr">
              <a:buNone/>
            </a:pPr>
            <a:endParaRPr lang="en-US" sz="1400" dirty="0">
              <a:solidFill>
                <a:srgbClr val="002E51"/>
              </a:solidFill>
            </a:endParaRPr>
          </a:p>
          <a:p>
            <a:pPr marL="0" indent="0" algn="ctr">
              <a:buNone/>
            </a:pPr>
            <a:endParaRPr lang="en-US" sz="1400" dirty="0"/>
          </a:p>
        </p:txBody>
      </p:sp>
      <p:sp>
        <p:nvSpPr>
          <p:cNvPr id="4" name="Title 3">
            <a:extLst>
              <a:ext uri="{FF2B5EF4-FFF2-40B4-BE49-F238E27FC236}">
                <a16:creationId xmlns:a16="http://schemas.microsoft.com/office/drawing/2014/main" id="{2B2A3BCA-0F36-E83B-5DDD-D003DB7EB966}"/>
              </a:ext>
            </a:extLst>
          </p:cNvPr>
          <p:cNvSpPr>
            <a:spLocks noGrp="1"/>
          </p:cNvSpPr>
          <p:nvPr>
            <p:ph type="title"/>
          </p:nvPr>
        </p:nvSpPr>
        <p:spPr>
          <a:xfrm>
            <a:off x="0" y="127465"/>
            <a:ext cx="8692816" cy="695496"/>
          </a:xfrm>
        </p:spPr>
        <p:txBody>
          <a:bodyPr/>
          <a:lstStyle/>
          <a:p>
            <a:r>
              <a:rPr lang="en-US" b="1" dirty="0">
                <a:solidFill>
                  <a:srgbClr val="003767"/>
                </a:solidFill>
              </a:rPr>
              <a:t>MONALEESA</a:t>
            </a:r>
            <a:r>
              <a:rPr lang="en-US" b="1" dirty="0"/>
              <a:t> - 7</a:t>
            </a:r>
          </a:p>
        </p:txBody>
      </p:sp>
      <p:pic>
        <p:nvPicPr>
          <p:cNvPr id="7" name="Picture 6">
            <a:extLst>
              <a:ext uri="{FF2B5EF4-FFF2-40B4-BE49-F238E27FC236}">
                <a16:creationId xmlns:a16="http://schemas.microsoft.com/office/drawing/2014/main" id="{FFCFB85E-9017-90B6-B5E3-6751F7B3AA3E}"/>
              </a:ext>
            </a:extLst>
          </p:cNvPr>
          <p:cNvPicPr>
            <a:picLocks noChangeAspect="1"/>
          </p:cNvPicPr>
          <p:nvPr/>
        </p:nvPicPr>
        <p:blipFill>
          <a:blip r:embed="rId3"/>
          <a:stretch>
            <a:fillRect/>
          </a:stretch>
        </p:blipFill>
        <p:spPr>
          <a:xfrm>
            <a:off x="2347429" y="822961"/>
            <a:ext cx="3515874" cy="3336809"/>
          </a:xfrm>
          <a:prstGeom prst="rect">
            <a:avLst/>
          </a:prstGeom>
        </p:spPr>
      </p:pic>
      <p:sp>
        <p:nvSpPr>
          <p:cNvPr id="11" name="TextBox 10">
            <a:extLst>
              <a:ext uri="{FF2B5EF4-FFF2-40B4-BE49-F238E27FC236}">
                <a16:creationId xmlns:a16="http://schemas.microsoft.com/office/drawing/2014/main" id="{AB8EE9F6-D3BB-770C-32DF-0CD081DD76C2}"/>
              </a:ext>
            </a:extLst>
          </p:cNvPr>
          <p:cNvSpPr txBox="1"/>
          <p:nvPr/>
        </p:nvSpPr>
        <p:spPr>
          <a:xfrm>
            <a:off x="2752370" y="4147073"/>
            <a:ext cx="2964306" cy="253916"/>
          </a:xfrm>
          <a:prstGeom prst="rect">
            <a:avLst/>
          </a:prstGeom>
          <a:noFill/>
          <a:ln>
            <a:solidFill>
              <a:schemeClr val="tx1"/>
            </a:solidFill>
          </a:ln>
        </p:spPr>
        <p:txBody>
          <a:bodyPr wrap="square">
            <a:spAutoFit/>
          </a:bodyPr>
          <a:lstStyle/>
          <a:p>
            <a:r>
              <a:rPr lang="en-US" altLang="en-US" sz="1050" dirty="0">
                <a:ln w="9525" cap="flat" cmpd="sng" algn="ctr">
                  <a:noFill/>
                  <a:prstDash val="solid"/>
                  <a:round/>
                  <a:headEnd type="none" w="med" len="med"/>
                  <a:tailEnd type="none" w="med" len="med"/>
                </a:ln>
                <a:solidFill>
                  <a:srgbClr val="003767"/>
                </a:solidFill>
                <a:latin typeface="Helvetica" pitchFamily="2" charset="0"/>
                <a:ea typeface="ＭＳ Ｐゴシック" panose="020B0600070205080204" pitchFamily="34" charset="-128"/>
                <a:cs typeface="Arial"/>
                <a:sym typeface="Wingdings"/>
              </a:rPr>
              <a:t>Lu et al. </a:t>
            </a:r>
            <a:r>
              <a:rPr kumimoji="0" lang="en-US" altLang="en-US" sz="1050" b="0" i="1" u="none" strike="noStrike" kern="1200" cap="none" spc="0" normalizeH="0" baseline="0" noProof="0" dirty="0">
                <a:ln w="9525" cap="flat" cmpd="sng" algn="ctr">
                  <a:noFill/>
                  <a:prstDash val="solid"/>
                  <a:round/>
                  <a:headEnd type="none" w="med" len="med"/>
                  <a:tailEnd type="none" w="med" len="med"/>
                </a:ln>
                <a:solidFill>
                  <a:srgbClr val="003767"/>
                </a:solidFill>
                <a:effectLst/>
                <a:uLnTx/>
                <a:uFillTx/>
                <a:latin typeface="Helvetica" pitchFamily="2" charset="0"/>
                <a:ea typeface="ＭＳ Ｐゴシック" panose="020B0600070205080204" pitchFamily="34" charset="-128"/>
                <a:cs typeface="Arial"/>
                <a:sym typeface="Wingdings"/>
              </a:rPr>
              <a:t>Clin Cancer Res</a:t>
            </a:r>
            <a:r>
              <a:rPr kumimoji="0" lang="en-US" altLang="en-US" sz="1050" b="0" i="0" u="none" strike="noStrike" kern="1200" cap="none" spc="0" normalizeH="0" baseline="0" noProof="0" dirty="0">
                <a:ln w="9525" cap="flat" cmpd="sng" algn="ctr">
                  <a:noFill/>
                  <a:prstDash val="solid"/>
                  <a:round/>
                  <a:headEnd type="none" w="med" len="med"/>
                  <a:tailEnd type="none" w="med" len="med"/>
                </a:ln>
                <a:solidFill>
                  <a:srgbClr val="003767"/>
                </a:solidFill>
                <a:effectLst/>
                <a:uLnTx/>
                <a:uFillTx/>
                <a:latin typeface="Helvetica" pitchFamily="2" charset="0"/>
                <a:ea typeface="ＭＳ Ｐゴシック" panose="020B0600070205080204" pitchFamily="34" charset="-128"/>
                <a:cs typeface="Arial"/>
                <a:sym typeface="Wingdings"/>
              </a:rPr>
              <a:t>. 2022;28(5):851-859</a:t>
            </a:r>
            <a:endParaRPr lang="en-US" dirty="0">
              <a:solidFill>
                <a:srgbClr val="003767"/>
              </a:solidFill>
            </a:endParaRPr>
          </a:p>
        </p:txBody>
      </p:sp>
      <p:sp>
        <p:nvSpPr>
          <p:cNvPr id="12" name="TextBox 11">
            <a:extLst>
              <a:ext uri="{FF2B5EF4-FFF2-40B4-BE49-F238E27FC236}">
                <a16:creationId xmlns:a16="http://schemas.microsoft.com/office/drawing/2014/main" id="{01E492E4-933C-F2F3-B7CF-482AE0E3740A}"/>
              </a:ext>
            </a:extLst>
          </p:cNvPr>
          <p:cNvSpPr txBox="1"/>
          <p:nvPr/>
        </p:nvSpPr>
        <p:spPr>
          <a:xfrm>
            <a:off x="238478" y="1161470"/>
            <a:ext cx="2067233" cy="461665"/>
          </a:xfrm>
          <a:prstGeom prst="rect">
            <a:avLst/>
          </a:prstGeom>
          <a:noFill/>
        </p:spPr>
        <p:txBody>
          <a:bodyPr wrap="none" rtlCol="0">
            <a:spAutoFit/>
          </a:bodyPr>
          <a:lstStyle/>
          <a:p>
            <a:r>
              <a:rPr lang="en-US" dirty="0">
                <a:solidFill>
                  <a:srgbClr val="002E51"/>
                </a:solidFill>
              </a:rPr>
              <a:t>A- All patients</a:t>
            </a:r>
          </a:p>
        </p:txBody>
      </p:sp>
      <p:sp>
        <p:nvSpPr>
          <p:cNvPr id="13" name="TextBox 12">
            <a:extLst>
              <a:ext uri="{FF2B5EF4-FFF2-40B4-BE49-F238E27FC236}">
                <a16:creationId xmlns:a16="http://schemas.microsoft.com/office/drawing/2014/main" id="{FF2819A1-70A6-AFAC-85BE-E0C93CFDB490}"/>
              </a:ext>
            </a:extLst>
          </p:cNvPr>
          <p:cNvSpPr txBox="1"/>
          <p:nvPr/>
        </p:nvSpPr>
        <p:spPr>
          <a:xfrm>
            <a:off x="238478" y="2070474"/>
            <a:ext cx="2066591" cy="830997"/>
          </a:xfrm>
          <a:prstGeom prst="rect">
            <a:avLst/>
          </a:prstGeom>
          <a:noFill/>
        </p:spPr>
        <p:txBody>
          <a:bodyPr wrap="none" rtlCol="0">
            <a:spAutoFit/>
          </a:bodyPr>
          <a:lstStyle/>
          <a:p>
            <a:r>
              <a:rPr lang="en-US" dirty="0">
                <a:solidFill>
                  <a:srgbClr val="002E51"/>
                </a:solidFill>
              </a:rPr>
              <a:t>B-Aromatase </a:t>
            </a:r>
          </a:p>
          <a:p>
            <a:r>
              <a:rPr lang="en-US" dirty="0">
                <a:solidFill>
                  <a:srgbClr val="002E51"/>
                </a:solidFill>
              </a:rPr>
              <a:t>     inhibitor</a:t>
            </a:r>
          </a:p>
        </p:txBody>
      </p:sp>
      <p:sp>
        <p:nvSpPr>
          <p:cNvPr id="14" name="TextBox 13">
            <a:extLst>
              <a:ext uri="{FF2B5EF4-FFF2-40B4-BE49-F238E27FC236}">
                <a16:creationId xmlns:a16="http://schemas.microsoft.com/office/drawing/2014/main" id="{5FF43882-DABD-B1B3-0675-DB81BA1A3D78}"/>
              </a:ext>
            </a:extLst>
          </p:cNvPr>
          <p:cNvSpPr txBox="1"/>
          <p:nvPr/>
        </p:nvSpPr>
        <p:spPr>
          <a:xfrm>
            <a:off x="238478" y="3245371"/>
            <a:ext cx="1913857" cy="461665"/>
          </a:xfrm>
          <a:prstGeom prst="rect">
            <a:avLst/>
          </a:prstGeom>
          <a:noFill/>
        </p:spPr>
        <p:txBody>
          <a:bodyPr wrap="none" rtlCol="0">
            <a:spAutoFit/>
          </a:bodyPr>
          <a:lstStyle/>
          <a:p>
            <a:r>
              <a:rPr lang="en-US" dirty="0">
                <a:solidFill>
                  <a:srgbClr val="002E51"/>
                </a:solidFill>
              </a:rPr>
              <a:t>C-Tamoxifen</a:t>
            </a:r>
          </a:p>
        </p:txBody>
      </p:sp>
    </p:spTree>
    <p:extLst>
      <p:ext uri="{BB962C8B-B14F-4D97-AF65-F5344CB8AC3E}">
        <p14:creationId xmlns:p14="http://schemas.microsoft.com/office/powerpoint/2010/main" val="2554195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1798064"/>
            <a:ext cx="9144000" cy="2204975"/>
          </a:xfrm>
        </p:spPr>
        <p:txBody>
          <a:bodyPr/>
          <a:lstStyle/>
          <a:p>
            <a:pPr>
              <a:spcBef>
                <a:spcPts val="20"/>
              </a:spcBef>
            </a:pPr>
            <a:r>
              <a:rPr lang="en-US" b="1" kern="1200">
                <a:solidFill>
                  <a:srgbClr val="002060"/>
                </a:solidFill>
                <a:cs typeface="Arial"/>
              </a:rPr>
              <a:t>Bonnie </a:t>
            </a:r>
            <a:r>
              <a:rPr lang="en-US" b="1" kern="1200" err="1">
                <a:solidFill>
                  <a:srgbClr val="002060"/>
                </a:solidFill>
                <a:cs typeface="Arial"/>
              </a:rPr>
              <a:t>Labdi</a:t>
            </a:r>
            <a:r>
              <a:rPr lang="en-US" b="1" kern="1200">
                <a:solidFill>
                  <a:srgbClr val="002060"/>
                </a:solidFill>
                <a:cs typeface="Arial"/>
              </a:rPr>
              <a:t>, PharmD, BCOP</a:t>
            </a:r>
            <a:endParaRPr lang="en-US" b="1"/>
          </a:p>
          <a:p>
            <a:pPr>
              <a:spcBef>
                <a:spcPts val="20"/>
              </a:spcBef>
            </a:pPr>
            <a:r>
              <a:rPr lang="en-US" kern="1200">
                <a:solidFill>
                  <a:srgbClr val="002060"/>
                </a:solidFill>
                <a:latin typeface="Arial"/>
                <a:cs typeface="Arial"/>
              </a:rPr>
              <a:t>Executive Director, Global Ambassador Strategies, Oncology</a:t>
            </a:r>
            <a:endParaRPr lang="en-US"/>
          </a:p>
          <a:p>
            <a:pPr marL="0" indent="0" algn="ctr" defTabSz="1619594">
              <a:spcBef>
                <a:spcPts val="0"/>
              </a:spcBef>
              <a:buNone/>
            </a:pPr>
            <a:r>
              <a:rPr lang="en-US" kern="1200">
                <a:solidFill>
                  <a:srgbClr val="002060"/>
                </a:solidFill>
                <a:latin typeface="Arial" panose="020B0604020202020204" pitchFamily="34" charset="0"/>
                <a:cs typeface="Arial" panose="020B0604020202020204" pitchFamily="34" charset="0"/>
              </a:rPr>
              <a:t>MJH Life Sciences™</a:t>
            </a:r>
          </a:p>
        </p:txBody>
      </p:sp>
      <p:sp>
        <p:nvSpPr>
          <p:cNvPr id="4" name="Title 3"/>
          <p:cNvSpPr>
            <a:spLocks noGrp="1"/>
          </p:cNvSpPr>
          <p:nvPr>
            <p:ph type="title"/>
          </p:nvPr>
        </p:nvSpPr>
        <p:spPr>
          <a:xfrm>
            <a:off x="0" y="127465"/>
            <a:ext cx="9144000" cy="786936"/>
          </a:xfrm>
        </p:spPr>
        <p:txBody>
          <a:bodyPr/>
          <a:lstStyle/>
          <a:p>
            <a:r>
              <a:rPr lang="en-US" b="1">
                <a:solidFill>
                  <a:srgbClr val="002E51"/>
                </a:solidFill>
              </a:rPr>
              <a:t>Welcome</a:t>
            </a:r>
          </a:p>
        </p:txBody>
      </p:sp>
    </p:spTree>
    <p:extLst>
      <p:ext uri="{BB962C8B-B14F-4D97-AF65-F5344CB8AC3E}">
        <p14:creationId xmlns:p14="http://schemas.microsoft.com/office/powerpoint/2010/main" val="1160521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6429124" y="-1020429"/>
            <a:ext cx="23413455" cy="5872449"/>
          </a:xfrm>
        </p:spPr>
        <p:txBody>
          <a:bodyPr/>
          <a:lstStyle/>
          <a:p>
            <a:pPr marL="171450" indent="-171450" algn="l">
              <a:buFont typeface="Arial" panose="020B0604020202020204" pitchFamily="34" charset="0"/>
              <a:buChar char="•"/>
            </a:pPr>
            <a:endParaRPr lang="en-US" sz="1600" b="1" dirty="0">
              <a:solidFill>
                <a:srgbClr val="002E51"/>
              </a:solidFill>
            </a:endParaRPr>
          </a:p>
          <a:p>
            <a:pPr algn="l"/>
            <a:endParaRPr lang="en-US" sz="1600"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MONALEESA - 7</a:t>
            </a:r>
          </a:p>
        </p:txBody>
      </p:sp>
      <p:pic>
        <p:nvPicPr>
          <p:cNvPr id="5" name="Picture 4" descr="A comparison of the results of a patient's recovery">
            <a:extLst>
              <a:ext uri="{FF2B5EF4-FFF2-40B4-BE49-F238E27FC236}">
                <a16:creationId xmlns:a16="http://schemas.microsoft.com/office/drawing/2014/main" id="{41517600-B38C-97C4-9F72-D15C46A2CB82}"/>
              </a:ext>
            </a:extLst>
          </p:cNvPr>
          <p:cNvPicPr>
            <a:picLocks noChangeAspect="1"/>
          </p:cNvPicPr>
          <p:nvPr/>
        </p:nvPicPr>
        <p:blipFill>
          <a:blip r:embed="rId2"/>
          <a:stretch>
            <a:fillRect/>
          </a:stretch>
        </p:blipFill>
        <p:spPr>
          <a:xfrm>
            <a:off x="423745" y="1183758"/>
            <a:ext cx="3207061" cy="260143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87C8286-A2A8-268A-FFFC-F123F7B38D79}"/>
              </a:ext>
            </a:extLst>
          </p:cNvPr>
          <p:cNvSpPr txBox="1"/>
          <p:nvPr/>
        </p:nvSpPr>
        <p:spPr>
          <a:xfrm>
            <a:off x="423745" y="3856940"/>
            <a:ext cx="2981650" cy="523220"/>
          </a:xfrm>
          <a:prstGeom prst="rect">
            <a:avLst/>
          </a:prstGeom>
          <a:noFill/>
        </p:spPr>
        <p:txBody>
          <a:bodyPr wrap="none" rtlCol="0">
            <a:spAutoFit/>
          </a:bodyPr>
          <a:lstStyle/>
          <a:p>
            <a:r>
              <a:rPr lang="en-US" sz="1400" dirty="0">
                <a:solidFill>
                  <a:srgbClr val="002E51"/>
                </a:solidFill>
              </a:rPr>
              <a:t>Time to subsequent chemotherapy </a:t>
            </a:r>
          </a:p>
          <a:p>
            <a:pPr algn="ctr"/>
            <a:r>
              <a:rPr lang="en-US" sz="1400" dirty="0">
                <a:solidFill>
                  <a:srgbClr val="002E51"/>
                </a:solidFill>
              </a:rPr>
              <a:t>&amp; chemo free survival</a:t>
            </a:r>
          </a:p>
        </p:txBody>
      </p:sp>
      <p:pic>
        <p:nvPicPr>
          <p:cNvPr id="8" name="Picture 7" descr="A graph of a graph with numbers and a chart">
            <a:extLst>
              <a:ext uri="{FF2B5EF4-FFF2-40B4-BE49-F238E27FC236}">
                <a16:creationId xmlns:a16="http://schemas.microsoft.com/office/drawing/2014/main" id="{42E7A01D-369A-917B-D64B-17539B63D6BA}"/>
              </a:ext>
            </a:extLst>
          </p:cNvPr>
          <p:cNvPicPr>
            <a:picLocks noChangeAspect="1"/>
          </p:cNvPicPr>
          <p:nvPr/>
        </p:nvPicPr>
        <p:blipFill>
          <a:blip r:embed="rId3"/>
          <a:stretch>
            <a:fillRect/>
          </a:stretch>
        </p:blipFill>
        <p:spPr>
          <a:xfrm>
            <a:off x="4144057" y="1475104"/>
            <a:ext cx="4460687" cy="171928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A7222820-648C-2DD8-756C-E4249A0C2BEA}"/>
              </a:ext>
            </a:extLst>
          </p:cNvPr>
          <p:cNvSpPr txBox="1"/>
          <p:nvPr/>
        </p:nvSpPr>
        <p:spPr>
          <a:xfrm>
            <a:off x="4243143" y="3395275"/>
            <a:ext cx="4203395" cy="307777"/>
          </a:xfrm>
          <a:prstGeom prst="rect">
            <a:avLst/>
          </a:prstGeom>
          <a:noFill/>
        </p:spPr>
        <p:txBody>
          <a:bodyPr wrap="none" rtlCol="0">
            <a:spAutoFit/>
          </a:bodyPr>
          <a:lstStyle/>
          <a:p>
            <a:r>
              <a:rPr lang="en-US" sz="1400" dirty="0">
                <a:solidFill>
                  <a:srgbClr val="002E51"/>
                </a:solidFill>
              </a:rPr>
              <a:t>PFS2: disease progression on subsequent therapy</a:t>
            </a:r>
          </a:p>
        </p:txBody>
      </p:sp>
      <p:sp>
        <p:nvSpPr>
          <p:cNvPr id="3" name="TextBox 2">
            <a:extLst>
              <a:ext uri="{FF2B5EF4-FFF2-40B4-BE49-F238E27FC236}">
                <a16:creationId xmlns:a16="http://schemas.microsoft.com/office/drawing/2014/main" id="{FBFB4DE6-CD26-5EE9-AD73-11DDE06655E1}"/>
              </a:ext>
            </a:extLst>
          </p:cNvPr>
          <p:cNvSpPr txBox="1"/>
          <p:nvPr/>
        </p:nvSpPr>
        <p:spPr>
          <a:xfrm>
            <a:off x="4685872" y="4023620"/>
            <a:ext cx="2964306" cy="253916"/>
          </a:xfrm>
          <a:prstGeom prst="rect">
            <a:avLst/>
          </a:prstGeom>
          <a:noFill/>
          <a:ln>
            <a:solidFill>
              <a:schemeClr val="tx1"/>
            </a:solidFill>
          </a:ln>
        </p:spPr>
        <p:txBody>
          <a:bodyPr wrap="square">
            <a:spAutoFit/>
          </a:bodyPr>
          <a:lstStyle/>
          <a:p>
            <a:r>
              <a:rPr lang="en-US" altLang="en-US" sz="1050" dirty="0">
                <a:ln w="9525" cap="flat" cmpd="sng" algn="ctr">
                  <a:noFill/>
                  <a:prstDash val="solid"/>
                  <a:round/>
                  <a:headEnd type="none" w="med" len="med"/>
                  <a:tailEnd type="none" w="med" len="med"/>
                </a:ln>
                <a:solidFill>
                  <a:srgbClr val="003767"/>
                </a:solidFill>
                <a:latin typeface="Helvetica" pitchFamily="2" charset="0"/>
                <a:ea typeface="ＭＳ Ｐゴシック" panose="020B0600070205080204" pitchFamily="34" charset="-128"/>
                <a:cs typeface="Arial"/>
                <a:sym typeface="Wingdings"/>
              </a:rPr>
              <a:t>Lu et al. </a:t>
            </a:r>
            <a:r>
              <a:rPr kumimoji="0" lang="en-US" altLang="en-US" sz="1050" b="0" i="1" u="none" strike="noStrike" kern="1200" cap="none" spc="0" normalizeH="0" baseline="0" noProof="0" dirty="0">
                <a:ln w="9525" cap="flat" cmpd="sng" algn="ctr">
                  <a:noFill/>
                  <a:prstDash val="solid"/>
                  <a:round/>
                  <a:headEnd type="none" w="med" len="med"/>
                  <a:tailEnd type="none" w="med" len="med"/>
                </a:ln>
                <a:solidFill>
                  <a:srgbClr val="003767"/>
                </a:solidFill>
                <a:effectLst/>
                <a:uLnTx/>
                <a:uFillTx/>
                <a:latin typeface="Helvetica" pitchFamily="2" charset="0"/>
                <a:ea typeface="ＭＳ Ｐゴシック" panose="020B0600070205080204" pitchFamily="34" charset="-128"/>
                <a:cs typeface="Arial"/>
                <a:sym typeface="Wingdings"/>
              </a:rPr>
              <a:t>Clin Cancer Res</a:t>
            </a:r>
            <a:r>
              <a:rPr kumimoji="0" lang="en-US" altLang="en-US" sz="1050" b="0" i="0" u="none" strike="noStrike" kern="1200" cap="none" spc="0" normalizeH="0" baseline="0" noProof="0" dirty="0">
                <a:ln w="9525" cap="flat" cmpd="sng" algn="ctr">
                  <a:noFill/>
                  <a:prstDash val="solid"/>
                  <a:round/>
                  <a:headEnd type="none" w="med" len="med"/>
                  <a:tailEnd type="none" w="med" len="med"/>
                </a:ln>
                <a:solidFill>
                  <a:srgbClr val="003767"/>
                </a:solidFill>
                <a:effectLst/>
                <a:uLnTx/>
                <a:uFillTx/>
                <a:latin typeface="Helvetica" pitchFamily="2" charset="0"/>
                <a:ea typeface="ＭＳ Ｐゴシック" panose="020B0600070205080204" pitchFamily="34" charset="-128"/>
                <a:cs typeface="Arial"/>
                <a:sym typeface="Wingdings"/>
              </a:rPr>
              <a:t>. 2022;28(5):851-859</a:t>
            </a:r>
            <a:endParaRPr lang="en-US" dirty="0">
              <a:solidFill>
                <a:srgbClr val="003767"/>
              </a:solidFill>
            </a:endParaRPr>
          </a:p>
        </p:txBody>
      </p:sp>
    </p:spTree>
    <p:extLst>
      <p:ext uri="{BB962C8B-B14F-4D97-AF65-F5344CB8AC3E}">
        <p14:creationId xmlns:p14="http://schemas.microsoft.com/office/powerpoint/2010/main" val="3787526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64CB96-23C7-AC38-B671-CEC4EB3B4CEB}"/>
              </a:ext>
            </a:extLst>
          </p:cNvPr>
          <p:cNvSpPr>
            <a:spLocks noGrp="1"/>
          </p:cNvSpPr>
          <p:nvPr>
            <p:ph sz="half" idx="1"/>
          </p:nvPr>
        </p:nvSpPr>
        <p:spPr/>
        <p:txBody>
          <a:bodyPr/>
          <a:lstStyle/>
          <a:p>
            <a:r>
              <a:rPr lang="en-US" dirty="0">
                <a:solidFill>
                  <a:srgbClr val="003767"/>
                </a:solidFill>
              </a:rPr>
              <a:t>Improved OS in ♀ &lt;40: </a:t>
            </a:r>
          </a:p>
          <a:p>
            <a:r>
              <a:rPr lang="en-US" dirty="0">
                <a:solidFill>
                  <a:srgbClr val="003767"/>
                </a:solidFill>
              </a:rPr>
              <a:t>51.3 v 40.5 months</a:t>
            </a:r>
          </a:p>
          <a:p>
            <a:r>
              <a:rPr lang="en-US" dirty="0">
                <a:solidFill>
                  <a:srgbClr val="003767"/>
                </a:solidFill>
              </a:rPr>
              <a:t>HR 0.65 (0.43-0.98)</a:t>
            </a:r>
          </a:p>
          <a:p>
            <a:r>
              <a:rPr lang="en-US" dirty="0">
                <a:solidFill>
                  <a:srgbClr val="003767"/>
                </a:solidFill>
              </a:rPr>
              <a:t>4 </a:t>
            </a:r>
            <a:r>
              <a:rPr lang="en-US" dirty="0" err="1">
                <a:solidFill>
                  <a:srgbClr val="003767"/>
                </a:solidFill>
              </a:rPr>
              <a:t>yr</a:t>
            </a:r>
            <a:r>
              <a:rPr lang="en-US" dirty="0">
                <a:solidFill>
                  <a:srgbClr val="003767"/>
                </a:solidFill>
              </a:rPr>
              <a:t> OS 56.2 v 34.4 mos.</a:t>
            </a:r>
          </a:p>
        </p:txBody>
      </p:sp>
      <p:sp>
        <p:nvSpPr>
          <p:cNvPr id="3" name="Content Placeholder 2">
            <a:extLst>
              <a:ext uri="{FF2B5EF4-FFF2-40B4-BE49-F238E27FC236}">
                <a16:creationId xmlns:a16="http://schemas.microsoft.com/office/drawing/2014/main" id="{BCFB5A72-7AD5-E3E3-2B1F-975B49172529}"/>
              </a:ext>
            </a:extLst>
          </p:cNvPr>
          <p:cNvSpPr>
            <a:spLocks noGrp="1"/>
          </p:cNvSpPr>
          <p:nvPr>
            <p:ph sz="half" idx="2"/>
          </p:nvPr>
        </p:nvSpPr>
        <p:spPr/>
        <p:txBody>
          <a:bodyPr/>
          <a:lstStyle/>
          <a:p>
            <a:r>
              <a:rPr lang="en-US" dirty="0">
                <a:solidFill>
                  <a:srgbClr val="003767"/>
                </a:solidFill>
              </a:rPr>
              <a:t>Delayed time to chemo: </a:t>
            </a:r>
          </a:p>
          <a:p>
            <a:r>
              <a:rPr lang="en-US" dirty="0">
                <a:solidFill>
                  <a:srgbClr val="003767"/>
                </a:solidFill>
              </a:rPr>
              <a:t>50.9 v 36.0 months</a:t>
            </a:r>
          </a:p>
          <a:p>
            <a:r>
              <a:rPr lang="en-US" dirty="0">
                <a:solidFill>
                  <a:srgbClr val="003767"/>
                </a:solidFill>
              </a:rPr>
              <a:t>HR 0.66(0.51-0.85)</a:t>
            </a:r>
          </a:p>
        </p:txBody>
      </p:sp>
      <p:sp>
        <p:nvSpPr>
          <p:cNvPr id="4" name="Title 3">
            <a:extLst>
              <a:ext uri="{FF2B5EF4-FFF2-40B4-BE49-F238E27FC236}">
                <a16:creationId xmlns:a16="http://schemas.microsoft.com/office/drawing/2014/main" id="{106F1938-72CD-A076-2343-B0429A8ECCB2}"/>
              </a:ext>
            </a:extLst>
          </p:cNvPr>
          <p:cNvSpPr>
            <a:spLocks noGrp="1"/>
          </p:cNvSpPr>
          <p:nvPr>
            <p:ph type="title"/>
          </p:nvPr>
        </p:nvSpPr>
        <p:spPr/>
        <p:txBody>
          <a:bodyPr/>
          <a:lstStyle/>
          <a:p>
            <a:r>
              <a:rPr lang="en-US" b="1" dirty="0"/>
              <a:t>MONALEESA - 7</a:t>
            </a:r>
          </a:p>
        </p:txBody>
      </p:sp>
    </p:spTree>
    <p:extLst>
      <p:ext uri="{BB962C8B-B14F-4D97-AF65-F5344CB8AC3E}">
        <p14:creationId xmlns:p14="http://schemas.microsoft.com/office/powerpoint/2010/main" val="4088332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64CB96-23C7-AC38-B671-CEC4EB3B4CEB}"/>
              </a:ext>
            </a:extLst>
          </p:cNvPr>
          <p:cNvSpPr>
            <a:spLocks noGrp="1"/>
          </p:cNvSpPr>
          <p:nvPr>
            <p:ph sz="half" idx="1"/>
          </p:nvPr>
        </p:nvSpPr>
        <p:spPr>
          <a:xfrm>
            <a:off x="279400" y="1106011"/>
            <a:ext cx="3810000" cy="2936240"/>
          </a:xfrm>
        </p:spPr>
        <p:txBody>
          <a:bodyPr/>
          <a:lstStyle/>
          <a:p>
            <a:r>
              <a:rPr lang="en-US" sz="1400" dirty="0">
                <a:solidFill>
                  <a:srgbClr val="003767"/>
                </a:solidFill>
              </a:rPr>
              <a:t>SABCS 2022: Pooled analysis of post progression Rx after 1</a:t>
            </a:r>
            <a:r>
              <a:rPr lang="en-US" sz="1400" baseline="30000" dirty="0">
                <a:solidFill>
                  <a:srgbClr val="003767"/>
                </a:solidFill>
              </a:rPr>
              <a:t>st</a:t>
            </a:r>
            <a:r>
              <a:rPr lang="en-US" sz="1400" dirty="0">
                <a:solidFill>
                  <a:srgbClr val="003767"/>
                </a:solidFill>
              </a:rPr>
              <a:t> line </a:t>
            </a:r>
            <a:r>
              <a:rPr lang="en-US" sz="1400" dirty="0" err="1">
                <a:solidFill>
                  <a:srgbClr val="003767"/>
                </a:solidFill>
              </a:rPr>
              <a:t>ribo</a:t>
            </a:r>
            <a:r>
              <a:rPr lang="en-US" sz="1400" dirty="0">
                <a:solidFill>
                  <a:srgbClr val="003767"/>
                </a:solidFill>
              </a:rPr>
              <a:t> +ET. </a:t>
            </a:r>
          </a:p>
          <a:p>
            <a:r>
              <a:rPr lang="en-US" sz="1400" dirty="0" err="1">
                <a:solidFill>
                  <a:srgbClr val="003767"/>
                </a:solidFill>
              </a:rPr>
              <a:t>Monaleesa</a:t>
            </a:r>
            <a:r>
              <a:rPr lang="en-US" sz="1400" dirty="0">
                <a:solidFill>
                  <a:srgbClr val="003767"/>
                </a:solidFill>
              </a:rPr>
              <a:t> 2,3,7 all showed PFS and OS of </a:t>
            </a:r>
            <a:r>
              <a:rPr lang="en-US" sz="1400" dirty="0" err="1">
                <a:solidFill>
                  <a:srgbClr val="003767"/>
                </a:solidFill>
              </a:rPr>
              <a:t>Ribo</a:t>
            </a:r>
            <a:r>
              <a:rPr lang="en-US" sz="1400" dirty="0">
                <a:solidFill>
                  <a:srgbClr val="003767"/>
                </a:solidFill>
              </a:rPr>
              <a:t> + ET v ET alone.</a:t>
            </a:r>
          </a:p>
          <a:p>
            <a:r>
              <a:rPr lang="en-US" sz="1400" dirty="0">
                <a:solidFill>
                  <a:srgbClr val="003767"/>
                </a:solidFill>
              </a:rPr>
              <a:t>Delayed time to chemo &amp; PFS2 per ML-7.</a:t>
            </a:r>
          </a:p>
          <a:p>
            <a:r>
              <a:rPr lang="en-US" sz="1400" dirty="0">
                <a:solidFill>
                  <a:srgbClr val="003767"/>
                </a:solidFill>
              </a:rPr>
              <a:t>PALOMA 3: similar or numerically shorter durations of next – line therapy after </a:t>
            </a:r>
            <a:r>
              <a:rPr lang="en-US" sz="1400" dirty="0" err="1">
                <a:solidFill>
                  <a:srgbClr val="003767"/>
                </a:solidFill>
              </a:rPr>
              <a:t>palbo</a:t>
            </a:r>
            <a:r>
              <a:rPr lang="en-US" sz="1400" dirty="0">
                <a:solidFill>
                  <a:srgbClr val="003767"/>
                </a:solidFill>
              </a:rPr>
              <a:t> &amp; chemo most common 2</a:t>
            </a:r>
            <a:r>
              <a:rPr lang="en-US" sz="1400" baseline="30000" dirty="0">
                <a:solidFill>
                  <a:srgbClr val="003767"/>
                </a:solidFill>
              </a:rPr>
              <a:t>nd</a:t>
            </a:r>
            <a:r>
              <a:rPr lang="en-US" sz="1400" dirty="0">
                <a:solidFill>
                  <a:srgbClr val="003767"/>
                </a:solidFill>
              </a:rPr>
              <a:t> line.</a:t>
            </a:r>
          </a:p>
          <a:p>
            <a:r>
              <a:rPr lang="en-US" sz="1400" dirty="0">
                <a:solidFill>
                  <a:srgbClr val="003767"/>
                </a:solidFill>
              </a:rPr>
              <a:t>Outcomes of subsequent Rx strategies:</a:t>
            </a:r>
            <a:br>
              <a:rPr lang="en-US" sz="1400" dirty="0">
                <a:solidFill>
                  <a:srgbClr val="003767"/>
                </a:solidFill>
              </a:rPr>
            </a:br>
            <a:r>
              <a:rPr lang="en-US" sz="1400" dirty="0">
                <a:solidFill>
                  <a:srgbClr val="003767"/>
                </a:solidFill>
              </a:rPr>
              <a:t>ET/CT/targeted therapy/other</a:t>
            </a:r>
          </a:p>
          <a:p>
            <a:r>
              <a:rPr lang="en-US" sz="1400" dirty="0">
                <a:solidFill>
                  <a:srgbClr val="003767"/>
                </a:solidFill>
              </a:rPr>
              <a:t>Less frequent use of CT as next line Rx</a:t>
            </a:r>
          </a:p>
        </p:txBody>
      </p:sp>
      <p:sp>
        <p:nvSpPr>
          <p:cNvPr id="4" name="Title 3">
            <a:extLst>
              <a:ext uri="{FF2B5EF4-FFF2-40B4-BE49-F238E27FC236}">
                <a16:creationId xmlns:a16="http://schemas.microsoft.com/office/drawing/2014/main" id="{106F1938-72CD-A076-2343-B0429A8ECCB2}"/>
              </a:ext>
            </a:extLst>
          </p:cNvPr>
          <p:cNvSpPr>
            <a:spLocks noGrp="1"/>
          </p:cNvSpPr>
          <p:nvPr>
            <p:ph type="title"/>
          </p:nvPr>
        </p:nvSpPr>
        <p:spPr/>
        <p:txBody>
          <a:bodyPr/>
          <a:lstStyle/>
          <a:p>
            <a:r>
              <a:rPr lang="en-US" b="1" dirty="0"/>
              <a:t>MONALEESA - 7</a:t>
            </a:r>
          </a:p>
        </p:txBody>
      </p:sp>
      <p:pic>
        <p:nvPicPr>
          <p:cNvPr id="6" name="Content Placeholder 5">
            <a:extLst>
              <a:ext uri="{FF2B5EF4-FFF2-40B4-BE49-F238E27FC236}">
                <a16:creationId xmlns:a16="http://schemas.microsoft.com/office/drawing/2014/main" id="{FBCDE61D-4DC7-1FFD-CEF7-04965D3B9323}"/>
              </a:ext>
            </a:extLst>
          </p:cNvPr>
          <p:cNvPicPr>
            <a:picLocks noGrp="1" noChangeAspect="1"/>
          </p:cNvPicPr>
          <p:nvPr>
            <p:ph sz="half" idx="2"/>
          </p:nvPr>
        </p:nvPicPr>
        <p:blipFill>
          <a:blip r:embed="rId3"/>
          <a:stretch>
            <a:fillRect/>
          </a:stretch>
        </p:blipFill>
        <p:spPr>
          <a:xfrm>
            <a:off x="4721848" y="1022350"/>
            <a:ext cx="3484903" cy="2936875"/>
          </a:xfrm>
        </p:spPr>
      </p:pic>
      <p:sp>
        <p:nvSpPr>
          <p:cNvPr id="7" name="TextBox 6">
            <a:extLst>
              <a:ext uri="{FF2B5EF4-FFF2-40B4-BE49-F238E27FC236}">
                <a16:creationId xmlns:a16="http://schemas.microsoft.com/office/drawing/2014/main" id="{A60C8A4A-8288-4D29-2C77-49348B2F5C06}"/>
              </a:ext>
            </a:extLst>
          </p:cNvPr>
          <p:cNvSpPr txBox="1"/>
          <p:nvPr/>
        </p:nvSpPr>
        <p:spPr>
          <a:xfrm>
            <a:off x="4469367" y="3960142"/>
            <a:ext cx="3839513" cy="307777"/>
          </a:xfrm>
          <a:prstGeom prst="rect">
            <a:avLst/>
          </a:prstGeom>
          <a:noFill/>
        </p:spPr>
        <p:txBody>
          <a:bodyPr wrap="none" rtlCol="0">
            <a:spAutoFit/>
          </a:bodyPr>
          <a:lstStyle/>
          <a:p>
            <a:r>
              <a:rPr lang="en-US" sz="1400" dirty="0">
                <a:solidFill>
                  <a:srgbClr val="003767"/>
                </a:solidFill>
              </a:rPr>
              <a:t>Hamilton et al. SABCS 2022. Poster P4-01-42</a:t>
            </a:r>
            <a:endParaRPr lang="en-US" dirty="0"/>
          </a:p>
        </p:txBody>
      </p:sp>
    </p:spTree>
    <p:extLst>
      <p:ext uri="{BB962C8B-B14F-4D97-AF65-F5344CB8AC3E}">
        <p14:creationId xmlns:p14="http://schemas.microsoft.com/office/powerpoint/2010/main" val="2279303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64CB96-23C7-AC38-B671-CEC4EB3B4CEB}"/>
              </a:ext>
            </a:extLst>
          </p:cNvPr>
          <p:cNvSpPr>
            <a:spLocks noGrp="1"/>
          </p:cNvSpPr>
          <p:nvPr>
            <p:ph sz="half" idx="1"/>
          </p:nvPr>
        </p:nvSpPr>
        <p:spPr>
          <a:xfrm>
            <a:off x="279400" y="1106011"/>
            <a:ext cx="2711450" cy="2936240"/>
          </a:xfrm>
        </p:spPr>
        <p:txBody>
          <a:bodyPr/>
          <a:lstStyle/>
          <a:p>
            <a:r>
              <a:rPr lang="en-US" sz="1400" dirty="0">
                <a:solidFill>
                  <a:srgbClr val="003767"/>
                </a:solidFill>
              </a:rPr>
              <a:t>Duration of 1</a:t>
            </a:r>
            <a:r>
              <a:rPr lang="en-US" sz="1400" baseline="30000" dirty="0">
                <a:solidFill>
                  <a:srgbClr val="003767"/>
                </a:solidFill>
              </a:rPr>
              <a:t>st</a:t>
            </a:r>
            <a:r>
              <a:rPr lang="en-US" sz="1400" dirty="0">
                <a:solidFill>
                  <a:srgbClr val="003767"/>
                </a:solidFill>
              </a:rPr>
              <a:t> line and 2</a:t>
            </a:r>
            <a:r>
              <a:rPr lang="en-US" sz="1400" baseline="30000" dirty="0">
                <a:solidFill>
                  <a:srgbClr val="003767"/>
                </a:solidFill>
              </a:rPr>
              <a:t>nd</a:t>
            </a:r>
            <a:r>
              <a:rPr lang="en-US" sz="1400" dirty="0">
                <a:solidFill>
                  <a:srgbClr val="003767"/>
                </a:solidFill>
              </a:rPr>
              <a:t> line Rx longer for 1</a:t>
            </a:r>
            <a:r>
              <a:rPr lang="en-US" sz="1400" baseline="30000" dirty="0">
                <a:solidFill>
                  <a:srgbClr val="003767"/>
                </a:solidFill>
              </a:rPr>
              <a:t>st</a:t>
            </a:r>
            <a:r>
              <a:rPr lang="en-US" sz="1400" dirty="0">
                <a:solidFill>
                  <a:srgbClr val="003767"/>
                </a:solidFill>
              </a:rPr>
              <a:t> line </a:t>
            </a:r>
            <a:r>
              <a:rPr lang="en-US" sz="1400" dirty="0" err="1">
                <a:solidFill>
                  <a:srgbClr val="003767"/>
                </a:solidFill>
              </a:rPr>
              <a:t>ribo</a:t>
            </a:r>
            <a:r>
              <a:rPr lang="en-US" sz="1400" dirty="0">
                <a:solidFill>
                  <a:srgbClr val="003767"/>
                </a:solidFill>
              </a:rPr>
              <a:t> v placebo.</a:t>
            </a:r>
          </a:p>
          <a:p>
            <a:r>
              <a:rPr lang="en-US" sz="1400" dirty="0">
                <a:solidFill>
                  <a:srgbClr val="003767"/>
                </a:solidFill>
              </a:rPr>
              <a:t>Duration of 1</a:t>
            </a:r>
            <a:r>
              <a:rPr lang="en-US" sz="1400" baseline="30000" dirty="0">
                <a:solidFill>
                  <a:srgbClr val="003767"/>
                </a:solidFill>
              </a:rPr>
              <a:t>st</a:t>
            </a:r>
            <a:r>
              <a:rPr lang="en-US" sz="1400" dirty="0">
                <a:solidFill>
                  <a:srgbClr val="003767"/>
                </a:solidFill>
              </a:rPr>
              <a:t> line Rx </a:t>
            </a:r>
            <a:r>
              <a:rPr lang="en-US" sz="1400" b="1" dirty="0">
                <a:solidFill>
                  <a:srgbClr val="003767"/>
                </a:solidFill>
              </a:rPr>
              <a:t>shortest</a:t>
            </a:r>
            <a:r>
              <a:rPr lang="en-US" sz="1400" dirty="0">
                <a:solidFill>
                  <a:srgbClr val="003767"/>
                </a:solidFill>
              </a:rPr>
              <a:t> for those who received 2</a:t>
            </a:r>
            <a:r>
              <a:rPr lang="en-US" sz="1400" baseline="30000" dirty="0">
                <a:solidFill>
                  <a:srgbClr val="003767"/>
                </a:solidFill>
              </a:rPr>
              <a:t>nd</a:t>
            </a:r>
            <a:r>
              <a:rPr lang="en-US" sz="1400" dirty="0">
                <a:solidFill>
                  <a:srgbClr val="003767"/>
                </a:solidFill>
              </a:rPr>
              <a:t> line </a:t>
            </a:r>
            <a:r>
              <a:rPr lang="en-US" sz="1400" b="1" dirty="0">
                <a:solidFill>
                  <a:srgbClr val="003767"/>
                </a:solidFill>
              </a:rPr>
              <a:t>chemo</a:t>
            </a:r>
          </a:p>
          <a:p>
            <a:r>
              <a:rPr lang="en-US" sz="1400" dirty="0">
                <a:solidFill>
                  <a:srgbClr val="003767"/>
                </a:solidFill>
              </a:rPr>
              <a:t>Duration of 1</a:t>
            </a:r>
            <a:r>
              <a:rPr lang="en-US" sz="1400" baseline="30000" dirty="0">
                <a:solidFill>
                  <a:srgbClr val="003767"/>
                </a:solidFill>
              </a:rPr>
              <a:t>st</a:t>
            </a:r>
            <a:r>
              <a:rPr lang="en-US" sz="1400" dirty="0">
                <a:solidFill>
                  <a:srgbClr val="003767"/>
                </a:solidFill>
              </a:rPr>
              <a:t> line Rx </a:t>
            </a:r>
            <a:r>
              <a:rPr lang="en-US" sz="1400" b="1" dirty="0">
                <a:solidFill>
                  <a:srgbClr val="003767"/>
                </a:solidFill>
              </a:rPr>
              <a:t>longest</a:t>
            </a:r>
            <a:r>
              <a:rPr lang="en-US" sz="1400" dirty="0">
                <a:solidFill>
                  <a:srgbClr val="003767"/>
                </a:solidFill>
              </a:rPr>
              <a:t> for those who received 2</a:t>
            </a:r>
            <a:r>
              <a:rPr lang="en-US" sz="1400" baseline="30000" dirty="0">
                <a:solidFill>
                  <a:srgbClr val="003767"/>
                </a:solidFill>
              </a:rPr>
              <a:t>nd</a:t>
            </a:r>
            <a:r>
              <a:rPr lang="en-US" sz="1400" dirty="0">
                <a:solidFill>
                  <a:srgbClr val="003767"/>
                </a:solidFill>
              </a:rPr>
              <a:t> line </a:t>
            </a:r>
            <a:r>
              <a:rPr lang="en-US" sz="1400" b="1" dirty="0">
                <a:solidFill>
                  <a:srgbClr val="003767"/>
                </a:solidFill>
              </a:rPr>
              <a:t>targeted therapy</a:t>
            </a:r>
          </a:p>
        </p:txBody>
      </p:sp>
      <p:sp>
        <p:nvSpPr>
          <p:cNvPr id="4" name="Title 3">
            <a:extLst>
              <a:ext uri="{FF2B5EF4-FFF2-40B4-BE49-F238E27FC236}">
                <a16:creationId xmlns:a16="http://schemas.microsoft.com/office/drawing/2014/main" id="{106F1938-72CD-A076-2343-B0429A8ECCB2}"/>
              </a:ext>
            </a:extLst>
          </p:cNvPr>
          <p:cNvSpPr>
            <a:spLocks noGrp="1"/>
          </p:cNvSpPr>
          <p:nvPr>
            <p:ph type="title"/>
          </p:nvPr>
        </p:nvSpPr>
        <p:spPr/>
        <p:txBody>
          <a:bodyPr/>
          <a:lstStyle/>
          <a:p>
            <a:r>
              <a:rPr lang="en-US" b="1" dirty="0"/>
              <a:t>MONALEESA - 7</a:t>
            </a:r>
          </a:p>
        </p:txBody>
      </p:sp>
      <p:pic>
        <p:nvPicPr>
          <p:cNvPr id="8" name="Content Placeholder 7">
            <a:extLst>
              <a:ext uri="{FF2B5EF4-FFF2-40B4-BE49-F238E27FC236}">
                <a16:creationId xmlns:a16="http://schemas.microsoft.com/office/drawing/2014/main" id="{1D9E321B-1038-3E2E-4423-750FFDF1A1AD}"/>
              </a:ext>
            </a:extLst>
          </p:cNvPr>
          <p:cNvPicPr>
            <a:picLocks noGrp="1" noChangeAspect="1"/>
          </p:cNvPicPr>
          <p:nvPr>
            <p:ph sz="half" idx="2"/>
          </p:nvPr>
        </p:nvPicPr>
        <p:blipFill>
          <a:blip r:embed="rId3"/>
          <a:stretch>
            <a:fillRect/>
          </a:stretch>
        </p:blipFill>
        <p:spPr>
          <a:xfrm>
            <a:off x="3250039" y="1220311"/>
            <a:ext cx="5653349" cy="2281773"/>
          </a:xfrm>
        </p:spPr>
      </p:pic>
      <p:sp>
        <p:nvSpPr>
          <p:cNvPr id="11" name="TextBox 10">
            <a:extLst>
              <a:ext uri="{FF2B5EF4-FFF2-40B4-BE49-F238E27FC236}">
                <a16:creationId xmlns:a16="http://schemas.microsoft.com/office/drawing/2014/main" id="{878D6A8C-C9E4-4D78-1FCC-40C3DB388809}"/>
              </a:ext>
            </a:extLst>
          </p:cNvPr>
          <p:cNvSpPr txBox="1"/>
          <p:nvPr/>
        </p:nvSpPr>
        <p:spPr>
          <a:xfrm>
            <a:off x="4048296" y="3758675"/>
            <a:ext cx="4606900" cy="338554"/>
          </a:xfrm>
          <a:prstGeom prst="rect">
            <a:avLst/>
          </a:prstGeom>
          <a:noFill/>
        </p:spPr>
        <p:txBody>
          <a:bodyPr wrap="square">
            <a:spAutoFit/>
          </a:bodyPr>
          <a:lstStyle/>
          <a:p>
            <a:r>
              <a:rPr lang="en-US" sz="1600" dirty="0">
                <a:solidFill>
                  <a:srgbClr val="003767"/>
                </a:solidFill>
              </a:rPr>
              <a:t>Hamilton et al. SABCS 2022. Poster P4-01-42</a:t>
            </a:r>
            <a:endParaRPr lang="en-US" sz="1600" dirty="0"/>
          </a:p>
        </p:txBody>
      </p:sp>
    </p:spTree>
    <p:extLst>
      <p:ext uri="{BB962C8B-B14F-4D97-AF65-F5344CB8AC3E}">
        <p14:creationId xmlns:p14="http://schemas.microsoft.com/office/powerpoint/2010/main" val="736550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64CB96-23C7-AC38-B671-CEC4EB3B4CEB}"/>
              </a:ext>
            </a:extLst>
          </p:cNvPr>
          <p:cNvSpPr>
            <a:spLocks noGrp="1"/>
          </p:cNvSpPr>
          <p:nvPr>
            <p:ph sz="half" idx="1"/>
          </p:nvPr>
        </p:nvSpPr>
        <p:spPr>
          <a:xfrm>
            <a:off x="88900" y="1042511"/>
            <a:ext cx="2711450" cy="2936240"/>
          </a:xfrm>
        </p:spPr>
        <p:txBody>
          <a:bodyPr/>
          <a:lstStyle/>
          <a:p>
            <a:r>
              <a:rPr lang="en-US" sz="1600" dirty="0">
                <a:solidFill>
                  <a:srgbClr val="003767"/>
                </a:solidFill>
              </a:rPr>
              <a:t>Longest median OS in those receiving 2</a:t>
            </a:r>
            <a:r>
              <a:rPr lang="en-US" sz="1600" baseline="30000" dirty="0">
                <a:solidFill>
                  <a:srgbClr val="003767"/>
                </a:solidFill>
              </a:rPr>
              <a:t>nd</a:t>
            </a:r>
            <a:r>
              <a:rPr lang="en-US" sz="1600" dirty="0">
                <a:solidFill>
                  <a:srgbClr val="003767"/>
                </a:solidFill>
              </a:rPr>
              <a:t> line CDK4/6 inhibitor: 84 </a:t>
            </a:r>
            <a:r>
              <a:rPr lang="en-US" sz="1600" dirty="0" err="1">
                <a:solidFill>
                  <a:srgbClr val="003767"/>
                </a:solidFill>
              </a:rPr>
              <a:t>mos</a:t>
            </a:r>
            <a:endParaRPr lang="en-US" sz="1600" dirty="0">
              <a:solidFill>
                <a:srgbClr val="003767"/>
              </a:solidFill>
            </a:endParaRPr>
          </a:p>
          <a:p>
            <a:r>
              <a:rPr lang="en-US" sz="1600" dirty="0">
                <a:solidFill>
                  <a:srgbClr val="003767"/>
                </a:solidFill>
              </a:rPr>
              <a:t>ET: 59.9 mos.</a:t>
            </a:r>
          </a:p>
          <a:p>
            <a:r>
              <a:rPr lang="en-US" sz="1600" dirty="0">
                <a:solidFill>
                  <a:srgbClr val="003767"/>
                </a:solidFill>
              </a:rPr>
              <a:t>Targeted therapy: 52.2 mos.</a:t>
            </a:r>
          </a:p>
          <a:p>
            <a:r>
              <a:rPr lang="en-US" sz="1600" dirty="0">
                <a:solidFill>
                  <a:srgbClr val="003767"/>
                </a:solidFill>
              </a:rPr>
              <a:t>Chemotherapy: 37.4 mos.</a:t>
            </a:r>
          </a:p>
        </p:txBody>
      </p:sp>
      <p:sp>
        <p:nvSpPr>
          <p:cNvPr id="4" name="Title 3">
            <a:extLst>
              <a:ext uri="{FF2B5EF4-FFF2-40B4-BE49-F238E27FC236}">
                <a16:creationId xmlns:a16="http://schemas.microsoft.com/office/drawing/2014/main" id="{106F1938-72CD-A076-2343-B0429A8ECCB2}"/>
              </a:ext>
            </a:extLst>
          </p:cNvPr>
          <p:cNvSpPr>
            <a:spLocks noGrp="1"/>
          </p:cNvSpPr>
          <p:nvPr>
            <p:ph type="title"/>
          </p:nvPr>
        </p:nvSpPr>
        <p:spPr/>
        <p:txBody>
          <a:bodyPr/>
          <a:lstStyle/>
          <a:p>
            <a:r>
              <a:rPr lang="en-US" b="1" dirty="0"/>
              <a:t>MONALEESA - 7</a:t>
            </a:r>
          </a:p>
        </p:txBody>
      </p:sp>
      <p:pic>
        <p:nvPicPr>
          <p:cNvPr id="7" name="Content Placeholder 6">
            <a:extLst>
              <a:ext uri="{FF2B5EF4-FFF2-40B4-BE49-F238E27FC236}">
                <a16:creationId xmlns:a16="http://schemas.microsoft.com/office/drawing/2014/main" id="{617B1021-2348-B1F9-6E0B-F682B0AF9ED4}"/>
              </a:ext>
            </a:extLst>
          </p:cNvPr>
          <p:cNvPicPr>
            <a:picLocks noGrp="1" noChangeAspect="1"/>
          </p:cNvPicPr>
          <p:nvPr>
            <p:ph sz="half" idx="2"/>
          </p:nvPr>
        </p:nvPicPr>
        <p:blipFill>
          <a:blip r:embed="rId3"/>
          <a:stretch>
            <a:fillRect/>
          </a:stretch>
        </p:blipFill>
        <p:spPr>
          <a:xfrm>
            <a:off x="2800350" y="1533906"/>
            <a:ext cx="6254750" cy="1512917"/>
          </a:xfrm>
        </p:spPr>
      </p:pic>
      <p:sp>
        <p:nvSpPr>
          <p:cNvPr id="9" name="TextBox 8">
            <a:extLst>
              <a:ext uri="{FF2B5EF4-FFF2-40B4-BE49-F238E27FC236}">
                <a16:creationId xmlns:a16="http://schemas.microsoft.com/office/drawing/2014/main" id="{3361711B-190A-A6E1-A7A8-1C4B7B6C8BAC}"/>
              </a:ext>
            </a:extLst>
          </p:cNvPr>
          <p:cNvSpPr txBox="1"/>
          <p:nvPr/>
        </p:nvSpPr>
        <p:spPr>
          <a:xfrm>
            <a:off x="4048296" y="3758675"/>
            <a:ext cx="4606900" cy="338554"/>
          </a:xfrm>
          <a:prstGeom prst="rect">
            <a:avLst/>
          </a:prstGeom>
          <a:noFill/>
        </p:spPr>
        <p:txBody>
          <a:bodyPr wrap="square">
            <a:spAutoFit/>
          </a:bodyPr>
          <a:lstStyle/>
          <a:p>
            <a:r>
              <a:rPr lang="en-US" sz="1600" dirty="0">
                <a:solidFill>
                  <a:srgbClr val="003767"/>
                </a:solidFill>
              </a:rPr>
              <a:t>Hamilton et al. SABCS 2022. Poster P4-01-42</a:t>
            </a:r>
            <a:endParaRPr lang="en-US" sz="1600" dirty="0"/>
          </a:p>
        </p:txBody>
      </p:sp>
    </p:spTree>
    <p:extLst>
      <p:ext uri="{BB962C8B-B14F-4D97-AF65-F5344CB8AC3E}">
        <p14:creationId xmlns:p14="http://schemas.microsoft.com/office/powerpoint/2010/main" val="1711476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algn="l"/>
            <a:r>
              <a:rPr lang="en-US" sz="1600" i="1" dirty="0">
                <a:solidFill>
                  <a:srgbClr val="002E51"/>
                </a:solidFill>
              </a:rPr>
              <a:t>PALOMA-2</a:t>
            </a:r>
            <a:r>
              <a:rPr lang="en-US" sz="1600" dirty="0">
                <a:solidFill>
                  <a:srgbClr val="002E51"/>
                </a:solidFill>
              </a:rPr>
              <a:t>. </a:t>
            </a:r>
          </a:p>
          <a:p>
            <a:pPr algn="l"/>
            <a:r>
              <a:rPr lang="en-US" sz="1600" i="1" dirty="0">
                <a:solidFill>
                  <a:srgbClr val="002E51"/>
                </a:solidFill>
              </a:rPr>
              <a:t>MONALEESA-2</a:t>
            </a:r>
            <a:endParaRPr lang="en-US" sz="1600" dirty="0">
              <a:solidFill>
                <a:srgbClr val="002E51"/>
              </a:solidFill>
            </a:endParaRPr>
          </a:p>
          <a:p>
            <a:pPr algn="l"/>
            <a:r>
              <a:rPr lang="en-US" sz="1600" i="1" dirty="0">
                <a:solidFill>
                  <a:srgbClr val="002E51"/>
                </a:solidFill>
              </a:rPr>
              <a:t>MONALEESA-7</a:t>
            </a:r>
          </a:p>
          <a:p>
            <a:pPr algn="l"/>
            <a:r>
              <a:rPr lang="en-US" sz="1600" i="1" dirty="0">
                <a:solidFill>
                  <a:srgbClr val="002E51"/>
                </a:solidFill>
              </a:rPr>
              <a:t>MONARCH-3: </a:t>
            </a:r>
            <a:r>
              <a:rPr lang="en-US" sz="1600" dirty="0">
                <a:solidFill>
                  <a:srgbClr val="002E51"/>
                </a:solidFill>
              </a:rPr>
              <a:t>493 ♀ postmenopausal. 2:1 </a:t>
            </a:r>
            <a:r>
              <a:rPr lang="en-US" sz="1600" dirty="0" err="1">
                <a:solidFill>
                  <a:srgbClr val="002E51"/>
                </a:solidFill>
              </a:rPr>
              <a:t>abema</a:t>
            </a:r>
            <a:r>
              <a:rPr lang="en-US" sz="1600" dirty="0">
                <a:solidFill>
                  <a:srgbClr val="002E51"/>
                </a:solidFill>
              </a:rPr>
              <a:t>/placebo</a:t>
            </a:r>
            <a:endParaRPr lang="en-US" sz="1600" i="1"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sz="3200" b="1" dirty="0"/>
              <a:t>2nd line MBC </a:t>
            </a:r>
          </a:p>
        </p:txBody>
      </p:sp>
      <p:graphicFrame>
        <p:nvGraphicFramePr>
          <p:cNvPr id="8" name="Table 8">
            <a:extLst>
              <a:ext uri="{FF2B5EF4-FFF2-40B4-BE49-F238E27FC236}">
                <a16:creationId xmlns:a16="http://schemas.microsoft.com/office/drawing/2014/main" id="{0544E4A1-62F5-09EB-93BB-DC7C870142A6}"/>
              </a:ext>
            </a:extLst>
          </p:cNvPr>
          <p:cNvGraphicFramePr>
            <a:graphicFrameLocks noGrp="1"/>
          </p:cNvGraphicFramePr>
          <p:nvPr>
            <p:extLst>
              <p:ext uri="{D42A27DB-BD31-4B8C-83A1-F6EECF244321}">
                <p14:modId xmlns:p14="http://schemas.microsoft.com/office/powerpoint/2010/main" val="575577438"/>
              </p:ext>
            </p:extLst>
          </p:nvPr>
        </p:nvGraphicFramePr>
        <p:xfrm>
          <a:off x="882650" y="768031"/>
          <a:ext cx="7512051" cy="2639696"/>
        </p:xfrm>
        <a:graphic>
          <a:graphicData uri="http://schemas.openxmlformats.org/drawingml/2006/table">
            <a:tbl>
              <a:tblPr firstRow="1" bandRow="1">
                <a:tableStyleId>{21E4AEA4-8DFA-4A89-87EB-49C32662AFE0}</a:tableStyleId>
              </a:tblPr>
              <a:tblGrid>
                <a:gridCol w="2504017">
                  <a:extLst>
                    <a:ext uri="{9D8B030D-6E8A-4147-A177-3AD203B41FA5}">
                      <a16:colId xmlns:a16="http://schemas.microsoft.com/office/drawing/2014/main" val="1885571551"/>
                    </a:ext>
                  </a:extLst>
                </a:gridCol>
                <a:gridCol w="2504017">
                  <a:extLst>
                    <a:ext uri="{9D8B030D-6E8A-4147-A177-3AD203B41FA5}">
                      <a16:colId xmlns:a16="http://schemas.microsoft.com/office/drawing/2014/main" val="2007878909"/>
                    </a:ext>
                  </a:extLst>
                </a:gridCol>
                <a:gridCol w="2504017">
                  <a:extLst>
                    <a:ext uri="{9D8B030D-6E8A-4147-A177-3AD203B41FA5}">
                      <a16:colId xmlns:a16="http://schemas.microsoft.com/office/drawing/2014/main" val="2386357937"/>
                    </a:ext>
                  </a:extLst>
                </a:gridCol>
              </a:tblGrid>
              <a:tr h="659924">
                <a:tc>
                  <a:txBody>
                    <a:bodyPr/>
                    <a:lstStyle/>
                    <a:p>
                      <a:r>
                        <a:rPr lang="en-US" dirty="0"/>
                        <a:t>CDK 4/6 </a:t>
                      </a:r>
                    </a:p>
                  </a:txBody>
                  <a:tcPr/>
                </a:tc>
                <a:tc>
                  <a:txBody>
                    <a:bodyPr/>
                    <a:lstStyle/>
                    <a:p>
                      <a:r>
                        <a:rPr lang="en-US" dirty="0"/>
                        <a:t>PFS</a:t>
                      </a:r>
                    </a:p>
                  </a:txBody>
                  <a:tcPr/>
                </a:tc>
                <a:tc>
                  <a:txBody>
                    <a:bodyPr/>
                    <a:lstStyle/>
                    <a:p>
                      <a:r>
                        <a:rPr lang="en-US" dirty="0"/>
                        <a:t>OS</a:t>
                      </a:r>
                    </a:p>
                  </a:txBody>
                  <a:tcPr/>
                </a:tc>
                <a:extLst>
                  <a:ext uri="{0D108BD9-81ED-4DB2-BD59-A6C34878D82A}">
                    <a16:rowId xmlns:a16="http://schemas.microsoft.com/office/drawing/2014/main" val="11536751"/>
                  </a:ext>
                </a:extLst>
              </a:tr>
              <a:tr h="659924">
                <a:tc>
                  <a:txBody>
                    <a:bodyPr/>
                    <a:lstStyle/>
                    <a:p>
                      <a:r>
                        <a:rPr lang="en-US" dirty="0">
                          <a:solidFill>
                            <a:srgbClr val="003767"/>
                          </a:solidFill>
                        </a:rPr>
                        <a:t>PALOMA-3</a:t>
                      </a:r>
                    </a:p>
                    <a:p>
                      <a:r>
                        <a:rPr lang="en-US" dirty="0">
                          <a:solidFill>
                            <a:srgbClr val="003767"/>
                          </a:solidFill>
                        </a:rPr>
                        <a:t>(</a:t>
                      </a:r>
                      <a:r>
                        <a:rPr lang="en-US" dirty="0" err="1">
                          <a:solidFill>
                            <a:srgbClr val="003767"/>
                          </a:solidFill>
                        </a:rPr>
                        <a:t>palbo</a:t>
                      </a:r>
                      <a:r>
                        <a:rPr lang="en-US" dirty="0">
                          <a:solidFill>
                            <a:srgbClr val="003767"/>
                          </a:solidFill>
                        </a:rPr>
                        <a:t> +</a:t>
                      </a:r>
                      <a:r>
                        <a:rPr lang="en-US" dirty="0" err="1">
                          <a:solidFill>
                            <a:srgbClr val="003767"/>
                          </a:solidFill>
                        </a:rPr>
                        <a:t>fulvestrant</a:t>
                      </a:r>
                      <a:r>
                        <a:rPr lang="en-US" dirty="0">
                          <a:solidFill>
                            <a:srgbClr val="003767"/>
                          </a:solidFill>
                        </a:rPr>
                        <a:t>)</a:t>
                      </a:r>
                    </a:p>
                  </a:txBody>
                  <a:tcPr/>
                </a:tc>
                <a:tc>
                  <a:txBody>
                    <a:bodyPr/>
                    <a:lstStyle/>
                    <a:p>
                      <a:r>
                        <a:rPr lang="en-US" dirty="0">
                          <a:solidFill>
                            <a:srgbClr val="003767"/>
                          </a:solidFill>
                        </a:rPr>
                        <a:t>9.2 v 3.8 mos.</a:t>
                      </a:r>
                    </a:p>
                    <a:p>
                      <a:r>
                        <a:rPr lang="en-US" dirty="0">
                          <a:solidFill>
                            <a:srgbClr val="003767"/>
                          </a:solidFill>
                        </a:rPr>
                        <a:t>HR 0.42 (0.32-0.56)</a:t>
                      </a:r>
                    </a:p>
                  </a:txBody>
                  <a:tcPr/>
                </a:tc>
                <a:tc>
                  <a:txBody>
                    <a:bodyPr/>
                    <a:lstStyle/>
                    <a:p>
                      <a:r>
                        <a:rPr lang="en-US" dirty="0">
                          <a:solidFill>
                            <a:srgbClr val="003767"/>
                          </a:solidFill>
                        </a:rPr>
                        <a:t>34.9 v 28.0 mos.</a:t>
                      </a:r>
                    </a:p>
                    <a:p>
                      <a:r>
                        <a:rPr lang="en-US" dirty="0">
                          <a:solidFill>
                            <a:srgbClr val="003767"/>
                          </a:solidFill>
                        </a:rPr>
                        <a:t>HR 0.81 (0.64-1.03)</a:t>
                      </a:r>
                    </a:p>
                  </a:txBody>
                  <a:tcPr/>
                </a:tc>
                <a:extLst>
                  <a:ext uri="{0D108BD9-81ED-4DB2-BD59-A6C34878D82A}">
                    <a16:rowId xmlns:a16="http://schemas.microsoft.com/office/drawing/2014/main" val="3295561659"/>
                  </a:ext>
                </a:extLst>
              </a:tr>
              <a:tr h="659924">
                <a:tc>
                  <a:txBody>
                    <a:bodyPr/>
                    <a:lstStyle/>
                    <a:p>
                      <a:r>
                        <a:rPr lang="en-US" dirty="0">
                          <a:solidFill>
                            <a:srgbClr val="003767"/>
                          </a:solidFill>
                        </a:rPr>
                        <a:t>MONALEESA-3</a:t>
                      </a:r>
                    </a:p>
                    <a:p>
                      <a:r>
                        <a:rPr lang="en-US" dirty="0">
                          <a:solidFill>
                            <a:srgbClr val="003767"/>
                          </a:solidFill>
                        </a:rPr>
                        <a:t>(</a:t>
                      </a:r>
                      <a:r>
                        <a:rPr lang="en-US" dirty="0" err="1">
                          <a:solidFill>
                            <a:srgbClr val="003767"/>
                          </a:solidFill>
                        </a:rPr>
                        <a:t>ribo+fulvestrant</a:t>
                      </a:r>
                      <a:r>
                        <a:rPr lang="en-US" dirty="0">
                          <a:solidFill>
                            <a:srgbClr val="003767"/>
                          </a:solidFill>
                        </a:rPr>
                        <a:t>)</a:t>
                      </a:r>
                    </a:p>
                  </a:txBody>
                  <a:tcPr/>
                </a:tc>
                <a:tc>
                  <a:txBody>
                    <a:bodyPr/>
                    <a:lstStyle/>
                    <a:p>
                      <a:r>
                        <a:rPr lang="en-US" dirty="0">
                          <a:solidFill>
                            <a:srgbClr val="003767"/>
                          </a:solidFill>
                        </a:rPr>
                        <a:t>14.5 v 9.1 mos. </a:t>
                      </a:r>
                    </a:p>
                    <a:p>
                      <a:r>
                        <a:rPr lang="en-US" dirty="0">
                          <a:solidFill>
                            <a:srgbClr val="003767"/>
                          </a:solidFill>
                        </a:rPr>
                        <a:t>HR 0.57 (0.44-0.74)</a:t>
                      </a:r>
                    </a:p>
                  </a:txBody>
                  <a:tcPr/>
                </a:tc>
                <a:tc>
                  <a:txBody>
                    <a:bodyPr/>
                    <a:lstStyle/>
                    <a:p>
                      <a:r>
                        <a:rPr lang="en-US" dirty="0">
                          <a:solidFill>
                            <a:srgbClr val="003767"/>
                          </a:solidFill>
                        </a:rPr>
                        <a:t>40.2 v 32.5 mos.</a:t>
                      </a:r>
                    </a:p>
                    <a:p>
                      <a:r>
                        <a:rPr lang="en-US" dirty="0">
                          <a:solidFill>
                            <a:srgbClr val="003767"/>
                          </a:solidFill>
                        </a:rPr>
                        <a:t>HR 0.73 (0.53-1.00)</a:t>
                      </a:r>
                    </a:p>
                  </a:txBody>
                  <a:tcPr/>
                </a:tc>
                <a:extLst>
                  <a:ext uri="{0D108BD9-81ED-4DB2-BD59-A6C34878D82A}">
                    <a16:rowId xmlns:a16="http://schemas.microsoft.com/office/drawing/2014/main" val="1733246421"/>
                  </a:ext>
                </a:extLst>
              </a:tr>
              <a:tr h="659924">
                <a:tc>
                  <a:txBody>
                    <a:bodyPr/>
                    <a:lstStyle/>
                    <a:p>
                      <a:r>
                        <a:rPr lang="en-US" dirty="0">
                          <a:solidFill>
                            <a:srgbClr val="003767"/>
                          </a:solidFill>
                        </a:rPr>
                        <a:t>MONARCH-2</a:t>
                      </a:r>
                    </a:p>
                    <a:p>
                      <a:r>
                        <a:rPr lang="en-US" dirty="0">
                          <a:solidFill>
                            <a:srgbClr val="003767"/>
                          </a:solidFill>
                        </a:rPr>
                        <a:t>(</a:t>
                      </a:r>
                      <a:r>
                        <a:rPr lang="en-US" dirty="0" err="1">
                          <a:solidFill>
                            <a:srgbClr val="003767"/>
                          </a:solidFill>
                        </a:rPr>
                        <a:t>abema</a:t>
                      </a:r>
                      <a:r>
                        <a:rPr lang="en-US" dirty="0">
                          <a:solidFill>
                            <a:srgbClr val="003767"/>
                          </a:solidFill>
                        </a:rPr>
                        <a:t> + </a:t>
                      </a:r>
                      <a:r>
                        <a:rPr lang="en-US" dirty="0" err="1">
                          <a:solidFill>
                            <a:srgbClr val="003767"/>
                          </a:solidFill>
                        </a:rPr>
                        <a:t>fulvestrant</a:t>
                      </a:r>
                      <a:r>
                        <a:rPr lang="en-US" dirty="0">
                          <a:solidFill>
                            <a:srgbClr val="003767"/>
                          </a:solidFill>
                        </a:rPr>
                        <a:t>)</a:t>
                      </a:r>
                    </a:p>
                  </a:txBody>
                  <a:tcPr/>
                </a:tc>
                <a:tc>
                  <a:txBody>
                    <a:bodyPr/>
                    <a:lstStyle/>
                    <a:p>
                      <a:r>
                        <a:rPr lang="en-US" dirty="0">
                          <a:solidFill>
                            <a:srgbClr val="003767"/>
                          </a:solidFill>
                        </a:rPr>
                        <a:t>16.4 v 9.3 mos.</a:t>
                      </a:r>
                    </a:p>
                    <a:p>
                      <a:r>
                        <a:rPr lang="en-US" dirty="0">
                          <a:solidFill>
                            <a:srgbClr val="003767"/>
                          </a:solidFill>
                        </a:rPr>
                        <a:t>HR 0.553 (0.45-0.68)</a:t>
                      </a:r>
                    </a:p>
                  </a:txBody>
                  <a:tcPr/>
                </a:tc>
                <a:tc>
                  <a:txBody>
                    <a:bodyPr/>
                    <a:lstStyle/>
                    <a:p>
                      <a:r>
                        <a:rPr lang="en-US" dirty="0">
                          <a:solidFill>
                            <a:srgbClr val="003767"/>
                          </a:solidFill>
                        </a:rPr>
                        <a:t>46.7 v 37.3 mos.</a:t>
                      </a:r>
                    </a:p>
                    <a:p>
                      <a:r>
                        <a:rPr lang="en-US" b="1" dirty="0">
                          <a:solidFill>
                            <a:srgbClr val="003767"/>
                          </a:solidFill>
                        </a:rPr>
                        <a:t>HR 0.757 (0.61-0.95)</a:t>
                      </a:r>
                    </a:p>
                  </a:txBody>
                  <a:tcPr/>
                </a:tc>
                <a:extLst>
                  <a:ext uri="{0D108BD9-81ED-4DB2-BD59-A6C34878D82A}">
                    <a16:rowId xmlns:a16="http://schemas.microsoft.com/office/drawing/2014/main" val="3784035040"/>
                  </a:ext>
                </a:extLst>
              </a:tr>
            </a:tbl>
          </a:graphicData>
        </a:graphic>
      </p:graphicFrame>
    </p:spTree>
    <p:extLst>
      <p:ext uri="{BB962C8B-B14F-4D97-AF65-F5344CB8AC3E}">
        <p14:creationId xmlns:p14="http://schemas.microsoft.com/office/powerpoint/2010/main" val="2941618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sz="half" idx="1"/>
          </p:nvPr>
        </p:nvSpPr>
        <p:spPr>
          <a:xfrm>
            <a:off x="685800" y="711976"/>
            <a:ext cx="3810000" cy="3341864"/>
          </a:xfrm>
        </p:spPr>
        <p:txBody>
          <a:bodyPr/>
          <a:lstStyle/>
          <a:p>
            <a:pPr marL="285750" indent="-285750" algn="l">
              <a:lnSpc>
                <a:spcPct val="150000"/>
              </a:lnSpc>
              <a:buFont typeface="Arial" panose="020B0604020202020204" pitchFamily="34" charset="0"/>
              <a:buChar char="•"/>
            </a:pPr>
            <a:r>
              <a:rPr lang="en-US" sz="1400" dirty="0">
                <a:solidFill>
                  <a:srgbClr val="002E51"/>
                </a:solidFill>
              </a:rPr>
              <a:t>Phase III RCT </a:t>
            </a:r>
            <a:r>
              <a:rPr lang="en-US" sz="1400" b="1" dirty="0">
                <a:solidFill>
                  <a:srgbClr val="002E51"/>
                </a:solidFill>
              </a:rPr>
              <a:t>2</a:t>
            </a:r>
            <a:r>
              <a:rPr lang="en-US" sz="1400" b="1" baseline="30000" dirty="0">
                <a:solidFill>
                  <a:srgbClr val="002E51"/>
                </a:solidFill>
              </a:rPr>
              <a:t>nd</a:t>
            </a:r>
            <a:r>
              <a:rPr lang="en-US" sz="1400" b="1" dirty="0">
                <a:solidFill>
                  <a:srgbClr val="002E51"/>
                </a:solidFill>
              </a:rPr>
              <a:t> line </a:t>
            </a:r>
            <a:r>
              <a:rPr lang="en-US" sz="1400" dirty="0" err="1">
                <a:solidFill>
                  <a:srgbClr val="002E51"/>
                </a:solidFill>
              </a:rPr>
              <a:t>fulvestrant</a:t>
            </a:r>
            <a:r>
              <a:rPr lang="en-US" sz="1400" dirty="0">
                <a:solidFill>
                  <a:srgbClr val="002E51"/>
                </a:solidFill>
              </a:rPr>
              <a:t> +/- abemaciclib. 8/2014- 12/2015</a:t>
            </a:r>
          </a:p>
          <a:p>
            <a:pPr marL="285750" indent="-285750" algn="l">
              <a:lnSpc>
                <a:spcPct val="150000"/>
              </a:lnSpc>
              <a:buFont typeface="Arial" panose="020B0604020202020204" pitchFamily="34" charset="0"/>
              <a:buChar char="•"/>
            </a:pPr>
            <a:r>
              <a:rPr lang="en-US" sz="1400" dirty="0">
                <a:solidFill>
                  <a:srgbClr val="002E51"/>
                </a:solidFill>
              </a:rPr>
              <a:t>669 pre/peri/postmenopausal ♀. CDK 4/6 inhibitor naive</a:t>
            </a:r>
          </a:p>
          <a:p>
            <a:pPr marL="285750" indent="-285750" algn="l">
              <a:lnSpc>
                <a:spcPct val="150000"/>
              </a:lnSpc>
              <a:buFont typeface="Arial" panose="020B0604020202020204" pitchFamily="34" charset="0"/>
              <a:buChar char="•"/>
            </a:pPr>
            <a:r>
              <a:rPr lang="en-US" sz="1400" dirty="0">
                <a:solidFill>
                  <a:srgbClr val="002E51"/>
                </a:solidFill>
              </a:rPr>
              <a:t>Progression on neoadjuvant/adjuvant ET, &lt;12 months from completing adjuvant ET, or 1</a:t>
            </a:r>
            <a:r>
              <a:rPr lang="en-US" sz="1400" baseline="30000" dirty="0">
                <a:solidFill>
                  <a:srgbClr val="002E51"/>
                </a:solidFill>
              </a:rPr>
              <a:t>st</a:t>
            </a:r>
            <a:r>
              <a:rPr lang="en-US" sz="1400" dirty="0">
                <a:solidFill>
                  <a:srgbClr val="002E51"/>
                </a:solidFill>
              </a:rPr>
              <a:t> line ET for MBC. </a:t>
            </a:r>
          </a:p>
          <a:p>
            <a:pPr marL="285750" indent="-285750" algn="l">
              <a:lnSpc>
                <a:spcPct val="150000"/>
              </a:lnSpc>
              <a:buFont typeface="Arial" panose="020B0604020202020204" pitchFamily="34" charset="0"/>
              <a:buChar char="•"/>
            </a:pPr>
            <a:r>
              <a:rPr lang="en-US" sz="1400" dirty="0">
                <a:solidFill>
                  <a:srgbClr val="002E51"/>
                </a:solidFill>
              </a:rPr>
              <a:t>Randomized 2:1.</a:t>
            </a:r>
          </a:p>
          <a:p>
            <a:pPr marL="285750" indent="-285750" algn="l">
              <a:lnSpc>
                <a:spcPct val="150000"/>
              </a:lnSpc>
              <a:buFont typeface="Arial" panose="020B0604020202020204" pitchFamily="34" charset="0"/>
              <a:buChar char="•"/>
            </a:pPr>
            <a:r>
              <a:rPr lang="en-US" sz="1400" b="1" dirty="0">
                <a:solidFill>
                  <a:srgbClr val="002E51"/>
                </a:solidFill>
              </a:rPr>
              <a:t>Primary endpoint: PFS - </a:t>
            </a:r>
            <a:r>
              <a:rPr lang="en-US" sz="1400" dirty="0">
                <a:solidFill>
                  <a:srgbClr val="002E51"/>
                </a:solidFill>
              </a:rPr>
              <a:t>16.4 v 9.3 months HR 0.553</a:t>
            </a:r>
          </a:p>
        </p:txBody>
      </p:sp>
      <p:sp>
        <p:nvSpPr>
          <p:cNvPr id="4" name="Title 3"/>
          <p:cNvSpPr>
            <a:spLocks noGrp="1"/>
          </p:cNvSpPr>
          <p:nvPr>
            <p:ph type="title"/>
          </p:nvPr>
        </p:nvSpPr>
        <p:spPr/>
        <p:txBody>
          <a:bodyPr/>
          <a:lstStyle/>
          <a:p>
            <a:r>
              <a:rPr lang="en-US" sz="3200" b="1" dirty="0"/>
              <a:t>MONARCH 2</a:t>
            </a:r>
          </a:p>
        </p:txBody>
      </p:sp>
      <p:sp>
        <p:nvSpPr>
          <p:cNvPr id="5" name="TextBox 4">
            <a:extLst>
              <a:ext uri="{FF2B5EF4-FFF2-40B4-BE49-F238E27FC236}">
                <a16:creationId xmlns:a16="http://schemas.microsoft.com/office/drawing/2014/main" id="{BBFC0852-FF0A-8EDF-28F7-6A19343F8B48}"/>
              </a:ext>
            </a:extLst>
          </p:cNvPr>
          <p:cNvSpPr txBox="1"/>
          <p:nvPr/>
        </p:nvSpPr>
        <p:spPr>
          <a:xfrm>
            <a:off x="5181600" y="4027222"/>
            <a:ext cx="2601994" cy="307777"/>
          </a:xfrm>
          <a:prstGeom prst="rect">
            <a:avLst/>
          </a:prstGeom>
          <a:noFill/>
        </p:spPr>
        <p:txBody>
          <a:bodyPr wrap="none" rtlCol="0">
            <a:spAutoFit/>
          </a:bodyPr>
          <a:lstStyle/>
          <a:p>
            <a:r>
              <a:rPr lang="en-US" sz="1400" dirty="0">
                <a:solidFill>
                  <a:srgbClr val="002E51"/>
                </a:solidFill>
              </a:rPr>
              <a:t>Sledge et al. </a:t>
            </a:r>
            <a:r>
              <a:rPr lang="en-US" sz="1400" i="1" dirty="0">
                <a:solidFill>
                  <a:srgbClr val="002E51"/>
                </a:solidFill>
              </a:rPr>
              <a:t>JCO</a:t>
            </a:r>
            <a:r>
              <a:rPr lang="en-US" sz="1400" dirty="0">
                <a:solidFill>
                  <a:srgbClr val="002E51"/>
                </a:solidFill>
              </a:rPr>
              <a:t> 35(25) 2017</a:t>
            </a:r>
          </a:p>
        </p:txBody>
      </p:sp>
      <p:pic>
        <p:nvPicPr>
          <p:cNvPr id="5122" name="Picture 2" descr="Figure">
            <a:extLst>
              <a:ext uri="{FF2B5EF4-FFF2-40B4-BE49-F238E27FC236}">
                <a16:creationId xmlns:a16="http://schemas.microsoft.com/office/drawing/2014/main" id="{4EE32562-6651-D0DE-60EE-02EC944B2A0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386950" y="1354150"/>
            <a:ext cx="4670291" cy="1926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592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sz="half" idx="1"/>
          </p:nvPr>
        </p:nvSpPr>
        <p:spPr/>
        <p:txBody>
          <a:bodyPr/>
          <a:lstStyle/>
          <a:p>
            <a:pPr marL="285750" indent="-285750" algn="l">
              <a:lnSpc>
                <a:spcPct val="150000"/>
              </a:lnSpc>
              <a:buFont typeface="Arial" panose="020B0604020202020204" pitchFamily="34" charset="0"/>
              <a:buChar char="•"/>
            </a:pPr>
            <a:r>
              <a:rPr lang="en-US" sz="1600" dirty="0">
                <a:solidFill>
                  <a:srgbClr val="002E51"/>
                </a:solidFill>
              </a:rPr>
              <a:t>OS benefit update ESMO 2019.</a:t>
            </a:r>
          </a:p>
          <a:p>
            <a:pPr marL="285750" indent="-285750" algn="l">
              <a:lnSpc>
                <a:spcPct val="150000"/>
              </a:lnSpc>
              <a:buFont typeface="Arial" panose="020B0604020202020204" pitchFamily="34" charset="0"/>
              <a:buChar char="•"/>
            </a:pPr>
            <a:r>
              <a:rPr lang="en-US" sz="1600" dirty="0">
                <a:solidFill>
                  <a:srgbClr val="002E51"/>
                </a:solidFill>
              </a:rPr>
              <a:t>Prespecified endpoint. </a:t>
            </a:r>
            <a:br>
              <a:rPr lang="en-US" sz="1600" dirty="0">
                <a:solidFill>
                  <a:srgbClr val="002E51"/>
                </a:solidFill>
              </a:rPr>
            </a:br>
            <a:r>
              <a:rPr lang="en-US" sz="1600" dirty="0">
                <a:solidFill>
                  <a:srgbClr val="002E51"/>
                </a:solidFill>
              </a:rPr>
              <a:t>Median OS 46.7 </a:t>
            </a:r>
            <a:r>
              <a:rPr lang="en-US" sz="1600" dirty="0" err="1">
                <a:solidFill>
                  <a:srgbClr val="002E51"/>
                </a:solidFill>
              </a:rPr>
              <a:t>mos</a:t>
            </a:r>
            <a:r>
              <a:rPr lang="en-US" sz="1600" dirty="0">
                <a:solidFill>
                  <a:srgbClr val="002E51"/>
                </a:solidFill>
              </a:rPr>
              <a:t> v 37.3 mos.</a:t>
            </a:r>
          </a:p>
          <a:p>
            <a:pPr marL="285750" indent="-285750" algn="l">
              <a:lnSpc>
                <a:spcPct val="150000"/>
              </a:lnSpc>
              <a:buFont typeface="Arial" panose="020B0604020202020204" pitchFamily="34" charset="0"/>
              <a:buChar char="•"/>
            </a:pPr>
            <a:r>
              <a:rPr lang="en-US" sz="1600" dirty="0">
                <a:solidFill>
                  <a:srgbClr val="002E51"/>
                </a:solidFill>
              </a:rPr>
              <a:t>HR 0.757 (0.606 – 0.945)</a:t>
            </a:r>
          </a:p>
        </p:txBody>
      </p:sp>
      <p:sp>
        <p:nvSpPr>
          <p:cNvPr id="4" name="Title 3"/>
          <p:cNvSpPr>
            <a:spLocks noGrp="1"/>
          </p:cNvSpPr>
          <p:nvPr>
            <p:ph type="title"/>
          </p:nvPr>
        </p:nvSpPr>
        <p:spPr/>
        <p:txBody>
          <a:bodyPr/>
          <a:lstStyle/>
          <a:p>
            <a:r>
              <a:rPr lang="en-US" sz="3200" b="1" dirty="0"/>
              <a:t>MONARCH 2</a:t>
            </a:r>
          </a:p>
        </p:txBody>
      </p:sp>
      <p:pic>
        <p:nvPicPr>
          <p:cNvPr id="5" name="New picture">
            <a:extLst>
              <a:ext uri="{FF2B5EF4-FFF2-40B4-BE49-F238E27FC236}">
                <a16:creationId xmlns:a16="http://schemas.microsoft.com/office/drawing/2014/main" id="{70292BE7-7BDC-211B-9E71-26E8308D8D92}"/>
              </a:ext>
            </a:extLst>
          </p:cNvPr>
          <p:cNvPicPr>
            <a:picLocks noGrp="1" noChangeAspect="1" noChangeArrowheads="1"/>
          </p:cNvPicPr>
          <p:nvPr>
            <p:ph sz="half" idx="2"/>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4238670" y="1117600"/>
            <a:ext cx="4540617" cy="22545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6" name="TextBox 5">
            <a:extLst>
              <a:ext uri="{FF2B5EF4-FFF2-40B4-BE49-F238E27FC236}">
                <a16:creationId xmlns:a16="http://schemas.microsoft.com/office/drawing/2014/main" id="{B78B02FD-069B-000A-42B6-4E8C0E23C463}"/>
              </a:ext>
            </a:extLst>
          </p:cNvPr>
          <p:cNvSpPr txBox="1"/>
          <p:nvPr/>
        </p:nvSpPr>
        <p:spPr>
          <a:xfrm>
            <a:off x="4446333" y="3554356"/>
            <a:ext cx="4011867" cy="307777"/>
          </a:xfrm>
          <a:prstGeom prst="rect">
            <a:avLst/>
          </a:prstGeom>
          <a:noFill/>
        </p:spPr>
        <p:txBody>
          <a:bodyPr wrap="none" rtlCol="0">
            <a:spAutoFit/>
          </a:bodyPr>
          <a:lstStyle/>
          <a:p>
            <a:r>
              <a:rPr lang="en-US" sz="1400" dirty="0">
                <a:solidFill>
                  <a:srgbClr val="002E51"/>
                </a:solidFill>
              </a:rPr>
              <a:t>Sledge et al </a:t>
            </a:r>
            <a:r>
              <a:rPr lang="en-US" sz="1400" i="1" dirty="0">
                <a:solidFill>
                  <a:srgbClr val="002E51"/>
                </a:solidFill>
              </a:rPr>
              <a:t>JAMA Oncology </a:t>
            </a:r>
            <a:r>
              <a:rPr lang="en-US" sz="1400" dirty="0">
                <a:solidFill>
                  <a:srgbClr val="002E51"/>
                </a:solidFill>
              </a:rPr>
              <a:t>2020; 6(1) 116-124</a:t>
            </a:r>
          </a:p>
        </p:txBody>
      </p:sp>
    </p:spTree>
    <p:extLst>
      <p:ext uri="{BB962C8B-B14F-4D97-AF65-F5344CB8AC3E}">
        <p14:creationId xmlns:p14="http://schemas.microsoft.com/office/powerpoint/2010/main" val="3766350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sz="half" idx="1"/>
          </p:nvPr>
        </p:nvSpPr>
        <p:spPr>
          <a:xfrm>
            <a:off x="560156" y="1117600"/>
            <a:ext cx="3891193" cy="2936240"/>
          </a:xfrm>
        </p:spPr>
        <p:txBody>
          <a:bodyPr/>
          <a:lstStyle/>
          <a:p>
            <a:pPr marL="285750" indent="-285750" algn="l">
              <a:lnSpc>
                <a:spcPct val="150000"/>
              </a:lnSpc>
              <a:buFont typeface="Arial" panose="020B0604020202020204" pitchFamily="34" charset="0"/>
              <a:buChar char="•"/>
            </a:pPr>
            <a:r>
              <a:rPr lang="en-US" sz="1400" b="1" dirty="0">
                <a:solidFill>
                  <a:srgbClr val="002E51"/>
                </a:solidFill>
              </a:rPr>
              <a:t>SABCS 2022 Update: final OS analysis</a:t>
            </a:r>
          </a:p>
          <a:p>
            <a:pPr marL="285750" indent="-285750" algn="l">
              <a:lnSpc>
                <a:spcPct val="150000"/>
              </a:lnSpc>
              <a:buFont typeface="Arial" panose="020B0604020202020204" pitchFamily="34" charset="0"/>
              <a:buChar char="•"/>
            </a:pPr>
            <a:r>
              <a:rPr lang="en-US" sz="1400" dirty="0">
                <a:solidFill>
                  <a:srgbClr val="002E51"/>
                </a:solidFill>
              </a:rPr>
              <a:t>Median follow up 6.5 years.</a:t>
            </a:r>
          </a:p>
          <a:p>
            <a:pPr marL="285750" indent="-285750" algn="l">
              <a:lnSpc>
                <a:spcPct val="150000"/>
              </a:lnSpc>
              <a:buFont typeface="Arial" panose="020B0604020202020204" pitchFamily="34" charset="0"/>
              <a:buChar char="•"/>
            </a:pPr>
            <a:r>
              <a:rPr lang="en-US" sz="1400" dirty="0">
                <a:solidFill>
                  <a:srgbClr val="002E51"/>
                </a:solidFill>
              </a:rPr>
              <a:t>Median OS 45.8 </a:t>
            </a:r>
            <a:r>
              <a:rPr lang="en-US" sz="1400" dirty="0" err="1">
                <a:solidFill>
                  <a:srgbClr val="002E51"/>
                </a:solidFill>
              </a:rPr>
              <a:t>mos</a:t>
            </a:r>
            <a:r>
              <a:rPr lang="en-US" sz="1400" dirty="0">
                <a:solidFill>
                  <a:srgbClr val="002E51"/>
                </a:solidFill>
              </a:rPr>
              <a:t> v 37.2 </a:t>
            </a:r>
            <a:r>
              <a:rPr lang="en-US" sz="1400" dirty="0" err="1">
                <a:solidFill>
                  <a:srgbClr val="002E51"/>
                </a:solidFill>
              </a:rPr>
              <a:t>mos</a:t>
            </a:r>
            <a:r>
              <a:rPr lang="en-US" sz="1400" dirty="0">
                <a:solidFill>
                  <a:srgbClr val="002E51"/>
                </a:solidFill>
              </a:rPr>
              <a:t> HR 0.784</a:t>
            </a:r>
          </a:p>
          <a:p>
            <a:pPr marL="285750" indent="-285750" algn="l">
              <a:lnSpc>
                <a:spcPct val="150000"/>
              </a:lnSpc>
              <a:buFont typeface="Arial" panose="020B0604020202020204" pitchFamily="34" charset="0"/>
              <a:buChar char="•"/>
            </a:pPr>
            <a:r>
              <a:rPr lang="en-US" sz="1400" dirty="0">
                <a:solidFill>
                  <a:srgbClr val="002E51"/>
                </a:solidFill>
              </a:rPr>
              <a:t>Benefit maintained in groups w/ poor prognosis:</a:t>
            </a:r>
          </a:p>
          <a:p>
            <a:pPr>
              <a:lnSpc>
                <a:spcPct val="150000"/>
              </a:lnSpc>
            </a:pPr>
            <a:r>
              <a:rPr lang="en-US" sz="1400" i="1" dirty="0">
                <a:solidFill>
                  <a:srgbClr val="002E51"/>
                </a:solidFill>
              </a:rPr>
              <a:t>Visceral disease HR 0.643</a:t>
            </a:r>
          </a:p>
          <a:p>
            <a:pPr>
              <a:lnSpc>
                <a:spcPct val="150000"/>
              </a:lnSpc>
            </a:pPr>
            <a:r>
              <a:rPr lang="en-US" sz="1400" i="1" dirty="0">
                <a:solidFill>
                  <a:srgbClr val="002E51"/>
                </a:solidFill>
              </a:rPr>
              <a:t>Primary resistance to ET HR 0.634</a:t>
            </a:r>
          </a:p>
          <a:p>
            <a:pPr>
              <a:lnSpc>
                <a:spcPct val="150000"/>
              </a:lnSpc>
            </a:pPr>
            <a:r>
              <a:rPr lang="en-US" sz="1400" i="1" dirty="0">
                <a:solidFill>
                  <a:srgbClr val="002E51"/>
                </a:solidFill>
              </a:rPr>
              <a:t>Negative PR status HR 0.623</a:t>
            </a:r>
          </a:p>
        </p:txBody>
      </p:sp>
      <p:sp>
        <p:nvSpPr>
          <p:cNvPr id="3" name="Content Placeholder 2">
            <a:extLst>
              <a:ext uri="{FF2B5EF4-FFF2-40B4-BE49-F238E27FC236}">
                <a16:creationId xmlns:a16="http://schemas.microsoft.com/office/drawing/2014/main" id="{C2C931EE-3110-12BE-E1CD-13141CCF84EE}"/>
              </a:ext>
            </a:extLst>
          </p:cNvPr>
          <p:cNvSpPr>
            <a:spLocks noGrp="1"/>
          </p:cNvSpPr>
          <p:nvPr>
            <p:ph sz="half" idx="2"/>
          </p:nvPr>
        </p:nvSpPr>
        <p:spPr/>
        <p:txBody>
          <a:bodyPr/>
          <a:lstStyle/>
          <a:p>
            <a:r>
              <a:rPr lang="en-US" sz="2000" dirty="0">
                <a:solidFill>
                  <a:srgbClr val="002E51"/>
                </a:solidFill>
              </a:rPr>
              <a:t>CFS= chemo free survival</a:t>
            </a:r>
          </a:p>
          <a:p>
            <a:r>
              <a:rPr lang="en-US" sz="2000" dirty="0">
                <a:solidFill>
                  <a:srgbClr val="002E51"/>
                </a:solidFill>
              </a:rPr>
              <a:t>3 </a:t>
            </a:r>
            <a:r>
              <a:rPr lang="en-US" sz="2000" dirty="0" err="1">
                <a:solidFill>
                  <a:srgbClr val="002E51"/>
                </a:solidFill>
              </a:rPr>
              <a:t>yr</a:t>
            </a:r>
            <a:r>
              <a:rPr lang="en-US" sz="2000" dirty="0">
                <a:solidFill>
                  <a:srgbClr val="002E51"/>
                </a:solidFill>
              </a:rPr>
              <a:t> CFS 42% v 29.3%</a:t>
            </a:r>
          </a:p>
          <a:p>
            <a:r>
              <a:rPr lang="en-US" sz="2000" dirty="0">
                <a:solidFill>
                  <a:srgbClr val="002E51"/>
                </a:solidFill>
              </a:rPr>
              <a:t>4 </a:t>
            </a:r>
            <a:r>
              <a:rPr lang="en-US" sz="2000" dirty="0" err="1">
                <a:solidFill>
                  <a:srgbClr val="002E51"/>
                </a:solidFill>
              </a:rPr>
              <a:t>yr</a:t>
            </a:r>
            <a:r>
              <a:rPr lang="en-US" sz="2000" dirty="0">
                <a:solidFill>
                  <a:srgbClr val="002E51"/>
                </a:solidFill>
              </a:rPr>
              <a:t> CFS 37% v 18.6%</a:t>
            </a:r>
          </a:p>
          <a:p>
            <a:r>
              <a:rPr lang="en-US" sz="2000" dirty="0">
                <a:solidFill>
                  <a:srgbClr val="002E51"/>
                </a:solidFill>
              </a:rPr>
              <a:t>5 </a:t>
            </a:r>
            <a:r>
              <a:rPr lang="en-US" sz="2000" dirty="0" err="1">
                <a:solidFill>
                  <a:srgbClr val="002E51"/>
                </a:solidFill>
              </a:rPr>
              <a:t>yr</a:t>
            </a:r>
            <a:r>
              <a:rPr lang="en-US" sz="2000" dirty="0">
                <a:solidFill>
                  <a:srgbClr val="002E51"/>
                </a:solidFill>
              </a:rPr>
              <a:t> CFS 32.4% v 14.7%</a:t>
            </a:r>
          </a:p>
        </p:txBody>
      </p:sp>
      <p:sp>
        <p:nvSpPr>
          <p:cNvPr id="4" name="Title 3"/>
          <p:cNvSpPr>
            <a:spLocks noGrp="1"/>
          </p:cNvSpPr>
          <p:nvPr>
            <p:ph type="title"/>
          </p:nvPr>
        </p:nvSpPr>
        <p:spPr/>
        <p:txBody>
          <a:bodyPr/>
          <a:lstStyle/>
          <a:p>
            <a:r>
              <a:rPr lang="en-US" sz="3200" b="1" dirty="0"/>
              <a:t>MONARCH 2</a:t>
            </a:r>
          </a:p>
        </p:txBody>
      </p:sp>
    </p:spTree>
    <p:extLst>
      <p:ext uri="{BB962C8B-B14F-4D97-AF65-F5344CB8AC3E}">
        <p14:creationId xmlns:p14="http://schemas.microsoft.com/office/powerpoint/2010/main" val="539199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sz="half" idx="1"/>
          </p:nvPr>
        </p:nvSpPr>
        <p:spPr>
          <a:xfrm>
            <a:off x="685800" y="1117600"/>
            <a:ext cx="3810000" cy="2936240"/>
          </a:xfrm>
        </p:spPr>
        <p:txBody>
          <a:bodyPr wrap="square" anchor="t">
            <a:normAutofit/>
          </a:bodyPr>
          <a:lstStyle/>
          <a:p>
            <a:r>
              <a:rPr lang="en-US" sz="1800" dirty="0">
                <a:solidFill>
                  <a:srgbClr val="002E51"/>
                </a:solidFill>
              </a:rPr>
              <a:t>Phase III RCT 521 pre/postmenopausal ♀</a:t>
            </a:r>
          </a:p>
          <a:p>
            <a:r>
              <a:rPr lang="en-US" sz="1800" b="1" dirty="0">
                <a:solidFill>
                  <a:srgbClr val="002E51"/>
                </a:solidFill>
              </a:rPr>
              <a:t>2</a:t>
            </a:r>
            <a:r>
              <a:rPr lang="en-US" sz="1800" b="1" baseline="30000" dirty="0">
                <a:solidFill>
                  <a:srgbClr val="002E51"/>
                </a:solidFill>
              </a:rPr>
              <a:t>nd</a:t>
            </a:r>
            <a:r>
              <a:rPr lang="en-US" sz="1800" b="1" dirty="0">
                <a:solidFill>
                  <a:srgbClr val="002E51"/>
                </a:solidFill>
              </a:rPr>
              <a:t> line</a:t>
            </a:r>
            <a:r>
              <a:rPr lang="en-US" sz="1800" dirty="0">
                <a:solidFill>
                  <a:srgbClr val="002E51"/>
                </a:solidFill>
              </a:rPr>
              <a:t>: progression/relapse during 1</a:t>
            </a:r>
            <a:r>
              <a:rPr lang="en-US" sz="1800" baseline="30000" dirty="0">
                <a:solidFill>
                  <a:srgbClr val="002E51"/>
                </a:solidFill>
              </a:rPr>
              <a:t>st</a:t>
            </a:r>
            <a:r>
              <a:rPr lang="en-US" sz="1800" dirty="0">
                <a:solidFill>
                  <a:srgbClr val="002E51"/>
                </a:solidFill>
              </a:rPr>
              <a:t> line endocrine Rx</a:t>
            </a:r>
          </a:p>
          <a:p>
            <a:r>
              <a:rPr lang="en-US" sz="1800" dirty="0">
                <a:solidFill>
                  <a:srgbClr val="002E51"/>
                </a:solidFill>
              </a:rPr>
              <a:t>10/2013 - 8/2014</a:t>
            </a:r>
          </a:p>
          <a:p>
            <a:r>
              <a:rPr lang="en-US" sz="1800" dirty="0">
                <a:solidFill>
                  <a:srgbClr val="002E51"/>
                </a:solidFill>
              </a:rPr>
              <a:t>2:1 </a:t>
            </a:r>
            <a:r>
              <a:rPr lang="en-US" sz="1800" dirty="0" err="1">
                <a:solidFill>
                  <a:srgbClr val="002E51"/>
                </a:solidFill>
              </a:rPr>
              <a:t>Fulvestrant</a:t>
            </a:r>
            <a:r>
              <a:rPr lang="en-US" sz="1800" dirty="0">
                <a:solidFill>
                  <a:srgbClr val="002E51"/>
                </a:solidFill>
              </a:rPr>
              <a:t> (+ OS for premenopausal) +/- Palbociclib</a:t>
            </a:r>
          </a:p>
          <a:p>
            <a:r>
              <a:rPr lang="en-US" sz="1800" dirty="0">
                <a:solidFill>
                  <a:srgbClr val="002E51"/>
                </a:solidFill>
              </a:rPr>
              <a:t>PFS-primary endpoint</a:t>
            </a:r>
          </a:p>
          <a:p>
            <a:r>
              <a:rPr lang="en-US" sz="1800" dirty="0">
                <a:solidFill>
                  <a:srgbClr val="002E51"/>
                </a:solidFill>
              </a:rPr>
              <a:t>9.2 </a:t>
            </a:r>
            <a:r>
              <a:rPr lang="en-US" sz="1800" dirty="0" err="1">
                <a:solidFill>
                  <a:srgbClr val="002E51"/>
                </a:solidFill>
              </a:rPr>
              <a:t>mos</a:t>
            </a:r>
            <a:r>
              <a:rPr lang="en-US" sz="1800" dirty="0">
                <a:solidFill>
                  <a:srgbClr val="002E51"/>
                </a:solidFill>
              </a:rPr>
              <a:t> v 3.8 mos. HR 0.42</a:t>
            </a:r>
          </a:p>
          <a:p>
            <a:pPr marL="285750" indent="-285750">
              <a:buFont typeface="Arial" panose="020B0604020202020204" pitchFamily="34" charset="0"/>
              <a:buChar char="•"/>
            </a:pPr>
            <a:endParaRPr lang="en-US" i="1" dirty="0"/>
          </a:p>
        </p:txBody>
      </p:sp>
      <p:sp>
        <p:nvSpPr>
          <p:cNvPr id="4" name="Title 3"/>
          <p:cNvSpPr>
            <a:spLocks noGrp="1"/>
          </p:cNvSpPr>
          <p:nvPr>
            <p:ph type="title"/>
          </p:nvPr>
        </p:nvSpPr>
        <p:spPr>
          <a:xfrm>
            <a:off x="0" y="127465"/>
            <a:ext cx="9144000" cy="695496"/>
          </a:xfrm>
        </p:spPr>
        <p:txBody>
          <a:bodyPr>
            <a:normAutofit/>
          </a:bodyPr>
          <a:lstStyle/>
          <a:p>
            <a:r>
              <a:rPr lang="en-US" b="1"/>
              <a:t>PALOMA – 3 </a:t>
            </a:r>
          </a:p>
        </p:txBody>
      </p:sp>
      <p:sp>
        <p:nvSpPr>
          <p:cNvPr id="3" name="TextBox 2">
            <a:extLst>
              <a:ext uri="{FF2B5EF4-FFF2-40B4-BE49-F238E27FC236}">
                <a16:creationId xmlns:a16="http://schemas.microsoft.com/office/drawing/2014/main" id="{9A4FA6A6-2AEC-8ED5-7101-E5BAB4071180}"/>
              </a:ext>
            </a:extLst>
          </p:cNvPr>
          <p:cNvSpPr txBox="1"/>
          <p:nvPr/>
        </p:nvSpPr>
        <p:spPr>
          <a:xfrm>
            <a:off x="2810765" y="4039078"/>
            <a:ext cx="2358338" cy="246221"/>
          </a:xfrm>
          <a:prstGeom prst="rect">
            <a:avLst/>
          </a:prstGeom>
          <a:noFill/>
        </p:spPr>
        <p:txBody>
          <a:bodyPr wrap="none" rtlCol="0">
            <a:spAutoFit/>
          </a:bodyPr>
          <a:lstStyle/>
          <a:p>
            <a:r>
              <a:rPr lang="en-US" sz="1000" dirty="0"/>
              <a:t>Turner et al </a:t>
            </a:r>
            <a:r>
              <a:rPr lang="en-US" sz="1000" i="1" dirty="0"/>
              <a:t>NEJM </a:t>
            </a:r>
            <a:r>
              <a:rPr lang="en-US" sz="1000" dirty="0"/>
              <a:t>2015; 373: 209-219</a:t>
            </a:r>
          </a:p>
        </p:txBody>
      </p:sp>
      <p:pic>
        <p:nvPicPr>
          <p:cNvPr id="1028" name="Picture 4">
            <a:extLst>
              <a:ext uri="{FF2B5EF4-FFF2-40B4-BE49-F238E27FC236}">
                <a16:creationId xmlns:a16="http://schemas.microsoft.com/office/drawing/2014/main" id="{4801D6CD-56E8-4045-0AE4-077F7BF9F15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57800" y="822961"/>
            <a:ext cx="2768600" cy="344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684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a:solidFill>
                  <a:srgbClr val="003767"/>
                </a:solidFill>
              </a:rPr>
              <a:t>Thank You to Our Supporters:</a:t>
            </a:r>
            <a:endParaRPr lang="en-US" b="1"/>
          </a:p>
        </p:txBody>
      </p:sp>
      <p:pic>
        <p:nvPicPr>
          <p:cNvPr id="2" name="Picture 1" descr="A close up of a logo&#10;&#10;Description automatically generated">
            <a:extLst>
              <a:ext uri="{FF2B5EF4-FFF2-40B4-BE49-F238E27FC236}">
                <a16:creationId xmlns:a16="http://schemas.microsoft.com/office/drawing/2014/main" id="{1E01BB63-A479-32BD-758B-6D19AE4293C1}"/>
              </a:ext>
            </a:extLst>
          </p:cNvPr>
          <p:cNvPicPr>
            <a:picLocks noChangeAspect="1"/>
          </p:cNvPicPr>
          <p:nvPr/>
        </p:nvPicPr>
        <p:blipFill>
          <a:blip r:embed="rId2"/>
          <a:stretch>
            <a:fillRect/>
          </a:stretch>
        </p:blipFill>
        <p:spPr>
          <a:xfrm>
            <a:off x="2750560" y="938012"/>
            <a:ext cx="3667380" cy="1008292"/>
          </a:xfrm>
          <a:prstGeom prst="rect">
            <a:avLst/>
          </a:prstGeom>
        </p:spPr>
      </p:pic>
      <p:pic>
        <p:nvPicPr>
          <p:cNvPr id="5" name="Picture 4" descr="A black and red logo&#10;&#10;Description automatically generated">
            <a:extLst>
              <a:ext uri="{FF2B5EF4-FFF2-40B4-BE49-F238E27FC236}">
                <a16:creationId xmlns:a16="http://schemas.microsoft.com/office/drawing/2014/main" id="{76DB20A9-0752-3E23-1D16-FC197139AFCC}"/>
              </a:ext>
            </a:extLst>
          </p:cNvPr>
          <p:cNvPicPr>
            <a:picLocks noChangeAspect="1"/>
          </p:cNvPicPr>
          <p:nvPr/>
        </p:nvPicPr>
        <p:blipFill>
          <a:blip r:embed="rId3"/>
          <a:stretch>
            <a:fillRect/>
          </a:stretch>
        </p:blipFill>
        <p:spPr>
          <a:xfrm>
            <a:off x="2829964" y="2327068"/>
            <a:ext cx="3148135" cy="1574010"/>
          </a:xfrm>
          <a:prstGeom prst="rect">
            <a:avLst/>
          </a:prstGeom>
        </p:spPr>
      </p:pic>
    </p:spTree>
    <p:extLst>
      <p:ext uri="{BB962C8B-B14F-4D97-AF65-F5344CB8AC3E}">
        <p14:creationId xmlns:p14="http://schemas.microsoft.com/office/powerpoint/2010/main" val="1635971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sz="half" idx="1"/>
          </p:nvPr>
        </p:nvSpPr>
        <p:spPr>
          <a:xfrm>
            <a:off x="285750" y="1139316"/>
            <a:ext cx="3427691" cy="2936240"/>
          </a:xfrm>
        </p:spPr>
        <p:txBody>
          <a:bodyPr wrap="square" anchor="t">
            <a:normAutofit/>
          </a:bodyPr>
          <a:lstStyle/>
          <a:p>
            <a:pPr marL="285750" indent="-285750">
              <a:buFont typeface="Arial" panose="020B0604020202020204" pitchFamily="34" charset="0"/>
              <a:buChar char="•"/>
            </a:pPr>
            <a:r>
              <a:rPr lang="en-US" sz="2400" dirty="0">
                <a:solidFill>
                  <a:srgbClr val="002E51"/>
                </a:solidFill>
              </a:rPr>
              <a:t>OS update NEJM 2018</a:t>
            </a:r>
          </a:p>
          <a:p>
            <a:pPr marL="285750" indent="-285750">
              <a:buFont typeface="Arial" panose="020B0604020202020204" pitchFamily="34" charset="0"/>
              <a:buChar char="•"/>
            </a:pPr>
            <a:r>
              <a:rPr lang="en-US" sz="2400" dirty="0">
                <a:solidFill>
                  <a:srgbClr val="002E51"/>
                </a:solidFill>
              </a:rPr>
              <a:t>34.9 </a:t>
            </a:r>
            <a:r>
              <a:rPr lang="en-US" sz="2400" dirty="0" err="1">
                <a:solidFill>
                  <a:srgbClr val="002E51"/>
                </a:solidFill>
              </a:rPr>
              <a:t>mos</a:t>
            </a:r>
            <a:r>
              <a:rPr lang="en-US" sz="2400" dirty="0">
                <a:solidFill>
                  <a:srgbClr val="002E51"/>
                </a:solidFill>
              </a:rPr>
              <a:t> v 28.0 mos. </a:t>
            </a:r>
          </a:p>
          <a:p>
            <a:pPr marL="285750" indent="-285750">
              <a:buFont typeface="Arial" panose="020B0604020202020204" pitchFamily="34" charset="0"/>
              <a:buChar char="•"/>
            </a:pPr>
            <a:r>
              <a:rPr lang="en-US" sz="2400" dirty="0">
                <a:solidFill>
                  <a:srgbClr val="002E51"/>
                </a:solidFill>
              </a:rPr>
              <a:t>HR 0.81 (0.64-1.03)</a:t>
            </a:r>
          </a:p>
        </p:txBody>
      </p:sp>
      <p:sp>
        <p:nvSpPr>
          <p:cNvPr id="4" name="Title 3"/>
          <p:cNvSpPr>
            <a:spLocks noGrp="1"/>
          </p:cNvSpPr>
          <p:nvPr>
            <p:ph type="title"/>
          </p:nvPr>
        </p:nvSpPr>
        <p:spPr>
          <a:xfrm>
            <a:off x="0" y="127465"/>
            <a:ext cx="9144000" cy="695496"/>
          </a:xfrm>
        </p:spPr>
        <p:txBody>
          <a:bodyPr>
            <a:normAutofit/>
          </a:bodyPr>
          <a:lstStyle/>
          <a:p>
            <a:r>
              <a:rPr lang="en-US" b="1"/>
              <a:t>PALOMA – 3 </a:t>
            </a:r>
          </a:p>
        </p:txBody>
      </p:sp>
      <p:pic>
        <p:nvPicPr>
          <p:cNvPr id="6146" name="Picture 2">
            <a:extLst>
              <a:ext uri="{FF2B5EF4-FFF2-40B4-BE49-F238E27FC236}">
                <a16:creationId xmlns:a16="http://schemas.microsoft.com/office/drawing/2014/main" id="{AC37AD1A-7133-830C-B754-9E1F6C24EF6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334676" y="735171"/>
            <a:ext cx="3867004" cy="35522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E30CC80-70FB-F69E-A3C5-4708B39089EB}"/>
              </a:ext>
            </a:extLst>
          </p:cNvPr>
          <p:cNvSpPr txBox="1"/>
          <p:nvPr/>
        </p:nvSpPr>
        <p:spPr>
          <a:xfrm>
            <a:off x="718956" y="3818144"/>
            <a:ext cx="3379195" cy="307777"/>
          </a:xfrm>
          <a:prstGeom prst="rect">
            <a:avLst/>
          </a:prstGeom>
          <a:noFill/>
        </p:spPr>
        <p:txBody>
          <a:bodyPr wrap="none" rtlCol="0">
            <a:spAutoFit/>
          </a:bodyPr>
          <a:lstStyle/>
          <a:p>
            <a:r>
              <a:rPr lang="en-US" sz="1400" dirty="0">
                <a:solidFill>
                  <a:srgbClr val="002E51"/>
                </a:solidFill>
              </a:rPr>
              <a:t>Turner et al. </a:t>
            </a:r>
            <a:r>
              <a:rPr lang="en-US" sz="1400" i="1" dirty="0">
                <a:solidFill>
                  <a:srgbClr val="002E51"/>
                </a:solidFill>
              </a:rPr>
              <a:t>NEJM</a:t>
            </a:r>
            <a:r>
              <a:rPr lang="en-US" sz="1400" dirty="0">
                <a:solidFill>
                  <a:srgbClr val="002E51"/>
                </a:solidFill>
              </a:rPr>
              <a:t> 2018 379:1926-1936</a:t>
            </a:r>
          </a:p>
        </p:txBody>
      </p:sp>
    </p:spTree>
    <p:extLst>
      <p:ext uri="{BB962C8B-B14F-4D97-AF65-F5344CB8AC3E}">
        <p14:creationId xmlns:p14="http://schemas.microsoft.com/office/powerpoint/2010/main" val="2573510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sz="half" idx="1"/>
          </p:nvPr>
        </p:nvSpPr>
        <p:spPr>
          <a:xfrm>
            <a:off x="490356" y="1139316"/>
            <a:ext cx="3529194" cy="2936240"/>
          </a:xfrm>
        </p:spPr>
        <p:txBody>
          <a:bodyPr wrap="square" anchor="t">
            <a:normAutofit/>
          </a:bodyPr>
          <a:lstStyle/>
          <a:p>
            <a:pPr marL="285750" indent="-285750">
              <a:buFont typeface="Arial" panose="020B0604020202020204" pitchFamily="34" charset="0"/>
              <a:buChar char="•"/>
            </a:pPr>
            <a:r>
              <a:rPr lang="en-US" sz="2400" dirty="0">
                <a:solidFill>
                  <a:srgbClr val="002E51"/>
                </a:solidFill>
              </a:rPr>
              <a:t>OS benefit </a:t>
            </a:r>
            <a:r>
              <a:rPr lang="en-US" sz="2400" b="1" dirty="0">
                <a:solidFill>
                  <a:srgbClr val="002E51"/>
                </a:solidFill>
              </a:rPr>
              <a:t>if sensitive to prior endocrine Rx:</a:t>
            </a:r>
          </a:p>
          <a:p>
            <a:pPr marL="285750" indent="-285750">
              <a:buFont typeface="Arial" panose="020B0604020202020204" pitchFamily="34" charset="0"/>
              <a:buChar char="•"/>
            </a:pPr>
            <a:r>
              <a:rPr lang="en-US" sz="2400" dirty="0">
                <a:solidFill>
                  <a:srgbClr val="002E51"/>
                </a:solidFill>
              </a:rPr>
              <a:t>39.7 </a:t>
            </a:r>
            <a:r>
              <a:rPr lang="en-US" sz="2400" dirty="0" err="1">
                <a:solidFill>
                  <a:srgbClr val="002E51"/>
                </a:solidFill>
              </a:rPr>
              <a:t>mos</a:t>
            </a:r>
            <a:r>
              <a:rPr lang="en-US" sz="2400" dirty="0">
                <a:solidFill>
                  <a:srgbClr val="002E51"/>
                </a:solidFill>
              </a:rPr>
              <a:t> v 29.7 mos. </a:t>
            </a:r>
          </a:p>
          <a:p>
            <a:pPr marL="285750" indent="-285750">
              <a:buFont typeface="Arial" panose="020B0604020202020204" pitchFamily="34" charset="0"/>
              <a:buChar char="•"/>
            </a:pPr>
            <a:r>
              <a:rPr lang="en-US" sz="2400" dirty="0">
                <a:solidFill>
                  <a:srgbClr val="002E51"/>
                </a:solidFill>
              </a:rPr>
              <a:t>HR 0.72 (0.55-0.94)</a:t>
            </a:r>
          </a:p>
        </p:txBody>
      </p:sp>
      <p:sp>
        <p:nvSpPr>
          <p:cNvPr id="4" name="Title 3"/>
          <p:cNvSpPr>
            <a:spLocks noGrp="1"/>
          </p:cNvSpPr>
          <p:nvPr>
            <p:ph type="title"/>
          </p:nvPr>
        </p:nvSpPr>
        <p:spPr>
          <a:xfrm>
            <a:off x="0" y="127465"/>
            <a:ext cx="9144000" cy="695496"/>
          </a:xfrm>
        </p:spPr>
        <p:txBody>
          <a:bodyPr>
            <a:normAutofit/>
          </a:bodyPr>
          <a:lstStyle/>
          <a:p>
            <a:r>
              <a:rPr lang="en-US" b="1"/>
              <a:t>PALOMA – 3 </a:t>
            </a:r>
          </a:p>
        </p:txBody>
      </p:sp>
      <p:sp>
        <p:nvSpPr>
          <p:cNvPr id="3" name="TextBox 2">
            <a:extLst>
              <a:ext uri="{FF2B5EF4-FFF2-40B4-BE49-F238E27FC236}">
                <a16:creationId xmlns:a16="http://schemas.microsoft.com/office/drawing/2014/main" id="{3E30CC80-70FB-F69E-A3C5-4708B39089EB}"/>
              </a:ext>
            </a:extLst>
          </p:cNvPr>
          <p:cNvSpPr txBox="1"/>
          <p:nvPr/>
        </p:nvSpPr>
        <p:spPr>
          <a:xfrm>
            <a:off x="718956" y="3818144"/>
            <a:ext cx="3379195" cy="307777"/>
          </a:xfrm>
          <a:prstGeom prst="rect">
            <a:avLst/>
          </a:prstGeom>
          <a:noFill/>
        </p:spPr>
        <p:txBody>
          <a:bodyPr wrap="none" rtlCol="0">
            <a:spAutoFit/>
          </a:bodyPr>
          <a:lstStyle/>
          <a:p>
            <a:r>
              <a:rPr lang="en-US" sz="1400" dirty="0">
                <a:solidFill>
                  <a:srgbClr val="002E51"/>
                </a:solidFill>
              </a:rPr>
              <a:t>Turner et al. </a:t>
            </a:r>
            <a:r>
              <a:rPr lang="en-US" sz="1400" i="1" dirty="0">
                <a:solidFill>
                  <a:srgbClr val="002E51"/>
                </a:solidFill>
              </a:rPr>
              <a:t>NEJM</a:t>
            </a:r>
            <a:r>
              <a:rPr lang="en-US" sz="1400" dirty="0">
                <a:solidFill>
                  <a:srgbClr val="002E51"/>
                </a:solidFill>
              </a:rPr>
              <a:t> 2018 379:1926-1936</a:t>
            </a:r>
          </a:p>
        </p:txBody>
      </p:sp>
      <p:pic>
        <p:nvPicPr>
          <p:cNvPr id="8194" name="Picture 2">
            <a:extLst>
              <a:ext uri="{FF2B5EF4-FFF2-40B4-BE49-F238E27FC236}">
                <a16:creationId xmlns:a16="http://schemas.microsoft.com/office/drawing/2014/main" id="{077E395B-0EFD-1F7B-B8FC-D7D5DE9860E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21513" y="702158"/>
            <a:ext cx="3223085" cy="3547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262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sz="half" idx="1"/>
          </p:nvPr>
        </p:nvSpPr>
        <p:spPr>
          <a:xfrm>
            <a:off x="490356" y="1139316"/>
            <a:ext cx="3223085" cy="2936240"/>
          </a:xfrm>
        </p:spPr>
        <p:txBody>
          <a:bodyPr wrap="square" anchor="t">
            <a:normAutofit/>
          </a:bodyPr>
          <a:lstStyle/>
          <a:p>
            <a:pPr marL="285750" indent="-285750">
              <a:buFont typeface="Arial" panose="020B0604020202020204" pitchFamily="34" charset="0"/>
              <a:buChar char="•"/>
            </a:pPr>
            <a:r>
              <a:rPr lang="en-US" sz="2400" dirty="0">
                <a:solidFill>
                  <a:srgbClr val="002E51"/>
                </a:solidFill>
              </a:rPr>
              <a:t>42yo premenopausal ♀</a:t>
            </a:r>
          </a:p>
          <a:p>
            <a:pPr marL="285750" indent="-285750">
              <a:buFont typeface="Arial" panose="020B0604020202020204" pitchFamily="34" charset="0"/>
              <a:buChar char="•"/>
            </a:pPr>
            <a:r>
              <a:rPr lang="en-US" sz="2400" dirty="0">
                <a:solidFill>
                  <a:srgbClr val="002E51"/>
                </a:solidFill>
              </a:rPr>
              <a:t>De Novo HR(+) MBC.</a:t>
            </a:r>
          </a:p>
          <a:p>
            <a:pPr marL="285750" indent="-285750">
              <a:buFont typeface="Arial" panose="020B0604020202020204" pitchFamily="34" charset="0"/>
              <a:buChar char="•"/>
            </a:pPr>
            <a:r>
              <a:rPr lang="en-US" sz="2400" dirty="0">
                <a:solidFill>
                  <a:srgbClr val="002E51"/>
                </a:solidFill>
              </a:rPr>
              <a:t>Liver metastases, abnormal LFT’s</a:t>
            </a:r>
          </a:p>
        </p:txBody>
      </p:sp>
      <p:sp>
        <p:nvSpPr>
          <p:cNvPr id="4" name="Title 3"/>
          <p:cNvSpPr>
            <a:spLocks noGrp="1"/>
          </p:cNvSpPr>
          <p:nvPr>
            <p:ph type="title"/>
          </p:nvPr>
        </p:nvSpPr>
        <p:spPr>
          <a:xfrm>
            <a:off x="0" y="127465"/>
            <a:ext cx="9144000" cy="695496"/>
          </a:xfrm>
        </p:spPr>
        <p:txBody>
          <a:bodyPr>
            <a:normAutofit/>
          </a:bodyPr>
          <a:lstStyle/>
          <a:p>
            <a:r>
              <a:rPr lang="en-US" b="1" dirty="0"/>
              <a:t>Case Discussion </a:t>
            </a:r>
          </a:p>
        </p:txBody>
      </p:sp>
      <p:sp>
        <p:nvSpPr>
          <p:cNvPr id="5" name="Content Placeholder 4">
            <a:extLst>
              <a:ext uri="{FF2B5EF4-FFF2-40B4-BE49-F238E27FC236}">
                <a16:creationId xmlns:a16="http://schemas.microsoft.com/office/drawing/2014/main" id="{0D236DCE-8EAF-126C-3D40-D6D296253EE6}"/>
              </a:ext>
            </a:extLst>
          </p:cNvPr>
          <p:cNvSpPr>
            <a:spLocks noGrp="1"/>
          </p:cNvSpPr>
          <p:nvPr>
            <p:ph sz="half" idx="2"/>
          </p:nvPr>
        </p:nvSpPr>
        <p:spPr/>
        <p:txBody>
          <a:bodyPr/>
          <a:lstStyle/>
          <a:p>
            <a:pPr marL="0" indent="0" algn="ctr">
              <a:buNone/>
            </a:pPr>
            <a:r>
              <a:rPr lang="en-US" sz="1600" b="1" dirty="0">
                <a:solidFill>
                  <a:srgbClr val="003767"/>
                </a:solidFill>
              </a:rPr>
              <a:t>RIGHT Choice</a:t>
            </a:r>
          </a:p>
          <a:p>
            <a:r>
              <a:rPr lang="en-US" sz="1600" dirty="0">
                <a:solidFill>
                  <a:srgbClr val="003767"/>
                </a:solidFill>
              </a:rPr>
              <a:t>Phase II, 222 pts</a:t>
            </a:r>
          </a:p>
          <a:p>
            <a:r>
              <a:rPr lang="en-US" sz="1600" dirty="0">
                <a:solidFill>
                  <a:srgbClr val="003767"/>
                </a:solidFill>
              </a:rPr>
              <a:t>1</a:t>
            </a:r>
            <a:r>
              <a:rPr lang="en-US" sz="1600" baseline="30000" dirty="0">
                <a:solidFill>
                  <a:srgbClr val="003767"/>
                </a:solidFill>
              </a:rPr>
              <a:t>st</a:t>
            </a:r>
            <a:r>
              <a:rPr lang="en-US" sz="1600" dirty="0">
                <a:solidFill>
                  <a:srgbClr val="003767"/>
                </a:solidFill>
              </a:rPr>
              <a:t> line </a:t>
            </a:r>
            <a:r>
              <a:rPr lang="en-US" sz="1600" dirty="0" err="1">
                <a:solidFill>
                  <a:srgbClr val="003767"/>
                </a:solidFill>
              </a:rPr>
              <a:t>Ribo</a:t>
            </a:r>
            <a:r>
              <a:rPr lang="en-US" sz="1600" dirty="0">
                <a:solidFill>
                  <a:srgbClr val="003767"/>
                </a:solidFill>
              </a:rPr>
              <a:t> + ET vs combo chemo in aggressive HR (+) MBC</a:t>
            </a:r>
          </a:p>
          <a:p>
            <a:r>
              <a:rPr lang="en-US" sz="1600" dirty="0">
                <a:solidFill>
                  <a:srgbClr val="003767"/>
                </a:solidFill>
              </a:rPr>
              <a:t>54.5% v 50.% visceral crisis</a:t>
            </a:r>
          </a:p>
          <a:p>
            <a:r>
              <a:rPr lang="en-US" sz="1600" dirty="0">
                <a:solidFill>
                  <a:srgbClr val="003767"/>
                </a:solidFill>
              </a:rPr>
              <a:t>PFS: 24.0 v 12.3 mos. </a:t>
            </a:r>
          </a:p>
          <a:p>
            <a:r>
              <a:rPr lang="en-US" sz="1600" dirty="0">
                <a:solidFill>
                  <a:srgbClr val="003767"/>
                </a:solidFill>
              </a:rPr>
              <a:t>HR 0.54 (0.36-0.79)</a:t>
            </a:r>
            <a:endParaRPr lang="en-US" dirty="0">
              <a:solidFill>
                <a:srgbClr val="003767"/>
              </a:solidFill>
            </a:endParaRPr>
          </a:p>
        </p:txBody>
      </p:sp>
    </p:spTree>
    <p:extLst>
      <p:ext uri="{BB962C8B-B14F-4D97-AF65-F5344CB8AC3E}">
        <p14:creationId xmlns:p14="http://schemas.microsoft.com/office/powerpoint/2010/main" val="4287583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A80AF0-BEB8-7D9F-49B9-57848053596F}"/>
              </a:ext>
            </a:extLst>
          </p:cNvPr>
          <p:cNvSpPr>
            <a:spLocks noGrp="1"/>
          </p:cNvSpPr>
          <p:nvPr>
            <p:ph sz="half" idx="1"/>
          </p:nvPr>
        </p:nvSpPr>
        <p:spPr>
          <a:xfrm>
            <a:off x="190209" y="1125356"/>
            <a:ext cx="3810000" cy="2936240"/>
          </a:xfrm>
        </p:spPr>
        <p:txBody>
          <a:bodyPr/>
          <a:lstStyle/>
          <a:p>
            <a:r>
              <a:rPr lang="en-US" sz="1800" dirty="0">
                <a:solidFill>
                  <a:srgbClr val="003767"/>
                </a:solidFill>
              </a:rPr>
              <a:t>Time to Rx failure:</a:t>
            </a:r>
          </a:p>
          <a:p>
            <a:pPr marL="400050" lvl="1" indent="0">
              <a:buNone/>
            </a:pPr>
            <a:r>
              <a:rPr lang="en-US" sz="1400" dirty="0">
                <a:solidFill>
                  <a:srgbClr val="003767"/>
                </a:solidFill>
              </a:rPr>
              <a:t>18.6 </a:t>
            </a:r>
            <a:r>
              <a:rPr lang="en-US" sz="1400" dirty="0" err="1">
                <a:solidFill>
                  <a:srgbClr val="003767"/>
                </a:solidFill>
              </a:rPr>
              <a:t>mos</a:t>
            </a:r>
            <a:r>
              <a:rPr lang="en-US" sz="1400" dirty="0">
                <a:solidFill>
                  <a:srgbClr val="003767"/>
                </a:solidFill>
              </a:rPr>
              <a:t> </a:t>
            </a:r>
            <a:r>
              <a:rPr lang="en-US" sz="1400" dirty="0" err="1">
                <a:solidFill>
                  <a:srgbClr val="003767"/>
                </a:solidFill>
              </a:rPr>
              <a:t>ribo</a:t>
            </a:r>
            <a:r>
              <a:rPr lang="en-US" sz="1400" dirty="0">
                <a:solidFill>
                  <a:srgbClr val="003767"/>
                </a:solidFill>
              </a:rPr>
              <a:t> v 8.5 </a:t>
            </a:r>
            <a:r>
              <a:rPr lang="en-US" sz="1400" dirty="0" err="1">
                <a:solidFill>
                  <a:srgbClr val="003767"/>
                </a:solidFill>
              </a:rPr>
              <a:t>mos</a:t>
            </a:r>
            <a:r>
              <a:rPr lang="en-US" sz="1400" dirty="0">
                <a:solidFill>
                  <a:srgbClr val="003767"/>
                </a:solidFill>
              </a:rPr>
              <a:t> chemo</a:t>
            </a:r>
          </a:p>
          <a:p>
            <a:r>
              <a:rPr lang="en-US" sz="1800" dirty="0">
                <a:solidFill>
                  <a:srgbClr val="003767"/>
                </a:solidFill>
              </a:rPr>
              <a:t>RR 65.2% </a:t>
            </a:r>
            <a:r>
              <a:rPr lang="en-US" sz="1800" dirty="0" err="1">
                <a:solidFill>
                  <a:srgbClr val="003767"/>
                </a:solidFill>
              </a:rPr>
              <a:t>ribo</a:t>
            </a:r>
            <a:r>
              <a:rPr lang="en-US" sz="1800" dirty="0">
                <a:solidFill>
                  <a:srgbClr val="003767"/>
                </a:solidFill>
              </a:rPr>
              <a:t> v 60.0% chemo</a:t>
            </a:r>
          </a:p>
          <a:p>
            <a:r>
              <a:rPr lang="en-US" sz="1800" dirty="0">
                <a:solidFill>
                  <a:srgbClr val="003767"/>
                </a:solidFill>
              </a:rPr>
              <a:t>Median time to response:</a:t>
            </a:r>
          </a:p>
          <a:p>
            <a:pPr marL="400050" lvl="1" indent="0">
              <a:buNone/>
            </a:pPr>
            <a:r>
              <a:rPr lang="en-US" sz="1400" dirty="0">
                <a:solidFill>
                  <a:srgbClr val="003767"/>
                </a:solidFill>
              </a:rPr>
              <a:t>4.9 </a:t>
            </a:r>
            <a:r>
              <a:rPr lang="en-US" sz="1400" dirty="0" err="1">
                <a:solidFill>
                  <a:srgbClr val="003767"/>
                </a:solidFill>
              </a:rPr>
              <a:t>ribo</a:t>
            </a:r>
            <a:r>
              <a:rPr lang="en-US" sz="1400" dirty="0">
                <a:solidFill>
                  <a:srgbClr val="003767"/>
                </a:solidFill>
              </a:rPr>
              <a:t> v 3.2 chemo </a:t>
            </a:r>
          </a:p>
          <a:p>
            <a:r>
              <a:rPr lang="en-US" sz="1800" dirty="0">
                <a:solidFill>
                  <a:srgbClr val="003767"/>
                </a:solidFill>
              </a:rPr>
              <a:t>Age &lt;40 v Age &gt;40 PFS</a:t>
            </a:r>
          </a:p>
        </p:txBody>
      </p:sp>
      <p:pic>
        <p:nvPicPr>
          <p:cNvPr id="9" name="Content Placeholder 8" descr="A screenshot of a graph&#10;&#10;Description automatically generated">
            <a:extLst>
              <a:ext uri="{FF2B5EF4-FFF2-40B4-BE49-F238E27FC236}">
                <a16:creationId xmlns:a16="http://schemas.microsoft.com/office/drawing/2014/main" id="{D004838C-5114-DDB5-4224-0B8DD20A5038}"/>
              </a:ext>
            </a:extLst>
          </p:cNvPr>
          <p:cNvPicPr>
            <a:picLocks noGrp="1" noChangeAspect="1"/>
          </p:cNvPicPr>
          <p:nvPr>
            <p:ph sz="half" idx="2"/>
          </p:nvPr>
        </p:nvPicPr>
        <p:blipFill>
          <a:blip r:embed="rId3"/>
          <a:stretch>
            <a:fillRect/>
          </a:stretch>
        </p:blipFill>
        <p:spPr>
          <a:xfrm>
            <a:off x="4278251" y="1263408"/>
            <a:ext cx="4787335" cy="2196785"/>
          </a:xfrm>
        </p:spPr>
      </p:pic>
      <p:sp>
        <p:nvSpPr>
          <p:cNvPr id="4" name="Title 3"/>
          <p:cNvSpPr>
            <a:spLocks noGrp="1"/>
          </p:cNvSpPr>
          <p:nvPr>
            <p:ph type="title"/>
          </p:nvPr>
        </p:nvSpPr>
        <p:spPr>
          <a:prstGeom prst="rect">
            <a:avLst/>
          </a:prstGeom>
        </p:spPr>
        <p:txBody>
          <a:bodyPr>
            <a:normAutofit/>
          </a:bodyPr>
          <a:lstStyle/>
          <a:p>
            <a:r>
              <a:rPr lang="en-US" b="1" dirty="0"/>
              <a:t>RIGHT CHOICE</a:t>
            </a:r>
          </a:p>
        </p:txBody>
      </p:sp>
      <p:sp>
        <p:nvSpPr>
          <p:cNvPr id="11" name="TextBox 10">
            <a:extLst>
              <a:ext uri="{FF2B5EF4-FFF2-40B4-BE49-F238E27FC236}">
                <a16:creationId xmlns:a16="http://schemas.microsoft.com/office/drawing/2014/main" id="{A997D758-FC04-D675-960B-7480DBA3D6D8}"/>
              </a:ext>
            </a:extLst>
          </p:cNvPr>
          <p:cNvSpPr txBox="1"/>
          <p:nvPr/>
        </p:nvSpPr>
        <p:spPr>
          <a:xfrm>
            <a:off x="4572000" y="3480206"/>
            <a:ext cx="4606900" cy="307777"/>
          </a:xfrm>
          <a:prstGeom prst="rect">
            <a:avLst/>
          </a:prstGeom>
          <a:noFill/>
        </p:spPr>
        <p:txBody>
          <a:bodyPr wrap="square">
            <a:spAutoFit/>
          </a:bodyPr>
          <a:lstStyle/>
          <a:p>
            <a:r>
              <a:rPr lang="es-ES" sz="1400" dirty="0">
                <a:solidFill>
                  <a:srgbClr val="003767"/>
                </a:solidFill>
              </a:rPr>
              <a:t>El </a:t>
            </a:r>
            <a:r>
              <a:rPr lang="es-ES" sz="1400" dirty="0" err="1">
                <a:solidFill>
                  <a:srgbClr val="003767"/>
                </a:solidFill>
              </a:rPr>
              <a:t>Saghir</a:t>
            </a:r>
            <a:r>
              <a:rPr lang="es-ES" sz="1400" dirty="0">
                <a:solidFill>
                  <a:srgbClr val="003767"/>
                </a:solidFill>
              </a:rPr>
              <a:t> NS et al. ASCO 2023;Abstract 1063.</a:t>
            </a:r>
            <a:endParaRPr lang="en-US" sz="1400" dirty="0">
              <a:solidFill>
                <a:srgbClr val="003767"/>
              </a:solidFill>
            </a:endParaRPr>
          </a:p>
        </p:txBody>
      </p:sp>
    </p:spTree>
    <p:extLst>
      <p:ext uri="{BB962C8B-B14F-4D97-AF65-F5344CB8AC3E}">
        <p14:creationId xmlns:p14="http://schemas.microsoft.com/office/powerpoint/2010/main" val="2600679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sz="half" idx="1"/>
          </p:nvPr>
        </p:nvSpPr>
        <p:spPr>
          <a:xfrm>
            <a:off x="490356" y="1139316"/>
            <a:ext cx="3223085" cy="2936240"/>
          </a:xfrm>
        </p:spPr>
        <p:txBody>
          <a:bodyPr wrap="square" anchor="t">
            <a:normAutofit/>
          </a:bodyPr>
          <a:lstStyle/>
          <a:p>
            <a:pPr marL="285750" indent="-285750">
              <a:buFont typeface="Arial" panose="020B0604020202020204" pitchFamily="34" charset="0"/>
              <a:buChar char="•"/>
            </a:pPr>
            <a:r>
              <a:rPr lang="en-US" sz="2000" dirty="0">
                <a:solidFill>
                  <a:srgbClr val="002E51"/>
                </a:solidFill>
              </a:rPr>
              <a:t>70yo postmenopausal ♀ experiences disease progression after 3 years on 1</a:t>
            </a:r>
            <a:r>
              <a:rPr lang="en-US" sz="2000" baseline="30000" dirty="0">
                <a:solidFill>
                  <a:srgbClr val="002E51"/>
                </a:solidFill>
              </a:rPr>
              <a:t>st</a:t>
            </a:r>
            <a:r>
              <a:rPr lang="en-US" sz="2000" dirty="0">
                <a:solidFill>
                  <a:srgbClr val="002E51"/>
                </a:solidFill>
              </a:rPr>
              <a:t> line </a:t>
            </a:r>
            <a:r>
              <a:rPr lang="en-US" sz="2000" dirty="0" err="1">
                <a:solidFill>
                  <a:srgbClr val="002E51"/>
                </a:solidFill>
              </a:rPr>
              <a:t>palbo</a:t>
            </a:r>
            <a:r>
              <a:rPr lang="en-US" sz="2000" dirty="0">
                <a:solidFill>
                  <a:srgbClr val="002E51"/>
                </a:solidFill>
              </a:rPr>
              <a:t>/ET. </a:t>
            </a:r>
          </a:p>
          <a:p>
            <a:pPr marL="285750" indent="-285750">
              <a:buFont typeface="Arial" panose="020B0604020202020204" pitchFamily="34" charset="0"/>
              <a:buChar char="•"/>
            </a:pPr>
            <a:r>
              <a:rPr lang="en-US" sz="2000" dirty="0">
                <a:solidFill>
                  <a:srgbClr val="002E51"/>
                </a:solidFill>
              </a:rPr>
              <a:t>Is 2</a:t>
            </a:r>
            <a:r>
              <a:rPr lang="en-US" sz="2000" baseline="30000" dirty="0">
                <a:solidFill>
                  <a:srgbClr val="002E51"/>
                </a:solidFill>
              </a:rPr>
              <a:t>nd</a:t>
            </a:r>
            <a:r>
              <a:rPr lang="en-US" sz="2000" dirty="0">
                <a:solidFill>
                  <a:srgbClr val="002E51"/>
                </a:solidFill>
              </a:rPr>
              <a:t> line CDK 4/6 inhibitor an option?</a:t>
            </a:r>
          </a:p>
        </p:txBody>
      </p:sp>
      <p:sp>
        <p:nvSpPr>
          <p:cNvPr id="4" name="Title 3"/>
          <p:cNvSpPr>
            <a:spLocks noGrp="1"/>
          </p:cNvSpPr>
          <p:nvPr>
            <p:ph type="title"/>
          </p:nvPr>
        </p:nvSpPr>
        <p:spPr>
          <a:xfrm>
            <a:off x="0" y="127465"/>
            <a:ext cx="9144000" cy="695496"/>
          </a:xfrm>
        </p:spPr>
        <p:txBody>
          <a:bodyPr>
            <a:normAutofit/>
          </a:bodyPr>
          <a:lstStyle/>
          <a:p>
            <a:r>
              <a:rPr lang="en-US" b="1" dirty="0"/>
              <a:t>Case Discussion </a:t>
            </a:r>
          </a:p>
        </p:txBody>
      </p:sp>
      <p:sp>
        <p:nvSpPr>
          <p:cNvPr id="5" name="Content Placeholder 4">
            <a:extLst>
              <a:ext uri="{FF2B5EF4-FFF2-40B4-BE49-F238E27FC236}">
                <a16:creationId xmlns:a16="http://schemas.microsoft.com/office/drawing/2014/main" id="{0D236DCE-8EAF-126C-3D40-D6D296253EE6}"/>
              </a:ext>
            </a:extLst>
          </p:cNvPr>
          <p:cNvSpPr>
            <a:spLocks noGrp="1"/>
          </p:cNvSpPr>
          <p:nvPr>
            <p:ph sz="half" idx="2"/>
          </p:nvPr>
        </p:nvSpPr>
        <p:spPr/>
        <p:txBody>
          <a:bodyPr/>
          <a:lstStyle/>
          <a:p>
            <a:pPr marL="285750" indent="-285750">
              <a:buFont typeface="Arial" panose="020B0604020202020204" pitchFamily="34" charset="0"/>
              <a:buChar char="•"/>
            </a:pPr>
            <a:r>
              <a:rPr lang="en-US" sz="2000" dirty="0">
                <a:solidFill>
                  <a:srgbClr val="002E51"/>
                </a:solidFill>
              </a:rPr>
              <a:t>MAINTAIN trial:</a:t>
            </a:r>
          </a:p>
          <a:p>
            <a:pPr marL="285750" indent="-285750">
              <a:buFont typeface="Arial" panose="020B0604020202020204" pitchFamily="34" charset="0"/>
              <a:buChar char="•"/>
            </a:pPr>
            <a:r>
              <a:rPr lang="en-US" sz="2000" dirty="0">
                <a:solidFill>
                  <a:srgbClr val="002E51"/>
                </a:solidFill>
              </a:rPr>
              <a:t>120 pts progressed on 1</a:t>
            </a:r>
            <a:r>
              <a:rPr lang="en-US" sz="2000" baseline="30000" dirty="0">
                <a:solidFill>
                  <a:srgbClr val="002E51"/>
                </a:solidFill>
              </a:rPr>
              <a:t>st</a:t>
            </a:r>
            <a:r>
              <a:rPr lang="en-US" sz="2000" dirty="0">
                <a:solidFill>
                  <a:srgbClr val="002E51"/>
                </a:solidFill>
              </a:rPr>
              <a:t> line CDK 4/6 inhibitor + ET</a:t>
            </a:r>
          </a:p>
          <a:p>
            <a:pPr marL="285750" indent="-285750">
              <a:buFont typeface="Arial" panose="020B0604020202020204" pitchFamily="34" charset="0"/>
              <a:buChar char="•"/>
            </a:pPr>
            <a:r>
              <a:rPr lang="en-US" sz="2000" dirty="0">
                <a:solidFill>
                  <a:srgbClr val="002E51"/>
                </a:solidFill>
              </a:rPr>
              <a:t>Phase II RCT 1:1 </a:t>
            </a:r>
            <a:r>
              <a:rPr lang="en-US" sz="2000" dirty="0" err="1">
                <a:solidFill>
                  <a:srgbClr val="002E51"/>
                </a:solidFill>
              </a:rPr>
              <a:t>fulvestrant</a:t>
            </a:r>
            <a:r>
              <a:rPr lang="en-US" sz="2000" dirty="0">
                <a:solidFill>
                  <a:srgbClr val="002E51"/>
                </a:solidFill>
              </a:rPr>
              <a:t> or exemestane + /- ribociclib</a:t>
            </a:r>
          </a:p>
          <a:p>
            <a:pPr marL="285750" indent="-285750">
              <a:buFont typeface="Arial" panose="020B0604020202020204" pitchFamily="34" charset="0"/>
              <a:buChar char="•"/>
            </a:pPr>
            <a:r>
              <a:rPr lang="en-US" sz="2000" dirty="0">
                <a:solidFill>
                  <a:srgbClr val="002E51"/>
                </a:solidFill>
              </a:rPr>
              <a:t>84% </a:t>
            </a:r>
            <a:r>
              <a:rPr lang="en-US" sz="2000" dirty="0" err="1">
                <a:solidFill>
                  <a:srgbClr val="002E51"/>
                </a:solidFill>
              </a:rPr>
              <a:t>palbo</a:t>
            </a:r>
            <a:r>
              <a:rPr lang="en-US" sz="2000" dirty="0">
                <a:solidFill>
                  <a:srgbClr val="002E51"/>
                </a:solidFill>
              </a:rPr>
              <a:t>, 11% </a:t>
            </a:r>
            <a:r>
              <a:rPr lang="en-US" sz="2000" dirty="0" err="1">
                <a:solidFill>
                  <a:srgbClr val="002E51"/>
                </a:solidFill>
              </a:rPr>
              <a:t>ribo</a:t>
            </a:r>
            <a:r>
              <a:rPr lang="en-US" sz="2000" dirty="0">
                <a:solidFill>
                  <a:srgbClr val="002E51"/>
                </a:solidFill>
              </a:rPr>
              <a:t>, 2% </a:t>
            </a:r>
            <a:r>
              <a:rPr lang="en-US" sz="2000" dirty="0" err="1">
                <a:solidFill>
                  <a:srgbClr val="002E51"/>
                </a:solidFill>
              </a:rPr>
              <a:t>abema</a:t>
            </a:r>
            <a:endParaRPr lang="en-US" sz="2000" dirty="0">
              <a:solidFill>
                <a:srgbClr val="002E51"/>
              </a:solidFill>
            </a:endParaRPr>
          </a:p>
          <a:p>
            <a:endParaRPr lang="en-US" dirty="0"/>
          </a:p>
        </p:txBody>
      </p:sp>
    </p:spTree>
    <p:extLst>
      <p:ext uri="{BB962C8B-B14F-4D97-AF65-F5344CB8AC3E}">
        <p14:creationId xmlns:p14="http://schemas.microsoft.com/office/powerpoint/2010/main" val="729497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695496"/>
          </a:xfrm>
        </p:spPr>
        <p:txBody>
          <a:bodyPr>
            <a:normAutofit/>
          </a:bodyPr>
          <a:lstStyle/>
          <a:p>
            <a:r>
              <a:rPr lang="en-US" b="1" dirty="0"/>
              <a:t>MAINTAIN trial</a:t>
            </a:r>
          </a:p>
        </p:txBody>
      </p:sp>
      <p:sp>
        <p:nvSpPr>
          <p:cNvPr id="5" name="Content Placeholder 4">
            <a:extLst>
              <a:ext uri="{FF2B5EF4-FFF2-40B4-BE49-F238E27FC236}">
                <a16:creationId xmlns:a16="http://schemas.microsoft.com/office/drawing/2014/main" id="{0D236DCE-8EAF-126C-3D40-D6D296253EE6}"/>
              </a:ext>
            </a:extLst>
          </p:cNvPr>
          <p:cNvSpPr>
            <a:spLocks noGrp="1"/>
          </p:cNvSpPr>
          <p:nvPr>
            <p:ph sz="half" idx="2"/>
          </p:nvPr>
        </p:nvSpPr>
        <p:spPr/>
        <p:txBody>
          <a:bodyPr/>
          <a:lstStyle/>
          <a:p>
            <a:pPr marL="285750" indent="-285750">
              <a:buFont typeface="Arial" panose="020B0604020202020204" pitchFamily="34" charset="0"/>
              <a:buChar char="•"/>
            </a:pPr>
            <a:r>
              <a:rPr lang="en-US" dirty="0">
                <a:solidFill>
                  <a:srgbClr val="002E51"/>
                </a:solidFill>
              </a:rPr>
              <a:t>Primary endpoint: PFS</a:t>
            </a:r>
          </a:p>
          <a:p>
            <a:pPr marL="285750" indent="-285750">
              <a:buFont typeface="Arial" panose="020B0604020202020204" pitchFamily="34" charset="0"/>
              <a:buChar char="•"/>
            </a:pPr>
            <a:r>
              <a:rPr lang="en-US" sz="2800" dirty="0">
                <a:solidFill>
                  <a:srgbClr val="002E51"/>
                </a:solidFill>
              </a:rPr>
              <a:t>5.33 mos. v 2.76 mos.</a:t>
            </a:r>
          </a:p>
          <a:p>
            <a:pPr marL="285750" indent="-285750">
              <a:buFont typeface="Arial" panose="020B0604020202020204" pitchFamily="34" charset="0"/>
              <a:buChar char="•"/>
            </a:pPr>
            <a:r>
              <a:rPr lang="en-US" dirty="0">
                <a:solidFill>
                  <a:srgbClr val="002E51"/>
                </a:solidFill>
              </a:rPr>
              <a:t>HR 0.56 (0.37-0.83)</a:t>
            </a:r>
            <a:endParaRPr lang="en-US" sz="2800" dirty="0">
              <a:solidFill>
                <a:srgbClr val="002E51"/>
              </a:solidFill>
            </a:endParaRPr>
          </a:p>
          <a:p>
            <a:endParaRPr lang="en-US" dirty="0"/>
          </a:p>
        </p:txBody>
      </p:sp>
      <p:pic>
        <p:nvPicPr>
          <p:cNvPr id="2050" name="Picture 2">
            <a:extLst>
              <a:ext uri="{FF2B5EF4-FFF2-40B4-BE49-F238E27FC236}">
                <a16:creationId xmlns:a16="http://schemas.microsoft.com/office/drawing/2014/main" id="{81EDED4C-124A-C7A8-FFB3-E41F1EA9063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90538" y="1117600"/>
            <a:ext cx="3727317" cy="24719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438612-CAED-D73B-52D8-5E246EE63B12}"/>
              </a:ext>
            </a:extLst>
          </p:cNvPr>
          <p:cNvSpPr txBox="1"/>
          <p:nvPr/>
        </p:nvSpPr>
        <p:spPr>
          <a:xfrm>
            <a:off x="551663" y="3914539"/>
            <a:ext cx="3983335" cy="276999"/>
          </a:xfrm>
          <a:prstGeom prst="rect">
            <a:avLst/>
          </a:prstGeom>
          <a:noFill/>
        </p:spPr>
        <p:txBody>
          <a:bodyPr wrap="none" rtlCol="0">
            <a:spAutoFit/>
          </a:bodyPr>
          <a:lstStyle/>
          <a:p>
            <a:r>
              <a:rPr lang="en-US" sz="1200" dirty="0" err="1">
                <a:solidFill>
                  <a:srgbClr val="003767"/>
                </a:solidFill>
              </a:rPr>
              <a:t>Kalinsky</a:t>
            </a:r>
            <a:r>
              <a:rPr lang="en-US" sz="1200" dirty="0">
                <a:solidFill>
                  <a:srgbClr val="003767"/>
                </a:solidFill>
              </a:rPr>
              <a:t> et al. </a:t>
            </a:r>
            <a:r>
              <a:rPr lang="en-US" sz="1200" i="1" dirty="0">
                <a:solidFill>
                  <a:srgbClr val="003767"/>
                </a:solidFill>
              </a:rPr>
              <a:t>JCO</a:t>
            </a:r>
            <a:r>
              <a:rPr lang="en-US" sz="1200" dirty="0">
                <a:solidFill>
                  <a:srgbClr val="003767"/>
                </a:solidFill>
              </a:rPr>
              <a:t> 40, 2022 (suppl 17; </a:t>
            </a:r>
            <a:r>
              <a:rPr lang="en-US" sz="1200" dirty="0" err="1">
                <a:solidFill>
                  <a:srgbClr val="003767"/>
                </a:solidFill>
              </a:rPr>
              <a:t>abstr</a:t>
            </a:r>
            <a:r>
              <a:rPr lang="en-US" sz="1200" dirty="0">
                <a:solidFill>
                  <a:srgbClr val="003767"/>
                </a:solidFill>
              </a:rPr>
              <a:t> LBA 1004</a:t>
            </a:r>
            <a:r>
              <a:rPr lang="en-US" sz="1200" dirty="0"/>
              <a:t>)</a:t>
            </a:r>
          </a:p>
        </p:txBody>
      </p:sp>
    </p:spTree>
    <p:extLst>
      <p:ext uri="{BB962C8B-B14F-4D97-AF65-F5344CB8AC3E}">
        <p14:creationId xmlns:p14="http://schemas.microsoft.com/office/powerpoint/2010/main" val="4032510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695496"/>
          </a:xfrm>
        </p:spPr>
        <p:txBody>
          <a:bodyPr>
            <a:normAutofit/>
          </a:bodyPr>
          <a:lstStyle/>
          <a:p>
            <a:r>
              <a:rPr lang="en-US" b="1" dirty="0"/>
              <a:t>PACE trial</a:t>
            </a:r>
          </a:p>
        </p:txBody>
      </p:sp>
      <p:sp>
        <p:nvSpPr>
          <p:cNvPr id="5" name="Content Placeholder 4">
            <a:extLst>
              <a:ext uri="{FF2B5EF4-FFF2-40B4-BE49-F238E27FC236}">
                <a16:creationId xmlns:a16="http://schemas.microsoft.com/office/drawing/2014/main" id="{0D236DCE-8EAF-126C-3D40-D6D296253EE6}"/>
              </a:ext>
            </a:extLst>
          </p:cNvPr>
          <p:cNvSpPr>
            <a:spLocks noGrp="1"/>
          </p:cNvSpPr>
          <p:nvPr>
            <p:ph sz="half" idx="2"/>
          </p:nvPr>
        </p:nvSpPr>
        <p:spPr/>
        <p:txBody>
          <a:bodyPr/>
          <a:lstStyle/>
          <a:p>
            <a:pPr marL="285750" indent="-285750">
              <a:buFont typeface="Arial" panose="020B0604020202020204" pitchFamily="34" charset="0"/>
              <a:buChar char="•"/>
            </a:pPr>
            <a:r>
              <a:rPr lang="en-US" sz="1800" dirty="0">
                <a:solidFill>
                  <a:srgbClr val="002E51"/>
                </a:solidFill>
              </a:rPr>
              <a:t>PFS 4.6 mos. v 4.8 mos. HR 1.11</a:t>
            </a:r>
          </a:p>
          <a:p>
            <a:pPr marL="285750" indent="-285750">
              <a:buFont typeface="Arial" panose="020B0604020202020204" pitchFamily="34" charset="0"/>
              <a:buChar char="•"/>
            </a:pPr>
            <a:r>
              <a:rPr lang="en-US" sz="1800" dirty="0">
                <a:solidFill>
                  <a:srgbClr val="002E51"/>
                </a:solidFill>
              </a:rPr>
              <a:t>Triplet PFS 8.1 mos.</a:t>
            </a:r>
          </a:p>
          <a:p>
            <a:pPr marL="285750" indent="-285750">
              <a:buFont typeface="Arial" panose="020B0604020202020204" pitchFamily="34" charset="0"/>
              <a:buChar char="•"/>
            </a:pPr>
            <a:r>
              <a:rPr lang="en-US" sz="1800" dirty="0">
                <a:solidFill>
                  <a:srgbClr val="002E51"/>
                </a:solidFill>
              </a:rPr>
              <a:t>OS 24.6 mos. V 27.5 mos. HR 1.02</a:t>
            </a:r>
          </a:p>
          <a:p>
            <a:pPr marL="285750" indent="-285750">
              <a:buFont typeface="Arial" panose="020B0604020202020204" pitchFamily="34" charset="0"/>
              <a:buChar char="•"/>
            </a:pPr>
            <a:r>
              <a:rPr lang="en-US" sz="1800" dirty="0">
                <a:solidFill>
                  <a:srgbClr val="002E51"/>
                </a:solidFill>
              </a:rPr>
              <a:t>Triplet OS 42.5 mos.</a:t>
            </a:r>
          </a:p>
          <a:p>
            <a:pPr marL="285750" indent="-285750">
              <a:buFont typeface="Arial" panose="020B0604020202020204" pitchFamily="34" charset="0"/>
              <a:buChar char="•"/>
            </a:pPr>
            <a:endParaRPr lang="en-US" sz="1600" dirty="0">
              <a:solidFill>
                <a:srgbClr val="002E51"/>
              </a:solidFill>
            </a:endParaRPr>
          </a:p>
        </p:txBody>
      </p:sp>
      <p:sp>
        <p:nvSpPr>
          <p:cNvPr id="3" name="TextBox 2">
            <a:extLst>
              <a:ext uri="{FF2B5EF4-FFF2-40B4-BE49-F238E27FC236}">
                <a16:creationId xmlns:a16="http://schemas.microsoft.com/office/drawing/2014/main" id="{E4438612-CAED-D73B-52D8-5E246EE63B12}"/>
              </a:ext>
            </a:extLst>
          </p:cNvPr>
          <p:cNvSpPr txBox="1"/>
          <p:nvPr/>
        </p:nvSpPr>
        <p:spPr>
          <a:xfrm>
            <a:off x="5153689" y="3892163"/>
            <a:ext cx="3063211" cy="276999"/>
          </a:xfrm>
          <a:prstGeom prst="rect">
            <a:avLst/>
          </a:prstGeom>
          <a:noFill/>
        </p:spPr>
        <p:txBody>
          <a:bodyPr wrap="none" rtlCol="0">
            <a:spAutoFit/>
          </a:bodyPr>
          <a:lstStyle/>
          <a:p>
            <a:r>
              <a:rPr lang="en-US" sz="1200" dirty="0">
                <a:solidFill>
                  <a:srgbClr val="003767"/>
                </a:solidFill>
              </a:rPr>
              <a:t>Mayer et </a:t>
            </a:r>
            <a:r>
              <a:rPr lang="en-US" sz="1200" dirty="0" err="1">
                <a:solidFill>
                  <a:srgbClr val="003767"/>
                </a:solidFill>
              </a:rPr>
              <a:t>al.SABCS</a:t>
            </a:r>
            <a:r>
              <a:rPr lang="en-US" sz="1200" dirty="0">
                <a:solidFill>
                  <a:srgbClr val="003767"/>
                </a:solidFill>
              </a:rPr>
              <a:t> 2022 Abstract GS3-06</a:t>
            </a:r>
          </a:p>
        </p:txBody>
      </p:sp>
      <p:sp>
        <p:nvSpPr>
          <p:cNvPr id="2" name="Content Placeholder 1">
            <a:extLst>
              <a:ext uri="{FF2B5EF4-FFF2-40B4-BE49-F238E27FC236}">
                <a16:creationId xmlns:a16="http://schemas.microsoft.com/office/drawing/2014/main" id="{E3365193-B2FE-B2CE-C848-603ECE60E103}"/>
              </a:ext>
            </a:extLst>
          </p:cNvPr>
          <p:cNvSpPr>
            <a:spLocks noGrp="1"/>
          </p:cNvSpPr>
          <p:nvPr>
            <p:ph sz="half" idx="1"/>
          </p:nvPr>
        </p:nvSpPr>
        <p:spPr/>
        <p:txBody>
          <a:bodyPr/>
          <a:lstStyle/>
          <a:p>
            <a:pPr marL="285750" indent="-285750">
              <a:buFont typeface="Arial" panose="020B0604020202020204" pitchFamily="34" charset="0"/>
              <a:buChar char="•"/>
            </a:pPr>
            <a:r>
              <a:rPr lang="en-US" sz="1800" dirty="0">
                <a:solidFill>
                  <a:srgbClr val="002E51"/>
                </a:solidFill>
              </a:rPr>
              <a:t>Palbo after CDK 4/6 inhibitor + AI.</a:t>
            </a:r>
          </a:p>
          <a:p>
            <a:pPr marL="285750" indent="-285750">
              <a:buFont typeface="Arial" panose="020B0604020202020204" pitchFamily="34" charset="0"/>
              <a:buChar char="•"/>
            </a:pPr>
            <a:r>
              <a:rPr lang="en-US" sz="1800" dirty="0">
                <a:solidFill>
                  <a:srgbClr val="002E51"/>
                </a:solidFill>
              </a:rPr>
              <a:t>220 patients</a:t>
            </a:r>
          </a:p>
          <a:p>
            <a:pPr marL="285750" indent="-285750">
              <a:buFont typeface="Arial" panose="020B0604020202020204" pitchFamily="34" charset="0"/>
              <a:buChar char="•"/>
            </a:pPr>
            <a:r>
              <a:rPr lang="en-US" sz="1800" dirty="0">
                <a:solidFill>
                  <a:srgbClr val="002E51"/>
                </a:solidFill>
              </a:rPr>
              <a:t>2:1:1 </a:t>
            </a:r>
            <a:r>
              <a:rPr lang="en-US" sz="1800" dirty="0" err="1">
                <a:solidFill>
                  <a:srgbClr val="002E51"/>
                </a:solidFill>
              </a:rPr>
              <a:t>palbo</a:t>
            </a:r>
            <a:r>
              <a:rPr lang="en-US" sz="1800" dirty="0">
                <a:solidFill>
                  <a:srgbClr val="002E51"/>
                </a:solidFill>
              </a:rPr>
              <a:t> + </a:t>
            </a:r>
            <a:r>
              <a:rPr lang="en-US" sz="1800" dirty="0" err="1">
                <a:solidFill>
                  <a:srgbClr val="002E51"/>
                </a:solidFill>
              </a:rPr>
              <a:t>fulvestrant</a:t>
            </a:r>
            <a:r>
              <a:rPr lang="en-US" sz="1800" dirty="0">
                <a:solidFill>
                  <a:srgbClr val="002E51"/>
                </a:solidFill>
              </a:rPr>
              <a:t>, </a:t>
            </a:r>
            <a:r>
              <a:rPr lang="en-US" sz="1800" dirty="0" err="1">
                <a:solidFill>
                  <a:srgbClr val="002E51"/>
                </a:solidFill>
              </a:rPr>
              <a:t>fulvestrant</a:t>
            </a:r>
            <a:r>
              <a:rPr lang="en-US" sz="1800" dirty="0">
                <a:solidFill>
                  <a:srgbClr val="002E51"/>
                </a:solidFill>
              </a:rPr>
              <a:t>, avelumab/</a:t>
            </a:r>
            <a:r>
              <a:rPr lang="en-US" sz="1800" dirty="0" err="1">
                <a:solidFill>
                  <a:srgbClr val="002E51"/>
                </a:solidFill>
              </a:rPr>
              <a:t>palbo</a:t>
            </a:r>
            <a:r>
              <a:rPr lang="en-US" sz="1800" dirty="0">
                <a:solidFill>
                  <a:srgbClr val="002E51"/>
                </a:solidFill>
              </a:rPr>
              <a:t>/</a:t>
            </a:r>
            <a:r>
              <a:rPr lang="en-US" sz="1800" dirty="0" err="1">
                <a:solidFill>
                  <a:srgbClr val="002E51"/>
                </a:solidFill>
              </a:rPr>
              <a:t>fulvestrant</a:t>
            </a:r>
            <a:r>
              <a:rPr lang="en-US" sz="1800" dirty="0">
                <a:solidFill>
                  <a:srgbClr val="002E51"/>
                </a:solidFill>
              </a:rPr>
              <a:t>.</a:t>
            </a:r>
          </a:p>
          <a:p>
            <a:pPr marL="285750" indent="-285750">
              <a:buFont typeface="Arial" panose="020B0604020202020204" pitchFamily="34" charset="0"/>
              <a:buChar char="•"/>
            </a:pPr>
            <a:r>
              <a:rPr lang="en-US" sz="1800" dirty="0">
                <a:solidFill>
                  <a:srgbClr val="002E51"/>
                </a:solidFill>
              </a:rPr>
              <a:t>90% </a:t>
            </a:r>
            <a:r>
              <a:rPr lang="en-US" sz="1800" dirty="0" err="1">
                <a:solidFill>
                  <a:srgbClr val="002E51"/>
                </a:solidFill>
              </a:rPr>
              <a:t>palbo</a:t>
            </a:r>
            <a:r>
              <a:rPr lang="en-US" sz="1800" dirty="0">
                <a:solidFill>
                  <a:srgbClr val="002E51"/>
                </a:solidFill>
              </a:rPr>
              <a:t>, 4.5% </a:t>
            </a:r>
            <a:r>
              <a:rPr lang="en-US" sz="1800" dirty="0" err="1">
                <a:solidFill>
                  <a:srgbClr val="002E51"/>
                </a:solidFill>
              </a:rPr>
              <a:t>ribo</a:t>
            </a:r>
            <a:r>
              <a:rPr lang="en-US" sz="1800" dirty="0">
                <a:solidFill>
                  <a:srgbClr val="002E51"/>
                </a:solidFill>
              </a:rPr>
              <a:t>, 4.1% </a:t>
            </a:r>
            <a:r>
              <a:rPr lang="en-US" sz="1800" dirty="0" err="1">
                <a:solidFill>
                  <a:srgbClr val="002E51"/>
                </a:solidFill>
              </a:rPr>
              <a:t>abema</a:t>
            </a:r>
            <a:endParaRPr lang="en-US" sz="1800" dirty="0">
              <a:solidFill>
                <a:srgbClr val="002E51"/>
              </a:solidFill>
            </a:endParaRPr>
          </a:p>
          <a:p>
            <a:pPr marL="285750" indent="-285750">
              <a:buFont typeface="Arial" panose="020B0604020202020204" pitchFamily="34" charset="0"/>
              <a:buChar char="•"/>
            </a:pPr>
            <a:endParaRPr lang="en-US" sz="1800" dirty="0">
              <a:solidFill>
                <a:srgbClr val="002E51"/>
              </a:solidFill>
            </a:endParaRPr>
          </a:p>
          <a:p>
            <a:endParaRPr lang="en-US" dirty="0"/>
          </a:p>
        </p:txBody>
      </p:sp>
    </p:spTree>
    <p:extLst>
      <p:ext uri="{BB962C8B-B14F-4D97-AF65-F5344CB8AC3E}">
        <p14:creationId xmlns:p14="http://schemas.microsoft.com/office/powerpoint/2010/main" val="1722287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695496"/>
          </a:xfrm>
        </p:spPr>
        <p:txBody>
          <a:bodyPr>
            <a:normAutofit/>
          </a:bodyPr>
          <a:lstStyle/>
          <a:p>
            <a:r>
              <a:rPr lang="en-US" b="1" dirty="0" err="1"/>
              <a:t>postMONARCH</a:t>
            </a:r>
            <a:endParaRPr lang="en-US" b="1" dirty="0"/>
          </a:p>
        </p:txBody>
      </p:sp>
      <p:sp>
        <p:nvSpPr>
          <p:cNvPr id="5" name="Content Placeholder 4">
            <a:extLst>
              <a:ext uri="{FF2B5EF4-FFF2-40B4-BE49-F238E27FC236}">
                <a16:creationId xmlns:a16="http://schemas.microsoft.com/office/drawing/2014/main" id="{0D236DCE-8EAF-126C-3D40-D6D296253EE6}"/>
              </a:ext>
            </a:extLst>
          </p:cNvPr>
          <p:cNvSpPr>
            <a:spLocks noGrp="1"/>
          </p:cNvSpPr>
          <p:nvPr>
            <p:ph sz="half" idx="2"/>
          </p:nvPr>
        </p:nvSpPr>
        <p:spPr/>
        <p:txBody>
          <a:bodyPr/>
          <a:lstStyle/>
          <a:p>
            <a:r>
              <a:rPr lang="en-US" dirty="0">
                <a:solidFill>
                  <a:srgbClr val="002E51"/>
                </a:solidFill>
              </a:rPr>
              <a:t>Results TBD</a:t>
            </a:r>
          </a:p>
        </p:txBody>
      </p:sp>
      <p:sp>
        <p:nvSpPr>
          <p:cNvPr id="3" name="TextBox 2">
            <a:extLst>
              <a:ext uri="{FF2B5EF4-FFF2-40B4-BE49-F238E27FC236}">
                <a16:creationId xmlns:a16="http://schemas.microsoft.com/office/drawing/2014/main" id="{E4438612-CAED-D73B-52D8-5E246EE63B12}"/>
              </a:ext>
            </a:extLst>
          </p:cNvPr>
          <p:cNvSpPr txBox="1"/>
          <p:nvPr/>
        </p:nvSpPr>
        <p:spPr>
          <a:xfrm>
            <a:off x="816884" y="3914539"/>
            <a:ext cx="3547831" cy="276999"/>
          </a:xfrm>
          <a:prstGeom prst="rect">
            <a:avLst/>
          </a:prstGeom>
          <a:noFill/>
        </p:spPr>
        <p:txBody>
          <a:bodyPr wrap="none" rtlCol="0">
            <a:spAutoFit/>
          </a:bodyPr>
          <a:lstStyle/>
          <a:p>
            <a:r>
              <a:rPr lang="en-US" sz="1200" dirty="0" err="1">
                <a:solidFill>
                  <a:srgbClr val="003767"/>
                </a:solidFill>
              </a:rPr>
              <a:t>Kalinsky</a:t>
            </a:r>
            <a:r>
              <a:rPr lang="en-US" sz="1200" dirty="0">
                <a:solidFill>
                  <a:srgbClr val="003767"/>
                </a:solidFill>
              </a:rPr>
              <a:t> et al. </a:t>
            </a:r>
            <a:r>
              <a:rPr lang="en-US" sz="1200" i="1" dirty="0">
                <a:solidFill>
                  <a:srgbClr val="003767"/>
                </a:solidFill>
              </a:rPr>
              <a:t>JCO</a:t>
            </a:r>
            <a:r>
              <a:rPr lang="en-US" sz="1200" dirty="0">
                <a:solidFill>
                  <a:srgbClr val="003767"/>
                </a:solidFill>
              </a:rPr>
              <a:t> 40, 2022 (suppl 16; TPS1117)</a:t>
            </a:r>
          </a:p>
        </p:txBody>
      </p:sp>
      <p:sp>
        <p:nvSpPr>
          <p:cNvPr id="2" name="Content Placeholder 1">
            <a:extLst>
              <a:ext uri="{FF2B5EF4-FFF2-40B4-BE49-F238E27FC236}">
                <a16:creationId xmlns:a16="http://schemas.microsoft.com/office/drawing/2014/main" id="{64DFD340-1BA1-8A78-EAEF-101907E2C218}"/>
              </a:ext>
            </a:extLst>
          </p:cNvPr>
          <p:cNvSpPr>
            <a:spLocks noGrp="1"/>
          </p:cNvSpPr>
          <p:nvPr>
            <p:ph sz="half" idx="1"/>
          </p:nvPr>
        </p:nvSpPr>
        <p:spPr/>
        <p:txBody>
          <a:bodyPr/>
          <a:lstStyle/>
          <a:p>
            <a:r>
              <a:rPr lang="en-US" sz="1400" dirty="0">
                <a:solidFill>
                  <a:srgbClr val="002E51"/>
                </a:solidFill>
              </a:rPr>
              <a:t>Disease progression on prior CDK4/6 inhibitor + AI as initial 1</a:t>
            </a:r>
            <a:r>
              <a:rPr lang="en-US" sz="1400" baseline="30000" dirty="0">
                <a:solidFill>
                  <a:srgbClr val="002E51"/>
                </a:solidFill>
              </a:rPr>
              <a:t>st</a:t>
            </a:r>
            <a:r>
              <a:rPr lang="en-US" sz="1400" dirty="0">
                <a:solidFill>
                  <a:srgbClr val="002E51"/>
                </a:solidFill>
              </a:rPr>
              <a:t> line MBC or adjuvant Rx</a:t>
            </a:r>
          </a:p>
          <a:p>
            <a:r>
              <a:rPr lang="en-US" sz="1400" dirty="0">
                <a:solidFill>
                  <a:srgbClr val="002E51"/>
                </a:solidFill>
              </a:rPr>
              <a:t>Phase III RCT</a:t>
            </a:r>
          </a:p>
          <a:p>
            <a:r>
              <a:rPr lang="en-US" sz="1400" dirty="0">
                <a:solidFill>
                  <a:srgbClr val="002E51"/>
                </a:solidFill>
              </a:rPr>
              <a:t>Abemaciclib 150mg PO BID or placebo + </a:t>
            </a:r>
            <a:r>
              <a:rPr lang="en-US" sz="1400" dirty="0" err="1">
                <a:solidFill>
                  <a:srgbClr val="002E51"/>
                </a:solidFill>
              </a:rPr>
              <a:t>fulvestrant</a:t>
            </a:r>
            <a:r>
              <a:rPr lang="en-US" sz="1400" dirty="0">
                <a:solidFill>
                  <a:srgbClr val="002E51"/>
                </a:solidFill>
              </a:rPr>
              <a:t>. 1:1</a:t>
            </a:r>
          </a:p>
          <a:p>
            <a:r>
              <a:rPr lang="en-US" sz="1400" dirty="0">
                <a:solidFill>
                  <a:srgbClr val="002E51"/>
                </a:solidFill>
              </a:rPr>
              <a:t>January 2022 start time -350 pts planned</a:t>
            </a:r>
          </a:p>
          <a:p>
            <a:r>
              <a:rPr lang="en-US" sz="1400" dirty="0">
                <a:solidFill>
                  <a:srgbClr val="002E51"/>
                </a:solidFill>
              </a:rPr>
              <a:t>Key endpoints: OS, PFS, RR, safety, PRO</a:t>
            </a:r>
          </a:p>
        </p:txBody>
      </p:sp>
    </p:spTree>
    <p:extLst>
      <p:ext uri="{BB962C8B-B14F-4D97-AF65-F5344CB8AC3E}">
        <p14:creationId xmlns:p14="http://schemas.microsoft.com/office/powerpoint/2010/main" val="797915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sz="half" idx="1"/>
          </p:nvPr>
        </p:nvSpPr>
        <p:spPr>
          <a:xfrm>
            <a:off x="490356" y="1139316"/>
            <a:ext cx="3223085" cy="2936240"/>
          </a:xfrm>
        </p:spPr>
        <p:txBody>
          <a:bodyPr wrap="square" anchor="t">
            <a:normAutofit/>
          </a:bodyPr>
          <a:lstStyle/>
          <a:p>
            <a:pPr marL="285750" indent="-285750">
              <a:buFont typeface="Arial" panose="020B0604020202020204" pitchFamily="34" charset="0"/>
              <a:buChar char="•"/>
            </a:pPr>
            <a:r>
              <a:rPr lang="en-US" sz="2000" dirty="0">
                <a:solidFill>
                  <a:srgbClr val="002E51"/>
                </a:solidFill>
              </a:rPr>
              <a:t>70yo postmenopausal ♀ </a:t>
            </a:r>
            <a:r>
              <a:rPr lang="en-US" sz="2000" dirty="0" err="1">
                <a:solidFill>
                  <a:srgbClr val="002E51"/>
                </a:solidFill>
              </a:rPr>
              <a:t>denovo</a:t>
            </a:r>
            <a:r>
              <a:rPr lang="en-US" sz="2000" dirty="0">
                <a:solidFill>
                  <a:srgbClr val="002E51"/>
                </a:solidFill>
              </a:rPr>
              <a:t> HR (+) MBC</a:t>
            </a:r>
          </a:p>
          <a:p>
            <a:pPr marL="285750" indent="-285750">
              <a:buFont typeface="Arial" panose="020B0604020202020204" pitchFamily="34" charset="0"/>
              <a:buChar char="•"/>
            </a:pPr>
            <a:r>
              <a:rPr lang="en-US" sz="2000" dirty="0">
                <a:solidFill>
                  <a:srgbClr val="002E51"/>
                </a:solidFill>
              </a:rPr>
              <a:t>Can 2</a:t>
            </a:r>
            <a:r>
              <a:rPr lang="en-US" sz="2000" baseline="30000" dirty="0">
                <a:solidFill>
                  <a:srgbClr val="002E51"/>
                </a:solidFill>
              </a:rPr>
              <a:t>nd</a:t>
            </a:r>
            <a:r>
              <a:rPr lang="en-US" sz="2000" dirty="0">
                <a:solidFill>
                  <a:srgbClr val="002E51"/>
                </a:solidFill>
              </a:rPr>
              <a:t> line CDK 4/6 inhibitor work as well as 1</a:t>
            </a:r>
            <a:r>
              <a:rPr lang="en-US" sz="2000" baseline="30000" dirty="0">
                <a:solidFill>
                  <a:srgbClr val="002E51"/>
                </a:solidFill>
              </a:rPr>
              <a:t>st</a:t>
            </a:r>
            <a:r>
              <a:rPr lang="en-US" sz="2000" dirty="0">
                <a:solidFill>
                  <a:srgbClr val="002E51"/>
                </a:solidFill>
              </a:rPr>
              <a:t> line?</a:t>
            </a:r>
          </a:p>
        </p:txBody>
      </p:sp>
      <p:sp>
        <p:nvSpPr>
          <p:cNvPr id="4" name="Title 3"/>
          <p:cNvSpPr>
            <a:spLocks noGrp="1"/>
          </p:cNvSpPr>
          <p:nvPr>
            <p:ph type="title"/>
          </p:nvPr>
        </p:nvSpPr>
        <p:spPr>
          <a:xfrm>
            <a:off x="0" y="127465"/>
            <a:ext cx="9144000" cy="695496"/>
          </a:xfrm>
        </p:spPr>
        <p:txBody>
          <a:bodyPr>
            <a:normAutofit/>
          </a:bodyPr>
          <a:lstStyle/>
          <a:p>
            <a:r>
              <a:rPr lang="en-US" b="1" dirty="0"/>
              <a:t>Case Discussion </a:t>
            </a:r>
          </a:p>
        </p:txBody>
      </p:sp>
      <p:sp>
        <p:nvSpPr>
          <p:cNvPr id="5" name="Content Placeholder 4">
            <a:extLst>
              <a:ext uri="{FF2B5EF4-FFF2-40B4-BE49-F238E27FC236}">
                <a16:creationId xmlns:a16="http://schemas.microsoft.com/office/drawing/2014/main" id="{0D236DCE-8EAF-126C-3D40-D6D296253EE6}"/>
              </a:ext>
            </a:extLst>
          </p:cNvPr>
          <p:cNvSpPr>
            <a:spLocks noGrp="1"/>
          </p:cNvSpPr>
          <p:nvPr>
            <p:ph sz="half" idx="2"/>
          </p:nvPr>
        </p:nvSpPr>
        <p:spPr/>
        <p:txBody>
          <a:bodyPr/>
          <a:lstStyle/>
          <a:p>
            <a:pPr marL="285750" indent="-285750">
              <a:buFont typeface="Arial" panose="020B0604020202020204" pitchFamily="34" charset="0"/>
              <a:buChar char="•"/>
            </a:pPr>
            <a:r>
              <a:rPr lang="en-US" sz="2000" dirty="0">
                <a:solidFill>
                  <a:srgbClr val="002E51"/>
                </a:solidFill>
              </a:rPr>
              <a:t>SONIA trial </a:t>
            </a:r>
          </a:p>
          <a:p>
            <a:pPr marL="285750" indent="-285750">
              <a:buFont typeface="Arial" panose="020B0604020202020204" pitchFamily="34" charset="0"/>
              <a:buChar char="•"/>
            </a:pPr>
            <a:r>
              <a:rPr lang="en-US" sz="2000" dirty="0">
                <a:solidFill>
                  <a:srgbClr val="002E51"/>
                </a:solidFill>
              </a:rPr>
              <a:t>Randomized Phase III</a:t>
            </a:r>
          </a:p>
          <a:p>
            <a:pPr marL="285750" indent="-285750">
              <a:buFont typeface="Arial" panose="020B0604020202020204" pitchFamily="34" charset="0"/>
              <a:buChar char="•"/>
            </a:pPr>
            <a:r>
              <a:rPr lang="en-US" sz="2000" dirty="0">
                <a:solidFill>
                  <a:srgbClr val="002E51"/>
                </a:solidFill>
              </a:rPr>
              <a:t>1050 pre/postmenopausal ♀</a:t>
            </a:r>
          </a:p>
          <a:p>
            <a:pPr marL="285750" indent="-285750">
              <a:buFont typeface="Arial" panose="020B0604020202020204" pitchFamily="34" charset="0"/>
              <a:buChar char="•"/>
            </a:pPr>
            <a:r>
              <a:rPr lang="en-US" sz="2000" dirty="0">
                <a:solidFill>
                  <a:srgbClr val="002E51"/>
                </a:solidFill>
              </a:rPr>
              <a:t>1</a:t>
            </a:r>
            <a:r>
              <a:rPr lang="en-US" sz="2000" baseline="30000" dirty="0">
                <a:solidFill>
                  <a:srgbClr val="002E51"/>
                </a:solidFill>
              </a:rPr>
              <a:t>st</a:t>
            </a:r>
            <a:r>
              <a:rPr lang="en-US" sz="2000" dirty="0">
                <a:solidFill>
                  <a:srgbClr val="002E51"/>
                </a:solidFill>
              </a:rPr>
              <a:t> line AI + CDK4/6=&gt;</a:t>
            </a:r>
            <a:r>
              <a:rPr lang="en-US" sz="2000" dirty="0" err="1">
                <a:solidFill>
                  <a:srgbClr val="002E51"/>
                </a:solidFill>
              </a:rPr>
              <a:t>fulvestrant</a:t>
            </a:r>
            <a:endParaRPr lang="en-US" sz="2000" dirty="0">
              <a:solidFill>
                <a:srgbClr val="002E51"/>
              </a:solidFill>
            </a:endParaRPr>
          </a:p>
          <a:p>
            <a:pPr marL="285750" indent="-285750">
              <a:buFont typeface="Arial" panose="020B0604020202020204" pitchFamily="34" charset="0"/>
              <a:buChar char="•"/>
            </a:pPr>
            <a:r>
              <a:rPr lang="en-US" sz="2000" dirty="0">
                <a:solidFill>
                  <a:srgbClr val="002E51"/>
                </a:solidFill>
              </a:rPr>
              <a:t>1</a:t>
            </a:r>
            <a:r>
              <a:rPr lang="en-US" sz="2000" baseline="30000" dirty="0">
                <a:solidFill>
                  <a:srgbClr val="002E51"/>
                </a:solidFill>
              </a:rPr>
              <a:t>st</a:t>
            </a:r>
            <a:r>
              <a:rPr lang="en-US" sz="2000" dirty="0">
                <a:solidFill>
                  <a:srgbClr val="002E51"/>
                </a:solidFill>
              </a:rPr>
              <a:t> line AI-&gt;</a:t>
            </a:r>
            <a:r>
              <a:rPr lang="en-US" sz="2000" dirty="0" err="1">
                <a:solidFill>
                  <a:srgbClr val="002E51"/>
                </a:solidFill>
              </a:rPr>
              <a:t>fulvestrant</a:t>
            </a:r>
            <a:r>
              <a:rPr lang="en-US" sz="2000" dirty="0">
                <a:solidFill>
                  <a:srgbClr val="002E51"/>
                </a:solidFill>
              </a:rPr>
              <a:t> + CDK 4/6 inhibitor </a:t>
            </a:r>
          </a:p>
          <a:p>
            <a:endParaRPr lang="en-US" dirty="0"/>
          </a:p>
        </p:txBody>
      </p:sp>
    </p:spTree>
    <p:extLst>
      <p:ext uri="{BB962C8B-B14F-4D97-AF65-F5344CB8AC3E}">
        <p14:creationId xmlns:p14="http://schemas.microsoft.com/office/powerpoint/2010/main" val="800649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695496"/>
          </a:xfrm>
        </p:spPr>
        <p:txBody>
          <a:bodyPr>
            <a:normAutofit/>
          </a:bodyPr>
          <a:lstStyle/>
          <a:p>
            <a:r>
              <a:rPr lang="en-US" b="1" dirty="0"/>
              <a:t>SONIA trial </a:t>
            </a:r>
          </a:p>
        </p:txBody>
      </p:sp>
      <p:sp>
        <p:nvSpPr>
          <p:cNvPr id="5" name="Content Placeholder 4">
            <a:extLst>
              <a:ext uri="{FF2B5EF4-FFF2-40B4-BE49-F238E27FC236}">
                <a16:creationId xmlns:a16="http://schemas.microsoft.com/office/drawing/2014/main" id="{0D236DCE-8EAF-126C-3D40-D6D296253EE6}"/>
              </a:ext>
            </a:extLst>
          </p:cNvPr>
          <p:cNvSpPr>
            <a:spLocks noGrp="1"/>
          </p:cNvSpPr>
          <p:nvPr>
            <p:ph sz="half" idx="2"/>
          </p:nvPr>
        </p:nvSpPr>
        <p:spPr/>
        <p:txBody>
          <a:bodyPr/>
          <a:lstStyle/>
          <a:p>
            <a:r>
              <a:rPr lang="en-US" dirty="0">
                <a:solidFill>
                  <a:srgbClr val="002E51"/>
                </a:solidFill>
              </a:rPr>
              <a:t>Results TBD</a:t>
            </a:r>
          </a:p>
        </p:txBody>
      </p:sp>
      <p:pic>
        <p:nvPicPr>
          <p:cNvPr id="7" name="Picture 6" descr="A screenshot of a computer">
            <a:extLst>
              <a:ext uri="{FF2B5EF4-FFF2-40B4-BE49-F238E27FC236}">
                <a16:creationId xmlns:a16="http://schemas.microsoft.com/office/drawing/2014/main" id="{B3B9B537-1237-8F6F-2A10-E109F72BCADF}"/>
              </a:ext>
            </a:extLst>
          </p:cNvPr>
          <p:cNvPicPr>
            <a:picLocks noChangeAspect="1"/>
          </p:cNvPicPr>
          <p:nvPr/>
        </p:nvPicPr>
        <p:blipFill>
          <a:blip r:embed="rId3"/>
          <a:stretch>
            <a:fillRect/>
          </a:stretch>
        </p:blipFill>
        <p:spPr>
          <a:xfrm>
            <a:off x="967192" y="791764"/>
            <a:ext cx="7209616" cy="3071660"/>
          </a:xfrm>
          <a:prstGeom prst="rect">
            <a:avLst/>
          </a:prstGeom>
        </p:spPr>
      </p:pic>
      <p:sp>
        <p:nvSpPr>
          <p:cNvPr id="9" name="TextBox 8">
            <a:extLst>
              <a:ext uri="{FF2B5EF4-FFF2-40B4-BE49-F238E27FC236}">
                <a16:creationId xmlns:a16="http://schemas.microsoft.com/office/drawing/2014/main" id="{7B1AF376-D70B-2DCD-A5EA-B20C8828A215}"/>
              </a:ext>
            </a:extLst>
          </p:cNvPr>
          <p:cNvSpPr txBox="1"/>
          <p:nvPr/>
        </p:nvSpPr>
        <p:spPr>
          <a:xfrm>
            <a:off x="4034528" y="3863424"/>
            <a:ext cx="4606900" cy="307777"/>
          </a:xfrm>
          <a:prstGeom prst="rect">
            <a:avLst/>
          </a:prstGeom>
          <a:noFill/>
        </p:spPr>
        <p:txBody>
          <a:bodyPr wrap="square">
            <a:spAutoFit/>
          </a:bodyPr>
          <a:lstStyle/>
          <a:p>
            <a:r>
              <a:rPr lang="en-US" sz="1400" dirty="0" err="1">
                <a:solidFill>
                  <a:srgbClr val="003767"/>
                </a:solidFill>
              </a:rPr>
              <a:t>Sonke</a:t>
            </a:r>
            <a:r>
              <a:rPr lang="en-US" sz="1400" dirty="0">
                <a:solidFill>
                  <a:srgbClr val="003767"/>
                </a:solidFill>
              </a:rPr>
              <a:t> G et al. ASCO 2023;Abstract 1000.</a:t>
            </a:r>
          </a:p>
        </p:txBody>
      </p:sp>
    </p:spTree>
    <p:extLst>
      <p:ext uri="{BB962C8B-B14F-4D97-AF65-F5344CB8AC3E}">
        <p14:creationId xmlns:p14="http://schemas.microsoft.com/office/powerpoint/2010/main" val="1030179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114EF-FD1D-1FD2-8880-5BD7AE8F1B57}"/>
              </a:ext>
            </a:extLst>
          </p:cNvPr>
          <p:cNvPicPr>
            <a:picLocks noChangeAspect="1"/>
          </p:cNvPicPr>
          <p:nvPr/>
        </p:nvPicPr>
        <p:blipFill>
          <a:blip r:embed="rId2"/>
          <a:stretch>
            <a:fillRect/>
          </a:stretch>
        </p:blipFill>
        <p:spPr>
          <a:xfrm>
            <a:off x="369960" y="191079"/>
            <a:ext cx="8404080" cy="4083545"/>
          </a:xfrm>
          <a:prstGeom prst="rect">
            <a:avLst/>
          </a:prstGeom>
        </p:spPr>
      </p:pic>
    </p:spTree>
    <p:extLst>
      <p:ext uri="{BB962C8B-B14F-4D97-AF65-F5344CB8AC3E}">
        <p14:creationId xmlns:p14="http://schemas.microsoft.com/office/powerpoint/2010/main" val="1650875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695496"/>
          </a:xfrm>
        </p:spPr>
        <p:txBody>
          <a:bodyPr>
            <a:normAutofit/>
          </a:bodyPr>
          <a:lstStyle/>
          <a:p>
            <a:r>
              <a:rPr lang="en-US" b="1" dirty="0"/>
              <a:t>SONIA trial: PFS2 </a:t>
            </a:r>
          </a:p>
        </p:txBody>
      </p:sp>
      <p:sp>
        <p:nvSpPr>
          <p:cNvPr id="9" name="TextBox 8">
            <a:extLst>
              <a:ext uri="{FF2B5EF4-FFF2-40B4-BE49-F238E27FC236}">
                <a16:creationId xmlns:a16="http://schemas.microsoft.com/office/drawing/2014/main" id="{7B1AF376-D70B-2DCD-A5EA-B20C8828A215}"/>
              </a:ext>
            </a:extLst>
          </p:cNvPr>
          <p:cNvSpPr txBox="1"/>
          <p:nvPr/>
        </p:nvSpPr>
        <p:spPr>
          <a:xfrm>
            <a:off x="4477214" y="4017312"/>
            <a:ext cx="4606900" cy="307777"/>
          </a:xfrm>
          <a:prstGeom prst="rect">
            <a:avLst/>
          </a:prstGeom>
          <a:noFill/>
        </p:spPr>
        <p:txBody>
          <a:bodyPr wrap="square">
            <a:spAutoFit/>
          </a:bodyPr>
          <a:lstStyle/>
          <a:p>
            <a:r>
              <a:rPr lang="en-US" sz="1400" dirty="0" err="1">
                <a:solidFill>
                  <a:srgbClr val="003767"/>
                </a:solidFill>
              </a:rPr>
              <a:t>Sonke</a:t>
            </a:r>
            <a:r>
              <a:rPr lang="en-US" sz="1400" dirty="0">
                <a:solidFill>
                  <a:srgbClr val="003767"/>
                </a:solidFill>
              </a:rPr>
              <a:t> G et al. ASCO 2023;Abstract 1000.</a:t>
            </a:r>
          </a:p>
        </p:txBody>
      </p:sp>
      <p:pic>
        <p:nvPicPr>
          <p:cNvPr id="6" name="Content Placeholder 5" descr="A graph on a computer screen&#10;&#10;Description automatically generated">
            <a:extLst>
              <a:ext uri="{FF2B5EF4-FFF2-40B4-BE49-F238E27FC236}">
                <a16:creationId xmlns:a16="http://schemas.microsoft.com/office/drawing/2014/main" id="{D9CAF8D2-05ED-3B12-28BF-FD041118A55E}"/>
              </a:ext>
            </a:extLst>
          </p:cNvPr>
          <p:cNvPicPr>
            <a:picLocks noGrp="1" noChangeAspect="1"/>
          </p:cNvPicPr>
          <p:nvPr>
            <p:ph sz="half" idx="2"/>
          </p:nvPr>
        </p:nvPicPr>
        <p:blipFill>
          <a:blip r:embed="rId3"/>
          <a:stretch>
            <a:fillRect/>
          </a:stretch>
        </p:blipFill>
        <p:spPr>
          <a:xfrm>
            <a:off x="990157" y="685790"/>
            <a:ext cx="6974114" cy="3251694"/>
          </a:xfrm>
        </p:spPr>
      </p:pic>
    </p:spTree>
    <p:extLst>
      <p:ext uri="{BB962C8B-B14F-4D97-AF65-F5344CB8AC3E}">
        <p14:creationId xmlns:p14="http://schemas.microsoft.com/office/powerpoint/2010/main" val="5910761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695496"/>
          </a:xfrm>
        </p:spPr>
        <p:txBody>
          <a:bodyPr>
            <a:normAutofit/>
          </a:bodyPr>
          <a:lstStyle/>
          <a:p>
            <a:r>
              <a:rPr lang="en-US" b="1" dirty="0"/>
              <a:t>SONIA trial: OS </a:t>
            </a:r>
          </a:p>
        </p:txBody>
      </p:sp>
      <p:pic>
        <p:nvPicPr>
          <p:cNvPr id="10" name="Content Placeholder 9" descr="A graph showing the growth of cdk4&#10;&#10;Description automatically generated">
            <a:extLst>
              <a:ext uri="{FF2B5EF4-FFF2-40B4-BE49-F238E27FC236}">
                <a16:creationId xmlns:a16="http://schemas.microsoft.com/office/drawing/2014/main" id="{2B604235-FE5A-DF75-631A-13F041AD10C1}"/>
              </a:ext>
            </a:extLst>
          </p:cNvPr>
          <p:cNvPicPr>
            <a:picLocks noGrp="1" noChangeAspect="1"/>
          </p:cNvPicPr>
          <p:nvPr>
            <p:ph sz="half" idx="2"/>
          </p:nvPr>
        </p:nvPicPr>
        <p:blipFill>
          <a:blip r:embed="rId3"/>
          <a:stretch>
            <a:fillRect/>
          </a:stretch>
        </p:blipFill>
        <p:spPr>
          <a:xfrm>
            <a:off x="1181100" y="721986"/>
            <a:ext cx="6781800" cy="3242414"/>
          </a:xfrm>
        </p:spPr>
      </p:pic>
      <p:sp>
        <p:nvSpPr>
          <p:cNvPr id="9" name="TextBox 8">
            <a:extLst>
              <a:ext uri="{FF2B5EF4-FFF2-40B4-BE49-F238E27FC236}">
                <a16:creationId xmlns:a16="http://schemas.microsoft.com/office/drawing/2014/main" id="{7B1AF376-D70B-2DCD-A5EA-B20C8828A215}"/>
              </a:ext>
            </a:extLst>
          </p:cNvPr>
          <p:cNvSpPr txBox="1"/>
          <p:nvPr/>
        </p:nvSpPr>
        <p:spPr>
          <a:xfrm>
            <a:off x="4477214" y="4017312"/>
            <a:ext cx="4606900" cy="307777"/>
          </a:xfrm>
          <a:prstGeom prst="rect">
            <a:avLst/>
          </a:prstGeom>
          <a:noFill/>
        </p:spPr>
        <p:txBody>
          <a:bodyPr wrap="square">
            <a:spAutoFit/>
          </a:bodyPr>
          <a:lstStyle/>
          <a:p>
            <a:r>
              <a:rPr lang="en-US" sz="1400" dirty="0" err="1">
                <a:solidFill>
                  <a:srgbClr val="003767"/>
                </a:solidFill>
              </a:rPr>
              <a:t>Sonke</a:t>
            </a:r>
            <a:r>
              <a:rPr lang="en-US" sz="1400" dirty="0">
                <a:solidFill>
                  <a:srgbClr val="003767"/>
                </a:solidFill>
              </a:rPr>
              <a:t> G et al. ASCO 2023;Abstract 1000.</a:t>
            </a:r>
          </a:p>
        </p:txBody>
      </p:sp>
    </p:spTree>
    <p:extLst>
      <p:ext uri="{BB962C8B-B14F-4D97-AF65-F5344CB8AC3E}">
        <p14:creationId xmlns:p14="http://schemas.microsoft.com/office/powerpoint/2010/main" val="3898792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37" y="9144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075" y="12699"/>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lIns="91440" tIns="45720" rIns="91440" bIns="45720" anchor="t">
            <a:spAutoFit/>
          </a:bodyPr>
          <a:lstStyle/>
          <a:p>
            <a:pPr algn="ctr"/>
            <a:r>
              <a:rPr lang="en-US" sz="1600" dirty="0">
                <a:solidFill>
                  <a:schemeClr val="bg1"/>
                </a:solidFill>
                <a:latin typeface="Corporate S Demi"/>
                <a:ea typeface="ＭＳ Ｐゴシック"/>
              </a:rPr>
              <a:t>Thursday, August 10, 2023</a:t>
            </a:r>
          </a:p>
        </p:txBody>
      </p:sp>
      <p:pic>
        <p:nvPicPr>
          <p:cNvPr id="4" name="Picture 3" descr="A close-up of several logos&#10;&#10;Description automatically generated with low confidence">
            <a:extLst>
              <a:ext uri="{FF2B5EF4-FFF2-40B4-BE49-F238E27FC236}">
                <a16:creationId xmlns:a16="http://schemas.microsoft.com/office/drawing/2014/main" id="{C688624C-467C-292E-E1A5-67E57FDD098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882938" y="4452455"/>
            <a:ext cx="1939174" cy="387237"/>
          </a:xfrm>
          <a:prstGeom prst="rect">
            <a:avLst/>
          </a:prstGeom>
        </p:spPr>
      </p:pic>
    </p:spTree>
    <p:extLst>
      <p:ext uri="{BB962C8B-B14F-4D97-AF65-F5344CB8AC3E}">
        <p14:creationId xmlns:p14="http://schemas.microsoft.com/office/powerpoint/2010/main" val="2823157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B5335B37-E468-1644-A673-3B43C7A7D0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215692" cy="5196626"/>
          </a:xfrm>
          <a:prstGeom prst="rect">
            <a:avLst/>
          </a:prstGeom>
        </p:spPr>
      </p:pic>
      <p:sp>
        <p:nvSpPr>
          <p:cNvPr id="2" name="Subtitle 1"/>
          <p:cNvSpPr>
            <a:spLocks noGrp="1"/>
          </p:cNvSpPr>
          <p:nvPr>
            <p:ph type="subTitle" idx="1"/>
          </p:nvPr>
        </p:nvSpPr>
        <p:spPr>
          <a:xfrm>
            <a:off x="1371600" y="1941377"/>
            <a:ext cx="6400800" cy="2204975"/>
          </a:xfrm>
        </p:spPr>
        <p:txBody>
          <a:bodyPr/>
          <a:lstStyle/>
          <a:p>
            <a:endParaRPr lang="en-US" b="1" dirty="0">
              <a:solidFill>
                <a:srgbClr val="002E51"/>
              </a:solidFill>
            </a:endParaRPr>
          </a:p>
          <a:p>
            <a:r>
              <a:rPr lang="en-US" b="1" dirty="0">
                <a:solidFill>
                  <a:srgbClr val="002E51"/>
                </a:solidFill>
              </a:rPr>
              <a:t>Aixa Soyano, MD</a:t>
            </a:r>
          </a:p>
          <a:p>
            <a:r>
              <a:rPr lang="en-US" dirty="0">
                <a:solidFill>
                  <a:srgbClr val="002E51"/>
                </a:solidFill>
              </a:rPr>
              <a:t>Assistant Member</a:t>
            </a:r>
          </a:p>
          <a:p>
            <a:r>
              <a:rPr lang="en-US" dirty="0">
                <a:solidFill>
                  <a:srgbClr val="002E51"/>
                </a:solidFill>
              </a:rPr>
              <a:t>Moffitt Cancer Center</a:t>
            </a:r>
          </a:p>
          <a:p>
            <a:r>
              <a:rPr lang="en-US" dirty="0">
                <a:solidFill>
                  <a:srgbClr val="002E51"/>
                </a:solidFill>
              </a:rPr>
              <a:t>Tampa, FL</a:t>
            </a:r>
          </a:p>
        </p:txBody>
      </p:sp>
      <p:sp>
        <p:nvSpPr>
          <p:cNvPr id="4" name="Title 3"/>
          <p:cNvSpPr>
            <a:spLocks noGrp="1"/>
          </p:cNvSpPr>
          <p:nvPr>
            <p:ph type="title"/>
          </p:nvPr>
        </p:nvSpPr>
        <p:spPr>
          <a:xfrm>
            <a:off x="172616" y="223209"/>
            <a:ext cx="8798768" cy="1335787"/>
          </a:xfrm>
        </p:spPr>
        <p:txBody>
          <a:bodyPr/>
          <a:lstStyle/>
          <a:p>
            <a:r>
              <a:rPr lang="en-US" sz="4400" b="1" dirty="0">
                <a:solidFill>
                  <a:srgbClr val="002E51"/>
                </a:solidFill>
              </a:rPr>
              <a:t>Beyond CDK4/6 Inhibitors in Breast Cancer</a:t>
            </a:r>
          </a:p>
        </p:txBody>
      </p:sp>
      <p:pic>
        <p:nvPicPr>
          <p:cNvPr id="6" name="Picture 5">
            <a:extLst>
              <a:ext uri="{FF2B5EF4-FFF2-40B4-BE49-F238E27FC236}">
                <a16:creationId xmlns:a16="http://schemas.microsoft.com/office/drawing/2014/main" id="{C08D4BDC-E195-878C-FEA2-84A652E887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3143" y="4624477"/>
            <a:ext cx="1396538" cy="346445"/>
          </a:xfrm>
          <a:prstGeom prst="rect">
            <a:avLst/>
          </a:prstGeom>
        </p:spPr>
      </p:pic>
    </p:spTree>
    <p:extLst>
      <p:ext uri="{BB962C8B-B14F-4D97-AF65-F5344CB8AC3E}">
        <p14:creationId xmlns:p14="http://schemas.microsoft.com/office/powerpoint/2010/main" val="1699807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B5335B37-E468-1644-A673-3B43C7A7D0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215692" cy="5196626"/>
          </a:xfrm>
          <a:prstGeom prst="rect">
            <a:avLst/>
          </a:prstGeom>
        </p:spPr>
      </p:pic>
      <p:sp>
        <p:nvSpPr>
          <p:cNvPr id="2" name="Subtitle 1"/>
          <p:cNvSpPr>
            <a:spLocks noGrp="1"/>
          </p:cNvSpPr>
          <p:nvPr>
            <p:ph type="subTitle" idx="1"/>
          </p:nvPr>
        </p:nvSpPr>
        <p:spPr>
          <a:xfrm>
            <a:off x="298579" y="1172835"/>
            <a:ext cx="7763070" cy="2204975"/>
          </a:xfrm>
        </p:spPr>
        <p:txBody>
          <a:bodyPr/>
          <a:lstStyle/>
          <a:p>
            <a:pPr algn="l"/>
            <a:r>
              <a:rPr lang="en-US" sz="1800" b="1" dirty="0">
                <a:solidFill>
                  <a:srgbClr val="002E51"/>
                </a:solidFill>
              </a:rPr>
              <a:t>Consulting for Novartis and Speaker for Eli Lilly</a:t>
            </a:r>
          </a:p>
          <a:p>
            <a:pPr algn="l"/>
            <a:endParaRPr lang="en-US" sz="1800" b="1" dirty="0">
              <a:solidFill>
                <a:srgbClr val="002E51"/>
              </a:solidFill>
            </a:endParaRPr>
          </a:p>
          <a:p>
            <a:pPr algn="l"/>
            <a:r>
              <a:rPr lang="en-US" sz="1800" b="1" dirty="0">
                <a:solidFill>
                  <a:srgbClr val="002E51"/>
                </a:solidFill>
              </a:rPr>
              <a:t>No CI related to this presentation</a:t>
            </a:r>
            <a:endParaRPr lang="en-US" sz="1800" dirty="0">
              <a:solidFill>
                <a:srgbClr val="002E51"/>
              </a:solidFill>
            </a:endParaRPr>
          </a:p>
        </p:txBody>
      </p:sp>
      <p:sp>
        <p:nvSpPr>
          <p:cNvPr id="4" name="Title 3"/>
          <p:cNvSpPr>
            <a:spLocks noGrp="1"/>
          </p:cNvSpPr>
          <p:nvPr>
            <p:ph type="title"/>
          </p:nvPr>
        </p:nvSpPr>
        <p:spPr>
          <a:xfrm>
            <a:off x="172616" y="223209"/>
            <a:ext cx="8798768" cy="1335787"/>
          </a:xfrm>
        </p:spPr>
        <p:txBody>
          <a:bodyPr/>
          <a:lstStyle/>
          <a:p>
            <a:pPr algn="l"/>
            <a:r>
              <a:rPr lang="en-US" sz="3200" b="1" dirty="0">
                <a:solidFill>
                  <a:srgbClr val="002E51"/>
                </a:solidFill>
              </a:rPr>
              <a:t>Disclosures</a:t>
            </a:r>
            <a:endParaRPr lang="en-US" sz="4000" b="1" dirty="0">
              <a:solidFill>
                <a:srgbClr val="002E51"/>
              </a:solidFill>
            </a:endParaRPr>
          </a:p>
        </p:txBody>
      </p:sp>
      <p:pic>
        <p:nvPicPr>
          <p:cNvPr id="6" name="Picture 5">
            <a:extLst>
              <a:ext uri="{FF2B5EF4-FFF2-40B4-BE49-F238E27FC236}">
                <a16:creationId xmlns:a16="http://schemas.microsoft.com/office/drawing/2014/main" id="{C08D4BDC-E195-878C-FEA2-84A652E887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3143" y="4624477"/>
            <a:ext cx="1396538" cy="346445"/>
          </a:xfrm>
          <a:prstGeom prst="rect">
            <a:avLst/>
          </a:prstGeom>
        </p:spPr>
      </p:pic>
    </p:spTree>
    <p:extLst>
      <p:ext uri="{BB962C8B-B14F-4D97-AF65-F5344CB8AC3E}">
        <p14:creationId xmlns:p14="http://schemas.microsoft.com/office/powerpoint/2010/main" val="1662580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97982" y="50597"/>
            <a:ext cx="3310414" cy="148117"/>
          </a:xfrm>
          <a:prstGeom prst="rect">
            <a:avLst/>
          </a:prstGeom>
        </p:spPr>
        <p:txBody>
          <a:bodyPr vert="horz" wrap="square" lIns="0" tIns="9525" rIns="0" bIns="0" rtlCol="0">
            <a:spAutoFit/>
          </a:bodyPr>
          <a:lstStyle/>
          <a:p>
            <a:pPr marL="28575">
              <a:spcBef>
                <a:spcPts val="75"/>
              </a:spcBef>
            </a:pPr>
            <a:r>
              <a:rPr sz="900" dirty="0">
                <a:solidFill>
                  <a:srgbClr val="3E4444"/>
                </a:solidFill>
                <a:latin typeface="Arial"/>
                <a:cs typeface="Arial"/>
              </a:rPr>
              <a:t>San</a:t>
            </a:r>
            <a:r>
              <a:rPr sz="900" spc="-64" dirty="0">
                <a:solidFill>
                  <a:srgbClr val="3E4444"/>
                </a:solidFill>
                <a:latin typeface="Arial"/>
                <a:cs typeface="Arial"/>
              </a:rPr>
              <a:t> </a:t>
            </a:r>
            <a:r>
              <a:rPr sz="900" dirty="0">
                <a:solidFill>
                  <a:srgbClr val="3E4444"/>
                </a:solidFill>
                <a:latin typeface="Arial"/>
                <a:cs typeface="Arial"/>
              </a:rPr>
              <a:t>Antonio</a:t>
            </a:r>
            <a:r>
              <a:rPr sz="900" spc="-11" dirty="0">
                <a:solidFill>
                  <a:srgbClr val="3E4444"/>
                </a:solidFill>
                <a:latin typeface="Arial"/>
                <a:cs typeface="Arial"/>
              </a:rPr>
              <a:t> </a:t>
            </a:r>
            <a:r>
              <a:rPr sz="900" dirty="0">
                <a:solidFill>
                  <a:srgbClr val="3E4444"/>
                </a:solidFill>
                <a:latin typeface="Arial"/>
                <a:cs typeface="Arial"/>
              </a:rPr>
              <a:t>Breast</a:t>
            </a:r>
            <a:r>
              <a:rPr sz="900" spc="-11" dirty="0">
                <a:solidFill>
                  <a:srgbClr val="3E4444"/>
                </a:solidFill>
                <a:latin typeface="Arial"/>
                <a:cs typeface="Arial"/>
              </a:rPr>
              <a:t> </a:t>
            </a:r>
            <a:r>
              <a:rPr sz="900" dirty="0">
                <a:solidFill>
                  <a:srgbClr val="3E4444"/>
                </a:solidFill>
                <a:latin typeface="Arial"/>
                <a:cs typeface="Arial"/>
              </a:rPr>
              <a:t>Cancer</a:t>
            </a:r>
            <a:r>
              <a:rPr sz="900" spc="-11" dirty="0">
                <a:solidFill>
                  <a:srgbClr val="3E4444"/>
                </a:solidFill>
                <a:latin typeface="Arial"/>
                <a:cs typeface="Arial"/>
              </a:rPr>
              <a:t> </a:t>
            </a:r>
            <a:r>
              <a:rPr sz="900" dirty="0">
                <a:solidFill>
                  <a:srgbClr val="3E4444"/>
                </a:solidFill>
                <a:latin typeface="Arial"/>
                <a:cs typeface="Arial"/>
              </a:rPr>
              <a:t>Symposium</a:t>
            </a:r>
            <a:r>
              <a:rPr sz="900" baseline="24305" dirty="0">
                <a:solidFill>
                  <a:srgbClr val="3E4444"/>
                </a:solidFill>
                <a:latin typeface="Arial"/>
                <a:cs typeface="Arial"/>
              </a:rPr>
              <a:t>®</a:t>
            </a:r>
            <a:r>
              <a:rPr sz="900" dirty="0">
                <a:solidFill>
                  <a:srgbClr val="3E4444"/>
                </a:solidFill>
                <a:latin typeface="Arial"/>
                <a:cs typeface="Arial"/>
              </a:rPr>
              <a:t>,</a:t>
            </a:r>
            <a:r>
              <a:rPr sz="900" spc="-11" dirty="0">
                <a:solidFill>
                  <a:srgbClr val="3E4444"/>
                </a:solidFill>
                <a:latin typeface="Arial"/>
                <a:cs typeface="Arial"/>
              </a:rPr>
              <a:t> </a:t>
            </a:r>
            <a:r>
              <a:rPr sz="900" dirty="0">
                <a:solidFill>
                  <a:srgbClr val="3E4444"/>
                </a:solidFill>
                <a:latin typeface="Arial"/>
                <a:cs typeface="Arial"/>
              </a:rPr>
              <a:t>December</a:t>
            </a:r>
            <a:r>
              <a:rPr sz="900" spc="-15" dirty="0">
                <a:solidFill>
                  <a:srgbClr val="3E4444"/>
                </a:solidFill>
                <a:latin typeface="Arial"/>
                <a:cs typeface="Arial"/>
              </a:rPr>
              <a:t> </a:t>
            </a:r>
            <a:r>
              <a:rPr sz="900" dirty="0">
                <a:solidFill>
                  <a:srgbClr val="3E4444"/>
                </a:solidFill>
                <a:latin typeface="Arial"/>
                <a:cs typeface="Arial"/>
              </a:rPr>
              <a:t>6–10,</a:t>
            </a:r>
            <a:r>
              <a:rPr sz="900" spc="-11" dirty="0">
                <a:solidFill>
                  <a:srgbClr val="3E4444"/>
                </a:solidFill>
                <a:latin typeface="Arial"/>
                <a:cs typeface="Arial"/>
              </a:rPr>
              <a:t> </a:t>
            </a:r>
            <a:r>
              <a:rPr sz="900" spc="-15" dirty="0">
                <a:solidFill>
                  <a:srgbClr val="3E4444"/>
                </a:solidFill>
                <a:latin typeface="Arial"/>
                <a:cs typeface="Arial"/>
              </a:rPr>
              <a:t>2022</a:t>
            </a:r>
            <a:endParaRPr sz="900">
              <a:latin typeface="Arial"/>
              <a:cs typeface="Arial"/>
            </a:endParaRPr>
          </a:p>
        </p:txBody>
      </p:sp>
      <p:sp>
        <p:nvSpPr>
          <p:cNvPr id="3" name="object 3"/>
          <p:cNvSpPr txBox="1">
            <a:spLocks noGrp="1"/>
          </p:cNvSpPr>
          <p:nvPr>
            <p:ph type="title"/>
          </p:nvPr>
        </p:nvSpPr>
        <p:spPr>
          <a:xfrm>
            <a:off x="296465" y="817930"/>
            <a:ext cx="8606790" cy="1486946"/>
          </a:xfrm>
          <a:prstGeom prst="rect">
            <a:avLst/>
          </a:prstGeom>
        </p:spPr>
        <p:txBody>
          <a:bodyPr vert="horz" wrap="square" lIns="0" tIns="9525" rIns="0" bIns="0" rtlCol="0">
            <a:spAutoFit/>
          </a:bodyPr>
          <a:lstStyle/>
          <a:p>
            <a:pPr marL="9525" marR="3810">
              <a:spcBef>
                <a:spcPts val="75"/>
              </a:spcBef>
            </a:pPr>
            <a:r>
              <a:rPr sz="2400" b="1" dirty="0"/>
              <a:t>Capivasertib</a:t>
            </a:r>
            <a:r>
              <a:rPr sz="2400" b="1" spc="-8" dirty="0"/>
              <a:t> </a:t>
            </a:r>
            <a:r>
              <a:rPr sz="2400" b="1" dirty="0"/>
              <a:t>and</a:t>
            </a:r>
            <a:r>
              <a:rPr sz="2400" b="1" spc="-4" dirty="0"/>
              <a:t> </a:t>
            </a:r>
            <a:r>
              <a:rPr sz="2400" b="1" dirty="0"/>
              <a:t>fulvestrant</a:t>
            </a:r>
            <a:r>
              <a:rPr sz="2400" b="1" spc="-8" dirty="0"/>
              <a:t> </a:t>
            </a:r>
            <a:r>
              <a:rPr sz="2400" b="1" dirty="0"/>
              <a:t>for</a:t>
            </a:r>
            <a:r>
              <a:rPr sz="2400" b="1" spc="-4" dirty="0"/>
              <a:t> </a:t>
            </a:r>
            <a:r>
              <a:rPr sz="2400" b="1" dirty="0"/>
              <a:t>patients</a:t>
            </a:r>
            <a:r>
              <a:rPr sz="2400" b="1" spc="-8" dirty="0"/>
              <a:t> </a:t>
            </a:r>
            <a:r>
              <a:rPr sz="2400" b="1" dirty="0"/>
              <a:t>with</a:t>
            </a:r>
            <a:r>
              <a:rPr sz="2400" b="1" spc="-4" dirty="0"/>
              <a:t> </a:t>
            </a:r>
            <a:r>
              <a:rPr sz="2400" b="1" spc="-8" dirty="0"/>
              <a:t>aromatase </a:t>
            </a:r>
            <a:r>
              <a:rPr sz="2400" b="1" dirty="0"/>
              <a:t>inhibitor-resistant</a:t>
            </a:r>
            <a:r>
              <a:rPr sz="2400" b="1" spc="-11" dirty="0"/>
              <a:t> </a:t>
            </a:r>
            <a:r>
              <a:rPr sz="2400" b="1" dirty="0"/>
              <a:t>hormone</a:t>
            </a:r>
            <a:r>
              <a:rPr sz="2400" b="1" spc="-11" dirty="0"/>
              <a:t> </a:t>
            </a:r>
            <a:r>
              <a:rPr sz="2400" b="1" dirty="0"/>
              <a:t>receptor-</a:t>
            </a:r>
            <a:r>
              <a:rPr sz="2400" b="1" spc="-8" dirty="0"/>
              <a:t>positive/human </a:t>
            </a:r>
            <a:r>
              <a:rPr sz="2400" b="1" dirty="0"/>
              <a:t>epidermal</a:t>
            </a:r>
            <a:r>
              <a:rPr sz="2400" b="1" spc="-15" dirty="0"/>
              <a:t> </a:t>
            </a:r>
            <a:r>
              <a:rPr sz="2400" b="1" dirty="0"/>
              <a:t>growth</a:t>
            </a:r>
            <a:r>
              <a:rPr sz="2400" b="1" spc="-11" dirty="0"/>
              <a:t> </a:t>
            </a:r>
            <a:r>
              <a:rPr sz="2400" b="1" dirty="0"/>
              <a:t>factor</a:t>
            </a:r>
            <a:r>
              <a:rPr sz="2400" b="1" spc="-15" dirty="0"/>
              <a:t> </a:t>
            </a:r>
            <a:r>
              <a:rPr sz="2400" b="1" dirty="0"/>
              <a:t>receptor</a:t>
            </a:r>
            <a:r>
              <a:rPr sz="2400" b="1" spc="-11" dirty="0"/>
              <a:t> </a:t>
            </a:r>
            <a:r>
              <a:rPr sz="2400" b="1" spc="-8" dirty="0"/>
              <a:t>2-</a:t>
            </a:r>
            <a:r>
              <a:rPr sz="2400" b="1" dirty="0"/>
              <a:t>negative</a:t>
            </a:r>
            <a:r>
              <a:rPr sz="2400" b="1" spc="-11" dirty="0"/>
              <a:t> </a:t>
            </a:r>
            <a:r>
              <a:rPr sz="2400" b="1" spc="-8" dirty="0"/>
              <a:t>advanced </a:t>
            </a:r>
            <a:r>
              <a:rPr sz="2400" b="1" dirty="0"/>
              <a:t>breast</a:t>
            </a:r>
            <a:r>
              <a:rPr sz="2400" b="1" spc="-11" dirty="0"/>
              <a:t> </a:t>
            </a:r>
            <a:r>
              <a:rPr sz="2400" b="1" dirty="0"/>
              <a:t>cancer:</a:t>
            </a:r>
            <a:r>
              <a:rPr sz="2400" b="1" spc="-4" dirty="0"/>
              <a:t> </a:t>
            </a:r>
            <a:r>
              <a:rPr sz="2400" b="1" dirty="0"/>
              <a:t>Results</a:t>
            </a:r>
            <a:r>
              <a:rPr sz="2400" b="1" spc="-4" dirty="0"/>
              <a:t> </a:t>
            </a:r>
            <a:r>
              <a:rPr sz="2400" b="1" dirty="0"/>
              <a:t>from</a:t>
            </a:r>
            <a:r>
              <a:rPr sz="2400" b="1" spc="-4" dirty="0"/>
              <a:t> </a:t>
            </a:r>
            <a:r>
              <a:rPr sz="2400" b="1" dirty="0"/>
              <a:t>the</a:t>
            </a:r>
            <a:r>
              <a:rPr sz="2400" b="1" spc="-4" dirty="0"/>
              <a:t> </a:t>
            </a:r>
            <a:r>
              <a:rPr sz="2400" b="1" dirty="0"/>
              <a:t>Phase</a:t>
            </a:r>
            <a:r>
              <a:rPr sz="2400" b="1" spc="-4" dirty="0"/>
              <a:t> </a:t>
            </a:r>
            <a:r>
              <a:rPr sz="2400" b="1" dirty="0"/>
              <a:t>III</a:t>
            </a:r>
            <a:r>
              <a:rPr sz="2400" b="1" spc="-4" dirty="0"/>
              <a:t> </a:t>
            </a:r>
            <a:r>
              <a:rPr sz="2400" b="1" spc="-8" dirty="0"/>
              <a:t>CAPItello-</a:t>
            </a:r>
            <a:r>
              <a:rPr sz="2400" b="1" dirty="0"/>
              <a:t>291 </a:t>
            </a:r>
            <a:r>
              <a:rPr sz="2400" b="1" spc="-8" dirty="0"/>
              <a:t>trial</a:t>
            </a:r>
            <a:endParaRPr sz="2400" dirty="0"/>
          </a:p>
        </p:txBody>
      </p:sp>
      <p:sp>
        <p:nvSpPr>
          <p:cNvPr id="4" name="object 4"/>
          <p:cNvSpPr txBox="1"/>
          <p:nvPr/>
        </p:nvSpPr>
        <p:spPr>
          <a:xfrm>
            <a:off x="345996" y="2734523"/>
            <a:ext cx="8450104" cy="1486946"/>
          </a:xfrm>
          <a:prstGeom prst="rect">
            <a:avLst/>
          </a:prstGeom>
        </p:spPr>
        <p:txBody>
          <a:bodyPr vert="horz" wrap="square" lIns="0" tIns="9525" rIns="0" bIns="0" rtlCol="0">
            <a:spAutoFit/>
          </a:bodyPr>
          <a:lstStyle/>
          <a:p>
            <a:pPr marL="28575" marR="490061">
              <a:spcBef>
                <a:spcPts val="75"/>
              </a:spcBef>
            </a:pPr>
            <a:r>
              <a:rPr sz="1200" b="1" dirty="0">
                <a:solidFill>
                  <a:srgbClr val="3E4444"/>
                </a:solidFill>
                <a:latin typeface="Arial"/>
                <a:cs typeface="Arial"/>
              </a:rPr>
              <a:t>Nicholas</a:t>
            </a:r>
            <a:r>
              <a:rPr sz="1200" b="1" spc="-19" dirty="0">
                <a:solidFill>
                  <a:srgbClr val="3E4444"/>
                </a:solidFill>
                <a:latin typeface="Arial"/>
                <a:cs typeface="Arial"/>
              </a:rPr>
              <a:t> </a:t>
            </a:r>
            <a:r>
              <a:rPr sz="1200" b="1" dirty="0">
                <a:solidFill>
                  <a:srgbClr val="3E4444"/>
                </a:solidFill>
                <a:latin typeface="Arial"/>
                <a:cs typeface="Arial"/>
              </a:rPr>
              <a:t>C</a:t>
            </a:r>
            <a:r>
              <a:rPr sz="1200" b="1" spc="-19" dirty="0">
                <a:solidFill>
                  <a:srgbClr val="3E4444"/>
                </a:solidFill>
                <a:latin typeface="Arial"/>
                <a:cs typeface="Arial"/>
              </a:rPr>
              <a:t> </a:t>
            </a:r>
            <a:r>
              <a:rPr sz="1200" b="1" dirty="0">
                <a:solidFill>
                  <a:srgbClr val="3E4444"/>
                </a:solidFill>
                <a:latin typeface="Arial"/>
                <a:cs typeface="Arial"/>
              </a:rPr>
              <a:t>Turner</a:t>
            </a:r>
            <a:r>
              <a:rPr sz="1200" dirty="0">
                <a:solidFill>
                  <a:srgbClr val="3E4444"/>
                </a:solidFill>
                <a:latin typeface="Arial"/>
                <a:cs typeface="Arial"/>
              </a:rPr>
              <a:t>,</a:t>
            </a:r>
            <a:r>
              <a:rPr sz="1181" baseline="26455" dirty="0">
                <a:solidFill>
                  <a:srgbClr val="3E4444"/>
                </a:solidFill>
                <a:latin typeface="Arial"/>
                <a:cs typeface="Arial"/>
              </a:rPr>
              <a:t>1</a:t>
            </a:r>
            <a:r>
              <a:rPr sz="1181" spc="146" baseline="26455" dirty="0">
                <a:solidFill>
                  <a:srgbClr val="3E4444"/>
                </a:solidFill>
                <a:latin typeface="Arial"/>
                <a:cs typeface="Arial"/>
              </a:rPr>
              <a:t> </a:t>
            </a:r>
            <a:r>
              <a:rPr sz="1200" dirty="0">
                <a:solidFill>
                  <a:srgbClr val="3E4444"/>
                </a:solidFill>
                <a:latin typeface="Arial"/>
                <a:cs typeface="Arial"/>
              </a:rPr>
              <a:t>Mafalda</a:t>
            </a:r>
            <a:r>
              <a:rPr sz="1200" spc="-19" dirty="0">
                <a:solidFill>
                  <a:srgbClr val="3E4444"/>
                </a:solidFill>
                <a:latin typeface="Arial"/>
                <a:cs typeface="Arial"/>
              </a:rPr>
              <a:t> </a:t>
            </a:r>
            <a:r>
              <a:rPr sz="1200" dirty="0">
                <a:solidFill>
                  <a:srgbClr val="3E4444"/>
                </a:solidFill>
                <a:latin typeface="Arial"/>
                <a:cs typeface="Arial"/>
              </a:rPr>
              <a:t>Oliveira,</a:t>
            </a:r>
            <a:r>
              <a:rPr sz="1181" baseline="26455" dirty="0">
                <a:solidFill>
                  <a:srgbClr val="3E4444"/>
                </a:solidFill>
                <a:latin typeface="Arial"/>
                <a:cs typeface="Arial"/>
              </a:rPr>
              <a:t>2</a:t>
            </a:r>
            <a:r>
              <a:rPr sz="1181" spc="146" baseline="26455" dirty="0">
                <a:solidFill>
                  <a:srgbClr val="3E4444"/>
                </a:solidFill>
                <a:latin typeface="Arial"/>
                <a:cs typeface="Arial"/>
              </a:rPr>
              <a:t> </a:t>
            </a:r>
            <a:r>
              <a:rPr sz="1200" dirty="0">
                <a:solidFill>
                  <a:srgbClr val="3E4444"/>
                </a:solidFill>
                <a:latin typeface="Arial"/>
                <a:cs typeface="Arial"/>
              </a:rPr>
              <a:t>Sacha</a:t>
            </a:r>
            <a:r>
              <a:rPr sz="1200" spc="-19" dirty="0">
                <a:solidFill>
                  <a:srgbClr val="3E4444"/>
                </a:solidFill>
                <a:latin typeface="Arial"/>
                <a:cs typeface="Arial"/>
              </a:rPr>
              <a:t> </a:t>
            </a:r>
            <a:r>
              <a:rPr sz="1200" dirty="0">
                <a:solidFill>
                  <a:srgbClr val="3E4444"/>
                </a:solidFill>
                <a:latin typeface="Arial"/>
                <a:cs typeface="Arial"/>
              </a:rPr>
              <a:t>Howell,</a:t>
            </a:r>
            <a:r>
              <a:rPr sz="1181" baseline="26455" dirty="0">
                <a:solidFill>
                  <a:srgbClr val="3E4444"/>
                </a:solidFill>
                <a:latin typeface="Arial"/>
                <a:cs typeface="Arial"/>
              </a:rPr>
              <a:t>3</a:t>
            </a:r>
            <a:r>
              <a:rPr sz="1181" spc="146" baseline="26455" dirty="0">
                <a:solidFill>
                  <a:srgbClr val="3E4444"/>
                </a:solidFill>
                <a:latin typeface="Arial"/>
                <a:cs typeface="Arial"/>
              </a:rPr>
              <a:t> </a:t>
            </a:r>
            <a:r>
              <a:rPr sz="1200" dirty="0">
                <a:solidFill>
                  <a:srgbClr val="3E4444"/>
                </a:solidFill>
                <a:latin typeface="Arial"/>
                <a:cs typeface="Arial"/>
              </a:rPr>
              <a:t>Florence</a:t>
            </a:r>
            <a:r>
              <a:rPr sz="1200" spc="-19" dirty="0">
                <a:solidFill>
                  <a:srgbClr val="3E4444"/>
                </a:solidFill>
                <a:latin typeface="Arial"/>
                <a:cs typeface="Arial"/>
              </a:rPr>
              <a:t> </a:t>
            </a:r>
            <a:r>
              <a:rPr sz="1200" dirty="0">
                <a:solidFill>
                  <a:srgbClr val="3E4444"/>
                </a:solidFill>
                <a:latin typeface="Arial"/>
                <a:cs typeface="Arial"/>
              </a:rPr>
              <a:t>Dalenc,</a:t>
            </a:r>
            <a:r>
              <a:rPr sz="1181" baseline="26455" dirty="0">
                <a:solidFill>
                  <a:srgbClr val="3E4444"/>
                </a:solidFill>
                <a:latin typeface="Arial"/>
                <a:cs typeface="Arial"/>
              </a:rPr>
              <a:t>4</a:t>
            </a:r>
            <a:r>
              <a:rPr sz="1181" spc="146" baseline="26455" dirty="0">
                <a:solidFill>
                  <a:srgbClr val="3E4444"/>
                </a:solidFill>
                <a:latin typeface="Arial"/>
                <a:cs typeface="Arial"/>
              </a:rPr>
              <a:t> </a:t>
            </a:r>
            <a:r>
              <a:rPr sz="1200" dirty="0">
                <a:solidFill>
                  <a:srgbClr val="3E4444"/>
                </a:solidFill>
                <a:latin typeface="Arial"/>
                <a:cs typeface="Arial"/>
              </a:rPr>
              <a:t>Javier</a:t>
            </a:r>
            <a:r>
              <a:rPr sz="1200" spc="-15" dirty="0">
                <a:solidFill>
                  <a:srgbClr val="3E4444"/>
                </a:solidFill>
                <a:latin typeface="Arial"/>
                <a:cs typeface="Arial"/>
              </a:rPr>
              <a:t> </a:t>
            </a:r>
            <a:r>
              <a:rPr sz="1200" dirty="0">
                <a:solidFill>
                  <a:srgbClr val="3E4444"/>
                </a:solidFill>
                <a:latin typeface="Arial"/>
                <a:cs typeface="Arial"/>
              </a:rPr>
              <a:t>Cortes,</a:t>
            </a:r>
            <a:r>
              <a:rPr sz="1181" baseline="26455" dirty="0">
                <a:solidFill>
                  <a:srgbClr val="3E4444"/>
                </a:solidFill>
                <a:latin typeface="Arial"/>
                <a:cs typeface="Arial"/>
              </a:rPr>
              <a:t>5</a:t>
            </a:r>
            <a:r>
              <a:rPr sz="1181" spc="140" baseline="26455" dirty="0">
                <a:solidFill>
                  <a:srgbClr val="3E4444"/>
                </a:solidFill>
                <a:latin typeface="Arial"/>
                <a:cs typeface="Arial"/>
              </a:rPr>
              <a:t> </a:t>
            </a:r>
            <a:r>
              <a:rPr sz="1200" dirty="0">
                <a:solidFill>
                  <a:srgbClr val="3E4444"/>
                </a:solidFill>
                <a:latin typeface="Arial"/>
                <a:cs typeface="Arial"/>
              </a:rPr>
              <a:t>Henry</a:t>
            </a:r>
            <a:r>
              <a:rPr sz="1200" spc="-15" dirty="0">
                <a:solidFill>
                  <a:srgbClr val="3E4444"/>
                </a:solidFill>
                <a:latin typeface="Arial"/>
                <a:cs typeface="Arial"/>
              </a:rPr>
              <a:t> </a:t>
            </a:r>
            <a:r>
              <a:rPr sz="1200" dirty="0">
                <a:solidFill>
                  <a:srgbClr val="3E4444"/>
                </a:solidFill>
                <a:latin typeface="Arial"/>
                <a:cs typeface="Arial"/>
              </a:rPr>
              <a:t>Gomez,</a:t>
            </a:r>
            <a:r>
              <a:rPr sz="1181" baseline="26455" dirty="0">
                <a:solidFill>
                  <a:srgbClr val="3E4444"/>
                </a:solidFill>
                <a:latin typeface="Arial"/>
                <a:cs typeface="Arial"/>
              </a:rPr>
              <a:t>6</a:t>
            </a:r>
            <a:r>
              <a:rPr sz="1181" spc="140" baseline="26455" dirty="0">
                <a:solidFill>
                  <a:srgbClr val="3E4444"/>
                </a:solidFill>
                <a:latin typeface="Arial"/>
                <a:cs typeface="Arial"/>
              </a:rPr>
              <a:t> </a:t>
            </a:r>
            <a:r>
              <a:rPr sz="1200" dirty="0">
                <a:solidFill>
                  <a:srgbClr val="3E4444"/>
                </a:solidFill>
                <a:latin typeface="Arial"/>
                <a:cs typeface="Arial"/>
              </a:rPr>
              <a:t>Xichun</a:t>
            </a:r>
            <a:r>
              <a:rPr sz="1200" spc="-15" dirty="0">
                <a:solidFill>
                  <a:srgbClr val="3E4444"/>
                </a:solidFill>
                <a:latin typeface="Arial"/>
                <a:cs typeface="Arial"/>
              </a:rPr>
              <a:t> Hu,</a:t>
            </a:r>
            <a:r>
              <a:rPr sz="1181" spc="-23" baseline="26455" dirty="0">
                <a:solidFill>
                  <a:srgbClr val="3E4444"/>
                </a:solidFill>
                <a:latin typeface="Arial"/>
                <a:cs typeface="Arial"/>
              </a:rPr>
              <a:t>7 </a:t>
            </a:r>
            <a:r>
              <a:rPr sz="1200" dirty="0">
                <a:solidFill>
                  <a:srgbClr val="3E4444"/>
                </a:solidFill>
                <a:latin typeface="Arial"/>
                <a:cs typeface="Arial"/>
              </a:rPr>
              <a:t>Komal</a:t>
            </a:r>
            <a:r>
              <a:rPr sz="1200" spc="-23" dirty="0">
                <a:solidFill>
                  <a:srgbClr val="3E4444"/>
                </a:solidFill>
                <a:latin typeface="Arial"/>
                <a:cs typeface="Arial"/>
              </a:rPr>
              <a:t> </a:t>
            </a:r>
            <a:r>
              <a:rPr sz="1200" dirty="0">
                <a:solidFill>
                  <a:srgbClr val="3E4444"/>
                </a:solidFill>
                <a:latin typeface="Arial"/>
                <a:cs typeface="Arial"/>
              </a:rPr>
              <a:t>Jhaveri,</a:t>
            </a:r>
            <a:r>
              <a:rPr sz="1181" baseline="26455" dirty="0">
                <a:solidFill>
                  <a:srgbClr val="3E4444"/>
                </a:solidFill>
                <a:latin typeface="Arial"/>
                <a:cs typeface="Arial"/>
              </a:rPr>
              <a:t>8</a:t>
            </a:r>
            <a:r>
              <a:rPr sz="1181" spc="134" baseline="26455" dirty="0">
                <a:solidFill>
                  <a:srgbClr val="3E4444"/>
                </a:solidFill>
                <a:latin typeface="Arial"/>
                <a:cs typeface="Arial"/>
              </a:rPr>
              <a:t> </a:t>
            </a:r>
            <a:r>
              <a:rPr sz="1200" dirty="0">
                <a:solidFill>
                  <a:srgbClr val="3E4444"/>
                </a:solidFill>
                <a:latin typeface="Arial"/>
                <a:cs typeface="Arial"/>
              </a:rPr>
              <a:t>Sibylle</a:t>
            </a:r>
            <a:r>
              <a:rPr sz="1200" spc="-23" dirty="0">
                <a:solidFill>
                  <a:srgbClr val="3E4444"/>
                </a:solidFill>
                <a:latin typeface="Arial"/>
                <a:cs typeface="Arial"/>
              </a:rPr>
              <a:t> </a:t>
            </a:r>
            <a:r>
              <a:rPr sz="1200" dirty="0">
                <a:solidFill>
                  <a:srgbClr val="3E4444"/>
                </a:solidFill>
                <a:latin typeface="Arial"/>
                <a:cs typeface="Arial"/>
              </a:rPr>
              <a:t>Loibl,</a:t>
            </a:r>
            <a:r>
              <a:rPr sz="1181" baseline="26455" dirty="0">
                <a:solidFill>
                  <a:srgbClr val="3E4444"/>
                </a:solidFill>
                <a:latin typeface="Arial"/>
                <a:cs typeface="Arial"/>
              </a:rPr>
              <a:t>9</a:t>
            </a:r>
            <a:r>
              <a:rPr sz="1181" spc="134" baseline="26455" dirty="0">
                <a:solidFill>
                  <a:srgbClr val="3E4444"/>
                </a:solidFill>
                <a:latin typeface="Arial"/>
                <a:cs typeface="Arial"/>
              </a:rPr>
              <a:t> </a:t>
            </a:r>
            <a:r>
              <a:rPr sz="1200" dirty="0">
                <a:solidFill>
                  <a:srgbClr val="3E4444"/>
                </a:solidFill>
                <a:latin typeface="Arial"/>
                <a:cs typeface="Arial"/>
              </a:rPr>
              <a:t>Serafin</a:t>
            </a:r>
            <a:r>
              <a:rPr sz="1200" spc="-19" dirty="0">
                <a:solidFill>
                  <a:srgbClr val="3E4444"/>
                </a:solidFill>
                <a:latin typeface="Arial"/>
                <a:cs typeface="Arial"/>
              </a:rPr>
              <a:t> </a:t>
            </a:r>
            <a:r>
              <a:rPr sz="1200" dirty="0">
                <a:solidFill>
                  <a:srgbClr val="3E4444"/>
                </a:solidFill>
                <a:latin typeface="Arial"/>
                <a:cs typeface="Arial"/>
              </a:rPr>
              <a:t>Morales</a:t>
            </a:r>
            <a:r>
              <a:rPr sz="1200" spc="-23" dirty="0">
                <a:solidFill>
                  <a:srgbClr val="3E4444"/>
                </a:solidFill>
                <a:latin typeface="Arial"/>
                <a:cs typeface="Arial"/>
              </a:rPr>
              <a:t> </a:t>
            </a:r>
            <a:r>
              <a:rPr sz="1200" dirty="0">
                <a:solidFill>
                  <a:srgbClr val="3E4444"/>
                </a:solidFill>
                <a:latin typeface="Arial"/>
                <a:cs typeface="Arial"/>
              </a:rPr>
              <a:t>Murillo,</a:t>
            </a:r>
            <a:r>
              <a:rPr sz="1181" baseline="26455" dirty="0">
                <a:solidFill>
                  <a:srgbClr val="3E4444"/>
                </a:solidFill>
                <a:latin typeface="Arial"/>
                <a:cs typeface="Arial"/>
              </a:rPr>
              <a:t>10</a:t>
            </a:r>
            <a:r>
              <a:rPr sz="1181" spc="134" baseline="26455" dirty="0">
                <a:solidFill>
                  <a:srgbClr val="3E4444"/>
                </a:solidFill>
                <a:latin typeface="Arial"/>
                <a:cs typeface="Arial"/>
              </a:rPr>
              <a:t> </a:t>
            </a:r>
            <a:r>
              <a:rPr sz="1200" dirty="0">
                <a:solidFill>
                  <a:srgbClr val="3E4444"/>
                </a:solidFill>
                <a:latin typeface="Arial"/>
                <a:cs typeface="Arial"/>
              </a:rPr>
              <a:t>Zbigniew</a:t>
            </a:r>
            <a:r>
              <a:rPr sz="1200" spc="-23" dirty="0">
                <a:solidFill>
                  <a:srgbClr val="3E4444"/>
                </a:solidFill>
                <a:latin typeface="Arial"/>
                <a:cs typeface="Arial"/>
              </a:rPr>
              <a:t> </a:t>
            </a:r>
            <a:r>
              <a:rPr sz="1200" dirty="0">
                <a:solidFill>
                  <a:srgbClr val="3E4444"/>
                </a:solidFill>
                <a:latin typeface="Arial"/>
                <a:cs typeface="Arial"/>
              </a:rPr>
              <a:t>Nowecki,</a:t>
            </a:r>
            <a:r>
              <a:rPr sz="1181" baseline="26455" dirty="0">
                <a:solidFill>
                  <a:srgbClr val="3E4444"/>
                </a:solidFill>
                <a:latin typeface="Arial"/>
                <a:cs typeface="Arial"/>
              </a:rPr>
              <a:t>11</a:t>
            </a:r>
            <a:r>
              <a:rPr sz="1181" spc="219" baseline="26455" dirty="0">
                <a:solidFill>
                  <a:srgbClr val="3E4444"/>
                </a:solidFill>
                <a:latin typeface="Arial"/>
                <a:cs typeface="Arial"/>
              </a:rPr>
              <a:t> </a:t>
            </a:r>
            <a:r>
              <a:rPr sz="1200" dirty="0">
                <a:solidFill>
                  <a:srgbClr val="3E4444"/>
                </a:solidFill>
                <a:latin typeface="Arial"/>
                <a:cs typeface="Arial"/>
              </a:rPr>
              <a:t>Meena</a:t>
            </a:r>
            <a:r>
              <a:rPr sz="1200" spc="-19" dirty="0">
                <a:solidFill>
                  <a:srgbClr val="3E4444"/>
                </a:solidFill>
                <a:latin typeface="Arial"/>
                <a:cs typeface="Arial"/>
              </a:rPr>
              <a:t> </a:t>
            </a:r>
            <a:r>
              <a:rPr sz="1200" dirty="0">
                <a:solidFill>
                  <a:srgbClr val="3E4444"/>
                </a:solidFill>
                <a:latin typeface="Arial"/>
                <a:cs typeface="Arial"/>
              </a:rPr>
              <a:t>Okera,</a:t>
            </a:r>
            <a:r>
              <a:rPr sz="1181" baseline="26455" dirty="0">
                <a:solidFill>
                  <a:srgbClr val="3E4444"/>
                </a:solidFill>
                <a:latin typeface="Arial"/>
                <a:cs typeface="Arial"/>
              </a:rPr>
              <a:t>12</a:t>
            </a:r>
            <a:r>
              <a:rPr sz="1181" spc="101" baseline="26455" dirty="0">
                <a:solidFill>
                  <a:srgbClr val="3E4444"/>
                </a:solidFill>
                <a:latin typeface="Arial"/>
                <a:cs typeface="Arial"/>
              </a:rPr>
              <a:t> </a:t>
            </a:r>
            <a:r>
              <a:rPr sz="1200" spc="-15" dirty="0">
                <a:solidFill>
                  <a:srgbClr val="3E4444"/>
                </a:solidFill>
                <a:latin typeface="Arial"/>
                <a:cs typeface="Arial"/>
              </a:rPr>
              <a:t>Yeon</a:t>
            </a:r>
            <a:r>
              <a:rPr sz="1200" spc="-23" dirty="0">
                <a:solidFill>
                  <a:srgbClr val="3E4444"/>
                </a:solidFill>
                <a:latin typeface="Arial"/>
                <a:cs typeface="Arial"/>
              </a:rPr>
              <a:t> </a:t>
            </a:r>
            <a:r>
              <a:rPr sz="1200" dirty="0">
                <a:solidFill>
                  <a:srgbClr val="3E4444"/>
                </a:solidFill>
                <a:latin typeface="Arial"/>
                <a:cs typeface="Arial"/>
              </a:rPr>
              <a:t>Hee</a:t>
            </a:r>
            <a:r>
              <a:rPr sz="1200" spc="-19" dirty="0">
                <a:solidFill>
                  <a:srgbClr val="3E4444"/>
                </a:solidFill>
                <a:latin typeface="Arial"/>
                <a:cs typeface="Arial"/>
              </a:rPr>
              <a:t> </a:t>
            </a:r>
            <a:r>
              <a:rPr sz="1200" spc="-8" dirty="0">
                <a:solidFill>
                  <a:srgbClr val="3E4444"/>
                </a:solidFill>
                <a:latin typeface="Arial"/>
                <a:cs typeface="Arial"/>
              </a:rPr>
              <a:t>Park,</a:t>
            </a:r>
            <a:r>
              <a:rPr sz="1181" spc="-11" baseline="26455" dirty="0">
                <a:solidFill>
                  <a:srgbClr val="3E4444"/>
                </a:solidFill>
                <a:latin typeface="Arial"/>
                <a:cs typeface="Arial"/>
              </a:rPr>
              <a:t>13 </a:t>
            </a:r>
            <a:r>
              <a:rPr sz="1200" dirty="0">
                <a:solidFill>
                  <a:srgbClr val="3E4444"/>
                </a:solidFill>
                <a:latin typeface="Arial"/>
                <a:cs typeface="Arial"/>
              </a:rPr>
              <a:t>Masakazu</a:t>
            </a:r>
            <a:r>
              <a:rPr sz="1200" spc="-60" dirty="0">
                <a:solidFill>
                  <a:srgbClr val="3E4444"/>
                </a:solidFill>
                <a:latin typeface="Arial"/>
                <a:cs typeface="Arial"/>
              </a:rPr>
              <a:t> </a:t>
            </a:r>
            <a:r>
              <a:rPr sz="1200" spc="-8" dirty="0">
                <a:solidFill>
                  <a:srgbClr val="3E4444"/>
                </a:solidFill>
                <a:latin typeface="Arial"/>
                <a:cs typeface="Arial"/>
              </a:rPr>
              <a:t>Toi,</a:t>
            </a:r>
            <a:r>
              <a:rPr sz="1181" spc="-11" baseline="26455" dirty="0">
                <a:solidFill>
                  <a:srgbClr val="3E4444"/>
                </a:solidFill>
                <a:latin typeface="Arial"/>
                <a:cs typeface="Arial"/>
              </a:rPr>
              <a:t>14</a:t>
            </a:r>
            <a:r>
              <a:rPr sz="1181" spc="118" baseline="26455" dirty="0">
                <a:solidFill>
                  <a:srgbClr val="3E4444"/>
                </a:solidFill>
                <a:latin typeface="Arial"/>
                <a:cs typeface="Arial"/>
              </a:rPr>
              <a:t> </a:t>
            </a:r>
            <a:r>
              <a:rPr sz="1200" dirty="0">
                <a:solidFill>
                  <a:srgbClr val="3E4444"/>
                </a:solidFill>
                <a:latin typeface="Arial"/>
                <a:cs typeface="Arial"/>
              </a:rPr>
              <a:t>Lyudmila</a:t>
            </a:r>
            <a:r>
              <a:rPr sz="1200" spc="-38" dirty="0">
                <a:solidFill>
                  <a:srgbClr val="3E4444"/>
                </a:solidFill>
                <a:latin typeface="Arial"/>
                <a:cs typeface="Arial"/>
              </a:rPr>
              <a:t> </a:t>
            </a:r>
            <a:r>
              <a:rPr sz="1200" dirty="0">
                <a:solidFill>
                  <a:srgbClr val="3E4444"/>
                </a:solidFill>
                <a:latin typeface="Arial"/>
                <a:cs typeface="Arial"/>
              </a:rPr>
              <a:t>Zhukova,</a:t>
            </a:r>
            <a:r>
              <a:rPr sz="1181" baseline="26455" dirty="0">
                <a:solidFill>
                  <a:srgbClr val="3E4444"/>
                </a:solidFill>
                <a:latin typeface="Arial"/>
                <a:cs typeface="Arial"/>
              </a:rPr>
              <a:t>15</a:t>
            </a:r>
            <a:r>
              <a:rPr sz="1181" spc="113" baseline="26455" dirty="0">
                <a:solidFill>
                  <a:srgbClr val="3E4444"/>
                </a:solidFill>
                <a:latin typeface="Arial"/>
                <a:cs typeface="Arial"/>
              </a:rPr>
              <a:t> </a:t>
            </a:r>
            <a:r>
              <a:rPr sz="1200" dirty="0">
                <a:solidFill>
                  <a:srgbClr val="3E4444"/>
                </a:solidFill>
                <a:latin typeface="Arial"/>
                <a:cs typeface="Arial"/>
              </a:rPr>
              <a:t>Chris</a:t>
            </a:r>
            <a:r>
              <a:rPr sz="1200" spc="-56" dirty="0">
                <a:solidFill>
                  <a:srgbClr val="3E4444"/>
                </a:solidFill>
                <a:latin typeface="Arial"/>
                <a:cs typeface="Arial"/>
              </a:rPr>
              <a:t> </a:t>
            </a:r>
            <a:r>
              <a:rPr sz="1200" dirty="0">
                <a:solidFill>
                  <a:srgbClr val="3E4444"/>
                </a:solidFill>
                <a:latin typeface="Arial"/>
                <a:cs typeface="Arial"/>
              </a:rPr>
              <a:t>Yan,</a:t>
            </a:r>
            <a:r>
              <a:rPr sz="1181" baseline="26455" dirty="0">
                <a:solidFill>
                  <a:srgbClr val="3E4444"/>
                </a:solidFill>
                <a:latin typeface="Arial"/>
                <a:cs typeface="Arial"/>
              </a:rPr>
              <a:t>16</a:t>
            </a:r>
            <a:r>
              <a:rPr sz="1181" spc="113" baseline="26455" dirty="0">
                <a:solidFill>
                  <a:srgbClr val="3E4444"/>
                </a:solidFill>
                <a:latin typeface="Arial"/>
                <a:cs typeface="Arial"/>
              </a:rPr>
              <a:t> </a:t>
            </a:r>
            <a:r>
              <a:rPr sz="1200" dirty="0">
                <a:solidFill>
                  <a:srgbClr val="3E4444"/>
                </a:solidFill>
                <a:latin typeface="Arial"/>
                <a:cs typeface="Arial"/>
              </a:rPr>
              <a:t>Gaia</a:t>
            </a:r>
            <a:r>
              <a:rPr sz="1200" spc="-38" dirty="0">
                <a:solidFill>
                  <a:srgbClr val="3E4444"/>
                </a:solidFill>
                <a:latin typeface="Arial"/>
                <a:cs typeface="Arial"/>
              </a:rPr>
              <a:t> </a:t>
            </a:r>
            <a:r>
              <a:rPr sz="1200" dirty="0">
                <a:solidFill>
                  <a:srgbClr val="3E4444"/>
                </a:solidFill>
                <a:latin typeface="Arial"/>
                <a:cs typeface="Arial"/>
              </a:rPr>
              <a:t>Schiavon,</a:t>
            </a:r>
            <a:r>
              <a:rPr sz="1181" baseline="26455" dirty="0">
                <a:solidFill>
                  <a:srgbClr val="3E4444"/>
                </a:solidFill>
                <a:latin typeface="Arial"/>
                <a:cs typeface="Arial"/>
              </a:rPr>
              <a:t>16</a:t>
            </a:r>
            <a:r>
              <a:rPr sz="1181" spc="28" baseline="26455" dirty="0">
                <a:solidFill>
                  <a:srgbClr val="3E4444"/>
                </a:solidFill>
                <a:latin typeface="Arial"/>
                <a:cs typeface="Arial"/>
              </a:rPr>
              <a:t> </a:t>
            </a:r>
            <a:r>
              <a:rPr sz="1200" dirty="0">
                <a:solidFill>
                  <a:srgbClr val="3E4444"/>
                </a:solidFill>
                <a:latin typeface="Arial"/>
                <a:cs typeface="Arial"/>
              </a:rPr>
              <a:t>Andrew</a:t>
            </a:r>
            <a:r>
              <a:rPr sz="1200" spc="-34" dirty="0">
                <a:solidFill>
                  <a:srgbClr val="3E4444"/>
                </a:solidFill>
                <a:latin typeface="Arial"/>
                <a:cs typeface="Arial"/>
              </a:rPr>
              <a:t> </a:t>
            </a:r>
            <a:r>
              <a:rPr sz="1200" dirty="0">
                <a:solidFill>
                  <a:srgbClr val="3E4444"/>
                </a:solidFill>
                <a:latin typeface="Arial"/>
                <a:cs typeface="Arial"/>
              </a:rPr>
              <a:t>Foxley,</a:t>
            </a:r>
            <a:r>
              <a:rPr sz="1181" baseline="26455" dirty="0">
                <a:solidFill>
                  <a:srgbClr val="3E4444"/>
                </a:solidFill>
                <a:latin typeface="Arial"/>
                <a:cs typeface="Arial"/>
              </a:rPr>
              <a:t>16</a:t>
            </a:r>
            <a:r>
              <a:rPr sz="1181" spc="113" baseline="26455" dirty="0">
                <a:solidFill>
                  <a:srgbClr val="3E4444"/>
                </a:solidFill>
                <a:latin typeface="Arial"/>
                <a:cs typeface="Arial"/>
              </a:rPr>
              <a:t> </a:t>
            </a:r>
            <a:r>
              <a:rPr sz="1200" dirty="0">
                <a:solidFill>
                  <a:srgbClr val="3E4444"/>
                </a:solidFill>
                <a:latin typeface="Arial"/>
                <a:cs typeface="Arial"/>
              </a:rPr>
              <a:t>and</a:t>
            </a:r>
            <a:r>
              <a:rPr sz="1200" spc="-38" dirty="0">
                <a:solidFill>
                  <a:srgbClr val="3E4444"/>
                </a:solidFill>
                <a:latin typeface="Arial"/>
                <a:cs typeface="Arial"/>
              </a:rPr>
              <a:t> </a:t>
            </a:r>
            <a:r>
              <a:rPr sz="1200" dirty="0">
                <a:solidFill>
                  <a:srgbClr val="3E4444"/>
                </a:solidFill>
                <a:latin typeface="Arial"/>
                <a:cs typeface="Arial"/>
              </a:rPr>
              <a:t>Hope</a:t>
            </a:r>
            <a:r>
              <a:rPr sz="1200" spc="-38" dirty="0">
                <a:solidFill>
                  <a:srgbClr val="3E4444"/>
                </a:solidFill>
                <a:latin typeface="Arial"/>
                <a:cs typeface="Arial"/>
              </a:rPr>
              <a:t> </a:t>
            </a:r>
            <a:r>
              <a:rPr sz="1200" dirty="0">
                <a:solidFill>
                  <a:srgbClr val="3E4444"/>
                </a:solidFill>
                <a:latin typeface="Arial"/>
                <a:cs typeface="Arial"/>
              </a:rPr>
              <a:t>S</a:t>
            </a:r>
            <a:r>
              <a:rPr sz="1200" spc="-34" dirty="0">
                <a:solidFill>
                  <a:srgbClr val="3E4444"/>
                </a:solidFill>
                <a:latin typeface="Arial"/>
                <a:cs typeface="Arial"/>
              </a:rPr>
              <a:t> </a:t>
            </a:r>
            <a:r>
              <a:rPr sz="1200" spc="-8" dirty="0">
                <a:solidFill>
                  <a:srgbClr val="3E4444"/>
                </a:solidFill>
                <a:latin typeface="Arial"/>
                <a:cs typeface="Arial"/>
              </a:rPr>
              <a:t>Rugo</a:t>
            </a:r>
            <a:r>
              <a:rPr sz="1181" spc="-11" baseline="26455" dirty="0">
                <a:solidFill>
                  <a:srgbClr val="3E4444"/>
                </a:solidFill>
                <a:latin typeface="Arial"/>
                <a:cs typeface="Arial"/>
              </a:rPr>
              <a:t>17</a:t>
            </a:r>
            <a:endParaRPr sz="1181" baseline="26455" dirty="0">
              <a:latin typeface="Arial"/>
              <a:cs typeface="Arial"/>
            </a:endParaRPr>
          </a:p>
          <a:p>
            <a:pPr marL="28575" marR="22860">
              <a:spcBef>
                <a:spcPts val="911"/>
              </a:spcBef>
            </a:pPr>
            <a:r>
              <a:rPr sz="731" baseline="25641" dirty="0">
                <a:solidFill>
                  <a:srgbClr val="3E4444"/>
                </a:solidFill>
                <a:latin typeface="Arial"/>
                <a:cs typeface="Arial"/>
              </a:rPr>
              <a:t>1</a:t>
            </a:r>
            <a:r>
              <a:rPr sz="750" dirty="0">
                <a:solidFill>
                  <a:srgbClr val="3E4444"/>
                </a:solidFill>
                <a:latin typeface="Arial"/>
                <a:cs typeface="Arial"/>
              </a:rPr>
              <a:t>Institute</a:t>
            </a:r>
            <a:r>
              <a:rPr sz="750" spc="-23" dirty="0">
                <a:solidFill>
                  <a:srgbClr val="3E4444"/>
                </a:solidFill>
                <a:latin typeface="Arial"/>
                <a:cs typeface="Arial"/>
              </a:rPr>
              <a:t> </a:t>
            </a:r>
            <a:r>
              <a:rPr sz="750" dirty="0">
                <a:solidFill>
                  <a:srgbClr val="3E4444"/>
                </a:solidFill>
                <a:latin typeface="Arial"/>
                <a:cs typeface="Arial"/>
              </a:rPr>
              <a:t>of</a:t>
            </a:r>
            <a:r>
              <a:rPr sz="750" spc="-11" dirty="0">
                <a:solidFill>
                  <a:srgbClr val="3E4444"/>
                </a:solidFill>
                <a:latin typeface="Arial"/>
                <a:cs typeface="Arial"/>
              </a:rPr>
              <a:t> </a:t>
            </a:r>
            <a:r>
              <a:rPr sz="750" dirty="0">
                <a:solidFill>
                  <a:srgbClr val="3E4444"/>
                </a:solidFill>
                <a:latin typeface="Arial"/>
                <a:cs typeface="Arial"/>
              </a:rPr>
              <a:t>Cancer</a:t>
            </a:r>
            <a:r>
              <a:rPr sz="750" spc="-11" dirty="0">
                <a:solidFill>
                  <a:srgbClr val="3E4444"/>
                </a:solidFill>
                <a:latin typeface="Arial"/>
                <a:cs typeface="Arial"/>
              </a:rPr>
              <a:t> </a:t>
            </a:r>
            <a:r>
              <a:rPr sz="750" dirty="0">
                <a:solidFill>
                  <a:srgbClr val="3E4444"/>
                </a:solidFill>
                <a:latin typeface="Arial"/>
                <a:cs typeface="Arial"/>
              </a:rPr>
              <a:t>Research,</a:t>
            </a:r>
            <a:r>
              <a:rPr sz="750" spc="-8" dirty="0">
                <a:solidFill>
                  <a:srgbClr val="3E4444"/>
                </a:solidFill>
                <a:latin typeface="Arial"/>
                <a:cs typeface="Arial"/>
              </a:rPr>
              <a:t> </a:t>
            </a:r>
            <a:r>
              <a:rPr sz="750" dirty="0">
                <a:solidFill>
                  <a:srgbClr val="3E4444"/>
                </a:solidFill>
                <a:latin typeface="Arial"/>
                <a:cs typeface="Arial"/>
              </a:rPr>
              <a:t>Royal</a:t>
            </a:r>
            <a:r>
              <a:rPr sz="750" spc="-11" dirty="0">
                <a:solidFill>
                  <a:srgbClr val="3E4444"/>
                </a:solidFill>
                <a:latin typeface="Arial"/>
                <a:cs typeface="Arial"/>
              </a:rPr>
              <a:t> </a:t>
            </a:r>
            <a:r>
              <a:rPr sz="750" dirty="0">
                <a:solidFill>
                  <a:srgbClr val="3E4444"/>
                </a:solidFill>
                <a:latin typeface="Arial"/>
                <a:cs typeface="Arial"/>
              </a:rPr>
              <a:t>Marsden</a:t>
            </a:r>
            <a:r>
              <a:rPr sz="750" spc="-11" dirty="0">
                <a:solidFill>
                  <a:srgbClr val="3E4444"/>
                </a:solidFill>
                <a:latin typeface="Arial"/>
                <a:cs typeface="Arial"/>
              </a:rPr>
              <a:t> </a:t>
            </a:r>
            <a:r>
              <a:rPr sz="750" dirty="0">
                <a:solidFill>
                  <a:srgbClr val="3E4444"/>
                </a:solidFill>
                <a:latin typeface="Arial"/>
                <a:cs typeface="Arial"/>
              </a:rPr>
              <a:t>Hospital,</a:t>
            </a:r>
            <a:r>
              <a:rPr sz="750" spc="-11" dirty="0">
                <a:solidFill>
                  <a:srgbClr val="3E4444"/>
                </a:solidFill>
                <a:latin typeface="Arial"/>
                <a:cs typeface="Arial"/>
              </a:rPr>
              <a:t> </a:t>
            </a:r>
            <a:r>
              <a:rPr sz="750" dirty="0">
                <a:solidFill>
                  <a:srgbClr val="3E4444"/>
                </a:solidFill>
                <a:latin typeface="Arial"/>
                <a:cs typeface="Arial"/>
              </a:rPr>
              <a:t>London,</a:t>
            </a:r>
            <a:r>
              <a:rPr sz="750" spc="-11" dirty="0">
                <a:solidFill>
                  <a:srgbClr val="3E4444"/>
                </a:solidFill>
                <a:latin typeface="Arial"/>
                <a:cs typeface="Arial"/>
              </a:rPr>
              <a:t> </a:t>
            </a:r>
            <a:r>
              <a:rPr sz="750" dirty="0">
                <a:solidFill>
                  <a:srgbClr val="3E4444"/>
                </a:solidFill>
                <a:latin typeface="Arial"/>
                <a:cs typeface="Arial"/>
              </a:rPr>
              <a:t>UK;</a:t>
            </a:r>
            <a:r>
              <a:rPr sz="750" spc="-135" dirty="0">
                <a:solidFill>
                  <a:srgbClr val="3E4444"/>
                </a:solidFill>
                <a:latin typeface="Arial"/>
                <a:cs typeface="Arial"/>
              </a:rPr>
              <a:t> </a:t>
            </a:r>
            <a:r>
              <a:rPr sz="731" baseline="25641" dirty="0">
                <a:solidFill>
                  <a:srgbClr val="3E4444"/>
                </a:solidFill>
                <a:latin typeface="Arial"/>
                <a:cs typeface="Arial"/>
              </a:rPr>
              <a:t>2</a:t>
            </a:r>
            <a:r>
              <a:rPr sz="750" dirty="0">
                <a:solidFill>
                  <a:srgbClr val="3E4444"/>
                </a:solidFill>
                <a:latin typeface="Arial"/>
                <a:cs typeface="Arial"/>
              </a:rPr>
              <a:t>Medical</a:t>
            </a:r>
            <a:r>
              <a:rPr sz="750" spc="-11" dirty="0">
                <a:solidFill>
                  <a:srgbClr val="3E4444"/>
                </a:solidFill>
                <a:latin typeface="Arial"/>
                <a:cs typeface="Arial"/>
              </a:rPr>
              <a:t> </a:t>
            </a:r>
            <a:r>
              <a:rPr sz="750" dirty="0">
                <a:solidFill>
                  <a:srgbClr val="3E4444"/>
                </a:solidFill>
                <a:latin typeface="Arial"/>
                <a:cs typeface="Arial"/>
              </a:rPr>
              <a:t>Oncology</a:t>
            </a:r>
            <a:r>
              <a:rPr sz="750" spc="-8" dirty="0">
                <a:solidFill>
                  <a:srgbClr val="3E4444"/>
                </a:solidFill>
                <a:latin typeface="Arial"/>
                <a:cs typeface="Arial"/>
              </a:rPr>
              <a:t> </a:t>
            </a:r>
            <a:r>
              <a:rPr sz="750" dirty="0">
                <a:solidFill>
                  <a:srgbClr val="3E4444"/>
                </a:solidFill>
                <a:latin typeface="Arial"/>
                <a:cs typeface="Arial"/>
              </a:rPr>
              <a:t>Department,</a:t>
            </a:r>
            <a:r>
              <a:rPr sz="750" spc="-11" dirty="0">
                <a:solidFill>
                  <a:srgbClr val="3E4444"/>
                </a:solidFill>
                <a:latin typeface="Arial"/>
                <a:cs typeface="Arial"/>
              </a:rPr>
              <a:t> </a:t>
            </a:r>
            <a:r>
              <a:rPr sz="750" spc="-8" dirty="0">
                <a:solidFill>
                  <a:srgbClr val="3E4444"/>
                </a:solidFill>
                <a:latin typeface="Arial"/>
                <a:cs typeface="Arial"/>
              </a:rPr>
              <a:t>Vall</a:t>
            </a:r>
            <a:r>
              <a:rPr sz="750" spc="-11" dirty="0">
                <a:solidFill>
                  <a:srgbClr val="3E4444"/>
                </a:solidFill>
                <a:latin typeface="Arial"/>
                <a:cs typeface="Arial"/>
              </a:rPr>
              <a:t> </a:t>
            </a:r>
            <a:r>
              <a:rPr sz="750" dirty="0">
                <a:solidFill>
                  <a:srgbClr val="3E4444"/>
                </a:solidFill>
                <a:latin typeface="Arial"/>
                <a:cs typeface="Arial"/>
              </a:rPr>
              <a:t>d’Hebron</a:t>
            </a:r>
            <a:r>
              <a:rPr sz="750" spc="-11" dirty="0">
                <a:solidFill>
                  <a:srgbClr val="3E4444"/>
                </a:solidFill>
                <a:latin typeface="Arial"/>
                <a:cs typeface="Arial"/>
              </a:rPr>
              <a:t> </a:t>
            </a:r>
            <a:r>
              <a:rPr sz="750" dirty="0">
                <a:solidFill>
                  <a:srgbClr val="3E4444"/>
                </a:solidFill>
                <a:latin typeface="Arial"/>
                <a:cs typeface="Arial"/>
              </a:rPr>
              <a:t>University</a:t>
            </a:r>
            <a:r>
              <a:rPr sz="750" spc="-11" dirty="0">
                <a:solidFill>
                  <a:srgbClr val="3E4444"/>
                </a:solidFill>
                <a:latin typeface="Arial"/>
                <a:cs typeface="Arial"/>
              </a:rPr>
              <a:t> </a:t>
            </a:r>
            <a:r>
              <a:rPr sz="750" dirty="0">
                <a:solidFill>
                  <a:srgbClr val="3E4444"/>
                </a:solidFill>
                <a:latin typeface="Arial"/>
                <a:cs typeface="Arial"/>
              </a:rPr>
              <a:t>Hospital,</a:t>
            </a:r>
            <a:r>
              <a:rPr sz="750" spc="-8" dirty="0">
                <a:solidFill>
                  <a:srgbClr val="3E4444"/>
                </a:solidFill>
                <a:latin typeface="Arial"/>
                <a:cs typeface="Arial"/>
              </a:rPr>
              <a:t> </a:t>
            </a:r>
            <a:r>
              <a:rPr sz="750" dirty="0">
                <a:solidFill>
                  <a:srgbClr val="3E4444"/>
                </a:solidFill>
                <a:latin typeface="Arial"/>
                <a:cs typeface="Arial"/>
              </a:rPr>
              <a:t>Barcelona,</a:t>
            </a:r>
            <a:r>
              <a:rPr sz="750" spc="-11" dirty="0">
                <a:solidFill>
                  <a:srgbClr val="3E4444"/>
                </a:solidFill>
                <a:latin typeface="Arial"/>
                <a:cs typeface="Arial"/>
              </a:rPr>
              <a:t> </a:t>
            </a:r>
            <a:r>
              <a:rPr sz="750" dirty="0">
                <a:solidFill>
                  <a:srgbClr val="3E4444"/>
                </a:solidFill>
                <a:latin typeface="Arial"/>
                <a:cs typeface="Arial"/>
              </a:rPr>
              <a:t>Spain;</a:t>
            </a:r>
            <a:r>
              <a:rPr sz="750" spc="-86" dirty="0">
                <a:solidFill>
                  <a:srgbClr val="3E4444"/>
                </a:solidFill>
                <a:latin typeface="Arial"/>
                <a:cs typeface="Arial"/>
              </a:rPr>
              <a:t> </a:t>
            </a:r>
            <a:r>
              <a:rPr sz="731" baseline="25641" dirty="0">
                <a:solidFill>
                  <a:srgbClr val="3E4444"/>
                </a:solidFill>
                <a:latin typeface="Arial"/>
                <a:cs typeface="Arial"/>
              </a:rPr>
              <a:t>3</a:t>
            </a:r>
            <a:r>
              <a:rPr sz="750" dirty="0">
                <a:solidFill>
                  <a:srgbClr val="3E4444"/>
                </a:solidFill>
                <a:latin typeface="Arial"/>
                <a:cs typeface="Arial"/>
              </a:rPr>
              <a:t>The</a:t>
            </a:r>
            <a:r>
              <a:rPr sz="750" spc="-11" dirty="0">
                <a:solidFill>
                  <a:srgbClr val="3E4444"/>
                </a:solidFill>
                <a:latin typeface="Arial"/>
                <a:cs typeface="Arial"/>
              </a:rPr>
              <a:t> </a:t>
            </a:r>
            <a:r>
              <a:rPr sz="750" dirty="0">
                <a:solidFill>
                  <a:srgbClr val="3E4444"/>
                </a:solidFill>
                <a:latin typeface="Arial"/>
                <a:cs typeface="Arial"/>
              </a:rPr>
              <a:t>Christie</a:t>
            </a:r>
            <a:r>
              <a:rPr sz="750" spc="-11" dirty="0">
                <a:solidFill>
                  <a:srgbClr val="3E4444"/>
                </a:solidFill>
                <a:latin typeface="Arial"/>
                <a:cs typeface="Arial"/>
              </a:rPr>
              <a:t> </a:t>
            </a:r>
            <a:r>
              <a:rPr sz="750" dirty="0">
                <a:solidFill>
                  <a:srgbClr val="3E4444"/>
                </a:solidFill>
                <a:latin typeface="Arial"/>
                <a:cs typeface="Arial"/>
              </a:rPr>
              <a:t>NHS</a:t>
            </a:r>
            <a:r>
              <a:rPr sz="750" spc="-11" dirty="0">
                <a:solidFill>
                  <a:srgbClr val="3E4444"/>
                </a:solidFill>
                <a:latin typeface="Arial"/>
                <a:cs typeface="Arial"/>
              </a:rPr>
              <a:t> </a:t>
            </a:r>
            <a:r>
              <a:rPr sz="750" dirty="0">
                <a:solidFill>
                  <a:srgbClr val="3E4444"/>
                </a:solidFill>
                <a:latin typeface="Arial"/>
                <a:cs typeface="Arial"/>
              </a:rPr>
              <a:t>Foundation</a:t>
            </a:r>
            <a:r>
              <a:rPr sz="750" spc="-23" dirty="0">
                <a:solidFill>
                  <a:srgbClr val="3E4444"/>
                </a:solidFill>
                <a:latin typeface="Arial"/>
                <a:cs typeface="Arial"/>
              </a:rPr>
              <a:t> </a:t>
            </a:r>
            <a:r>
              <a:rPr sz="750" spc="-8" dirty="0">
                <a:solidFill>
                  <a:srgbClr val="3E4444"/>
                </a:solidFill>
                <a:latin typeface="Arial"/>
                <a:cs typeface="Arial"/>
              </a:rPr>
              <a:t>Trust, </a:t>
            </a:r>
            <a:r>
              <a:rPr sz="750" dirty="0">
                <a:solidFill>
                  <a:srgbClr val="3E4444"/>
                </a:solidFill>
                <a:latin typeface="Arial"/>
                <a:cs typeface="Arial"/>
              </a:rPr>
              <a:t>Manchester,</a:t>
            </a:r>
            <a:r>
              <a:rPr sz="750" spc="-8" dirty="0">
                <a:solidFill>
                  <a:srgbClr val="3E4444"/>
                </a:solidFill>
                <a:latin typeface="Arial"/>
                <a:cs typeface="Arial"/>
              </a:rPr>
              <a:t> </a:t>
            </a:r>
            <a:r>
              <a:rPr sz="750" dirty="0">
                <a:solidFill>
                  <a:srgbClr val="3E4444"/>
                </a:solidFill>
                <a:latin typeface="Arial"/>
                <a:cs typeface="Arial"/>
              </a:rPr>
              <a:t>UK; </a:t>
            </a:r>
            <a:r>
              <a:rPr sz="731" baseline="25641" dirty="0">
                <a:solidFill>
                  <a:srgbClr val="3E4444"/>
                </a:solidFill>
                <a:latin typeface="Arial"/>
                <a:cs typeface="Arial"/>
              </a:rPr>
              <a:t>4</a:t>
            </a:r>
            <a:r>
              <a:rPr sz="750" dirty="0">
                <a:solidFill>
                  <a:srgbClr val="3E4444"/>
                </a:solidFill>
                <a:latin typeface="Arial"/>
                <a:cs typeface="Arial"/>
              </a:rPr>
              <a:t>Institut</a:t>
            </a:r>
            <a:r>
              <a:rPr sz="750" spc="-4" dirty="0">
                <a:solidFill>
                  <a:srgbClr val="3E4444"/>
                </a:solidFill>
                <a:latin typeface="Arial"/>
                <a:cs typeface="Arial"/>
              </a:rPr>
              <a:t> </a:t>
            </a:r>
            <a:r>
              <a:rPr sz="750" dirty="0">
                <a:solidFill>
                  <a:srgbClr val="3E4444"/>
                </a:solidFill>
                <a:latin typeface="Arial"/>
                <a:cs typeface="Arial"/>
              </a:rPr>
              <a:t>Claudius</a:t>
            </a:r>
            <a:r>
              <a:rPr sz="750" spc="-8" dirty="0">
                <a:solidFill>
                  <a:srgbClr val="3E4444"/>
                </a:solidFill>
                <a:latin typeface="Arial"/>
                <a:cs typeface="Arial"/>
              </a:rPr>
              <a:t> </a:t>
            </a:r>
            <a:r>
              <a:rPr sz="750" dirty="0">
                <a:solidFill>
                  <a:srgbClr val="3E4444"/>
                </a:solidFill>
                <a:latin typeface="Arial"/>
                <a:cs typeface="Arial"/>
              </a:rPr>
              <a:t>Regaud,</a:t>
            </a:r>
            <a:r>
              <a:rPr sz="750" spc="-8" dirty="0">
                <a:solidFill>
                  <a:srgbClr val="3E4444"/>
                </a:solidFill>
                <a:latin typeface="Arial"/>
                <a:cs typeface="Arial"/>
              </a:rPr>
              <a:t> </a:t>
            </a:r>
            <a:r>
              <a:rPr sz="750" dirty="0">
                <a:solidFill>
                  <a:srgbClr val="3E4444"/>
                </a:solidFill>
                <a:latin typeface="Arial"/>
                <a:cs typeface="Arial"/>
              </a:rPr>
              <a:t>l'Institut</a:t>
            </a:r>
            <a:r>
              <a:rPr sz="750" spc="-8" dirty="0">
                <a:solidFill>
                  <a:srgbClr val="3E4444"/>
                </a:solidFill>
                <a:latin typeface="Arial"/>
                <a:cs typeface="Arial"/>
              </a:rPr>
              <a:t> </a:t>
            </a:r>
            <a:r>
              <a:rPr sz="750" dirty="0">
                <a:solidFill>
                  <a:srgbClr val="3E4444"/>
                </a:solidFill>
                <a:latin typeface="Arial"/>
                <a:cs typeface="Arial"/>
              </a:rPr>
              <a:t>Universitaire</a:t>
            </a:r>
            <a:r>
              <a:rPr sz="750" spc="-8" dirty="0">
                <a:solidFill>
                  <a:srgbClr val="3E4444"/>
                </a:solidFill>
                <a:latin typeface="Arial"/>
                <a:cs typeface="Arial"/>
              </a:rPr>
              <a:t> </a:t>
            </a:r>
            <a:r>
              <a:rPr sz="750" dirty="0">
                <a:solidFill>
                  <a:srgbClr val="3E4444"/>
                </a:solidFill>
                <a:latin typeface="Arial"/>
                <a:cs typeface="Arial"/>
              </a:rPr>
              <a:t>du</a:t>
            </a:r>
            <a:r>
              <a:rPr sz="750" spc="-8" dirty="0">
                <a:solidFill>
                  <a:srgbClr val="3E4444"/>
                </a:solidFill>
                <a:latin typeface="Arial"/>
                <a:cs typeface="Arial"/>
              </a:rPr>
              <a:t> </a:t>
            </a:r>
            <a:r>
              <a:rPr sz="750" dirty="0">
                <a:solidFill>
                  <a:srgbClr val="3E4444"/>
                </a:solidFill>
                <a:latin typeface="Arial"/>
                <a:cs typeface="Arial"/>
              </a:rPr>
              <a:t>Cancer</a:t>
            </a:r>
            <a:r>
              <a:rPr sz="750" spc="-8" dirty="0">
                <a:solidFill>
                  <a:srgbClr val="3E4444"/>
                </a:solidFill>
                <a:latin typeface="Arial"/>
                <a:cs typeface="Arial"/>
              </a:rPr>
              <a:t> </a:t>
            </a:r>
            <a:r>
              <a:rPr sz="750" dirty="0">
                <a:solidFill>
                  <a:srgbClr val="3E4444"/>
                </a:solidFill>
                <a:latin typeface="Arial"/>
                <a:cs typeface="Arial"/>
              </a:rPr>
              <a:t>de</a:t>
            </a:r>
            <a:r>
              <a:rPr sz="750" spc="-26" dirty="0">
                <a:solidFill>
                  <a:srgbClr val="3E4444"/>
                </a:solidFill>
                <a:latin typeface="Arial"/>
                <a:cs typeface="Arial"/>
              </a:rPr>
              <a:t> </a:t>
            </a:r>
            <a:r>
              <a:rPr sz="750" spc="-15" dirty="0">
                <a:solidFill>
                  <a:srgbClr val="3E4444"/>
                </a:solidFill>
                <a:latin typeface="Arial"/>
                <a:cs typeface="Arial"/>
              </a:rPr>
              <a:t>Toulouse</a:t>
            </a:r>
            <a:r>
              <a:rPr sz="750" spc="-8" dirty="0">
                <a:solidFill>
                  <a:srgbClr val="3E4444"/>
                </a:solidFill>
                <a:latin typeface="Arial"/>
                <a:cs typeface="Arial"/>
              </a:rPr>
              <a:t> </a:t>
            </a:r>
            <a:r>
              <a:rPr sz="750" dirty="0">
                <a:solidFill>
                  <a:srgbClr val="3E4444"/>
                </a:solidFill>
                <a:latin typeface="Arial"/>
                <a:cs typeface="Arial"/>
              </a:rPr>
              <a:t>Oncopole</a:t>
            </a:r>
            <a:r>
              <a:rPr sz="750" spc="-8" dirty="0">
                <a:solidFill>
                  <a:srgbClr val="3E4444"/>
                </a:solidFill>
                <a:latin typeface="Arial"/>
                <a:cs typeface="Arial"/>
              </a:rPr>
              <a:t> </a:t>
            </a:r>
            <a:r>
              <a:rPr sz="750" dirty="0">
                <a:solidFill>
                  <a:srgbClr val="3E4444"/>
                </a:solidFill>
                <a:latin typeface="Arial"/>
                <a:cs typeface="Arial"/>
              </a:rPr>
              <a:t>–</a:t>
            </a:r>
            <a:r>
              <a:rPr sz="750" spc="-8" dirty="0">
                <a:solidFill>
                  <a:srgbClr val="3E4444"/>
                </a:solidFill>
                <a:latin typeface="Arial"/>
                <a:cs typeface="Arial"/>
              </a:rPr>
              <a:t> </a:t>
            </a:r>
            <a:r>
              <a:rPr sz="750" dirty="0">
                <a:solidFill>
                  <a:srgbClr val="3E4444"/>
                </a:solidFill>
                <a:latin typeface="Arial"/>
                <a:cs typeface="Arial"/>
              </a:rPr>
              <a:t>IUCT</a:t>
            </a:r>
            <a:r>
              <a:rPr sz="750" spc="-23" dirty="0">
                <a:solidFill>
                  <a:srgbClr val="3E4444"/>
                </a:solidFill>
                <a:latin typeface="Arial"/>
                <a:cs typeface="Arial"/>
              </a:rPr>
              <a:t> </a:t>
            </a:r>
            <a:r>
              <a:rPr sz="750" dirty="0">
                <a:solidFill>
                  <a:srgbClr val="3E4444"/>
                </a:solidFill>
                <a:latin typeface="Arial"/>
                <a:cs typeface="Arial"/>
              </a:rPr>
              <a:t>Oncopole,</a:t>
            </a:r>
            <a:r>
              <a:rPr sz="750" spc="-23" dirty="0">
                <a:solidFill>
                  <a:srgbClr val="3E4444"/>
                </a:solidFill>
                <a:latin typeface="Arial"/>
                <a:cs typeface="Arial"/>
              </a:rPr>
              <a:t> </a:t>
            </a:r>
            <a:r>
              <a:rPr sz="750" spc="-8" dirty="0">
                <a:solidFill>
                  <a:srgbClr val="3E4444"/>
                </a:solidFill>
                <a:latin typeface="Arial"/>
                <a:cs typeface="Arial"/>
              </a:rPr>
              <a:t>Toulouse, </a:t>
            </a:r>
            <a:r>
              <a:rPr sz="750" dirty="0">
                <a:solidFill>
                  <a:srgbClr val="3E4444"/>
                </a:solidFill>
                <a:latin typeface="Arial"/>
                <a:cs typeface="Arial"/>
              </a:rPr>
              <a:t>France;</a:t>
            </a:r>
            <a:r>
              <a:rPr sz="750" spc="-34" dirty="0">
                <a:solidFill>
                  <a:srgbClr val="3E4444"/>
                </a:solidFill>
                <a:latin typeface="Arial"/>
                <a:cs typeface="Arial"/>
              </a:rPr>
              <a:t> </a:t>
            </a:r>
            <a:r>
              <a:rPr sz="731" baseline="25641" dirty="0">
                <a:solidFill>
                  <a:srgbClr val="3E4444"/>
                </a:solidFill>
                <a:latin typeface="Arial"/>
                <a:cs typeface="Arial"/>
              </a:rPr>
              <a:t>5</a:t>
            </a:r>
            <a:r>
              <a:rPr sz="750" dirty="0">
                <a:solidFill>
                  <a:srgbClr val="3E4444"/>
                </a:solidFill>
                <a:latin typeface="Arial"/>
                <a:cs typeface="Arial"/>
              </a:rPr>
              <a:t>International</a:t>
            </a:r>
            <a:r>
              <a:rPr sz="750" spc="-8" dirty="0">
                <a:solidFill>
                  <a:srgbClr val="3E4444"/>
                </a:solidFill>
                <a:latin typeface="Arial"/>
                <a:cs typeface="Arial"/>
              </a:rPr>
              <a:t> </a:t>
            </a:r>
            <a:r>
              <a:rPr sz="750" dirty="0">
                <a:solidFill>
                  <a:srgbClr val="3E4444"/>
                </a:solidFill>
                <a:latin typeface="Arial"/>
                <a:cs typeface="Arial"/>
              </a:rPr>
              <a:t>Breast</a:t>
            </a:r>
            <a:r>
              <a:rPr sz="750" spc="-8" dirty="0">
                <a:solidFill>
                  <a:srgbClr val="3E4444"/>
                </a:solidFill>
                <a:latin typeface="Arial"/>
                <a:cs typeface="Arial"/>
              </a:rPr>
              <a:t> </a:t>
            </a:r>
            <a:r>
              <a:rPr sz="750" dirty="0">
                <a:solidFill>
                  <a:srgbClr val="3E4444"/>
                </a:solidFill>
                <a:latin typeface="Arial"/>
                <a:cs typeface="Arial"/>
              </a:rPr>
              <a:t>Cancer</a:t>
            </a:r>
            <a:r>
              <a:rPr sz="750" spc="-8" dirty="0">
                <a:solidFill>
                  <a:srgbClr val="3E4444"/>
                </a:solidFill>
                <a:latin typeface="Arial"/>
                <a:cs typeface="Arial"/>
              </a:rPr>
              <a:t> </a:t>
            </a:r>
            <a:r>
              <a:rPr sz="750" dirty="0">
                <a:solidFill>
                  <a:srgbClr val="3E4444"/>
                </a:solidFill>
                <a:latin typeface="Arial"/>
                <a:cs typeface="Arial"/>
              </a:rPr>
              <a:t>Center</a:t>
            </a:r>
            <a:r>
              <a:rPr sz="750" spc="-8" dirty="0">
                <a:solidFill>
                  <a:srgbClr val="3E4444"/>
                </a:solidFill>
                <a:latin typeface="Arial"/>
                <a:cs typeface="Arial"/>
              </a:rPr>
              <a:t> </a:t>
            </a:r>
            <a:r>
              <a:rPr sz="750" dirty="0">
                <a:solidFill>
                  <a:srgbClr val="3E4444"/>
                </a:solidFill>
                <a:latin typeface="Arial"/>
                <a:cs typeface="Arial"/>
              </a:rPr>
              <a:t>(IBCC),</a:t>
            </a:r>
            <a:r>
              <a:rPr sz="750" spc="-8" dirty="0">
                <a:solidFill>
                  <a:srgbClr val="3E4444"/>
                </a:solidFill>
                <a:latin typeface="Arial"/>
                <a:cs typeface="Arial"/>
              </a:rPr>
              <a:t> </a:t>
            </a:r>
            <a:r>
              <a:rPr sz="750" dirty="0">
                <a:solidFill>
                  <a:srgbClr val="3E4444"/>
                </a:solidFill>
                <a:latin typeface="Arial"/>
                <a:cs typeface="Arial"/>
              </a:rPr>
              <a:t>Barcelona,</a:t>
            </a:r>
            <a:r>
              <a:rPr sz="750" spc="-8" dirty="0">
                <a:solidFill>
                  <a:srgbClr val="3E4444"/>
                </a:solidFill>
                <a:latin typeface="Arial"/>
                <a:cs typeface="Arial"/>
              </a:rPr>
              <a:t> Spain; </a:t>
            </a:r>
            <a:r>
              <a:rPr sz="731" baseline="25641" dirty="0">
                <a:solidFill>
                  <a:srgbClr val="3E4444"/>
                </a:solidFill>
                <a:latin typeface="Arial"/>
                <a:cs typeface="Arial"/>
              </a:rPr>
              <a:t>6</a:t>
            </a:r>
            <a:r>
              <a:rPr sz="750" dirty="0">
                <a:solidFill>
                  <a:srgbClr val="3E4444"/>
                </a:solidFill>
                <a:latin typeface="Arial"/>
                <a:cs typeface="Arial"/>
              </a:rPr>
              <a:t>Instituto</a:t>
            </a:r>
            <a:r>
              <a:rPr sz="750" spc="-15" dirty="0">
                <a:solidFill>
                  <a:srgbClr val="3E4444"/>
                </a:solidFill>
                <a:latin typeface="Arial"/>
                <a:cs typeface="Arial"/>
              </a:rPr>
              <a:t> </a:t>
            </a:r>
            <a:r>
              <a:rPr sz="750" dirty="0">
                <a:solidFill>
                  <a:srgbClr val="3E4444"/>
                </a:solidFill>
                <a:latin typeface="Arial"/>
                <a:cs typeface="Arial"/>
              </a:rPr>
              <a:t>Nacional</a:t>
            </a:r>
            <a:r>
              <a:rPr sz="750" spc="-11" dirty="0">
                <a:solidFill>
                  <a:srgbClr val="3E4444"/>
                </a:solidFill>
                <a:latin typeface="Arial"/>
                <a:cs typeface="Arial"/>
              </a:rPr>
              <a:t> </a:t>
            </a:r>
            <a:r>
              <a:rPr sz="750" dirty="0">
                <a:solidFill>
                  <a:srgbClr val="3E4444"/>
                </a:solidFill>
                <a:latin typeface="Arial"/>
                <a:cs typeface="Arial"/>
              </a:rPr>
              <a:t>de</a:t>
            </a:r>
            <a:r>
              <a:rPr sz="750" spc="-11" dirty="0">
                <a:solidFill>
                  <a:srgbClr val="3E4444"/>
                </a:solidFill>
                <a:latin typeface="Arial"/>
                <a:cs typeface="Arial"/>
              </a:rPr>
              <a:t> </a:t>
            </a:r>
            <a:r>
              <a:rPr sz="750" dirty="0">
                <a:solidFill>
                  <a:srgbClr val="3E4444"/>
                </a:solidFill>
                <a:latin typeface="Arial"/>
                <a:cs typeface="Arial"/>
              </a:rPr>
              <a:t>Enfermedades</a:t>
            </a:r>
            <a:r>
              <a:rPr sz="750" spc="-11" dirty="0">
                <a:solidFill>
                  <a:srgbClr val="3E4444"/>
                </a:solidFill>
                <a:latin typeface="Arial"/>
                <a:cs typeface="Arial"/>
              </a:rPr>
              <a:t> </a:t>
            </a:r>
            <a:r>
              <a:rPr sz="750" dirty="0">
                <a:solidFill>
                  <a:srgbClr val="3E4444"/>
                </a:solidFill>
                <a:latin typeface="Arial"/>
                <a:cs typeface="Arial"/>
              </a:rPr>
              <a:t>Neoplásicas</a:t>
            </a:r>
            <a:r>
              <a:rPr sz="750" spc="-11" dirty="0">
                <a:solidFill>
                  <a:srgbClr val="3E4444"/>
                </a:solidFill>
                <a:latin typeface="Arial"/>
                <a:cs typeface="Arial"/>
              </a:rPr>
              <a:t> </a:t>
            </a:r>
            <a:r>
              <a:rPr sz="750" dirty="0">
                <a:solidFill>
                  <a:srgbClr val="3E4444"/>
                </a:solidFill>
                <a:latin typeface="Arial"/>
                <a:cs typeface="Arial"/>
              </a:rPr>
              <a:t>(INEN),</a:t>
            </a:r>
            <a:r>
              <a:rPr sz="750" spc="-11" dirty="0">
                <a:solidFill>
                  <a:srgbClr val="3E4444"/>
                </a:solidFill>
                <a:latin typeface="Arial"/>
                <a:cs typeface="Arial"/>
              </a:rPr>
              <a:t> </a:t>
            </a:r>
            <a:r>
              <a:rPr sz="750" dirty="0">
                <a:solidFill>
                  <a:srgbClr val="3E4444"/>
                </a:solidFill>
                <a:latin typeface="Arial"/>
                <a:cs typeface="Arial"/>
              </a:rPr>
              <a:t>Departamento</a:t>
            </a:r>
            <a:r>
              <a:rPr sz="750" spc="-11" dirty="0">
                <a:solidFill>
                  <a:srgbClr val="3E4444"/>
                </a:solidFill>
                <a:latin typeface="Arial"/>
                <a:cs typeface="Arial"/>
              </a:rPr>
              <a:t> </a:t>
            </a:r>
            <a:r>
              <a:rPr sz="750" dirty="0">
                <a:solidFill>
                  <a:srgbClr val="3E4444"/>
                </a:solidFill>
                <a:latin typeface="Arial"/>
                <a:cs typeface="Arial"/>
              </a:rPr>
              <a:t>de</a:t>
            </a:r>
            <a:r>
              <a:rPr sz="750" spc="-11" dirty="0">
                <a:solidFill>
                  <a:srgbClr val="3E4444"/>
                </a:solidFill>
                <a:latin typeface="Arial"/>
                <a:cs typeface="Arial"/>
              </a:rPr>
              <a:t> </a:t>
            </a:r>
            <a:r>
              <a:rPr sz="750" dirty="0">
                <a:solidFill>
                  <a:srgbClr val="3E4444"/>
                </a:solidFill>
                <a:latin typeface="Arial"/>
                <a:cs typeface="Arial"/>
              </a:rPr>
              <a:t>Oncología</a:t>
            </a:r>
            <a:r>
              <a:rPr sz="750" spc="-11" dirty="0">
                <a:solidFill>
                  <a:srgbClr val="3E4444"/>
                </a:solidFill>
                <a:latin typeface="Arial"/>
                <a:cs typeface="Arial"/>
              </a:rPr>
              <a:t> </a:t>
            </a:r>
            <a:r>
              <a:rPr sz="750" dirty="0">
                <a:solidFill>
                  <a:srgbClr val="3E4444"/>
                </a:solidFill>
                <a:latin typeface="Arial"/>
                <a:cs typeface="Arial"/>
              </a:rPr>
              <a:t>Médica,</a:t>
            </a:r>
            <a:r>
              <a:rPr sz="750" spc="-11" dirty="0">
                <a:solidFill>
                  <a:srgbClr val="3E4444"/>
                </a:solidFill>
                <a:latin typeface="Arial"/>
                <a:cs typeface="Arial"/>
              </a:rPr>
              <a:t> </a:t>
            </a:r>
            <a:r>
              <a:rPr sz="750" dirty="0">
                <a:solidFill>
                  <a:srgbClr val="3E4444"/>
                </a:solidFill>
                <a:latin typeface="Arial"/>
                <a:cs typeface="Arial"/>
              </a:rPr>
              <a:t>Lima,</a:t>
            </a:r>
            <a:r>
              <a:rPr sz="750" spc="-11" dirty="0">
                <a:solidFill>
                  <a:srgbClr val="3E4444"/>
                </a:solidFill>
                <a:latin typeface="Arial"/>
                <a:cs typeface="Arial"/>
              </a:rPr>
              <a:t> </a:t>
            </a:r>
            <a:r>
              <a:rPr sz="750" dirty="0">
                <a:solidFill>
                  <a:srgbClr val="3E4444"/>
                </a:solidFill>
                <a:latin typeface="Arial"/>
                <a:cs typeface="Arial"/>
              </a:rPr>
              <a:t>Peru;</a:t>
            </a:r>
            <a:r>
              <a:rPr sz="731" baseline="25641" dirty="0">
                <a:solidFill>
                  <a:srgbClr val="3E4444"/>
                </a:solidFill>
                <a:latin typeface="Arial"/>
                <a:cs typeface="Arial"/>
              </a:rPr>
              <a:t>7</a:t>
            </a:r>
            <a:r>
              <a:rPr sz="750" dirty="0">
                <a:solidFill>
                  <a:srgbClr val="3E4444"/>
                </a:solidFill>
                <a:latin typeface="Arial"/>
                <a:cs typeface="Arial"/>
              </a:rPr>
              <a:t>Shanghai</a:t>
            </a:r>
            <a:r>
              <a:rPr sz="750" spc="-11" dirty="0">
                <a:solidFill>
                  <a:srgbClr val="3E4444"/>
                </a:solidFill>
                <a:latin typeface="Arial"/>
                <a:cs typeface="Arial"/>
              </a:rPr>
              <a:t> </a:t>
            </a:r>
            <a:r>
              <a:rPr sz="750" dirty="0">
                <a:solidFill>
                  <a:srgbClr val="3E4444"/>
                </a:solidFill>
                <a:latin typeface="Arial"/>
                <a:cs typeface="Arial"/>
              </a:rPr>
              <a:t>Cancer</a:t>
            </a:r>
            <a:r>
              <a:rPr sz="750" spc="-11" dirty="0">
                <a:solidFill>
                  <a:srgbClr val="3E4444"/>
                </a:solidFill>
                <a:latin typeface="Arial"/>
                <a:cs typeface="Arial"/>
              </a:rPr>
              <a:t> </a:t>
            </a:r>
            <a:r>
              <a:rPr sz="750" dirty="0">
                <a:solidFill>
                  <a:srgbClr val="3E4444"/>
                </a:solidFill>
                <a:latin typeface="Arial"/>
                <a:cs typeface="Arial"/>
              </a:rPr>
              <a:t>Center,</a:t>
            </a:r>
            <a:r>
              <a:rPr sz="750" spc="-11" dirty="0">
                <a:solidFill>
                  <a:srgbClr val="3E4444"/>
                </a:solidFill>
                <a:latin typeface="Arial"/>
                <a:cs typeface="Arial"/>
              </a:rPr>
              <a:t> </a:t>
            </a:r>
            <a:r>
              <a:rPr sz="750" dirty="0">
                <a:solidFill>
                  <a:srgbClr val="3E4444"/>
                </a:solidFill>
                <a:latin typeface="Arial"/>
                <a:cs typeface="Arial"/>
              </a:rPr>
              <a:t>Fudan</a:t>
            </a:r>
            <a:r>
              <a:rPr sz="750" spc="-11" dirty="0">
                <a:solidFill>
                  <a:srgbClr val="3E4444"/>
                </a:solidFill>
                <a:latin typeface="Arial"/>
                <a:cs typeface="Arial"/>
              </a:rPr>
              <a:t> </a:t>
            </a:r>
            <a:r>
              <a:rPr sz="750" spc="-8" dirty="0">
                <a:solidFill>
                  <a:srgbClr val="3E4444"/>
                </a:solidFill>
                <a:latin typeface="Arial"/>
                <a:cs typeface="Arial"/>
              </a:rPr>
              <a:t>University,</a:t>
            </a:r>
            <a:r>
              <a:rPr sz="750" spc="-15" dirty="0">
                <a:solidFill>
                  <a:srgbClr val="3E4444"/>
                </a:solidFill>
                <a:latin typeface="Arial"/>
                <a:cs typeface="Arial"/>
              </a:rPr>
              <a:t> </a:t>
            </a:r>
            <a:r>
              <a:rPr sz="750" dirty="0">
                <a:solidFill>
                  <a:srgbClr val="3E4444"/>
                </a:solidFill>
                <a:latin typeface="Arial"/>
                <a:cs typeface="Arial"/>
              </a:rPr>
              <a:t>Shanghai,</a:t>
            </a:r>
            <a:r>
              <a:rPr sz="750" spc="-11" dirty="0">
                <a:solidFill>
                  <a:srgbClr val="3E4444"/>
                </a:solidFill>
                <a:latin typeface="Arial"/>
                <a:cs typeface="Arial"/>
              </a:rPr>
              <a:t> </a:t>
            </a:r>
            <a:r>
              <a:rPr sz="750" dirty="0">
                <a:solidFill>
                  <a:srgbClr val="3E4444"/>
                </a:solidFill>
                <a:latin typeface="Arial"/>
                <a:cs typeface="Arial"/>
              </a:rPr>
              <a:t>China;</a:t>
            </a:r>
            <a:r>
              <a:rPr sz="750" spc="-41" dirty="0">
                <a:solidFill>
                  <a:srgbClr val="3E4444"/>
                </a:solidFill>
                <a:latin typeface="Arial"/>
                <a:cs typeface="Arial"/>
              </a:rPr>
              <a:t> </a:t>
            </a:r>
            <a:r>
              <a:rPr sz="731" baseline="25641" dirty="0">
                <a:solidFill>
                  <a:srgbClr val="3E4444"/>
                </a:solidFill>
                <a:latin typeface="Arial"/>
                <a:cs typeface="Arial"/>
              </a:rPr>
              <a:t>8</a:t>
            </a:r>
            <a:r>
              <a:rPr sz="750" dirty="0">
                <a:solidFill>
                  <a:srgbClr val="3E4444"/>
                </a:solidFill>
                <a:latin typeface="Arial"/>
                <a:cs typeface="Arial"/>
              </a:rPr>
              <a:t>Memorial</a:t>
            </a:r>
            <a:r>
              <a:rPr sz="750" spc="-11" dirty="0">
                <a:solidFill>
                  <a:srgbClr val="3E4444"/>
                </a:solidFill>
                <a:latin typeface="Arial"/>
                <a:cs typeface="Arial"/>
              </a:rPr>
              <a:t> </a:t>
            </a:r>
            <a:r>
              <a:rPr sz="750" dirty="0">
                <a:solidFill>
                  <a:srgbClr val="3E4444"/>
                </a:solidFill>
                <a:latin typeface="Arial"/>
                <a:cs typeface="Arial"/>
              </a:rPr>
              <a:t>Sloan</a:t>
            </a:r>
            <a:r>
              <a:rPr sz="750" spc="-11" dirty="0">
                <a:solidFill>
                  <a:srgbClr val="3E4444"/>
                </a:solidFill>
                <a:latin typeface="Arial"/>
                <a:cs typeface="Arial"/>
              </a:rPr>
              <a:t> </a:t>
            </a:r>
            <a:r>
              <a:rPr sz="750" spc="-8" dirty="0">
                <a:solidFill>
                  <a:srgbClr val="3E4444"/>
                </a:solidFill>
                <a:latin typeface="Arial"/>
                <a:cs typeface="Arial"/>
              </a:rPr>
              <a:t>Kettering </a:t>
            </a:r>
            <a:r>
              <a:rPr sz="750" dirty="0">
                <a:solidFill>
                  <a:srgbClr val="3E4444"/>
                </a:solidFill>
                <a:latin typeface="Arial"/>
                <a:cs typeface="Arial"/>
              </a:rPr>
              <a:t>Cancer</a:t>
            </a:r>
            <a:r>
              <a:rPr sz="750" spc="-23" dirty="0">
                <a:solidFill>
                  <a:srgbClr val="3E4444"/>
                </a:solidFill>
                <a:latin typeface="Arial"/>
                <a:cs typeface="Arial"/>
              </a:rPr>
              <a:t> </a:t>
            </a:r>
            <a:r>
              <a:rPr sz="750" dirty="0">
                <a:solidFill>
                  <a:srgbClr val="3E4444"/>
                </a:solidFill>
                <a:latin typeface="Arial"/>
                <a:cs typeface="Arial"/>
              </a:rPr>
              <a:t>Center,</a:t>
            </a:r>
            <a:r>
              <a:rPr sz="750" spc="-11" dirty="0">
                <a:solidFill>
                  <a:srgbClr val="3E4444"/>
                </a:solidFill>
                <a:latin typeface="Arial"/>
                <a:cs typeface="Arial"/>
              </a:rPr>
              <a:t> </a:t>
            </a:r>
            <a:r>
              <a:rPr sz="750" dirty="0">
                <a:solidFill>
                  <a:srgbClr val="3E4444"/>
                </a:solidFill>
                <a:latin typeface="Arial"/>
                <a:cs typeface="Arial"/>
              </a:rPr>
              <a:t>New</a:t>
            </a:r>
            <a:r>
              <a:rPr sz="750" spc="-23" dirty="0">
                <a:solidFill>
                  <a:srgbClr val="3E4444"/>
                </a:solidFill>
                <a:latin typeface="Arial"/>
                <a:cs typeface="Arial"/>
              </a:rPr>
              <a:t> </a:t>
            </a:r>
            <a:r>
              <a:rPr sz="750" spc="-8" dirty="0">
                <a:solidFill>
                  <a:srgbClr val="3E4444"/>
                </a:solidFill>
                <a:latin typeface="Arial"/>
                <a:cs typeface="Arial"/>
              </a:rPr>
              <a:t>York,</a:t>
            </a:r>
            <a:r>
              <a:rPr sz="750" spc="-11" dirty="0">
                <a:solidFill>
                  <a:srgbClr val="3E4444"/>
                </a:solidFill>
                <a:latin typeface="Arial"/>
                <a:cs typeface="Arial"/>
              </a:rPr>
              <a:t> </a:t>
            </a:r>
            <a:r>
              <a:rPr sz="750" spc="-30" dirty="0">
                <a:solidFill>
                  <a:srgbClr val="3E4444"/>
                </a:solidFill>
                <a:latin typeface="Arial"/>
                <a:cs typeface="Arial"/>
              </a:rPr>
              <a:t>NY,</a:t>
            </a:r>
            <a:r>
              <a:rPr sz="750" spc="-8" dirty="0">
                <a:solidFill>
                  <a:srgbClr val="3E4444"/>
                </a:solidFill>
                <a:latin typeface="Arial"/>
                <a:cs typeface="Arial"/>
              </a:rPr>
              <a:t> </a:t>
            </a:r>
            <a:r>
              <a:rPr sz="750" dirty="0">
                <a:solidFill>
                  <a:srgbClr val="3E4444"/>
                </a:solidFill>
                <a:latin typeface="Arial"/>
                <a:cs typeface="Arial"/>
              </a:rPr>
              <a:t>USA;</a:t>
            </a:r>
            <a:r>
              <a:rPr sz="750" spc="143" dirty="0">
                <a:solidFill>
                  <a:srgbClr val="3E4444"/>
                </a:solidFill>
                <a:latin typeface="Arial"/>
                <a:cs typeface="Arial"/>
              </a:rPr>
              <a:t> </a:t>
            </a:r>
            <a:r>
              <a:rPr sz="731" baseline="25641" dirty="0">
                <a:solidFill>
                  <a:srgbClr val="3E4444"/>
                </a:solidFill>
                <a:latin typeface="Arial"/>
                <a:cs typeface="Arial"/>
              </a:rPr>
              <a:t>9</a:t>
            </a:r>
            <a:r>
              <a:rPr sz="750" dirty="0">
                <a:solidFill>
                  <a:srgbClr val="3E4444"/>
                </a:solidFill>
                <a:latin typeface="Arial"/>
                <a:cs typeface="Arial"/>
              </a:rPr>
              <a:t>GBG</a:t>
            </a:r>
            <a:r>
              <a:rPr sz="750" spc="-11" dirty="0">
                <a:solidFill>
                  <a:srgbClr val="3E4444"/>
                </a:solidFill>
                <a:latin typeface="Arial"/>
                <a:cs typeface="Arial"/>
              </a:rPr>
              <a:t> </a:t>
            </a:r>
            <a:r>
              <a:rPr sz="750" dirty="0">
                <a:solidFill>
                  <a:srgbClr val="3E4444"/>
                </a:solidFill>
                <a:latin typeface="Arial"/>
                <a:cs typeface="Arial"/>
              </a:rPr>
              <a:t>Forschungs</a:t>
            </a:r>
            <a:r>
              <a:rPr sz="750" spc="-8" dirty="0">
                <a:solidFill>
                  <a:srgbClr val="3E4444"/>
                </a:solidFill>
                <a:latin typeface="Arial"/>
                <a:cs typeface="Arial"/>
              </a:rPr>
              <a:t> </a:t>
            </a:r>
            <a:r>
              <a:rPr sz="750" dirty="0">
                <a:solidFill>
                  <a:srgbClr val="3E4444"/>
                </a:solidFill>
                <a:latin typeface="Arial"/>
                <a:cs typeface="Arial"/>
              </a:rPr>
              <a:t>GmbH,</a:t>
            </a:r>
            <a:r>
              <a:rPr sz="750" spc="-11" dirty="0">
                <a:solidFill>
                  <a:srgbClr val="3E4444"/>
                </a:solidFill>
                <a:latin typeface="Arial"/>
                <a:cs typeface="Arial"/>
              </a:rPr>
              <a:t> </a:t>
            </a:r>
            <a:r>
              <a:rPr sz="750" dirty="0">
                <a:solidFill>
                  <a:srgbClr val="3E4444"/>
                </a:solidFill>
                <a:latin typeface="Arial"/>
                <a:cs typeface="Arial"/>
              </a:rPr>
              <a:t>Neu­Isenburg,</a:t>
            </a:r>
            <a:r>
              <a:rPr sz="750" spc="-11" dirty="0">
                <a:solidFill>
                  <a:srgbClr val="3E4444"/>
                </a:solidFill>
                <a:latin typeface="Arial"/>
                <a:cs typeface="Arial"/>
              </a:rPr>
              <a:t> </a:t>
            </a:r>
            <a:r>
              <a:rPr sz="750" dirty="0">
                <a:solidFill>
                  <a:srgbClr val="3E4444"/>
                </a:solidFill>
                <a:latin typeface="Arial"/>
                <a:cs typeface="Arial"/>
              </a:rPr>
              <a:t>Germany;</a:t>
            </a:r>
            <a:r>
              <a:rPr sz="750" spc="-86" dirty="0">
                <a:solidFill>
                  <a:srgbClr val="3E4444"/>
                </a:solidFill>
                <a:latin typeface="Arial"/>
                <a:cs typeface="Arial"/>
              </a:rPr>
              <a:t> </a:t>
            </a:r>
            <a:r>
              <a:rPr sz="731" baseline="25641" dirty="0">
                <a:solidFill>
                  <a:srgbClr val="3E4444"/>
                </a:solidFill>
                <a:latin typeface="Arial"/>
                <a:cs typeface="Arial"/>
              </a:rPr>
              <a:t>10</a:t>
            </a:r>
            <a:r>
              <a:rPr sz="750" dirty="0">
                <a:solidFill>
                  <a:srgbClr val="3E4444"/>
                </a:solidFill>
                <a:latin typeface="Arial"/>
                <a:cs typeface="Arial"/>
              </a:rPr>
              <a:t>Institut</a:t>
            </a:r>
            <a:r>
              <a:rPr sz="750" spc="-8" dirty="0">
                <a:solidFill>
                  <a:srgbClr val="3E4444"/>
                </a:solidFill>
                <a:latin typeface="Arial"/>
                <a:cs typeface="Arial"/>
              </a:rPr>
              <a:t> </a:t>
            </a:r>
            <a:r>
              <a:rPr sz="750" dirty="0">
                <a:solidFill>
                  <a:srgbClr val="3E4444"/>
                </a:solidFill>
                <a:latin typeface="Arial"/>
                <a:cs typeface="Arial"/>
              </a:rPr>
              <a:t>de</a:t>
            </a:r>
            <a:r>
              <a:rPr sz="750" spc="-11" dirty="0">
                <a:solidFill>
                  <a:srgbClr val="3E4444"/>
                </a:solidFill>
                <a:latin typeface="Arial"/>
                <a:cs typeface="Arial"/>
              </a:rPr>
              <a:t> </a:t>
            </a:r>
            <a:r>
              <a:rPr sz="750" dirty="0">
                <a:solidFill>
                  <a:srgbClr val="3E4444"/>
                </a:solidFill>
                <a:latin typeface="Arial"/>
                <a:cs typeface="Arial"/>
              </a:rPr>
              <a:t>Recerca</a:t>
            </a:r>
            <a:r>
              <a:rPr sz="750" spc="-11" dirty="0">
                <a:solidFill>
                  <a:srgbClr val="3E4444"/>
                </a:solidFill>
                <a:latin typeface="Arial"/>
                <a:cs typeface="Arial"/>
              </a:rPr>
              <a:t> </a:t>
            </a:r>
            <a:r>
              <a:rPr sz="750" dirty="0">
                <a:solidFill>
                  <a:srgbClr val="3E4444"/>
                </a:solidFill>
                <a:latin typeface="Arial"/>
                <a:cs typeface="Arial"/>
              </a:rPr>
              <a:t>Biomèdica,</a:t>
            </a:r>
            <a:r>
              <a:rPr sz="750" spc="-8" dirty="0">
                <a:solidFill>
                  <a:srgbClr val="3E4444"/>
                </a:solidFill>
                <a:latin typeface="Arial"/>
                <a:cs typeface="Arial"/>
              </a:rPr>
              <a:t> </a:t>
            </a:r>
            <a:r>
              <a:rPr sz="750" dirty="0">
                <a:solidFill>
                  <a:srgbClr val="3E4444"/>
                </a:solidFill>
                <a:latin typeface="Arial"/>
                <a:cs typeface="Arial"/>
              </a:rPr>
              <a:t>Barcelona,</a:t>
            </a:r>
            <a:r>
              <a:rPr sz="750" spc="-11" dirty="0">
                <a:solidFill>
                  <a:srgbClr val="3E4444"/>
                </a:solidFill>
                <a:latin typeface="Arial"/>
                <a:cs typeface="Arial"/>
              </a:rPr>
              <a:t> </a:t>
            </a:r>
            <a:r>
              <a:rPr sz="750" dirty="0">
                <a:solidFill>
                  <a:srgbClr val="3E4444"/>
                </a:solidFill>
                <a:latin typeface="Arial"/>
                <a:cs typeface="Arial"/>
              </a:rPr>
              <a:t>Spain;</a:t>
            </a:r>
            <a:r>
              <a:rPr sz="750" spc="-109" dirty="0">
                <a:solidFill>
                  <a:srgbClr val="3E4444"/>
                </a:solidFill>
                <a:latin typeface="Arial"/>
                <a:cs typeface="Arial"/>
              </a:rPr>
              <a:t> </a:t>
            </a:r>
            <a:r>
              <a:rPr sz="731" baseline="25641" dirty="0">
                <a:solidFill>
                  <a:srgbClr val="3E4444"/>
                </a:solidFill>
                <a:latin typeface="Arial"/>
                <a:cs typeface="Arial"/>
              </a:rPr>
              <a:t>11</a:t>
            </a:r>
            <a:r>
              <a:rPr sz="750" dirty="0">
                <a:solidFill>
                  <a:srgbClr val="3E4444"/>
                </a:solidFill>
                <a:latin typeface="Arial"/>
                <a:cs typeface="Arial"/>
              </a:rPr>
              <a:t>The</a:t>
            </a:r>
            <a:r>
              <a:rPr sz="750" spc="-11" dirty="0">
                <a:solidFill>
                  <a:srgbClr val="3E4444"/>
                </a:solidFill>
                <a:latin typeface="Arial"/>
                <a:cs typeface="Arial"/>
              </a:rPr>
              <a:t> </a:t>
            </a:r>
            <a:r>
              <a:rPr sz="750" dirty="0">
                <a:solidFill>
                  <a:srgbClr val="3E4444"/>
                </a:solidFill>
                <a:latin typeface="Arial"/>
                <a:cs typeface="Arial"/>
              </a:rPr>
              <a:t>Maria</a:t>
            </a:r>
            <a:r>
              <a:rPr sz="750" spc="-8" dirty="0">
                <a:solidFill>
                  <a:srgbClr val="3E4444"/>
                </a:solidFill>
                <a:latin typeface="Arial"/>
                <a:cs typeface="Arial"/>
              </a:rPr>
              <a:t> </a:t>
            </a:r>
            <a:r>
              <a:rPr sz="750" dirty="0">
                <a:solidFill>
                  <a:srgbClr val="3E4444"/>
                </a:solidFill>
                <a:latin typeface="Arial"/>
                <a:cs typeface="Arial"/>
              </a:rPr>
              <a:t>Skłodowska</a:t>
            </a:r>
            <a:r>
              <a:rPr sz="750" spc="-11" dirty="0">
                <a:solidFill>
                  <a:srgbClr val="3E4444"/>
                </a:solidFill>
                <a:latin typeface="Arial"/>
                <a:cs typeface="Arial"/>
              </a:rPr>
              <a:t> </a:t>
            </a:r>
            <a:r>
              <a:rPr sz="750" dirty="0">
                <a:solidFill>
                  <a:srgbClr val="3E4444"/>
                </a:solidFill>
                <a:latin typeface="Arial"/>
                <a:cs typeface="Arial"/>
              </a:rPr>
              <a:t>Curie</a:t>
            </a:r>
            <a:r>
              <a:rPr sz="750" spc="-11" dirty="0">
                <a:solidFill>
                  <a:srgbClr val="3E4444"/>
                </a:solidFill>
                <a:latin typeface="Arial"/>
                <a:cs typeface="Arial"/>
              </a:rPr>
              <a:t> </a:t>
            </a:r>
            <a:r>
              <a:rPr sz="750" dirty="0">
                <a:solidFill>
                  <a:srgbClr val="3E4444"/>
                </a:solidFill>
                <a:latin typeface="Arial"/>
                <a:cs typeface="Arial"/>
              </a:rPr>
              <a:t>Memorial</a:t>
            </a:r>
            <a:r>
              <a:rPr sz="750" spc="-8" dirty="0">
                <a:solidFill>
                  <a:srgbClr val="3E4444"/>
                </a:solidFill>
                <a:latin typeface="Arial"/>
                <a:cs typeface="Arial"/>
              </a:rPr>
              <a:t> </a:t>
            </a:r>
            <a:r>
              <a:rPr sz="750" dirty="0">
                <a:solidFill>
                  <a:srgbClr val="3E4444"/>
                </a:solidFill>
                <a:latin typeface="Arial"/>
                <a:cs typeface="Arial"/>
              </a:rPr>
              <a:t>Cancer</a:t>
            </a:r>
            <a:r>
              <a:rPr sz="750" spc="-11" dirty="0">
                <a:solidFill>
                  <a:srgbClr val="3E4444"/>
                </a:solidFill>
                <a:latin typeface="Arial"/>
                <a:cs typeface="Arial"/>
              </a:rPr>
              <a:t> </a:t>
            </a:r>
            <a:r>
              <a:rPr sz="750" spc="-8" dirty="0">
                <a:solidFill>
                  <a:srgbClr val="3E4444"/>
                </a:solidFill>
                <a:latin typeface="Arial"/>
                <a:cs typeface="Arial"/>
              </a:rPr>
              <a:t>Center </a:t>
            </a:r>
            <a:r>
              <a:rPr sz="750" dirty="0">
                <a:solidFill>
                  <a:srgbClr val="3E4444"/>
                </a:solidFill>
                <a:latin typeface="Arial"/>
                <a:cs typeface="Arial"/>
              </a:rPr>
              <a:t>and</a:t>
            </a:r>
            <a:r>
              <a:rPr sz="750" spc="-11" dirty="0">
                <a:solidFill>
                  <a:srgbClr val="3E4444"/>
                </a:solidFill>
                <a:latin typeface="Arial"/>
                <a:cs typeface="Arial"/>
              </a:rPr>
              <a:t> </a:t>
            </a:r>
            <a:r>
              <a:rPr sz="750" dirty="0">
                <a:solidFill>
                  <a:srgbClr val="3E4444"/>
                </a:solidFill>
                <a:latin typeface="Arial"/>
                <a:cs typeface="Arial"/>
              </a:rPr>
              <a:t>Institute</a:t>
            </a:r>
            <a:r>
              <a:rPr sz="750" spc="-8" dirty="0">
                <a:solidFill>
                  <a:srgbClr val="3E4444"/>
                </a:solidFill>
                <a:latin typeface="Arial"/>
                <a:cs typeface="Arial"/>
              </a:rPr>
              <a:t> </a:t>
            </a:r>
            <a:r>
              <a:rPr sz="750" dirty="0">
                <a:solidFill>
                  <a:srgbClr val="3E4444"/>
                </a:solidFill>
                <a:latin typeface="Arial"/>
                <a:cs typeface="Arial"/>
              </a:rPr>
              <a:t>of</a:t>
            </a:r>
            <a:r>
              <a:rPr sz="750" spc="-11" dirty="0">
                <a:solidFill>
                  <a:srgbClr val="3E4444"/>
                </a:solidFill>
                <a:latin typeface="Arial"/>
                <a:cs typeface="Arial"/>
              </a:rPr>
              <a:t> </a:t>
            </a:r>
            <a:r>
              <a:rPr sz="750" spc="-8" dirty="0">
                <a:solidFill>
                  <a:srgbClr val="3E4444"/>
                </a:solidFill>
                <a:latin typeface="Arial"/>
                <a:cs typeface="Arial"/>
              </a:rPr>
              <a:t>Oncology, Warsaw, </a:t>
            </a:r>
            <a:r>
              <a:rPr sz="750" dirty="0">
                <a:solidFill>
                  <a:srgbClr val="3E4444"/>
                </a:solidFill>
                <a:latin typeface="Arial"/>
                <a:cs typeface="Arial"/>
              </a:rPr>
              <a:t>Poland;</a:t>
            </a:r>
            <a:r>
              <a:rPr sz="750" spc="15" dirty="0">
                <a:solidFill>
                  <a:srgbClr val="3E4444"/>
                </a:solidFill>
                <a:latin typeface="Arial"/>
                <a:cs typeface="Arial"/>
              </a:rPr>
              <a:t> </a:t>
            </a:r>
            <a:r>
              <a:rPr sz="731" baseline="25641" dirty="0">
                <a:solidFill>
                  <a:srgbClr val="3E4444"/>
                </a:solidFill>
                <a:latin typeface="Arial"/>
                <a:cs typeface="Arial"/>
              </a:rPr>
              <a:t>12</a:t>
            </a:r>
            <a:r>
              <a:rPr sz="750" dirty="0">
                <a:solidFill>
                  <a:srgbClr val="3E4444"/>
                </a:solidFill>
                <a:latin typeface="Arial"/>
                <a:cs typeface="Arial"/>
              </a:rPr>
              <a:t>ICON</a:t>
            </a:r>
            <a:r>
              <a:rPr sz="750" spc="-8" dirty="0">
                <a:solidFill>
                  <a:srgbClr val="3E4444"/>
                </a:solidFill>
                <a:latin typeface="Arial"/>
                <a:cs typeface="Arial"/>
              </a:rPr>
              <a:t> </a:t>
            </a:r>
            <a:r>
              <a:rPr sz="750" dirty="0">
                <a:solidFill>
                  <a:srgbClr val="3E4444"/>
                </a:solidFill>
                <a:latin typeface="Arial"/>
                <a:cs typeface="Arial"/>
              </a:rPr>
              <a:t>Cancer</a:t>
            </a:r>
            <a:r>
              <a:rPr sz="750" spc="-11" dirty="0">
                <a:solidFill>
                  <a:srgbClr val="3E4444"/>
                </a:solidFill>
                <a:latin typeface="Arial"/>
                <a:cs typeface="Arial"/>
              </a:rPr>
              <a:t> </a:t>
            </a:r>
            <a:r>
              <a:rPr sz="750" dirty="0">
                <a:solidFill>
                  <a:srgbClr val="3E4444"/>
                </a:solidFill>
                <a:latin typeface="Arial"/>
                <a:cs typeface="Arial"/>
              </a:rPr>
              <a:t>Centre,</a:t>
            </a:r>
            <a:r>
              <a:rPr sz="750" spc="-45" dirty="0">
                <a:solidFill>
                  <a:srgbClr val="3E4444"/>
                </a:solidFill>
                <a:latin typeface="Arial"/>
                <a:cs typeface="Arial"/>
              </a:rPr>
              <a:t> </a:t>
            </a:r>
            <a:r>
              <a:rPr sz="750" dirty="0">
                <a:solidFill>
                  <a:srgbClr val="3E4444"/>
                </a:solidFill>
                <a:latin typeface="Arial"/>
                <a:cs typeface="Arial"/>
              </a:rPr>
              <a:t>Adelaide,</a:t>
            </a:r>
            <a:r>
              <a:rPr sz="750" spc="-49" dirty="0">
                <a:solidFill>
                  <a:srgbClr val="3E4444"/>
                </a:solidFill>
                <a:latin typeface="Arial"/>
                <a:cs typeface="Arial"/>
              </a:rPr>
              <a:t> </a:t>
            </a:r>
            <a:r>
              <a:rPr sz="750" dirty="0">
                <a:solidFill>
                  <a:srgbClr val="3E4444"/>
                </a:solidFill>
                <a:latin typeface="Arial"/>
                <a:cs typeface="Arial"/>
              </a:rPr>
              <a:t>Australia;</a:t>
            </a:r>
            <a:r>
              <a:rPr sz="750" spc="-4" dirty="0">
                <a:solidFill>
                  <a:srgbClr val="3E4444"/>
                </a:solidFill>
                <a:latin typeface="Arial"/>
                <a:cs typeface="Arial"/>
              </a:rPr>
              <a:t> </a:t>
            </a:r>
            <a:r>
              <a:rPr sz="731" baseline="25641" dirty="0">
                <a:solidFill>
                  <a:srgbClr val="3E4444"/>
                </a:solidFill>
                <a:latin typeface="Arial"/>
                <a:cs typeface="Arial"/>
              </a:rPr>
              <a:t>13</a:t>
            </a:r>
            <a:r>
              <a:rPr sz="750" dirty="0">
                <a:solidFill>
                  <a:srgbClr val="3E4444"/>
                </a:solidFill>
                <a:latin typeface="Arial"/>
                <a:cs typeface="Arial"/>
              </a:rPr>
              <a:t>Sungkyunkwan</a:t>
            </a:r>
            <a:r>
              <a:rPr sz="750" spc="-8" dirty="0">
                <a:solidFill>
                  <a:srgbClr val="3E4444"/>
                </a:solidFill>
                <a:latin typeface="Arial"/>
                <a:cs typeface="Arial"/>
              </a:rPr>
              <a:t> </a:t>
            </a:r>
            <a:r>
              <a:rPr sz="750" dirty="0">
                <a:solidFill>
                  <a:srgbClr val="3E4444"/>
                </a:solidFill>
                <a:latin typeface="Arial"/>
                <a:cs typeface="Arial"/>
              </a:rPr>
              <a:t>University</a:t>
            </a:r>
            <a:r>
              <a:rPr sz="750" spc="-8" dirty="0">
                <a:solidFill>
                  <a:srgbClr val="3E4444"/>
                </a:solidFill>
                <a:latin typeface="Arial"/>
                <a:cs typeface="Arial"/>
              </a:rPr>
              <a:t> </a:t>
            </a:r>
            <a:r>
              <a:rPr sz="750" dirty="0">
                <a:solidFill>
                  <a:srgbClr val="3E4444"/>
                </a:solidFill>
                <a:latin typeface="Arial"/>
                <a:cs typeface="Arial"/>
              </a:rPr>
              <a:t>School</a:t>
            </a:r>
            <a:r>
              <a:rPr sz="750" spc="-11" dirty="0">
                <a:solidFill>
                  <a:srgbClr val="3E4444"/>
                </a:solidFill>
                <a:latin typeface="Arial"/>
                <a:cs typeface="Arial"/>
              </a:rPr>
              <a:t> </a:t>
            </a:r>
            <a:r>
              <a:rPr sz="750" dirty="0">
                <a:solidFill>
                  <a:srgbClr val="3E4444"/>
                </a:solidFill>
                <a:latin typeface="Arial"/>
                <a:cs typeface="Arial"/>
              </a:rPr>
              <a:t>of</a:t>
            </a:r>
            <a:r>
              <a:rPr sz="750" spc="-8" dirty="0">
                <a:solidFill>
                  <a:srgbClr val="3E4444"/>
                </a:solidFill>
                <a:latin typeface="Arial"/>
                <a:cs typeface="Arial"/>
              </a:rPr>
              <a:t> </a:t>
            </a:r>
            <a:r>
              <a:rPr sz="750" dirty="0">
                <a:solidFill>
                  <a:srgbClr val="3E4444"/>
                </a:solidFill>
                <a:latin typeface="Arial"/>
                <a:cs typeface="Arial"/>
              </a:rPr>
              <a:t>Medicine,</a:t>
            </a:r>
            <a:r>
              <a:rPr sz="750" spc="-11" dirty="0">
                <a:solidFill>
                  <a:srgbClr val="3E4444"/>
                </a:solidFill>
                <a:latin typeface="Arial"/>
                <a:cs typeface="Arial"/>
              </a:rPr>
              <a:t> </a:t>
            </a:r>
            <a:r>
              <a:rPr sz="750" dirty="0">
                <a:solidFill>
                  <a:srgbClr val="3E4444"/>
                </a:solidFill>
                <a:latin typeface="Arial"/>
                <a:cs typeface="Arial"/>
              </a:rPr>
              <a:t>Samsung</a:t>
            </a:r>
            <a:r>
              <a:rPr sz="750" spc="-8" dirty="0">
                <a:solidFill>
                  <a:srgbClr val="3E4444"/>
                </a:solidFill>
                <a:latin typeface="Arial"/>
                <a:cs typeface="Arial"/>
              </a:rPr>
              <a:t> </a:t>
            </a:r>
            <a:r>
              <a:rPr sz="750" dirty="0">
                <a:solidFill>
                  <a:srgbClr val="3E4444"/>
                </a:solidFill>
                <a:latin typeface="Arial"/>
                <a:cs typeface="Arial"/>
              </a:rPr>
              <a:t>Medical</a:t>
            </a:r>
            <a:r>
              <a:rPr sz="750" spc="-8" dirty="0">
                <a:solidFill>
                  <a:srgbClr val="3E4444"/>
                </a:solidFill>
                <a:latin typeface="Arial"/>
                <a:cs typeface="Arial"/>
              </a:rPr>
              <a:t> </a:t>
            </a:r>
            <a:r>
              <a:rPr sz="750" dirty="0">
                <a:solidFill>
                  <a:srgbClr val="3E4444"/>
                </a:solidFill>
                <a:latin typeface="Arial"/>
                <a:cs typeface="Arial"/>
              </a:rPr>
              <a:t>Centre,</a:t>
            </a:r>
            <a:r>
              <a:rPr sz="750" spc="-11" dirty="0">
                <a:solidFill>
                  <a:srgbClr val="3E4444"/>
                </a:solidFill>
                <a:latin typeface="Arial"/>
                <a:cs typeface="Arial"/>
              </a:rPr>
              <a:t> </a:t>
            </a:r>
            <a:r>
              <a:rPr sz="750" dirty="0">
                <a:solidFill>
                  <a:srgbClr val="3E4444"/>
                </a:solidFill>
                <a:latin typeface="Arial"/>
                <a:cs typeface="Arial"/>
              </a:rPr>
              <a:t>Seoul,</a:t>
            </a:r>
            <a:r>
              <a:rPr sz="750" spc="-8" dirty="0">
                <a:solidFill>
                  <a:srgbClr val="3E4444"/>
                </a:solidFill>
                <a:latin typeface="Arial"/>
                <a:cs typeface="Arial"/>
              </a:rPr>
              <a:t> </a:t>
            </a:r>
            <a:r>
              <a:rPr sz="750" dirty="0">
                <a:solidFill>
                  <a:srgbClr val="3E4444"/>
                </a:solidFill>
                <a:latin typeface="Arial"/>
                <a:cs typeface="Arial"/>
              </a:rPr>
              <a:t>Republic</a:t>
            </a:r>
            <a:r>
              <a:rPr sz="750" spc="-8" dirty="0">
                <a:solidFill>
                  <a:srgbClr val="3E4444"/>
                </a:solidFill>
                <a:latin typeface="Arial"/>
                <a:cs typeface="Arial"/>
              </a:rPr>
              <a:t> </a:t>
            </a:r>
            <a:r>
              <a:rPr sz="750" dirty="0">
                <a:solidFill>
                  <a:srgbClr val="3E4444"/>
                </a:solidFill>
                <a:latin typeface="Arial"/>
                <a:cs typeface="Arial"/>
              </a:rPr>
              <a:t>of</a:t>
            </a:r>
            <a:r>
              <a:rPr sz="750" spc="-11" dirty="0">
                <a:solidFill>
                  <a:srgbClr val="3E4444"/>
                </a:solidFill>
                <a:latin typeface="Arial"/>
                <a:cs typeface="Arial"/>
              </a:rPr>
              <a:t> </a:t>
            </a:r>
            <a:r>
              <a:rPr sz="750" spc="-8" dirty="0">
                <a:solidFill>
                  <a:srgbClr val="3E4444"/>
                </a:solidFill>
                <a:latin typeface="Arial"/>
                <a:cs typeface="Arial"/>
              </a:rPr>
              <a:t>Korea;</a:t>
            </a:r>
            <a:r>
              <a:rPr sz="731" spc="-11" baseline="25641" dirty="0">
                <a:solidFill>
                  <a:srgbClr val="3E4444"/>
                </a:solidFill>
                <a:latin typeface="Arial"/>
                <a:cs typeface="Arial"/>
              </a:rPr>
              <a:t>14</a:t>
            </a:r>
            <a:r>
              <a:rPr sz="750" spc="-8" dirty="0">
                <a:solidFill>
                  <a:srgbClr val="3E4444"/>
                </a:solidFill>
                <a:latin typeface="Arial"/>
                <a:cs typeface="Arial"/>
              </a:rPr>
              <a:t>Kyoto </a:t>
            </a:r>
            <a:r>
              <a:rPr sz="750" dirty="0">
                <a:solidFill>
                  <a:srgbClr val="3E4444"/>
                </a:solidFill>
                <a:latin typeface="Arial"/>
                <a:cs typeface="Arial"/>
              </a:rPr>
              <a:t>University</a:t>
            </a:r>
            <a:r>
              <a:rPr sz="750" spc="-19" dirty="0">
                <a:solidFill>
                  <a:srgbClr val="3E4444"/>
                </a:solidFill>
                <a:latin typeface="Arial"/>
                <a:cs typeface="Arial"/>
              </a:rPr>
              <a:t> </a:t>
            </a:r>
            <a:r>
              <a:rPr sz="750" dirty="0">
                <a:solidFill>
                  <a:srgbClr val="3E4444"/>
                </a:solidFill>
                <a:latin typeface="Arial"/>
                <a:cs typeface="Arial"/>
              </a:rPr>
              <a:t>Hospital,</a:t>
            </a:r>
            <a:r>
              <a:rPr sz="750" spc="-8" dirty="0">
                <a:solidFill>
                  <a:srgbClr val="3E4444"/>
                </a:solidFill>
                <a:latin typeface="Arial"/>
                <a:cs typeface="Arial"/>
              </a:rPr>
              <a:t> </a:t>
            </a:r>
            <a:r>
              <a:rPr sz="750" dirty="0">
                <a:solidFill>
                  <a:srgbClr val="3E4444"/>
                </a:solidFill>
                <a:latin typeface="Arial"/>
                <a:cs typeface="Arial"/>
              </a:rPr>
              <a:t>Kyoto,</a:t>
            </a:r>
            <a:r>
              <a:rPr sz="750" spc="-11" dirty="0">
                <a:solidFill>
                  <a:srgbClr val="3E4444"/>
                </a:solidFill>
                <a:latin typeface="Arial"/>
                <a:cs typeface="Arial"/>
              </a:rPr>
              <a:t> </a:t>
            </a:r>
            <a:r>
              <a:rPr sz="750" dirty="0">
                <a:solidFill>
                  <a:srgbClr val="3E4444"/>
                </a:solidFill>
                <a:latin typeface="Arial"/>
                <a:cs typeface="Arial"/>
              </a:rPr>
              <a:t>Japan;</a:t>
            </a:r>
            <a:r>
              <a:rPr sz="750" spc="-64" dirty="0">
                <a:solidFill>
                  <a:srgbClr val="3E4444"/>
                </a:solidFill>
                <a:latin typeface="Arial"/>
                <a:cs typeface="Arial"/>
              </a:rPr>
              <a:t> </a:t>
            </a:r>
            <a:r>
              <a:rPr sz="731" baseline="25641" dirty="0">
                <a:solidFill>
                  <a:srgbClr val="3E4444"/>
                </a:solidFill>
                <a:latin typeface="Arial"/>
                <a:cs typeface="Arial"/>
              </a:rPr>
              <a:t>15</a:t>
            </a:r>
            <a:r>
              <a:rPr sz="750" dirty="0">
                <a:solidFill>
                  <a:srgbClr val="3E4444"/>
                </a:solidFill>
                <a:latin typeface="Arial"/>
                <a:cs typeface="Arial"/>
              </a:rPr>
              <a:t>Loginov</a:t>
            </a:r>
            <a:r>
              <a:rPr sz="750" spc="-8" dirty="0">
                <a:solidFill>
                  <a:srgbClr val="3E4444"/>
                </a:solidFill>
                <a:latin typeface="Arial"/>
                <a:cs typeface="Arial"/>
              </a:rPr>
              <a:t> </a:t>
            </a:r>
            <a:r>
              <a:rPr sz="750" dirty="0">
                <a:solidFill>
                  <a:srgbClr val="3E4444"/>
                </a:solidFill>
                <a:latin typeface="Arial"/>
                <a:cs typeface="Arial"/>
              </a:rPr>
              <a:t>Moscow</a:t>
            </a:r>
            <a:r>
              <a:rPr sz="750" spc="-11" dirty="0">
                <a:solidFill>
                  <a:srgbClr val="3E4444"/>
                </a:solidFill>
                <a:latin typeface="Arial"/>
                <a:cs typeface="Arial"/>
              </a:rPr>
              <a:t> </a:t>
            </a:r>
            <a:r>
              <a:rPr sz="750" dirty="0">
                <a:solidFill>
                  <a:srgbClr val="3E4444"/>
                </a:solidFill>
                <a:latin typeface="Arial"/>
                <a:cs typeface="Arial"/>
              </a:rPr>
              <a:t>Clinical</a:t>
            </a:r>
            <a:r>
              <a:rPr sz="750" spc="-8" dirty="0">
                <a:solidFill>
                  <a:srgbClr val="3E4444"/>
                </a:solidFill>
                <a:latin typeface="Arial"/>
                <a:cs typeface="Arial"/>
              </a:rPr>
              <a:t> </a:t>
            </a:r>
            <a:r>
              <a:rPr sz="750" dirty="0">
                <a:solidFill>
                  <a:srgbClr val="3E4444"/>
                </a:solidFill>
                <a:latin typeface="Arial"/>
                <a:cs typeface="Arial"/>
              </a:rPr>
              <a:t>Scientific</a:t>
            </a:r>
            <a:r>
              <a:rPr sz="750" spc="-11" dirty="0">
                <a:solidFill>
                  <a:srgbClr val="3E4444"/>
                </a:solidFill>
                <a:latin typeface="Arial"/>
                <a:cs typeface="Arial"/>
              </a:rPr>
              <a:t> </a:t>
            </a:r>
            <a:r>
              <a:rPr sz="750" dirty="0">
                <a:solidFill>
                  <a:srgbClr val="3E4444"/>
                </a:solidFill>
                <a:latin typeface="Arial"/>
                <a:cs typeface="Arial"/>
              </a:rPr>
              <a:t>Center,</a:t>
            </a:r>
            <a:r>
              <a:rPr sz="750" spc="-8" dirty="0">
                <a:solidFill>
                  <a:srgbClr val="3E4444"/>
                </a:solidFill>
                <a:latin typeface="Arial"/>
                <a:cs typeface="Arial"/>
              </a:rPr>
              <a:t> Moscow,</a:t>
            </a:r>
            <a:r>
              <a:rPr sz="750" spc="-11" dirty="0">
                <a:solidFill>
                  <a:srgbClr val="3E4444"/>
                </a:solidFill>
                <a:latin typeface="Arial"/>
                <a:cs typeface="Arial"/>
              </a:rPr>
              <a:t> </a:t>
            </a:r>
            <a:r>
              <a:rPr sz="750" dirty="0">
                <a:solidFill>
                  <a:srgbClr val="3E4444"/>
                </a:solidFill>
                <a:latin typeface="Arial"/>
                <a:cs typeface="Arial"/>
              </a:rPr>
              <a:t>Russia; </a:t>
            </a:r>
            <a:r>
              <a:rPr sz="731" baseline="25641" dirty="0">
                <a:solidFill>
                  <a:srgbClr val="3E4444"/>
                </a:solidFill>
                <a:latin typeface="Arial"/>
                <a:cs typeface="Arial"/>
              </a:rPr>
              <a:t>16</a:t>
            </a:r>
            <a:r>
              <a:rPr sz="750" dirty="0">
                <a:solidFill>
                  <a:srgbClr val="3E4444"/>
                </a:solidFill>
                <a:latin typeface="Arial"/>
                <a:cs typeface="Arial"/>
              </a:rPr>
              <a:t>Oncology</a:t>
            </a:r>
            <a:r>
              <a:rPr sz="750" spc="-11" dirty="0">
                <a:solidFill>
                  <a:srgbClr val="3E4444"/>
                </a:solidFill>
                <a:latin typeface="Arial"/>
                <a:cs typeface="Arial"/>
              </a:rPr>
              <a:t> </a:t>
            </a:r>
            <a:r>
              <a:rPr sz="750" dirty="0">
                <a:solidFill>
                  <a:srgbClr val="3E4444"/>
                </a:solidFill>
                <a:latin typeface="Arial"/>
                <a:cs typeface="Arial"/>
              </a:rPr>
              <a:t>R&amp;D,</a:t>
            </a:r>
            <a:r>
              <a:rPr sz="750" spc="-49" dirty="0">
                <a:solidFill>
                  <a:srgbClr val="3E4444"/>
                </a:solidFill>
                <a:latin typeface="Arial"/>
                <a:cs typeface="Arial"/>
              </a:rPr>
              <a:t> </a:t>
            </a:r>
            <a:r>
              <a:rPr sz="750" dirty="0">
                <a:solidFill>
                  <a:srgbClr val="3E4444"/>
                </a:solidFill>
                <a:latin typeface="Arial"/>
                <a:cs typeface="Arial"/>
              </a:rPr>
              <a:t>AstraZeneca,</a:t>
            </a:r>
            <a:r>
              <a:rPr sz="750" spc="-8" dirty="0">
                <a:solidFill>
                  <a:srgbClr val="3E4444"/>
                </a:solidFill>
                <a:latin typeface="Arial"/>
                <a:cs typeface="Arial"/>
              </a:rPr>
              <a:t> </a:t>
            </a:r>
            <a:r>
              <a:rPr sz="750" dirty="0">
                <a:solidFill>
                  <a:srgbClr val="3E4444"/>
                </a:solidFill>
                <a:latin typeface="Arial"/>
                <a:cs typeface="Arial"/>
              </a:rPr>
              <a:t>Cambridge,</a:t>
            </a:r>
            <a:r>
              <a:rPr sz="750" spc="-11" dirty="0">
                <a:solidFill>
                  <a:srgbClr val="3E4444"/>
                </a:solidFill>
                <a:latin typeface="Arial"/>
                <a:cs typeface="Arial"/>
              </a:rPr>
              <a:t> </a:t>
            </a:r>
            <a:r>
              <a:rPr sz="750" dirty="0">
                <a:solidFill>
                  <a:srgbClr val="3E4444"/>
                </a:solidFill>
                <a:latin typeface="Arial"/>
                <a:cs typeface="Arial"/>
              </a:rPr>
              <a:t>UK;</a:t>
            </a:r>
            <a:r>
              <a:rPr sz="750" spc="-45" dirty="0">
                <a:solidFill>
                  <a:srgbClr val="3E4444"/>
                </a:solidFill>
                <a:latin typeface="Arial"/>
                <a:cs typeface="Arial"/>
              </a:rPr>
              <a:t> </a:t>
            </a:r>
            <a:r>
              <a:rPr sz="731" baseline="25641" dirty="0">
                <a:solidFill>
                  <a:srgbClr val="3E4444"/>
                </a:solidFill>
                <a:latin typeface="Arial"/>
                <a:cs typeface="Arial"/>
              </a:rPr>
              <a:t>17</a:t>
            </a:r>
            <a:r>
              <a:rPr sz="750" dirty="0">
                <a:solidFill>
                  <a:srgbClr val="3E4444"/>
                </a:solidFill>
                <a:latin typeface="Arial"/>
                <a:cs typeface="Arial"/>
              </a:rPr>
              <a:t>University</a:t>
            </a:r>
            <a:r>
              <a:rPr sz="750" spc="-11" dirty="0">
                <a:solidFill>
                  <a:srgbClr val="3E4444"/>
                </a:solidFill>
                <a:latin typeface="Arial"/>
                <a:cs typeface="Arial"/>
              </a:rPr>
              <a:t> </a:t>
            </a:r>
            <a:r>
              <a:rPr sz="750" dirty="0">
                <a:solidFill>
                  <a:srgbClr val="3E4444"/>
                </a:solidFill>
                <a:latin typeface="Arial"/>
                <a:cs typeface="Arial"/>
              </a:rPr>
              <a:t>of</a:t>
            </a:r>
            <a:r>
              <a:rPr sz="750" spc="-8" dirty="0">
                <a:solidFill>
                  <a:srgbClr val="3E4444"/>
                </a:solidFill>
                <a:latin typeface="Arial"/>
                <a:cs typeface="Arial"/>
              </a:rPr>
              <a:t> </a:t>
            </a:r>
            <a:r>
              <a:rPr sz="750" dirty="0">
                <a:solidFill>
                  <a:srgbClr val="3E4444"/>
                </a:solidFill>
                <a:latin typeface="Arial"/>
                <a:cs typeface="Arial"/>
              </a:rPr>
              <a:t>California</a:t>
            </a:r>
            <a:r>
              <a:rPr sz="750" spc="-11" dirty="0">
                <a:solidFill>
                  <a:srgbClr val="3E4444"/>
                </a:solidFill>
                <a:latin typeface="Arial"/>
                <a:cs typeface="Arial"/>
              </a:rPr>
              <a:t> </a:t>
            </a:r>
            <a:r>
              <a:rPr sz="750" dirty="0">
                <a:solidFill>
                  <a:srgbClr val="3E4444"/>
                </a:solidFill>
                <a:latin typeface="Arial"/>
                <a:cs typeface="Arial"/>
              </a:rPr>
              <a:t>San</a:t>
            </a:r>
            <a:r>
              <a:rPr sz="750" spc="-8" dirty="0">
                <a:solidFill>
                  <a:srgbClr val="3E4444"/>
                </a:solidFill>
                <a:latin typeface="Arial"/>
                <a:cs typeface="Arial"/>
              </a:rPr>
              <a:t> </a:t>
            </a:r>
            <a:r>
              <a:rPr sz="750" dirty="0">
                <a:solidFill>
                  <a:srgbClr val="3E4444"/>
                </a:solidFill>
                <a:latin typeface="Arial"/>
                <a:cs typeface="Arial"/>
              </a:rPr>
              <a:t>Francisco</a:t>
            </a:r>
            <a:r>
              <a:rPr sz="750" spc="-11" dirty="0">
                <a:solidFill>
                  <a:srgbClr val="3E4444"/>
                </a:solidFill>
                <a:latin typeface="Arial"/>
                <a:cs typeface="Arial"/>
              </a:rPr>
              <a:t> </a:t>
            </a:r>
            <a:r>
              <a:rPr sz="750" dirty="0">
                <a:solidFill>
                  <a:srgbClr val="3E4444"/>
                </a:solidFill>
                <a:latin typeface="Arial"/>
                <a:cs typeface="Arial"/>
              </a:rPr>
              <a:t>Helen</a:t>
            </a:r>
            <a:r>
              <a:rPr sz="750" spc="-8" dirty="0">
                <a:solidFill>
                  <a:srgbClr val="3E4444"/>
                </a:solidFill>
                <a:latin typeface="Arial"/>
                <a:cs typeface="Arial"/>
              </a:rPr>
              <a:t> Diller </a:t>
            </a:r>
            <a:r>
              <a:rPr sz="750" dirty="0">
                <a:solidFill>
                  <a:srgbClr val="3E4444"/>
                </a:solidFill>
                <a:latin typeface="Arial"/>
                <a:cs typeface="Arial"/>
              </a:rPr>
              <a:t>Family</a:t>
            </a:r>
            <a:r>
              <a:rPr sz="750" spc="-15" dirty="0">
                <a:solidFill>
                  <a:srgbClr val="3E4444"/>
                </a:solidFill>
                <a:latin typeface="Arial"/>
                <a:cs typeface="Arial"/>
              </a:rPr>
              <a:t> </a:t>
            </a:r>
            <a:r>
              <a:rPr sz="750" dirty="0">
                <a:solidFill>
                  <a:srgbClr val="3E4444"/>
                </a:solidFill>
                <a:latin typeface="Arial"/>
                <a:cs typeface="Arial"/>
              </a:rPr>
              <a:t>Comprehensive</a:t>
            </a:r>
            <a:r>
              <a:rPr sz="750" spc="-15" dirty="0">
                <a:solidFill>
                  <a:srgbClr val="3E4444"/>
                </a:solidFill>
                <a:latin typeface="Arial"/>
                <a:cs typeface="Arial"/>
              </a:rPr>
              <a:t> </a:t>
            </a:r>
            <a:r>
              <a:rPr sz="750" dirty="0">
                <a:solidFill>
                  <a:srgbClr val="3E4444"/>
                </a:solidFill>
                <a:latin typeface="Arial"/>
                <a:cs typeface="Arial"/>
              </a:rPr>
              <a:t>Cancer</a:t>
            </a:r>
            <a:r>
              <a:rPr sz="750" spc="-11" dirty="0">
                <a:solidFill>
                  <a:srgbClr val="3E4444"/>
                </a:solidFill>
                <a:latin typeface="Arial"/>
                <a:cs typeface="Arial"/>
              </a:rPr>
              <a:t> </a:t>
            </a:r>
            <a:r>
              <a:rPr sz="750" dirty="0">
                <a:solidFill>
                  <a:srgbClr val="3E4444"/>
                </a:solidFill>
                <a:latin typeface="Arial"/>
                <a:cs typeface="Arial"/>
              </a:rPr>
              <a:t>Center,</a:t>
            </a:r>
            <a:r>
              <a:rPr sz="750" spc="-15" dirty="0">
                <a:solidFill>
                  <a:srgbClr val="3E4444"/>
                </a:solidFill>
                <a:latin typeface="Arial"/>
                <a:cs typeface="Arial"/>
              </a:rPr>
              <a:t> </a:t>
            </a:r>
            <a:r>
              <a:rPr sz="750" dirty="0">
                <a:solidFill>
                  <a:srgbClr val="3E4444"/>
                </a:solidFill>
                <a:latin typeface="Arial"/>
                <a:cs typeface="Arial"/>
              </a:rPr>
              <a:t>San</a:t>
            </a:r>
            <a:r>
              <a:rPr sz="750" spc="-11" dirty="0">
                <a:solidFill>
                  <a:srgbClr val="3E4444"/>
                </a:solidFill>
                <a:latin typeface="Arial"/>
                <a:cs typeface="Arial"/>
              </a:rPr>
              <a:t> </a:t>
            </a:r>
            <a:r>
              <a:rPr sz="750" dirty="0">
                <a:solidFill>
                  <a:srgbClr val="3E4444"/>
                </a:solidFill>
                <a:latin typeface="Arial"/>
                <a:cs typeface="Arial"/>
              </a:rPr>
              <a:t>Francisco,</a:t>
            </a:r>
            <a:r>
              <a:rPr sz="750" spc="-15" dirty="0">
                <a:solidFill>
                  <a:srgbClr val="3E4444"/>
                </a:solidFill>
                <a:latin typeface="Arial"/>
                <a:cs typeface="Arial"/>
              </a:rPr>
              <a:t> </a:t>
            </a:r>
            <a:r>
              <a:rPr sz="750" dirty="0">
                <a:solidFill>
                  <a:srgbClr val="3E4444"/>
                </a:solidFill>
                <a:latin typeface="Arial"/>
                <a:cs typeface="Arial"/>
              </a:rPr>
              <a:t>CA,</a:t>
            </a:r>
            <a:r>
              <a:rPr sz="750" spc="-11" dirty="0">
                <a:solidFill>
                  <a:srgbClr val="3E4444"/>
                </a:solidFill>
                <a:latin typeface="Arial"/>
                <a:cs typeface="Arial"/>
              </a:rPr>
              <a:t> </a:t>
            </a:r>
            <a:r>
              <a:rPr sz="750" spc="-19" dirty="0">
                <a:solidFill>
                  <a:srgbClr val="3E4444"/>
                </a:solidFill>
                <a:latin typeface="Arial"/>
                <a:cs typeface="Arial"/>
              </a:rPr>
              <a:t>USA</a:t>
            </a:r>
            <a:endParaRPr sz="750" dirty="0">
              <a:latin typeface="Arial"/>
              <a:cs typeface="Arial"/>
            </a:endParaRPr>
          </a:p>
        </p:txBody>
      </p:sp>
    </p:spTree>
    <p:extLst>
      <p:ext uri="{BB962C8B-B14F-4D97-AF65-F5344CB8AC3E}">
        <p14:creationId xmlns:p14="http://schemas.microsoft.com/office/powerpoint/2010/main" val="2001422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797983" y="50599"/>
            <a:ext cx="3310414" cy="148117"/>
          </a:xfrm>
          <a:prstGeom prst="rect">
            <a:avLst/>
          </a:prstGeom>
        </p:spPr>
        <p:txBody>
          <a:bodyPr vert="horz" wrap="square" lIns="0" tIns="9525" rIns="0" bIns="0" rtlCol="0">
            <a:spAutoFit/>
          </a:bodyPr>
          <a:lstStyle/>
          <a:p>
            <a:pPr marL="28575" defTabSz="685800" fontAlgn="auto">
              <a:spcBef>
                <a:spcPts val="75"/>
              </a:spcBef>
              <a:spcAft>
                <a:spcPts val="0"/>
              </a:spcAft>
            </a:pPr>
            <a:r>
              <a:rPr sz="900" kern="0" dirty="0">
                <a:solidFill>
                  <a:srgbClr val="3F4444"/>
                </a:solidFill>
                <a:latin typeface="Arial"/>
                <a:cs typeface="Arial"/>
              </a:rPr>
              <a:t>San</a:t>
            </a:r>
            <a:r>
              <a:rPr sz="900" kern="0" spc="-64" dirty="0">
                <a:solidFill>
                  <a:srgbClr val="3F4444"/>
                </a:solidFill>
                <a:latin typeface="Arial"/>
                <a:cs typeface="Arial"/>
              </a:rPr>
              <a:t> </a:t>
            </a:r>
            <a:r>
              <a:rPr sz="900" kern="0" dirty="0">
                <a:solidFill>
                  <a:srgbClr val="3F4444"/>
                </a:solidFill>
                <a:latin typeface="Arial"/>
                <a:cs typeface="Arial"/>
              </a:rPr>
              <a:t>Antonio</a:t>
            </a:r>
            <a:r>
              <a:rPr sz="900" kern="0" spc="-11" dirty="0">
                <a:solidFill>
                  <a:srgbClr val="3F4444"/>
                </a:solidFill>
                <a:latin typeface="Arial"/>
                <a:cs typeface="Arial"/>
              </a:rPr>
              <a:t> </a:t>
            </a:r>
            <a:r>
              <a:rPr sz="900" kern="0" dirty="0">
                <a:solidFill>
                  <a:srgbClr val="3F4444"/>
                </a:solidFill>
                <a:latin typeface="Arial"/>
                <a:cs typeface="Arial"/>
              </a:rPr>
              <a:t>Breast</a:t>
            </a:r>
            <a:r>
              <a:rPr sz="900" kern="0" spc="-11" dirty="0">
                <a:solidFill>
                  <a:srgbClr val="3F4444"/>
                </a:solidFill>
                <a:latin typeface="Arial"/>
                <a:cs typeface="Arial"/>
              </a:rPr>
              <a:t> </a:t>
            </a:r>
            <a:r>
              <a:rPr sz="900" kern="0" dirty="0">
                <a:solidFill>
                  <a:srgbClr val="3F4444"/>
                </a:solidFill>
                <a:latin typeface="Arial"/>
                <a:cs typeface="Arial"/>
              </a:rPr>
              <a:t>Cancer</a:t>
            </a:r>
            <a:r>
              <a:rPr sz="900" kern="0" spc="-11" dirty="0">
                <a:solidFill>
                  <a:srgbClr val="3F4444"/>
                </a:solidFill>
                <a:latin typeface="Arial"/>
                <a:cs typeface="Arial"/>
              </a:rPr>
              <a:t> </a:t>
            </a:r>
            <a:r>
              <a:rPr sz="900" kern="0" dirty="0">
                <a:solidFill>
                  <a:srgbClr val="3F4444"/>
                </a:solidFill>
                <a:latin typeface="Arial"/>
                <a:cs typeface="Arial"/>
              </a:rPr>
              <a:t>Symposium</a:t>
            </a:r>
            <a:r>
              <a:rPr sz="900" kern="0" baseline="24305" dirty="0">
                <a:solidFill>
                  <a:srgbClr val="3F4444"/>
                </a:solidFill>
                <a:latin typeface="Arial"/>
                <a:cs typeface="Arial"/>
              </a:rPr>
              <a:t>®</a:t>
            </a:r>
            <a:r>
              <a:rPr sz="900" kern="0" dirty="0">
                <a:solidFill>
                  <a:srgbClr val="3F4444"/>
                </a:solidFill>
                <a:latin typeface="Arial"/>
                <a:cs typeface="Arial"/>
              </a:rPr>
              <a:t>,</a:t>
            </a:r>
            <a:r>
              <a:rPr sz="900" kern="0" spc="-11" dirty="0">
                <a:solidFill>
                  <a:srgbClr val="3F4444"/>
                </a:solidFill>
                <a:latin typeface="Arial"/>
                <a:cs typeface="Arial"/>
              </a:rPr>
              <a:t> </a:t>
            </a:r>
            <a:r>
              <a:rPr sz="900" kern="0" dirty="0">
                <a:solidFill>
                  <a:srgbClr val="3F4444"/>
                </a:solidFill>
                <a:latin typeface="Arial"/>
                <a:cs typeface="Arial"/>
              </a:rPr>
              <a:t>December</a:t>
            </a:r>
            <a:r>
              <a:rPr sz="900" kern="0" spc="-15" dirty="0">
                <a:solidFill>
                  <a:srgbClr val="3F4444"/>
                </a:solidFill>
                <a:latin typeface="Arial"/>
                <a:cs typeface="Arial"/>
              </a:rPr>
              <a:t> </a:t>
            </a:r>
            <a:r>
              <a:rPr sz="900" kern="0" dirty="0">
                <a:solidFill>
                  <a:srgbClr val="3F4444"/>
                </a:solidFill>
                <a:latin typeface="Arial"/>
                <a:cs typeface="Arial"/>
              </a:rPr>
              <a:t>6–10,</a:t>
            </a:r>
            <a:r>
              <a:rPr sz="900" kern="0" spc="-11" dirty="0">
                <a:solidFill>
                  <a:srgbClr val="3F4444"/>
                </a:solidFill>
                <a:latin typeface="Arial"/>
                <a:cs typeface="Arial"/>
              </a:rPr>
              <a:t> </a:t>
            </a:r>
            <a:r>
              <a:rPr sz="900" kern="0" spc="-15" dirty="0">
                <a:solidFill>
                  <a:srgbClr val="3F4444"/>
                </a:solidFill>
                <a:latin typeface="Arial"/>
                <a:cs typeface="Arial"/>
              </a:rPr>
              <a:t>2022</a:t>
            </a:r>
            <a:endParaRPr sz="900" kern="0">
              <a:solidFill>
                <a:sysClr val="windowText" lastClr="000000"/>
              </a:solidFill>
              <a:latin typeface="Arial"/>
              <a:cs typeface="Arial"/>
            </a:endParaRPr>
          </a:p>
        </p:txBody>
      </p:sp>
      <p:sp>
        <p:nvSpPr>
          <p:cNvPr id="3" name="object 3"/>
          <p:cNvSpPr txBox="1">
            <a:spLocks noGrp="1"/>
          </p:cNvSpPr>
          <p:nvPr>
            <p:ph type="title"/>
          </p:nvPr>
        </p:nvSpPr>
        <p:spPr>
          <a:xfrm>
            <a:off x="296466" y="286455"/>
            <a:ext cx="6951821" cy="332783"/>
          </a:xfrm>
          <a:prstGeom prst="rect">
            <a:avLst/>
          </a:prstGeom>
        </p:spPr>
        <p:txBody>
          <a:bodyPr vert="horz" wrap="square" lIns="0" tIns="9525" rIns="0" bIns="0" rtlCol="0">
            <a:spAutoFit/>
          </a:bodyPr>
          <a:lstStyle/>
          <a:p>
            <a:pPr marL="9525">
              <a:spcBef>
                <a:spcPts val="75"/>
              </a:spcBef>
            </a:pPr>
            <a:r>
              <a:rPr sz="2100" dirty="0"/>
              <a:t>Background</a:t>
            </a:r>
            <a:r>
              <a:rPr sz="2100" spc="-19" dirty="0"/>
              <a:t> </a:t>
            </a:r>
            <a:r>
              <a:rPr sz="2100" dirty="0"/>
              <a:t>and</a:t>
            </a:r>
            <a:r>
              <a:rPr sz="2100" spc="-15" dirty="0"/>
              <a:t> </a:t>
            </a:r>
            <a:r>
              <a:rPr sz="2100" dirty="0"/>
              <a:t>overview</a:t>
            </a:r>
            <a:r>
              <a:rPr sz="2100" spc="-19" dirty="0"/>
              <a:t> </a:t>
            </a:r>
            <a:r>
              <a:rPr sz="2100" dirty="0"/>
              <a:t>of</a:t>
            </a:r>
            <a:r>
              <a:rPr sz="2100" spc="-15" dirty="0"/>
              <a:t> </a:t>
            </a:r>
            <a:r>
              <a:rPr sz="2100" spc="-8" dirty="0"/>
              <a:t>capivasertib</a:t>
            </a:r>
            <a:endParaRPr sz="2100"/>
          </a:p>
        </p:txBody>
      </p:sp>
      <p:sp>
        <p:nvSpPr>
          <p:cNvPr id="4" name="object 4"/>
          <p:cNvSpPr txBox="1"/>
          <p:nvPr/>
        </p:nvSpPr>
        <p:spPr>
          <a:xfrm>
            <a:off x="302096" y="1100377"/>
            <a:ext cx="4289584" cy="1902444"/>
          </a:xfrm>
          <a:prstGeom prst="rect">
            <a:avLst/>
          </a:prstGeom>
        </p:spPr>
        <p:txBody>
          <a:bodyPr vert="horz" wrap="square" lIns="0" tIns="9525" rIns="0" bIns="0" rtlCol="0">
            <a:spAutoFit/>
          </a:bodyPr>
          <a:lstStyle/>
          <a:p>
            <a:pPr marL="200025" marR="22860" indent="-171450" defTabSz="685800" fontAlgn="auto">
              <a:spcBef>
                <a:spcPts val="75"/>
              </a:spcBef>
              <a:spcAft>
                <a:spcPts val="0"/>
              </a:spcAft>
              <a:buSzPct val="102777"/>
              <a:buFontTx/>
              <a:buChar char="•"/>
              <a:tabLst>
                <a:tab pos="200025" algn="l"/>
              </a:tabLst>
            </a:pPr>
            <a:r>
              <a:rPr sz="1350" kern="0" dirty="0">
                <a:solidFill>
                  <a:srgbClr val="3F4444"/>
                </a:solidFill>
                <a:latin typeface="Arial"/>
                <a:cs typeface="Arial"/>
              </a:rPr>
              <a:t>AKT</a:t>
            </a:r>
            <a:r>
              <a:rPr sz="1350" kern="0" spc="-34" dirty="0">
                <a:solidFill>
                  <a:srgbClr val="3F4444"/>
                </a:solidFill>
                <a:latin typeface="Arial"/>
                <a:cs typeface="Arial"/>
              </a:rPr>
              <a:t> </a:t>
            </a:r>
            <a:r>
              <a:rPr sz="1350" kern="0" dirty="0">
                <a:solidFill>
                  <a:srgbClr val="3F4444"/>
                </a:solidFill>
                <a:latin typeface="Arial"/>
                <a:cs typeface="Arial"/>
              </a:rPr>
              <a:t>pathway</a:t>
            </a:r>
            <a:r>
              <a:rPr sz="1350" kern="0" spc="-8" dirty="0">
                <a:solidFill>
                  <a:srgbClr val="3F4444"/>
                </a:solidFill>
                <a:latin typeface="Arial"/>
                <a:cs typeface="Arial"/>
              </a:rPr>
              <a:t> </a:t>
            </a:r>
            <a:r>
              <a:rPr sz="1350" kern="0" dirty="0">
                <a:solidFill>
                  <a:srgbClr val="3F4444"/>
                </a:solidFill>
                <a:latin typeface="Arial"/>
                <a:cs typeface="Arial"/>
              </a:rPr>
              <a:t>activation</a:t>
            </a:r>
            <a:r>
              <a:rPr sz="1350" kern="0" spc="-4" dirty="0">
                <a:solidFill>
                  <a:srgbClr val="3F4444"/>
                </a:solidFill>
                <a:latin typeface="Arial"/>
                <a:cs typeface="Arial"/>
              </a:rPr>
              <a:t> </a:t>
            </a:r>
            <a:r>
              <a:rPr sz="1350" kern="0" dirty="0">
                <a:solidFill>
                  <a:srgbClr val="3F4444"/>
                </a:solidFill>
                <a:latin typeface="Arial"/>
                <a:cs typeface="Arial"/>
              </a:rPr>
              <a:t>occurs</a:t>
            </a:r>
            <a:r>
              <a:rPr sz="1350" kern="0" spc="-8" dirty="0">
                <a:solidFill>
                  <a:srgbClr val="3F4444"/>
                </a:solidFill>
                <a:latin typeface="Arial"/>
                <a:cs typeface="Arial"/>
              </a:rPr>
              <a:t> </a:t>
            </a:r>
            <a:r>
              <a:rPr sz="1350" kern="0" dirty="0">
                <a:solidFill>
                  <a:srgbClr val="3F4444"/>
                </a:solidFill>
                <a:latin typeface="Arial"/>
                <a:cs typeface="Arial"/>
              </a:rPr>
              <a:t>in</a:t>
            </a:r>
            <a:r>
              <a:rPr sz="1350" kern="0" spc="-8" dirty="0">
                <a:solidFill>
                  <a:srgbClr val="3F4444"/>
                </a:solidFill>
                <a:latin typeface="Arial"/>
                <a:cs typeface="Arial"/>
              </a:rPr>
              <a:t> </a:t>
            </a:r>
            <a:r>
              <a:rPr sz="1350" kern="0" dirty="0">
                <a:solidFill>
                  <a:srgbClr val="3F4444"/>
                </a:solidFill>
                <a:latin typeface="Arial"/>
                <a:cs typeface="Arial"/>
              </a:rPr>
              <a:t>many</a:t>
            </a:r>
            <a:r>
              <a:rPr sz="1350" kern="0" spc="-4" dirty="0">
                <a:solidFill>
                  <a:srgbClr val="3F4444"/>
                </a:solidFill>
                <a:latin typeface="Arial"/>
                <a:cs typeface="Arial"/>
              </a:rPr>
              <a:t> </a:t>
            </a:r>
            <a:r>
              <a:rPr sz="1350" kern="0" spc="-8" dirty="0">
                <a:solidFill>
                  <a:srgbClr val="3F4444"/>
                </a:solidFill>
                <a:latin typeface="Arial"/>
                <a:cs typeface="Arial"/>
              </a:rPr>
              <a:t>HR+/HER2– </a:t>
            </a:r>
            <a:r>
              <a:rPr sz="1350" kern="0" dirty="0">
                <a:solidFill>
                  <a:srgbClr val="3F4444"/>
                </a:solidFill>
                <a:latin typeface="Arial"/>
                <a:cs typeface="Arial"/>
              </a:rPr>
              <a:t>ABC</a:t>
            </a:r>
            <a:r>
              <a:rPr sz="1350" kern="0" spc="-19" dirty="0">
                <a:solidFill>
                  <a:srgbClr val="3F4444"/>
                </a:solidFill>
                <a:latin typeface="Arial"/>
                <a:cs typeface="Arial"/>
              </a:rPr>
              <a:t> </a:t>
            </a:r>
            <a:r>
              <a:rPr sz="1350" kern="0" dirty="0">
                <a:solidFill>
                  <a:srgbClr val="3F4444"/>
                </a:solidFill>
                <a:latin typeface="Arial"/>
                <a:cs typeface="Arial"/>
              </a:rPr>
              <a:t>through</a:t>
            </a:r>
            <a:r>
              <a:rPr sz="1350" kern="0" spc="-8" dirty="0">
                <a:solidFill>
                  <a:srgbClr val="3F4444"/>
                </a:solidFill>
                <a:latin typeface="Arial"/>
                <a:cs typeface="Arial"/>
              </a:rPr>
              <a:t> </a:t>
            </a:r>
            <a:r>
              <a:rPr sz="1350" kern="0" dirty="0">
                <a:solidFill>
                  <a:srgbClr val="3F4444"/>
                </a:solidFill>
                <a:latin typeface="Arial"/>
                <a:cs typeface="Arial"/>
              </a:rPr>
              <a:t>alterations</a:t>
            </a:r>
            <a:r>
              <a:rPr sz="1350" kern="0" spc="-8" dirty="0">
                <a:solidFill>
                  <a:srgbClr val="3F4444"/>
                </a:solidFill>
                <a:latin typeface="Arial"/>
                <a:cs typeface="Arial"/>
              </a:rPr>
              <a:t> </a:t>
            </a:r>
            <a:r>
              <a:rPr sz="1350" kern="0" dirty="0">
                <a:solidFill>
                  <a:srgbClr val="3F4444"/>
                </a:solidFill>
                <a:latin typeface="Arial"/>
                <a:cs typeface="Arial"/>
              </a:rPr>
              <a:t>in</a:t>
            </a:r>
            <a:r>
              <a:rPr sz="1350" kern="0" spc="-15" dirty="0">
                <a:solidFill>
                  <a:srgbClr val="3F4444"/>
                </a:solidFill>
                <a:latin typeface="Arial"/>
                <a:cs typeface="Arial"/>
              </a:rPr>
              <a:t> </a:t>
            </a:r>
            <a:r>
              <a:rPr sz="1350" i="1" kern="0" dirty="0">
                <a:solidFill>
                  <a:srgbClr val="3F4444"/>
                </a:solidFill>
                <a:latin typeface="Arial"/>
                <a:cs typeface="Arial"/>
              </a:rPr>
              <a:t>PIK3CA,</a:t>
            </a:r>
            <a:r>
              <a:rPr sz="1350" i="1" kern="0" spc="-56" dirty="0">
                <a:solidFill>
                  <a:srgbClr val="3F4444"/>
                </a:solidFill>
                <a:latin typeface="Arial"/>
                <a:cs typeface="Arial"/>
              </a:rPr>
              <a:t> </a:t>
            </a:r>
            <a:r>
              <a:rPr sz="1350" i="1" kern="0" dirty="0">
                <a:solidFill>
                  <a:srgbClr val="3F4444"/>
                </a:solidFill>
                <a:latin typeface="Arial"/>
                <a:cs typeface="Arial"/>
              </a:rPr>
              <a:t>AKT1</a:t>
            </a:r>
            <a:r>
              <a:rPr sz="1350" i="1" kern="0" spc="-15" dirty="0">
                <a:solidFill>
                  <a:srgbClr val="3F4444"/>
                </a:solidFill>
                <a:latin typeface="Arial"/>
                <a:cs typeface="Arial"/>
              </a:rPr>
              <a:t> </a:t>
            </a:r>
            <a:r>
              <a:rPr sz="1350" i="1" kern="0" dirty="0">
                <a:solidFill>
                  <a:srgbClr val="3F4444"/>
                </a:solidFill>
                <a:latin typeface="Arial"/>
                <a:cs typeface="Arial"/>
              </a:rPr>
              <a:t>and</a:t>
            </a:r>
            <a:r>
              <a:rPr sz="1350" i="1" kern="0" spc="-11" dirty="0">
                <a:solidFill>
                  <a:srgbClr val="3F4444"/>
                </a:solidFill>
                <a:latin typeface="Arial"/>
                <a:cs typeface="Arial"/>
              </a:rPr>
              <a:t> </a:t>
            </a:r>
            <a:r>
              <a:rPr sz="1350" i="1" kern="0" spc="-8" dirty="0">
                <a:solidFill>
                  <a:srgbClr val="3F4444"/>
                </a:solidFill>
                <a:latin typeface="Arial"/>
                <a:cs typeface="Arial"/>
              </a:rPr>
              <a:t>PTEN</a:t>
            </a:r>
            <a:r>
              <a:rPr sz="1350" kern="0" spc="-8" dirty="0">
                <a:solidFill>
                  <a:srgbClr val="3F4444"/>
                </a:solidFill>
                <a:latin typeface="Arial"/>
                <a:cs typeface="Arial"/>
              </a:rPr>
              <a:t>, </a:t>
            </a:r>
            <a:r>
              <a:rPr sz="1350" kern="0" dirty="0">
                <a:solidFill>
                  <a:srgbClr val="3F4444"/>
                </a:solidFill>
                <a:latin typeface="Arial"/>
                <a:cs typeface="Arial"/>
              </a:rPr>
              <a:t>but</a:t>
            </a:r>
            <a:r>
              <a:rPr sz="1350" kern="0" spc="-4" dirty="0">
                <a:solidFill>
                  <a:srgbClr val="3F4444"/>
                </a:solidFill>
                <a:latin typeface="Arial"/>
                <a:cs typeface="Arial"/>
              </a:rPr>
              <a:t> </a:t>
            </a:r>
            <a:r>
              <a:rPr sz="1350" kern="0" dirty="0">
                <a:solidFill>
                  <a:srgbClr val="3F4444"/>
                </a:solidFill>
                <a:latin typeface="Arial"/>
                <a:cs typeface="Arial"/>
              </a:rPr>
              <a:t>may</a:t>
            </a:r>
            <a:r>
              <a:rPr sz="1350" kern="0" spc="-4" dirty="0">
                <a:solidFill>
                  <a:srgbClr val="3F4444"/>
                </a:solidFill>
                <a:latin typeface="Arial"/>
                <a:cs typeface="Arial"/>
              </a:rPr>
              <a:t> </a:t>
            </a:r>
            <a:r>
              <a:rPr sz="1350" kern="0" dirty="0">
                <a:solidFill>
                  <a:srgbClr val="3F4444"/>
                </a:solidFill>
                <a:latin typeface="Arial"/>
                <a:cs typeface="Arial"/>
              </a:rPr>
              <a:t>also</a:t>
            </a:r>
            <a:r>
              <a:rPr sz="1350" kern="0" spc="-4" dirty="0">
                <a:solidFill>
                  <a:srgbClr val="3F4444"/>
                </a:solidFill>
                <a:latin typeface="Arial"/>
                <a:cs typeface="Arial"/>
              </a:rPr>
              <a:t> </a:t>
            </a:r>
            <a:r>
              <a:rPr sz="1350" kern="0" dirty="0">
                <a:solidFill>
                  <a:srgbClr val="3F4444"/>
                </a:solidFill>
                <a:latin typeface="Arial"/>
                <a:cs typeface="Arial"/>
              </a:rPr>
              <a:t>occur</a:t>
            </a:r>
            <a:r>
              <a:rPr sz="1350" kern="0" spc="-4" dirty="0">
                <a:solidFill>
                  <a:srgbClr val="3F4444"/>
                </a:solidFill>
                <a:latin typeface="Arial"/>
                <a:cs typeface="Arial"/>
              </a:rPr>
              <a:t> </a:t>
            </a:r>
            <a:r>
              <a:rPr sz="1350" kern="0" dirty="0">
                <a:solidFill>
                  <a:srgbClr val="3F4444"/>
                </a:solidFill>
                <a:latin typeface="Arial"/>
                <a:cs typeface="Arial"/>
              </a:rPr>
              <a:t>in</a:t>
            </a:r>
            <a:r>
              <a:rPr sz="1350" kern="0" spc="-4" dirty="0">
                <a:solidFill>
                  <a:srgbClr val="3F4444"/>
                </a:solidFill>
                <a:latin typeface="Arial"/>
                <a:cs typeface="Arial"/>
              </a:rPr>
              <a:t> </a:t>
            </a:r>
            <a:r>
              <a:rPr sz="1350" kern="0" dirty="0">
                <a:solidFill>
                  <a:srgbClr val="3F4444"/>
                </a:solidFill>
                <a:latin typeface="Arial"/>
                <a:cs typeface="Arial"/>
              </a:rPr>
              <a:t>cancers</a:t>
            </a:r>
            <a:r>
              <a:rPr sz="1350" kern="0" spc="-4" dirty="0">
                <a:solidFill>
                  <a:srgbClr val="3F4444"/>
                </a:solidFill>
                <a:latin typeface="Arial"/>
                <a:cs typeface="Arial"/>
              </a:rPr>
              <a:t> </a:t>
            </a:r>
            <a:r>
              <a:rPr sz="1350" kern="0" dirty="0">
                <a:solidFill>
                  <a:srgbClr val="3F4444"/>
                </a:solidFill>
                <a:latin typeface="Arial"/>
                <a:cs typeface="Arial"/>
              </a:rPr>
              <a:t>without</a:t>
            </a:r>
            <a:r>
              <a:rPr sz="1350" kern="0" spc="-4" dirty="0">
                <a:solidFill>
                  <a:srgbClr val="3F4444"/>
                </a:solidFill>
                <a:latin typeface="Arial"/>
                <a:cs typeface="Arial"/>
              </a:rPr>
              <a:t> </a:t>
            </a:r>
            <a:r>
              <a:rPr sz="1350" kern="0" dirty="0">
                <a:solidFill>
                  <a:srgbClr val="3F4444"/>
                </a:solidFill>
                <a:latin typeface="Arial"/>
                <a:cs typeface="Arial"/>
              </a:rPr>
              <a:t>those</a:t>
            </a:r>
            <a:r>
              <a:rPr sz="1350" kern="0" spc="-4" dirty="0">
                <a:solidFill>
                  <a:srgbClr val="3F4444"/>
                </a:solidFill>
                <a:latin typeface="Arial"/>
                <a:cs typeface="Arial"/>
              </a:rPr>
              <a:t> </a:t>
            </a:r>
            <a:r>
              <a:rPr sz="1350" kern="0" spc="-8" dirty="0">
                <a:solidFill>
                  <a:srgbClr val="3F4444"/>
                </a:solidFill>
                <a:latin typeface="Arial"/>
                <a:cs typeface="Arial"/>
              </a:rPr>
              <a:t>genetic </a:t>
            </a:r>
            <a:r>
              <a:rPr sz="1350" kern="0" dirty="0">
                <a:solidFill>
                  <a:srgbClr val="3F4444"/>
                </a:solidFill>
                <a:latin typeface="Arial"/>
                <a:cs typeface="Arial"/>
              </a:rPr>
              <a:t>alterations.</a:t>
            </a:r>
            <a:r>
              <a:rPr sz="1294" kern="0" baseline="26570" dirty="0">
                <a:solidFill>
                  <a:srgbClr val="3F4444"/>
                </a:solidFill>
                <a:latin typeface="Arial"/>
                <a:cs typeface="Arial"/>
              </a:rPr>
              <a:t>1,2</a:t>
            </a:r>
            <a:r>
              <a:rPr sz="1294" kern="0" spc="78" baseline="26570" dirty="0">
                <a:solidFill>
                  <a:srgbClr val="3F4444"/>
                </a:solidFill>
                <a:latin typeface="Arial"/>
                <a:cs typeface="Arial"/>
              </a:rPr>
              <a:t> </a:t>
            </a:r>
            <a:r>
              <a:rPr sz="1350" kern="0" dirty="0">
                <a:solidFill>
                  <a:srgbClr val="3F4444"/>
                </a:solidFill>
                <a:latin typeface="Arial"/>
                <a:cs typeface="Arial"/>
              </a:rPr>
              <a:t>AKT</a:t>
            </a:r>
            <a:r>
              <a:rPr sz="1350" kern="0" spc="-38" dirty="0">
                <a:solidFill>
                  <a:srgbClr val="3F4444"/>
                </a:solidFill>
                <a:latin typeface="Arial"/>
                <a:cs typeface="Arial"/>
              </a:rPr>
              <a:t> </a:t>
            </a:r>
            <a:r>
              <a:rPr sz="1350" kern="0" dirty="0">
                <a:solidFill>
                  <a:srgbClr val="3F4444"/>
                </a:solidFill>
                <a:latin typeface="Arial"/>
                <a:cs typeface="Arial"/>
              </a:rPr>
              <a:t>signalling</a:t>
            </a:r>
            <a:r>
              <a:rPr sz="1350" kern="0" spc="-8" dirty="0">
                <a:solidFill>
                  <a:srgbClr val="3F4444"/>
                </a:solidFill>
                <a:latin typeface="Arial"/>
                <a:cs typeface="Arial"/>
              </a:rPr>
              <a:t> </a:t>
            </a:r>
            <a:r>
              <a:rPr sz="1350" kern="0" dirty="0">
                <a:solidFill>
                  <a:srgbClr val="3F4444"/>
                </a:solidFill>
                <a:latin typeface="Arial"/>
                <a:cs typeface="Arial"/>
              </a:rPr>
              <a:t>is</a:t>
            </a:r>
            <a:r>
              <a:rPr sz="1350" kern="0" spc="-11" dirty="0">
                <a:solidFill>
                  <a:srgbClr val="3F4444"/>
                </a:solidFill>
                <a:latin typeface="Arial"/>
                <a:cs typeface="Arial"/>
              </a:rPr>
              <a:t> </a:t>
            </a:r>
            <a:r>
              <a:rPr sz="1350" kern="0" dirty="0">
                <a:solidFill>
                  <a:srgbClr val="3F4444"/>
                </a:solidFill>
                <a:latin typeface="Arial"/>
                <a:cs typeface="Arial"/>
              </a:rPr>
              <a:t>also</a:t>
            </a:r>
            <a:r>
              <a:rPr sz="1350" kern="0" spc="-8" dirty="0">
                <a:solidFill>
                  <a:srgbClr val="3F4444"/>
                </a:solidFill>
                <a:latin typeface="Arial"/>
                <a:cs typeface="Arial"/>
              </a:rPr>
              <a:t> </a:t>
            </a:r>
            <a:r>
              <a:rPr sz="1350" kern="0" dirty="0">
                <a:solidFill>
                  <a:srgbClr val="3F4444"/>
                </a:solidFill>
                <a:latin typeface="Arial"/>
                <a:cs typeface="Arial"/>
              </a:rPr>
              <a:t>implicated</a:t>
            </a:r>
            <a:r>
              <a:rPr sz="1350" kern="0" spc="-8" dirty="0">
                <a:solidFill>
                  <a:srgbClr val="3F4444"/>
                </a:solidFill>
                <a:latin typeface="Arial"/>
                <a:cs typeface="Arial"/>
              </a:rPr>
              <a:t> </a:t>
            </a:r>
            <a:r>
              <a:rPr sz="1350" kern="0" dirty="0">
                <a:solidFill>
                  <a:srgbClr val="3F4444"/>
                </a:solidFill>
                <a:latin typeface="Arial"/>
                <a:cs typeface="Arial"/>
              </a:rPr>
              <a:t>in</a:t>
            </a:r>
            <a:r>
              <a:rPr sz="1350" kern="0" spc="-11" dirty="0">
                <a:solidFill>
                  <a:srgbClr val="3F4444"/>
                </a:solidFill>
                <a:latin typeface="Arial"/>
                <a:cs typeface="Arial"/>
              </a:rPr>
              <a:t> </a:t>
            </a:r>
            <a:r>
              <a:rPr sz="1350" kern="0" spc="-19" dirty="0">
                <a:solidFill>
                  <a:srgbClr val="3F4444"/>
                </a:solidFill>
                <a:latin typeface="Arial"/>
                <a:cs typeface="Arial"/>
              </a:rPr>
              <a:t>the </a:t>
            </a:r>
            <a:r>
              <a:rPr sz="1350" kern="0" dirty="0">
                <a:solidFill>
                  <a:srgbClr val="3F4444"/>
                </a:solidFill>
                <a:latin typeface="Arial"/>
                <a:cs typeface="Arial"/>
              </a:rPr>
              <a:t>development</a:t>
            </a:r>
            <a:r>
              <a:rPr sz="1350" kern="0" spc="-23" dirty="0">
                <a:solidFill>
                  <a:srgbClr val="3F4444"/>
                </a:solidFill>
                <a:latin typeface="Arial"/>
                <a:cs typeface="Arial"/>
              </a:rPr>
              <a:t> </a:t>
            </a:r>
            <a:r>
              <a:rPr sz="1350" kern="0" dirty="0">
                <a:solidFill>
                  <a:srgbClr val="3F4444"/>
                </a:solidFill>
                <a:latin typeface="Arial"/>
                <a:cs typeface="Arial"/>
              </a:rPr>
              <a:t>of</a:t>
            </a:r>
            <a:r>
              <a:rPr sz="1350" kern="0" spc="-15" dirty="0">
                <a:solidFill>
                  <a:srgbClr val="3F4444"/>
                </a:solidFill>
                <a:latin typeface="Arial"/>
                <a:cs typeface="Arial"/>
              </a:rPr>
              <a:t> </a:t>
            </a:r>
            <a:r>
              <a:rPr sz="1350" kern="0" dirty="0">
                <a:solidFill>
                  <a:srgbClr val="3F4444"/>
                </a:solidFill>
                <a:latin typeface="Arial"/>
                <a:cs typeface="Arial"/>
              </a:rPr>
              <a:t>resistance</a:t>
            </a:r>
            <a:r>
              <a:rPr sz="1350" kern="0" spc="-11" dirty="0">
                <a:solidFill>
                  <a:srgbClr val="3F4444"/>
                </a:solidFill>
                <a:latin typeface="Arial"/>
                <a:cs typeface="Arial"/>
              </a:rPr>
              <a:t> </a:t>
            </a:r>
            <a:r>
              <a:rPr sz="1350" kern="0" dirty="0">
                <a:solidFill>
                  <a:srgbClr val="3F4444"/>
                </a:solidFill>
                <a:latin typeface="Arial"/>
                <a:cs typeface="Arial"/>
              </a:rPr>
              <a:t>to</a:t>
            </a:r>
            <a:r>
              <a:rPr sz="1350" kern="0" spc="-15" dirty="0">
                <a:solidFill>
                  <a:srgbClr val="3F4444"/>
                </a:solidFill>
                <a:latin typeface="Arial"/>
                <a:cs typeface="Arial"/>
              </a:rPr>
              <a:t> </a:t>
            </a:r>
            <a:r>
              <a:rPr sz="1350" kern="0" dirty="0">
                <a:solidFill>
                  <a:srgbClr val="3F4444"/>
                </a:solidFill>
                <a:latin typeface="Arial"/>
                <a:cs typeface="Arial"/>
              </a:rPr>
              <a:t>endocrine</a:t>
            </a:r>
            <a:r>
              <a:rPr sz="1350" kern="0" spc="-11" dirty="0">
                <a:solidFill>
                  <a:srgbClr val="3F4444"/>
                </a:solidFill>
                <a:latin typeface="Arial"/>
                <a:cs typeface="Arial"/>
              </a:rPr>
              <a:t> </a:t>
            </a:r>
            <a:r>
              <a:rPr sz="1350" kern="0" spc="-8" dirty="0">
                <a:solidFill>
                  <a:srgbClr val="3F4444"/>
                </a:solidFill>
                <a:latin typeface="Arial"/>
                <a:cs typeface="Arial"/>
              </a:rPr>
              <a:t>therapy</a:t>
            </a:r>
            <a:r>
              <a:rPr sz="1294" kern="0" spc="-11" baseline="26570" dirty="0">
                <a:solidFill>
                  <a:srgbClr val="3F4444"/>
                </a:solidFill>
                <a:latin typeface="Arial"/>
                <a:cs typeface="Arial"/>
              </a:rPr>
              <a:t>2</a:t>
            </a:r>
            <a:endParaRPr sz="1294" kern="0" baseline="26570">
              <a:solidFill>
                <a:sysClr val="windowText" lastClr="000000"/>
              </a:solidFill>
              <a:latin typeface="Arial"/>
              <a:cs typeface="Arial"/>
            </a:endParaRPr>
          </a:p>
          <a:p>
            <a:pPr marL="200025" marR="33338" indent="-171450" defTabSz="685800" fontAlgn="auto">
              <a:spcBef>
                <a:spcPts val="900"/>
              </a:spcBef>
              <a:spcAft>
                <a:spcPts val="0"/>
              </a:spcAft>
              <a:buSzPct val="102777"/>
              <a:buFontTx/>
              <a:buChar char="•"/>
              <a:tabLst>
                <a:tab pos="200025" algn="l"/>
              </a:tabLst>
            </a:pPr>
            <a:r>
              <a:rPr sz="1350" kern="0" dirty="0">
                <a:solidFill>
                  <a:srgbClr val="3F4444"/>
                </a:solidFill>
                <a:latin typeface="Arial"/>
                <a:cs typeface="Arial"/>
              </a:rPr>
              <a:t>Capivasertib</a:t>
            </a:r>
            <a:r>
              <a:rPr sz="1350" kern="0" spc="-11" dirty="0">
                <a:solidFill>
                  <a:srgbClr val="3F4444"/>
                </a:solidFill>
                <a:latin typeface="Arial"/>
                <a:cs typeface="Arial"/>
              </a:rPr>
              <a:t> </a:t>
            </a:r>
            <a:r>
              <a:rPr sz="1350" kern="0" dirty="0">
                <a:solidFill>
                  <a:srgbClr val="3F4444"/>
                </a:solidFill>
                <a:latin typeface="Arial"/>
                <a:cs typeface="Arial"/>
              </a:rPr>
              <a:t>is</a:t>
            </a:r>
            <a:r>
              <a:rPr sz="1350" kern="0" spc="-11" dirty="0">
                <a:solidFill>
                  <a:srgbClr val="3F4444"/>
                </a:solidFill>
                <a:latin typeface="Arial"/>
                <a:cs typeface="Arial"/>
              </a:rPr>
              <a:t> </a:t>
            </a:r>
            <a:r>
              <a:rPr sz="1350" kern="0" dirty="0">
                <a:solidFill>
                  <a:srgbClr val="3F4444"/>
                </a:solidFill>
                <a:latin typeface="Arial"/>
                <a:cs typeface="Arial"/>
              </a:rPr>
              <a:t>a</a:t>
            </a:r>
            <a:r>
              <a:rPr sz="1350" kern="0" spc="-8" dirty="0">
                <a:solidFill>
                  <a:srgbClr val="3F4444"/>
                </a:solidFill>
                <a:latin typeface="Arial"/>
                <a:cs typeface="Arial"/>
              </a:rPr>
              <a:t> </a:t>
            </a:r>
            <a:r>
              <a:rPr sz="1350" kern="0" dirty="0">
                <a:solidFill>
                  <a:srgbClr val="3F4444"/>
                </a:solidFill>
                <a:latin typeface="Arial"/>
                <a:cs typeface="Arial"/>
              </a:rPr>
              <a:t>potent,</a:t>
            </a:r>
            <a:r>
              <a:rPr sz="1350" kern="0" spc="-11" dirty="0">
                <a:solidFill>
                  <a:srgbClr val="3F4444"/>
                </a:solidFill>
                <a:latin typeface="Arial"/>
                <a:cs typeface="Arial"/>
              </a:rPr>
              <a:t> </a:t>
            </a:r>
            <a:r>
              <a:rPr sz="1350" kern="0" dirty="0">
                <a:solidFill>
                  <a:srgbClr val="3F4444"/>
                </a:solidFill>
                <a:latin typeface="Arial"/>
                <a:cs typeface="Arial"/>
              </a:rPr>
              <a:t>selective</a:t>
            </a:r>
            <a:r>
              <a:rPr sz="1350" kern="0" spc="-11" dirty="0">
                <a:solidFill>
                  <a:srgbClr val="3F4444"/>
                </a:solidFill>
                <a:latin typeface="Arial"/>
                <a:cs typeface="Arial"/>
              </a:rPr>
              <a:t> </a:t>
            </a:r>
            <a:r>
              <a:rPr sz="1350" kern="0" dirty="0">
                <a:solidFill>
                  <a:srgbClr val="3F4444"/>
                </a:solidFill>
                <a:latin typeface="Arial"/>
                <a:cs typeface="Arial"/>
              </a:rPr>
              <a:t>inhibitor</a:t>
            </a:r>
            <a:r>
              <a:rPr sz="1350" kern="0" spc="-8" dirty="0">
                <a:solidFill>
                  <a:srgbClr val="3F4444"/>
                </a:solidFill>
                <a:latin typeface="Arial"/>
                <a:cs typeface="Arial"/>
              </a:rPr>
              <a:t> </a:t>
            </a:r>
            <a:r>
              <a:rPr sz="1350" kern="0" dirty="0">
                <a:solidFill>
                  <a:srgbClr val="3F4444"/>
                </a:solidFill>
                <a:latin typeface="Arial"/>
                <a:cs typeface="Arial"/>
              </a:rPr>
              <a:t>of</a:t>
            </a:r>
            <a:r>
              <a:rPr sz="1350" kern="0" spc="-11" dirty="0">
                <a:solidFill>
                  <a:srgbClr val="3F4444"/>
                </a:solidFill>
                <a:latin typeface="Arial"/>
                <a:cs typeface="Arial"/>
              </a:rPr>
              <a:t> </a:t>
            </a:r>
            <a:r>
              <a:rPr sz="1350" kern="0" dirty="0">
                <a:solidFill>
                  <a:srgbClr val="3F4444"/>
                </a:solidFill>
                <a:latin typeface="Arial"/>
                <a:cs typeface="Arial"/>
              </a:rPr>
              <a:t>all</a:t>
            </a:r>
            <a:r>
              <a:rPr sz="1350" kern="0" spc="-8" dirty="0">
                <a:solidFill>
                  <a:srgbClr val="3F4444"/>
                </a:solidFill>
                <a:latin typeface="Arial"/>
                <a:cs typeface="Arial"/>
              </a:rPr>
              <a:t> three </a:t>
            </a:r>
            <a:r>
              <a:rPr sz="1350" kern="0" dirty="0">
                <a:solidFill>
                  <a:srgbClr val="3F4444"/>
                </a:solidFill>
                <a:latin typeface="Arial"/>
                <a:cs typeface="Arial"/>
              </a:rPr>
              <a:t>AKT</a:t>
            </a:r>
            <a:r>
              <a:rPr sz="1350" kern="0" spc="-26" dirty="0">
                <a:solidFill>
                  <a:srgbClr val="3F4444"/>
                </a:solidFill>
                <a:latin typeface="Arial"/>
                <a:cs typeface="Arial"/>
              </a:rPr>
              <a:t> </a:t>
            </a:r>
            <a:r>
              <a:rPr sz="1350" kern="0" dirty="0">
                <a:solidFill>
                  <a:srgbClr val="3F4444"/>
                </a:solidFill>
                <a:latin typeface="Arial"/>
                <a:cs typeface="Arial"/>
              </a:rPr>
              <a:t>isoforms </a:t>
            </a:r>
            <a:r>
              <a:rPr sz="1350" kern="0" spc="-8" dirty="0">
                <a:solidFill>
                  <a:srgbClr val="3F4444"/>
                </a:solidFill>
                <a:latin typeface="Arial"/>
                <a:cs typeface="Arial"/>
              </a:rPr>
              <a:t>(AKT1/2/3)</a:t>
            </a:r>
            <a:endParaRPr sz="1350" kern="0">
              <a:solidFill>
                <a:sysClr val="windowText" lastClr="000000"/>
              </a:solidFill>
              <a:latin typeface="Arial"/>
              <a:cs typeface="Arial"/>
            </a:endParaRPr>
          </a:p>
          <a:p>
            <a:pPr marL="199549" indent="-170974" defTabSz="685800" fontAlgn="auto">
              <a:spcBef>
                <a:spcPts val="900"/>
              </a:spcBef>
              <a:spcAft>
                <a:spcPts val="0"/>
              </a:spcAft>
              <a:buSzPct val="102777"/>
              <a:buFontTx/>
              <a:buChar char="•"/>
              <a:tabLst>
                <a:tab pos="199549" algn="l"/>
              </a:tabLst>
            </a:pPr>
            <a:r>
              <a:rPr sz="1350" kern="0" dirty="0">
                <a:solidFill>
                  <a:srgbClr val="3F4444"/>
                </a:solidFill>
                <a:latin typeface="Arial"/>
                <a:cs typeface="Arial"/>
              </a:rPr>
              <a:t>In</a:t>
            </a:r>
            <a:r>
              <a:rPr sz="1350" kern="0" spc="-30" dirty="0">
                <a:solidFill>
                  <a:srgbClr val="3F4444"/>
                </a:solidFill>
                <a:latin typeface="Arial"/>
                <a:cs typeface="Arial"/>
              </a:rPr>
              <a:t> </a:t>
            </a:r>
            <a:r>
              <a:rPr sz="1350" kern="0" dirty="0">
                <a:solidFill>
                  <a:srgbClr val="3F4444"/>
                </a:solidFill>
                <a:latin typeface="Arial"/>
                <a:cs typeface="Arial"/>
              </a:rPr>
              <a:t>the</a:t>
            </a:r>
            <a:r>
              <a:rPr sz="1350" kern="0" spc="-19" dirty="0">
                <a:solidFill>
                  <a:srgbClr val="3F4444"/>
                </a:solidFill>
                <a:latin typeface="Arial"/>
                <a:cs typeface="Arial"/>
              </a:rPr>
              <a:t> </a:t>
            </a:r>
            <a:r>
              <a:rPr sz="1350" kern="0" dirty="0">
                <a:solidFill>
                  <a:srgbClr val="3F4444"/>
                </a:solidFill>
                <a:latin typeface="Arial"/>
                <a:cs typeface="Arial"/>
              </a:rPr>
              <a:t>Phase</a:t>
            </a:r>
            <a:r>
              <a:rPr sz="1350" kern="0" spc="-23" dirty="0">
                <a:solidFill>
                  <a:srgbClr val="3F4444"/>
                </a:solidFill>
                <a:latin typeface="Arial"/>
                <a:cs typeface="Arial"/>
              </a:rPr>
              <a:t> </a:t>
            </a:r>
            <a:r>
              <a:rPr sz="1350" kern="0" dirty="0">
                <a:solidFill>
                  <a:srgbClr val="3F4444"/>
                </a:solidFill>
                <a:latin typeface="Arial"/>
                <a:cs typeface="Arial"/>
              </a:rPr>
              <a:t>II,</a:t>
            </a:r>
            <a:r>
              <a:rPr sz="1350" kern="0" spc="-19" dirty="0">
                <a:solidFill>
                  <a:srgbClr val="3F4444"/>
                </a:solidFill>
                <a:latin typeface="Arial"/>
                <a:cs typeface="Arial"/>
              </a:rPr>
              <a:t> </a:t>
            </a:r>
            <a:r>
              <a:rPr sz="1350" kern="0" spc="-8" dirty="0">
                <a:solidFill>
                  <a:srgbClr val="3F4444"/>
                </a:solidFill>
                <a:latin typeface="Arial"/>
                <a:cs typeface="Arial"/>
              </a:rPr>
              <a:t>placebo­</a:t>
            </a:r>
            <a:r>
              <a:rPr sz="1350" kern="0" dirty="0">
                <a:solidFill>
                  <a:srgbClr val="3F4444"/>
                </a:solidFill>
                <a:latin typeface="Arial"/>
                <a:cs typeface="Arial"/>
              </a:rPr>
              <a:t>controlled</a:t>
            </a:r>
            <a:r>
              <a:rPr sz="1350" kern="0" spc="-23" dirty="0">
                <a:solidFill>
                  <a:srgbClr val="3F4444"/>
                </a:solidFill>
                <a:latin typeface="Arial"/>
                <a:cs typeface="Arial"/>
              </a:rPr>
              <a:t> </a:t>
            </a:r>
            <a:r>
              <a:rPr sz="1350" kern="0" dirty="0">
                <a:solidFill>
                  <a:srgbClr val="3F4444"/>
                </a:solidFill>
                <a:latin typeface="Arial"/>
                <a:cs typeface="Arial"/>
              </a:rPr>
              <a:t>FAKTION</a:t>
            </a:r>
            <a:r>
              <a:rPr sz="1350" kern="0" spc="-19" dirty="0">
                <a:solidFill>
                  <a:srgbClr val="3F4444"/>
                </a:solidFill>
                <a:latin typeface="Arial"/>
                <a:cs typeface="Arial"/>
              </a:rPr>
              <a:t> </a:t>
            </a:r>
            <a:r>
              <a:rPr sz="1350" kern="0" spc="-8" dirty="0">
                <a:solidFill>
                  <a:srgbClr val="3F4444"/>
                </a:solidFill>
                <a:latin typeface="Arial"/>
                <a:cs typeface="Arial"/>
              </a:rPr>
              <a:t>trial</a:t>
            </a:r>
            <a:r>
              <a:rPr sz="1294" kern="0" spc="-11" baseline="26570" dirty="0">
                <a:solidFill>
                  <a:srgbClr val="3F4444"/>
                </a:solidFill>
                <a:latin typeface="Arial"/>
                <a:cs typeface="Arial"/>
              </a:rPr>
              <a:t>3</a:t>
            </a:r>
            <a:r>
              <a:rPr sz="1350" kern="0" spc="-8" dirty="0">
                <a:solidFill>
                  <a:srgbClr val="3F4444"/>
                </a:solidFill>
                <a:latin typeface="Arial"/>
                <a:cs typeface="Arial"/>
              </a:rPr>
              <a:t>:</a:t>
            </a:r>
            <a:endParaRPr sz="1350" kern="0">
              <a:solidFill>
                <a:sysClr val="windowText" lastClr="000000"/>
              </a:solidFill>
              <a:latin typeface="Arial"/>
              <a:cs typeface="Arial"/>
            </a:endParaRPr>
          </a:p>
        </p:txBody>
      </p:sp>
      <p:sp>
        <p:nvSpPr>
          <p:cNvPr id="5" name="object 5"/>
          <p:cNvSpPr txBox="1"/>
          <p:nvPr/>
        </p:nvSpPr>
        <p:spPr>
          <a:xfrm>
            <a:off x="537146" y="3089197"/>
            <a:ext cx="4247674" cy="1314142"/>
          </a:xfrm>
          <a:prstGeom prst="rect">
            <a:avLst/>
          </a:prstGeom>
        </p:spPr>
        <p:txBody>
          <a:bodyPr vert="horz" wrap="square" lIns="0" tIns="16193" rIns="0" bIns="0" rtlCol="0">
            <a:spAutoFit/>
          </a:bodyPr>
          <a:lstStyle/>
          <a:p>
            <a:pPr marL="225266" marR="3810" indent="-216218" defTabSz="685800" fontAlgn="auto">
              <a:lnSpc>
                <a:spcPts val="1620"/>
              </a:lnSpc>
              <a:spcBef>
                <a:spcPts val="127"/>
              </a:spcBef>
              <a:spcAft>
                <a:spcPts val="0"/>
              </a:spcAft>
              <a:buSzPct val="102777"/>
              <a:buFontTx/>
              <a:buChar char="­"/>
              <a:tabLst>
                <a:tab pos="225266" algn="l"/>
              </a:tabLst>
            </a:pPr>
            <a:r>
              <a:rPr sz="1350" kern="0" dirty="0">
                <a:solidFill>
                  <a:srgbClr val="3F4444"/>
                </a:solidFill>
                <a:latin typeface="Arial"/>
                <a:cs typeface="Arial"/>
              </a:rPr>
              <a:t>The</a:t>
            </a:r>
            <a:r>
              <a:rPr sz="1350" kern="0" spc="-19" dirty="0">
                <a:solidFill>
                  <a:srgbClr val="3F4444"/>
                </a:solidFill>
                <a:latin typeface="Arial"/>
                <a:cs typeface="Arial"/>
              </a:rPr>
              <a:t> </a:t>
            </a:r>
            <a:r>
              <a:rPr sz="1350" kern="0" dirty="0">
                <a:solidFill>
                  <a:srgbClr val="3F4444"/>
                </a:solidFill>
                <a:latin typeface="Arial"/>
                <a:cs typeface="Arial"/>
              </a:rPr>
              <a:t>addition</a:t>
            </a:r>
            <a:r>
              <a:rPr sz="1350" kern="0" spc="-15" dirty="0">
                <a:solidFill>
                  <a:srgbClr val="3F4444"/>
                </a:solidFill>
                <a:latin typeface="Arial"/>
                <a:cs typeface="Arial"/>
              </a:rPr>
              <a:t> </a:t>
            </a:r>
            <a:r>
              <a:rPr sz="1350" kern="0" dirty="0">
                <a:solidFill>
                  <a:srgbClr val="3F4444"/>
                </a:solidFill>
                <a:latin typeface="Arial"/>
                <a:cs typeface="Arial"/>
              </a:rPr>
              <a:t>of</a:t>
            </a:r>
            <a:r>
              <a:rPr sz="1350" kern="0" spc="-15" dirty="0">
                <a:solidFill>
                  <a:srgbClr val="3F4444"/>
                </a:solidFill>
                <a:latin typeface="Arial"/>
                <a:cs typeface="Arial"/>
              </a:rPr>
              <a:t> </a:t>
            </a:r>
            <a:r>
              <a:rPr sz="1350" kern="0" dirty="0">
                <a:solidFill>
                  <a:srgbClr val="3F4444"/>
                </a:solidFill>
                <a:latin typeface="Arial"/>
                <a:cs typeface="Arial"/>
              </a:rPr>
              <a:t>capivasertib</a:t>
            </a:r>
            <a:r>
              <a:rPr sz="1350" kern="0" spc="-15" dirty="0">
                <a:solidFill>
                  <a:srgbClr val="3F4444"/>
                </a:solidFill>
                <a:latin typeface="Arial"/>
                <a:cs typeface="Arial"/>
              </a:rPr>
              <a:t> </a:t>
            </a:r>
            <a:r>
              <a:rPr sz="1350" kern="0" dirty="0">
                <a:solidFill>
                  <a:srgbClr val="3F4444"/>
                </a:solidFill>
                <a:latin typeface="Arial"/>
                <a:cs typeface="Arial"/>
              </a:rPr>
              <a:t>to</a:t>
            </a:r>
            <a:r>
              <a:rPr sz="1350" kern="0" spc="-15" dirty="0">
                <a:solidFill>
                  <a:srgbClr val="3F4444"/>
                </a:solidFill>
                <a:latin typeface="Arial"/>
                <a:cs typeface="Arial"/>
              </a:rPr>
              <a:t> </a:t>
            </a:r>
            <a:r>
              <a:rPr sz="1350" kern="0" spc="-8" dirty="0">
                <a:solidFill>
                  <a:srgbClr val="3F4444"/>
                </a:solidFill>
                <a:latin typeface="Arial"/>
                <a:cs typeface="Arial"/>
              </a:rPr>
              <a:t>fulvestrant </a:t>
            </a:r>
            <a:r>
              <a:rPr sz="1350" kern="0" dirty="0">
                <a:solidFill>
                  <a:srgbClr val="3F4444"/>
                </a:solidFill>
                <a:latin typeface="Arial"/>
                <a:cs typeface="Arial"/>
              </a:rPr>
              <a:t>significantly</a:t>
            </a:r>
            <a:r>
              <a:rPr sz="1350" kern="0" spc="-8" dirty="0">
                <a:solidFill>
                  <a:srgbClr val="3F4444"/>
                </a:solidFill>
                <a:latin typeface="Arial"/>
                <a:cs typeface="Arial"/>
              </a:rPr>
              <a:t> </a:t>
            </a:r>
            <a:r>
              <a:rPr sz="1350" kern="0" dirty="0">
                <a:solidFill>
                  <a:srgbClr val="3F4444"/>
                </a:solidFill>
                <a:latin typeface="Arial"/>
                <a:cs typeface="Arial"/>
              </a:rPr>
              <a:t>improved</a:t>
            </a:r>
            <a:r>
              <a:rPr sz="1350" kern="0" spc="-8" dirty="0">
                <a:solidFill>
                  <a:srgbClr val="3F4444"/>
                </a:solidFill>
                <a:latin typeface="Arial"/>
                <a:cs typeface="Arial"/>
              </a:rPr>
              <a:t> </a:t>
            </a:r>
            <a:r>
              <a:rPr sz="1350" kern="0" dirty="0">
                <a:solidFill>
                  <a:srgbClr val="3F4444"/>
                </a:solidFill>
                <a:latin typeface="Arial"/>
                <a:cs typeface="Arial"/>
              </a:rPr>
              <a:t>PFS</a:t>
            </a:r>
            <a:r>
              <a:rPr sz="1350" kern="0" spc="-8" dirty="0">
                <a:solidFill>
                  <a:srgbClr val="3F4444"/>
                </a:solidFill>
                <a:latin typeface="Arial"/>
                <a:cs typeface="Arial"/>
              </a:rPr>
              <a:t> </a:t>
            </a:r>
            <a:r>
              <a:rPr sz="1350" kern="0" dirty="0">
                <a:solidFill>
                  <a:srgbClr val="3F4444"/>
                </a:solidFill>
                <a:latin typeface="Arial"/>
                <a:cs typeface="Arial"/>
              </a:rPr>
              <a:t>and</a:t>
            </a:r>
            <a:r>
              <a:rPr sz="1350" kern="0" spc="-8" dirty="0">
                <a:solidFill>
                  <a:srgbClr val="3F4444"/>
                </a:solidFill>
                <a:latin typeface="Arial"/>
                <a:cs typeface="Arial"/>
              </a:rPr>
              <a:t> </a:t>
            </a:r>
            <a:r>
              <a:rPr sz="1350" kern="0" dirty="0">
                <a:solidFill>
                  <a:srgbClr val="3F4444"/>
                </a:solidFill>
                <a:latin typeface="Arial"/>
                <a:cs typeface="Arial"/>
              </a:rPr>
              <a:t>OS</a:t>
            </a:r>
            <a:r>
              <a:rPr sz="1350" kern="0" spc="-4" dirty="0">
                <a:solidFill>
                  <a:srgbClr val="3F4444"/>
                </a:solidFill>
                <a:latin typeface="Arial"/>
                <a:cs typeface="Arial"/>
              </a:rPr>
              <a:t> </a:t>
            </a:r>
            <a:r>
              <a:rPr sz="1350" kern="0" spc="-19" dirty="0">
                <a:solidFill>
                  <a:srgbClr val="3F4444"/>
                </a:solidFill>
                <a:latin typeface="Arial"/>
                <a:cs typeface="Arial"/>
              </a:rPr>
              <a:t>in </a:t>
            </a:r>
            <a:r>
              <a:rPr sz="1350" kern="0" dirty="0">
                <a:solidFill>
                  <a:srgbClr val="3F4444"/>
                </a:solidFill>
                <a:latin typeface="Arial"/>
                <a:cs typeface="Arial"/>
              </a:rPr>
              <a:t>postmenopausal</a:t>
            </a:r>
            <a:r>
              <a:rPr sz="1350" kern="0" spc="-23" dirty="0">
                <a:solidFill>
                  <a:srgbClr val="3F4444"/>
                </a:solidFill>
                <a:latin typeface="Arial"/>
                <a:cs typeface="Arial"/>
              </a:rPr>
              <a:t> </a:t>
            </a:r>
            <a:r>
              <a:rPr sz="1350" kern="0" dirty="0">
                <a:solidFill>
                  <a:srgbClr val="3F4444"/>
                </a:solidFill>
                <a:latin typeface="Arial"/>
                <a:cs typeface="Arial"/>
              </a:rPr>
              <a:t>women</a:t>
            </a:r>
            <a:r>
              <a:rPr sz="1350" kern="0" spc="-23" dirty="0">
                <a:solidFill>
                  <a:srgbClr val="3F4444"/>
                </a:solidFill>
                <a:latin typeface="Arial"/>
                <a:cs typeface="Arial"/>
              </a:rPr>
              <a:t> </a:t>
            </a:r>
            <a:r>
              <a:rPr sz="1350" kern="0" dirty="0">
                <a:solidFill>
                  <a:srgbClr val="3F4444"/>
                </a:solidFill>
                <a:latin typeface="Arial"/>
                <a:cs typeface="Arial"/>
              </a:rPr>
              <a:t>with</a:t>
            </a:r>
            <a:r>
              <a:rPr sz="1350" kern="0" spc="-90" dirty="0">
                <a:solidFill>
                  <a:srgbClr val="3F4444"/>
                </a:solidFill>
                <a:latin typeface="Arial"/>
                <a:cs typeface="Arial"/>
              </a:rPr>
              <a:t> </a:t>
            </a:r>
            <a:r>
              <a:rPr sz="1350" kern="0" spc="-8" dirty="0">
                <a:solidFill>
                  <a:srgbClr val="3F4444"/>
                </a:solidFill>
                <a:latin typeface="Arial"/>
                <a:cs typeface="Arial"/>
              </a:rPr>
              <a:t>AI­resistant HR+/HER2–</a:t>
            </a:r>
            <a:r>
              <a:rPr sz="1350" kern="0" spc="-79" dirty="0">
                <a:solidFill>
                  <a:srgbClr val="3F4444"/>
                </a:solidFill>
                <a:latin typeface="Arial"/>
                <a:cs typeface="Arial"/>
              </a:rPr>
              <a:t> </a:t>
            </a:r>
            <a:r>
              <a:rPr sz="1350" kern="0" dirty="0">
                <a:solidFill>
                  <a:srgbClr val="3F4444"/>
                </a:solidFill>
                <a:latin typeface="Arial"/>
                <a:cs typeface="Arial"/>
              </a:rPr>
              <a:t>ABC</a:t>
            </a:r>
            <a:r>
              <a:rPr sz="1350" kern="0" spc="-15" dirty="0">
                <a:solidFill>
                  <a:srgbClr val="3F4444"/>
                </a:solidFill>
                <a:latin typeface="Arial"/>
                <a:cs typeface="Arial"/>
              </a:rPr>
              <a:t> </a:t>
            </a:r>
            <a:r>
              <a:rPr sz="1350" kern="0" dirty="0">
                <a:solidFill>
                  <a:srgbClr val="3F4444"/>
                </a:solidFill>
                <a:latin typeface="Arial"/>
                <a:cs typeface="Arial"/>
              </a:rPr>
              <a:t>in the</a:t>
            </a:r>
            <a:r>
              <a:rPr sz="1350" kern="0" spc="-4" dirty="0">
                <a:solidFill>
                  <a:srgbClr val="3F4444"/>
                </a:solidFill>
                <a:latin typeface="Arial"/>
                <a:cs typeface="Arial"/>
              </a:rPr>
              <a:t> </a:t>
            </a:r>
            <a:r>
              <a:rPr sz="1350" kern="0" dirty="0">
                <a:solidFill>
                  <a:srgbClr val="3F4444"/>
                </a:solidFill>
                <a:latin typeface="Arial"/>
                <a:cs typeface="Arial"/>
              </a:rPr>
              <a:t>overall population,</a:t>
            </a:r>
            <a:r>
              <a:rPr sz="1350" kern="0" spc="-4" dirty="0">
                <a:solidFill>
                  <a:srgbClr val="3F4444"/>
                </a:solidFill>
                <a:latin typeface="Arial"/>
                <a:cs typeface="Arial"/>
              </a:rPr>
              <a:t> </a:t>
            </a:r>
            <a:r>
              <a:rPr sz="1350" kern="0" dirty="0">
                <a:solidFill>
                  <a:srgbClr val="3F4444"/>
                </a:solidFill>
                <a:latin typeface="Arial"/>
                <a:cs typeface="Arial"/>
              </a:rPr>
              <a:t>with </a:t>
            </a:r>
            <a:r>
              <a:rPr sz="1350" kern="0" spc="-38" dirty="0">
                <a:solidFill>
                  <a:srgbClr val="3F4444"/>
                </a:solidFill>
                <a:latin typeface="Arial"/>
                <a:cs typeface="Arial"/>
              </a:rPr>
              <a:t>a </a:t>
            </a:r>
            <a:r>
              <a:rPr sz="1350" kern="0" dirty="0">
                <a:solidFill>
                  <a:srgbClr val="3F4444"/>
                </a:solidFill>
                <a:latin typeface="Arial"/>
                <a:cs typeface="Arial"/>
              </a:rPr>
              <a:t>more</a:t>
            </a:r>
            <a:r>
              <a:rPr sz="1350" kern="0" spc="-23" dirty="0">
                <a:solidFill>
                  <a:srgbClr val="3F4444"/>
                </a:solidFill>
                <a:latin typeface="Arial"/>
                <a:cs typeface="Arial"/>
              </a:rPr>
              <a:t> </a:t>
            </a:r>
            <a:r>
              <a:rPr sz="1350" kern="0" dirty="0">
                <a:solidFill>
                  <a:srgbClr val="3F4444"/>
                </a:solidFill>
                <a:latin typeface="Arial"/>
                <a:cs typeface="Arial"/>
              </a:rPr>
              <a:t>pronounced</a:t>
            </a:r>
            <a:r>
              <a:rPr sz="1350" kern="0" spc="-11" dirty="0">
                <a:solidFill>
                  <a:srgbClr val="3F4444"/>
                </a:solidFill>
                <a:latin typeface="Arial"/>
                <a:cs typeface="Arial"/>
              </a:rPr>
              <a:t> </a:t>
            </a:r>
            <a:r>
              <a:rPr sz="1350" kern="0" dirty="0">
                <a:solidFill>
                  <a:srgbClr val="3F4444"/>
                </a:solidFill>
                <a:latin typeface="Arial"/>
                <a:cs typeface="Arial"/>
              </a:rPr>
              <a:t>benefit</a:t>
            </a:r>
            <a:r>
              <a:rPr sz="1350" kern="0" spc="-11" dirty="0">
                <a:solidFill>
                  <a:srgbClr val="3F4444"/>
                </a:solidFill>
                <a:latin typeface="Arial"/>
                <a:cs typeface="Arial"/>
              </a:rPr>
              <a:t> </a:t>
            </a:r>
            <a:r>
              <a:rPr sz="1350" kern="0" dirty="0">
                <a:solidFill>
                  <a:srgbClr val="3F4444"/>
                </a:solidFill>
                <a:latin typeface="Arial"/>
                <a:cs typeface="Arial"/>
              </a:rPr>
              <a:t>in</a:t>
            </a:r>
            <a:r>
              <a:rPr sz="1350" kern="0" spc="-11" dirty="0">
                <a:solidFill>
                  <a:srgbClr val="3F4444"/>
                </a:solidFill>
                <a:latin typeface="Arial"/>
                <a:cs typeface="Arial"/>
              </a:rPr>
              <a:t> </a:t>
            </a:r>
            <a:r>
              <a:rPr sz="1350" kern="0" dirty="0">
                <a:solidFill>
                  <a:srgbClr val="3F4444"/>
                </a:solidFill>
                <a:latin typeface="Arial"/>
                <a:cs typeface="Arial"/>
              </a:rPr>
              <a:t>pathway</a:t>
            </a:r>
            <a:r>
              <a:rPr sz="1350" kern="0" spc="-11" dirty="0">
                <a:solidFill>
                  <a:srgbClr val="3F4444"/>
                </a:solidFill>
                <a:latin typeface="Arial"/>
                <a:cs typeface="Arial"/>
              </a:rPr>
              <a:t> </a:t>
            </a:r>
            <a:r>
              <a:rPr sz="1350" kern="0" dirty="0">
                <a:solidFill>
                  <a:srgbClr val="3F4444"/>
                </a:solidFill>
                <a:latin typeface="Arial"/>
                <a:cs typeface="Arial"/>
              </a:rPr>
              <a:t>altered</a:t>
            </a:r>
            <a:r>
              <a:rPr sz="1350" kern="0" spc="-11" dirty="0">
                <a:solidFill>
                  <a:srgbClr val="3F4444"/>
                </a:solidFill>
                <a:latin typeface="Arial"/>
                <a:cs typeface="Arial"/>
              </a:rPr>
              <a:t> </a:t>
            </a:r>
            <a:r>
              <a:rPr sz="1350" kern="0" spc="-8" dirty="0">
                <a:solidFill>
                  <a:srgbClr val="3F4444"/>
                </a:solidFill>
                <a:latin typeface="Arial"/>
                <a:cs typeface="Arial"/>
              </a:rPr>
              <a:t>tumours</a:t>
            </a:r>
            <a:endParaRPr sz="1350" kern="0">
              <a:solidFill>
                <a:sysClr val="windowText" lastClr="000000"/>
              </a:solidFill>
              <a:latin typeface="Arial"/>
              <a:cs typeface="Arial"/>
            </a:endParaRPr>
          </a:p>
          <a:p>
            <a:pPr marL="225266" indent="-215741" defTabSz="685800" fontAlgn="auto">
              <a:spcBef>
                <a:spcPts val="510"/>
              </a:spcBef>
              <a:spcAft>
                <a:spcPts val="0"/>
              </a:spcAft>
              <a:buSzPct val="102777"/>
              <a:buFontTx/>
              <a:buChar char="­"/>
              <a:tabLst>
                <a:tab pos="225266" algn="l"/>
              </a:tabLst>
            </a:pPr>
            <a:r>
              <a:rPr sz="1350" kern="0" dirty="0">
                <a:solidFill>
                  <a:srgbClr val="3F4444"/>
                </a:solidFill>
                <a:latin typeface="Arial"/>
                <a:cs typeface="Arial"/>
              </a:rPr>
              <a:t>No</a:t>
            </a:r>
            <a:r>
              <a:rPr sz="1350" kern="0" spc="-11" dirty="0">
                <a:solidFill>
                  <a:srgbClr val="3F4444"/>
                </a:solidFill>
                <a:latin typeface="Arial"/>
                <a:cs typeface="Arial"/>
              </a:rPr>
              <a:t> </a:t>
            </a:r>
            <a:r>
              <a:rPr sz="1350" kern="0" dirty="0">
                <a:solidFill>
                  <a:srgbClr val="3F4444"/>
                </a:solidFill>
                <a:latin typeface="Arial"/>
                <a:cs typeface="Arial"/>
              </a:rPr>
              <a:t>patients</a:t>
            </a:r>
            <a:r>
              <a:rPr sz="1350" kern="0" spc="-8" dirty="0">
                <a:solidFill>
                  <a:srgbClr val="3F4444"/>
                </a:solidFill>
                <a:latin typeface="Arial"/>
                <a:cs typeface="Arial"/>
              </a:rPr>
              <a:t> </a:t>
            </a:r>
            <a:r>
              <a:rPr sz="1350" kern="0" dirty="0">
                <a:solidFill>
                  <a:srgbClr val="3F4444"/>
                </a:solidFill>
                <a:latin typeface="Arial"/>
                <a:cs typeface="Arial"/>
              </a:rPr>
              <a:t>had</a:t>
            </a:r>
            <a:r>
              <a:rPr sz="1350" kern="0" spc="-11" dirty="0">
                <a:solidFill>
                  <a:srgbClr val="3F4444"/>
                </a:solidFill>
                <a:latin typeface="Arial"/>
                <a:cs typeface="Arial"/>
              </a:rPr>
              <a:t> </a:t>
            </a:r>
            <a:r>
              <a:rPr sz="1350" kern="0" dirty="0">
                <a:solidFill>
                  <a:srgbClr val="3F4444"/>
                </a:solidFill>
                <a:latin typeface="Arial"/>
                <a:cs typeface="Arial"/>
              </a:rPr>
              <a:t>received</a:t>
            </a:r>
            <a:r>
              <a:rPr sz="1350" kern="0" spc="-8" dirty="0">
                <a:solidFill>
                  <a:srgbClr val="3F4444"/>
                </a:solidFill>
                <a:latin typeface="Arial"/>
                <a:cs typeface="Arial"/>
              </a:rPr>
              <a:t> </a:t>
            </a:r>
            <a:r>
              <a:rPr sz="1350" kern="0" dirty="0">
                <a:solidFill>
                  <a:srgbClr val="3F4444"/>
                </a:solidFill>
                <a:latin typeface="Arial"/>
                <a:cs typeface="Arial"/>
              </a:rPr>
              <a:t>prior</a:t>
            </a:r>
            <a:r>
              <a:rPr sz="1350" kern="0" spc="-11" dirty="0">
                <a:solidFill>
                  <a:srgbClr val="3F4444"/>
                </a:solidFill>
                <a:latin typeface="Arial"/>
                <a:cs typeface="Arial"/>
              </a:rPr>
              <a:t> </a:t>
            </a:r>
            <a:r>
              <a:rPr sz="1350" kern="0" dirty="0">
                <a:solidFill>
                  <a:srgbClr val="3F4444"/>
                </a:solidFill>
                <a:latin typeface="Arial"/>
                <a:cs typeface="Arial"/>
              </a:rPr>
              <a:t>CDK4/6</a:t>
            </a:r>
            <a:r>
              <a:rPr sz="1350" kern="0" spc="-8" dirty="0">
                <a:solidFill>
                  <a:srgbClr val="3F4444"/>
                </a:solidFill>
                <a:latin typeface="Arial"/>
                <a:cs typeface="Arial"/>
              </a:rPr>
              <a:t> inhibitors</a:t>
            </a:r>
            <a:endParaRPr sz="1350" kern="0">
              <a:solidFill>
                <a:sysClr val="windowText" lastClr="000000"/>
              </a:solidFill>
              <a:latin typeface="Arial"/>
              <a:cs typeface="Arial"/>
            </a:endParaRPr>
          </a:p>
        </p:txBody>
      </p:sp>
      <p:sp>
        <p:nvSpPr>
          <p:cNvPr id="6" name="object 6"/>
          <p:cNvSpPr txBox="1"/>
          <p:nvPr/>
        </p:nvSpPr>
        <p:spPr>
          <a:xfrm>
            <a:off x="365046" y="4796741"/>
            <a:ext cx="5821680" cy="101951"/>
          </a:xfrm>
          <a:prstGeom prst="rect">
            <a:avLst/>
          </a:prstGeom>
        </p:spPr>
        <p:txBody>
          <a:bodyPr vert="horz" wrap="square" lIns="0" tIns="9525" rIns="0" bIns="0" rtlCol="0">
            <a:spAutoFit/>
          </a:bodyPr>
          <a:lstStyle/>
          <a:p>
            <a:pPr marL="9525" defTabSz="685800" fontAlgn="auto">
              <a:spcBef>
                <a:spcPts val="75"/>
              </a:spcBef>
              <a:spcAft>
                <a:spcPts val="0"/>
              </a:spcAft>
            </a:pPr>
            <a:r>
              <a:rPr sz="600" kern="0" dirty="0">
                <a:solidFill>
                  <a:srgbClr val="3F4444"/>
                </a:solidFill>
                <a:latin typeface="Arial"/>
                <a:cs typeface="Arial"/>
              </a:rPr>
              <a:t>1.</a:t>
            </a:r>
            <a:r>
              <a:rPr sz="600" kern="0" spc="-11" dirty="0">
                <a:solidFill>
                  <a:srgbClr val="3F4444"/>
                </a:solidFill>
                <a:latin typeface="Arial"/>
                <a:cs typeface="Arial"/>
              </a:rPr>
              <a:t> </a:t>
            </a:r>
            <a:r>
              <a:rPr sz="600" kern="0" dirty="0">
                <a:solidFill>
                  <a:srgbClr val="3F4444"/>
                </a:solidFill>
                <a:latin typeface="Arial"/>
                <a:cs typeface="Arial"/>
              </a:rPr>
              <a:t>Millis</a:t>
            </a:r>
            <a:r>
              <a:rPr sz="600" kern="0" spc="-4" dirty="0">
                <a:solidFill>
                  <a:srgbClr val="3F4444"/>
                </a:solidFill>
                <a:latin typeface="Arial"/>
                <a:cs typeface="Arial"/>
              </a:rPr>
              <a:t> </a:t>
            </a:r>
            <a:r>
              <a:rPr sz="600" kern="0" dirty="0">
                <a:solidFill>
                  <a:srgbClr val="3F4444"/>
                </a:solidFill>
                <a:latin typeface="Arial"/>
                <a:cs typeface="Arial"/>
              </a:rPr>
              <a:t>et</a:t>
            </a:r>
            <a:r>
              <a:rPr sz="600" kern="0" spc="-4" dirty="0">
                <a:solidFill>
                  <a:srgbClr val="3F4444"/>
                </a:solidFill>
                <a:latin typeface="Arial"/>
                <a:cs typeface="Arial"/>
              </a:rPr>
              <a:t> </a:t>
            </a:r>
            <a:r>
              <a:rPr sz="600" kern="0" dirty="0">
                <a:solidFill>
                  <a:srgbClr val="3F4444"/>
                </a:solidFill>
                <a:latin typeface="Arial"/>
                <a:cs typeface="Arial"/>
              </a:rPr>
              <a:t>al.</a:t>
            </a:r>
            <a:r>
              <a:rPr sz="600" kern="0" spc="-4" dirty="0">
                <a:solidFill>
                  <a:srgbClr val="3F4444"/>
                </a:solidFill>
                <a:latin typeface="Arial"/>
                <a:cs typeface="Arial"/>
              </a:rPr>
              <a:t> </a:t>
            </a:r>
            <a:r>
              <a:rPr sz="600" i="1" kern="0" dirty="0">
                <a:solidFill>
                  <a:srgbClr val="3F4444"/>
                </a:solidFill>
                <a:latin typeface="Arial"/>
                <a:cs typeface="Arial"/>
              </a:rPr>
              <a:t>JAMA</a:t>
            </a:r>
            <a:r>
              <a:rPr sz="600" i="1" kern="0" spc="-26" dirty="0">
                <a:solidFill>
                  <a:srgbClr val="3F4444"/>
                </a:solidFill>
                <a:latin typeface="Arial"/>
                <a:cs typeface="Arial"/>
              </a:rPr>
              <a:t> </a:t>
            </a:r>
            <a:r>
              <a:rPr sz="600" i="1" kern="0" dirty="0">
                <a:solidFill>
                  <a:srgbClr val="3F4444"/>
                </a:solidFill>
                <a:latin typeface="Arial"/>
                <a:cs typeface="Arial"/>
              </a:rPr>
              <a:t>Oncol</a:t>
            </a:r>
            <a:r>
              <a:rPr sz="600" i="1" kern="0" spc="19" dirty="0">
                <a:solidFill>
                  <a:srgbClr val="3F4444"/>
                </a:solidFill>
                <a:latin typeface="Arial"/>
                <a:cs typeface="Arial"/>
              </a:rPr>
              <a:t> </a:t>
            </a:r>
            <a:r>
              <a:rPr sz="600" kern="0" dirty="0">
                <a:solidFill>
                  <a:srgbClr val="3F4444"/>
                </a:solidFill>
                <a:latin typeface="Arial"/>
                <a:cs typeface="Arial"/>
              </a:rPr>
              <a:t>2016;2:1565­1573;</a:t>
            </a:r>
            <a:r>
              <a:rPr sz="600" kern="0" spc="-4" dirty="0">
                <a:solidFill>
                  <a:srgbClr val="3F4444"/>
                </a:solidFill>
                <a:latin typeface="Arial"/>
                <a:cs typeface="Arial"/>
              </a:rPr>
              <a:t> </a:t>
            </a:r>
            <a:r>
              <a:rPr sz="600" kern="0" dirty="0">
                <a:solidFill>
                  <a:srgbClr val="3F4444"/>
                </a:solidFill>
                <a:latin typeface="Arial"/>
                <a:cs typeface="Arial"/>
              </a:rPr>
              <a:t>2.</a:t>
            </a:r>
            <a:r>
              <a:rPr sz="600" kern="0" spc="-11" dirty="0">
                <a:solidFill>
                  <a:srgbClr val="3F4444"/>
                </a:solidFill>
                <a:latin typeface="Arial"/>
                <a:cs typeface="Arial"/>
              </a:rPr>
              <a:t> </a:t>
            </a:r>
            <a:r>
              <a:rPr sz="600" kern="0" spc="-15" dirty="0">
                <a:solidFill>
                  <a:srgbClr val="3F4444"/>
                </a:solidFill>
                <a:latin typeface="Arial"/>
                <a:cs typeface="Arial"/>
              </a:rPr>
              <a:t>Toss</a:t>
            </a:r>
            <a:r>
              <a:rPr sz="600" kern="0" spc="-4" dirty="0">
                <a:solidFill>
                  <a:srgbClr val="3F4444"/>
                </a:solidFill>
                <a:latin typeface="Arial"/>
                <a:cs typeface="Arial"/>
              </a:rPr>
              <a:t> </a:t>
            </a:r>
            <a:r>
              <a:rPr sz="600" kern="0" dirty="0">
                <a:solidFill>
                  <a:srgbClr val="3F4444"/>
                </a:solidFill>
                <a:latin typeface="Arial"/>
                <a:cs typeface="Arial"/>
              </a:rPr>
              <a:t>et</a:t>
            </a:r>
            <a:r>
              <a:rPr sz="600" kern="0" spc="-4" dirty="0">
                <a:solidFill>
                  <a:srgbClr val="3F4444"/>
                </a:solidFill>
                <a:latin typeface="Arial"/>
                <a:cs typeface="Arial"/>
              </a:rPr>
              <a:t> </a:t>
            </a:r>
            <a:r>
              <a:rPr sz="600" kern="0" dirty="0">
                <a:solidFill>
                  <a:srgbClr val="3F4444"/>
                </a:solidFill>
                <a:latin typeface="Arial"/>
                <a:cs typeface="Arial"/>
              </a:rPr>
              <a:t>al.</a:t>
            </a:r>
            <a:r>
              <a:rPr sz="600" kern="0" spc="68" dirty="0">
                <a:solidFill>
                  <a:srgbClr val="3F4444"/>
                </a:solidFill>
                <a:latin typeface="Arial"/>
                <a:cs typeface="Arial"/>
              </a:rPr>
              <a:t> </a:t>
            </a:r>
            <a:r>
              <a:rPr sz="600" i="1" kern="0" dirty="0">
                <a:solidFill>
                  <a:srgbClr val="3F4444"/>
                </a:solidFill>
                <a:latin typeface="Arial"/>
                <a:cs typeface="Arial"/>
              </a:rPr>
              <a:t>Oncotarget</a:t>
            </a:r>
            <a:r>
              <a:rPr sz="600" kern="0" dirty="0">
                <a:solidFill>
                  <a:srgbClr val="3F4444"/>
                </a:solidFill>
                <a:latin typeface="Arial"/>
                <a:cs typeface="Arial"/>
              </a:rPr>
              <a:t>.</a:t>
            </a:r>
            <a:r>
              <a:rPr sz="600" kern="0" spc="-4" dirty="0">
                <a:solidFill>
                  <a:srgbClr val="3F4444"/>
                </a:solidFill>
                <a:latin typeface="Arial"/>
                <a:cs typeface="Arial"/>
              </a:rPr>
              <a:t> </a:t>
            </a:r>
            <a:r>
              <a:rPr sz="600" kern="0" dirty="0">
                <a:solidFill>
                  <a:srgbClr val="3F4444"/>
                </a:solidFill>
                <a:latin typeface="Arial"/>
                <a:cs typeface="Arial"/>
              </a:rPr>
              <a:t>2018;9:31606­31619; 3.</a:t>
            </a:r>
            <a:r>
              <a:rPr sz="600" kern="0" spc="-4" dirty="0">
                <a:solidFill>
                  <a:srgbClr val="3F4444"/>
                </a:solidFill>
                <a:latin typeface="Arial"/>
                <a:cs typeface="Arial"/>
              </a:rPr>
              <a:t> </a:t>
            </a:r>
            <a:r>
              <a:rPr sz="600" kern="0" dirty="0">
                <a:solidFill>
                  <a:srgbClr val="3F4444"/>
                </a:solidFill>
                <a:latin typeface="Arial"/>
                <a:cs typeface="Arial"/>
              </a:rPr>
              <a:t>Howell</a:t>
            </a:r>
            <a:r>
              <a:rPr sz="600" kern="0" spc="-8" dirty="0">
                <a:solidFill>
                  <a:srgbClr val="3F4444"/>
                </a:solidFill>
                <a:latin typeface="Arial"/>
                <a:cs typeface="Arial"/>
              </a:rPr>
              <a:t> </a:t>
            </a:r>
            <a:r>
              <a:rPr sz="600" kern="0" dirty="0">
                <a:solidFill>
                  <a:srgbClr val="3F4444"/>
                </a:solidFill>
                <a:latin typeface="Arial"/>
                <a:cs typeface="Arial"/>
              </a:rPr>
              <a:t>et</a:t>
            </a:r>
            <a:r>
              <a:rPr sz="600" kern="0" spc="-4" dirty="0">
                <a:solidFill>
                  <a:srgbClr val="3F4444"/>
                </a:solidFill>
                <a:latin typeface="Arial"/>
                <a:cs typeface="Arial"/>
              </a:rPr>
              <a:t> </a:t>
            </a:r>
            <a:r>
              <a:rPr sz="600" kern="0" dirty="0">
                <a:solidFill>
                  <a:srgbClr val="3F4444"/>
                </a:solidFill>
                <a:latin typeface="Arial"/>
                <a:cs typeface="Arial"/>
              </a:rPr>
              <a:t>al.</a:t>
            </a:r>
            <a:r>
              <a:rPr sz="600" kern="0" spc="-4" dirty="0">
                <a:solidFill>
                  <a:srgbClr val="3F4444"/>
                </a:solidFill>
                <a:latin typeface="Arial"/>
                <a:cs typeface="Arial"/>
              </a:rPr>
              <a:t> </a:t>
            </a:r>
            <a:r>
              <a:rPr sz="600" i="1" kern="0" dirty="0">
                <a:solidFill>
                  <a:srgbClr val="3F4444"/>
                </a:solidFill>
                <a:latin typeface="Arial"/>
                <a:cs typeface="Arial"/>
              </a:rPr>
              <a:t>Lancet</a:t>
            </a:r>
            <a:r>
              <a:rPr sz="600" i="1" kern="0" spc="-4" dirty="0">
                <a:solidFill>
                  <a:srgbClr val="3F4444"/>
                </a:solidFill>
                <a:latin typeface="Arial"/>
                <a:cs typeface="Arial"/>
              </a:rPr>
              <a:t> </a:t>
            </a:r>
            <a:r>
              <a:rPr sz="600" i="1" kern="0" dirty="0">
                <a:solidFill>
                  <a:srgbClr val="3F4444"/>
                </a:solidFill>
                <a:latin typeface="Arial"/>
                <a:cs typeface="Arial"/>
              </a:rPr>
              <a:t>Oncol</a:t>
            </a:r>
            <a:r>
              <a:rPr sz="600" i="1" kern="0" spc="-8" dirty="0">
                <a:solidFill>
                  <a:srgbClr val="3F4444"/>
                </a:solidFill>
                <a:latin typeface="Arial"/>
                <a:cs typeface="Arial"/>
              </a:rPr>
              <a:t> </a:t>
            </a:r>
            <a:r>
              <a:rPr sz="600" kern="0" dirty="0">
                <a:solidFill>
                  <a:srgbClr val="3F4444"/>
                </a:solidFill>
                <a:latin typeface="Arial"/>
                <a:cs typeface="Arial"/>
              </a:rPr>
              <a:t>2022;23:851–64.</a:t>
            </a:r>
            <a:r>
              <a:rPr sz="600" kern="0" spc="-34" dirty="0">
                <a:solidFill>
                  <a:srgbClr val="3F4444"/>
                </a:solidFill>
                <a:latin typeface="Arial"/>
                <a:cs typeface="Arial"/>
              </a:rPr>
              <a:t> </a:t>
            </a:r>
            <a:r>
              <a:rPr sz="600" kern="0" dirty="0">
                <a:solidFill>
                  <a:srgbClr val="3F4444"/>
                </a:solidFill>
                <a:latin typeface="Arial"/>
                <a:cs typeface="Arial"/>
              </a:rPr>
              <a:t>ABC,</a:t>
            </a:r>
            <a:r>
              <a:rPr sz="600" kern="0" spc="-4" dirty="0">
                <a:solidFill>
                  <a:srgbClr val="3F4444"/>
                </a:solidFill>
                <a:latin typeface="Arial"/>
                <a:cs typeface="Arial"/>
              </a:rPr>
              <a:t> </a:t>
            </a:r>
            <a:r>
              <a:rPr sz="600" kern="0" dirty="0">
                <a:solidFill>
                  <a:srgbClr val="3F4444"/>
                </a:solidFill>
                <a:latin typeface="Arial"/>
                <a:cs typeface="Arial"/>
              </a:rPr>
              <a:t>advanced</a:t>
            </a:r>
            <a:r>
              <a:rPr sz="600" kern="0" spc="-4" dirty="0">
                <a:solidFill>
                  <a:srgbClr val="3F4444"/>
                </a:solidFill>
                <a:latin typeface="Arial"/>
                <a:cs typeface="Arial"/>
              </a:rPr>
              <a:t> </a:t>
            </a:r>
            <a:r>
              <a:rPr sz="600" kern="0" dirty="0">
                <a:solidFill>
                  <a:srgbClr val="3F4444"/>
                </a:solidFill>
                <a:latin typeface="Arial"/>
                <a:cs typeface="Arial"/>
              </a:rPr>
              <a:t>breast </a:t>
            </a:r>
            <a:r>
              <a:rPr sz="600" kern="0" spc="-8" dirty="0">
                <a:solidFill>
                  <a:srgbClr val="3F4444"/>
                </a:solidFill>
                <a:latin typeface="Arial"/>
                <a:cs typeface="Arial"/>
              </a:rPr>
              <a:t>cancer.</a:t>
            </a:r>
            <a:endParaRPr sz="600" kern="0">
              <a:solidFill>
                <a:sysClr val="windowText" lastClr="000000"/>
              </a:solidFill>
              <a:latin typeface="Arial"/>
              <a:cs typeface="Arial"/>
            </a:endParaRPr>
          </a:p>
        </p:txBody>
      </p:sp>
      <p:grpSp>
        <p:nvGrpSpPr>
          <p:cNvPr id="7" name="object 7"/>
          <p:cNvGrpSpPr/>
          <p:nvPr/>
        </p:nvGrpSpPr>
        <p:grpSpPr>
          <a:xfrm>
            <a:off x="4877058" y="946242"/>
            <a:ext cx="3937635" cy="3704749"/>
            <a:chOff x="6502744" y="1258481"/>
            <a:chExt cx="5250180" cy="4939665"/>
          </a:xfrm>
        </p:grpSpPr>
        <p:pic>
          <p:nvPicPr>
            <p:cNvPr id="8" name="object 8"/>
            <p:cNvPicPr/>
            <p:nvPr/>
          </p:nvPicPr>
          <p:blipFill>
            <a:blip r:embed="rId2" cstate="screen">
              <a:extLst>
                <a:ext uri="{28A0092B-C50C-407E-A947-70E740481C1C}">
                  <a14:useLocalDpi xmlns:a14="http://schemas.microsoft.com/office/drawing/2010/main"/>
                </a:ext>
              </a:extLst>
            </a:blip>
            <a:stretch>
              <a:fillRect/>
            </a:stretch>
          </p:blipFill>
          <p:spPr>
            <a:xfrm>
              <a:off x="6502744" y="1258481"/>
              <a:ext cx="5249986" cy="4939117"/>
            </a:xfrm>
            <a:prstGeom prst="rect">
              <a:avLst/>
            </a:prstGeom>
          </p:spPr>
        </p:pic>
        <p:sp>
          <p:nvSpPr>
            <p:cNvPr id="9" name="object 9"/>
            <p:cNvSpPr/>
            <p:nvPr/>
          </p:nvSpPr>
          <p:spPr>
            <a:xfrm>
              <a:off x="10808943" y="1969961"/>
              <a:ext cx="4445" cy="565150"/>
            </a:xfrm>
            <a:custGeom>
              <a:avLst/>
              <a:gdLst/>
              <a:ahLst/>
              <a:cxnLst/>
              <a:rect l="l" t="t" r="r" b="b"/>
              <a:pathLst>
                <a:path w="4445" h="565150">
                  <a:moveTo>
                    <a:pt x="4298" y="0"/>
                  </a:moveTo>
                  <a:lnTo>
                    <a:pt x="0" y="564814"/>
                  </a:lnTo>
                </a:path>
              </a:pathLst>
            </a:custGeom>
            <a:ln w="12700">
              <a:solidFill>
                <a:srgbClr val="3F4444"/>
              </a:solidFill>
              <a:prstDash val="sysDot"/>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0" name="object 10"/>
            <p:cNvSpPr/>
            <p:nvPr/>
          </p:nvSpPr>
          <p:spPr>
            <a:xfrm>
              <a:off x="10770989" y="2515436"/>
              <a:ext cx="76200" cy="76835"/>
            </a:xfrm>
            <a:custGeom>
              <a:avLst/>
              <a:gdLst/>
              <a:ahLst/>
              <a:cxnLst/>
              <a:rect l="l" t="t" r="r" b="b"/>
              <a:pathLst>
                <a:path w="76200" h="76835">
                  <a:moveTo>
                    <a:pt x="37518" y="76487"/>
                  </a:moveTo>
                  <a:lnTo>
                    <a:pt x="76197" y="579"/>
                  </a:lnTo>
                  <a:lnTo>
                    <a:pt x="0" y="0"/>
                  </a:lnTo>
                  <a:lnTo>
                    <a:pt x="37518" y="76487"/>
                  </a:lnTo>
                  <a:close/>
                </a:path>
              </a:pathLst>
            </a:custGeom>
            <a:solidFill>
              <a:srgbClr val="3F4444"/>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1" name="object 11"/>
            <p:cNvSpPr/>
            <p:nvPr/>
          </p:nvSpPr>
          <p:spPr>
            <a:xfrm>
              <a:off x="8186607" y="2849760"/>
              <a:ext cx="501650" cy="211454"/>
            </a:xfrm>
            <a:custGeom>
              <a:avLst/>
              <a:gdLst/>
              <a:ahLst/>
              <a:cxnLst/>
              <a:rect l="l" t="t" r="r" b="b"/>
              <a:pathLst>
                <a:path w="501650" h="211455">
                  <a:moveTo>
                    <a:pt x="395726" y="211390"/>
                  </a:moveTo>
                  <a:lnTo>
                    <a:pt x="105695" y="211390"/>
                  </a:lnTo>
                  <a:lnTo>
                    <a:pt x="64554" y="203084"/>
                  </a:lnTo>
                  <a:lnTo>
                    <a:pt x="30957" y="180433"/>
                  </a:lnTo>
                  <a:lnTo>
                    <a:pt x="8306" y="146836"/>
                  </a:lnTo>
                  <a:lnTo>
                    <a:pt x="0" y="105695"/>
                  </a:lnTo>
                  <a:lnTo>
                    <a:pt x="8306" y="64553"/>
                  </a:lnTo>
                  <a:lnTo>
                    <a:pt x="30957" y="30957"/>
                  </a:lnTo>
                  <a:lnTo>
                    <a:pt x="64554" y="8306"/>
                  </a:lnTo>
                  <a:lnTo>
                    <a:pt x="105695" y="0"/>
                  </a:lnTo>
                  <a:lnTo>
                    <a:pt x="395726" y="0"/>
                  </a:lnTo>
                  <a:lnTo>
                    <a:pt x="436867" y="8306"/>
                  </a:lnTo>
                  <a:lnTo>
                    <a:pt x="470464" y="30957"/>
                  </a:lnTo>
                  <a:lnTo>
                    <a:pt x="493115" y="64554"/>
                  </a:lnTo>
                  <a:lnTo>
                    <a:pt x="501422" y="105695"/>
                  </a:lnTo>
                  <a:lnTo>
                    <a:pt x="493115" y="146836"/>
                  </a:lnTo>
                  <a:lnTo>
                    <a:pt x="470464" y="180433"/>
                  </a:lnTo>
                  <a:lnTo>
                    <a:pt x="436867" y="203084"/>
                  </a:lnTo>
                  <a:lnTo>
                    <a:pt x="395726" y="211390"/>
                  </a:lnTo>
                  <a:close/>
                </a:path>
              </a:pathLst>
            </a:custGeom>
            <a:solidFill>
              <a:srgbClr val="F0AB00"/>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2" name="object 12"/>
            <p:cNvSpPr/>
            <p:nvPr/>
          </p:nvSpPr>
          <p:spPr>
            <a:xfrm>
              <a:off x="8186737" y="2850356"/>
              <a:ext cx="501650" cy="211454"/>
            </a:xfrm>
            <a:custGeom>
              <a:avLst/>
              <a:gdLst/>
              <a:ahLst/>
              <a:cxnLst/>
              <a:rect l="l" t="t" r="r" b="b"/>
              <a:pathLst>
                <a:path w="501650" h="211455">
                  <a:moveTo>
                    <a:pt x="0" y="105568"/>
                  </a:moveTo>
                  <a:lnTo>
                    <a:pt x="8731" y="64293"/>
                  </a:lnTo>
                  <a:lnTo>
                    <a:pt x="30956" y="30956"/>
                  </a:lnTo>
                  <a:lnTo>
                    <a:pt x="64293" y="7937"/>
                  </a:lnTo>
                  <a:lnTo>
                    <a:pt x="105568" y="0"/>
                  </a:lnTo>
                  <a:lnTo>
                    <a:pt x="396081" y="0"/>
                  </a:lnTo>
                  <a:lnTo>
                    <a:pt x="437356" y="7937"/>
                  </a:lnTo>
                  <a:lnTo>
                    <a:pt x="470693" y="30956"/>
                  </a:lnTo>
                  <a:lnTo>
                    <a:pt x="492918" y="64293"/>
                  </a:lnTo>
                  <a:lnTo>
                    <a:pt x="501650" y="105568"/>
                  </a:lnTo>
                  <a:lnTo>
                    <a:pt x="492918" y="146843"/>
                  </a:lnTo>
                  <a:lnTo>
                    <a:pt x="470693" y="180181"/>
                  </a:lnTo>
                  <a:lnTo>
                    <a:pt x="437356" y="202406"/>
                  </a:lnTo>
                  <a:lnTo>
                    <a:pt x="396081" y="211137"/>
                  </a:lnTo>
                  <a:lnTo>
                    <a:pt x="105568" y="211137"/>
                  </a:lnTo>
                  <a:lnTo>
                    <a:pt x="64293" y="202406"/>
                  </a:lnTo>
                  <a:lnTo>
                    <a:pt x="30956" y="180181"/>
                  </a:lnTo>
                  <a:lnTo>
                    <a:pt x="8731" y="146843"/>
                  </a:lnTo>
                  <a:lnTo>
                    <a:pt x="0" y="105568"/>
                  </a:lnTo>
                  <a:close/>
                </a:path>
              </a:pathLst>
            </a:custGeom>
            <a:ln w="6350">
              <a:solidFill>
                <a:srgbClr val="785600"/>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grpSp>
      <p:sp>
        <p:nvSpPr>
          <p:cNvPr id="13" name="object 13"/>
          <p:cNvSpPr txBox="1"/>
          <p:nvPr/>
        </p:nvSpPr>
        <p:spPr>
          <a:xfrm>
            <a:off x="6201783" y="2143688"/>
            <a:ext cx="251936"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b="1" kern="0" spc="-15" dirty="0">
                <a:solidFill>
                  <a:srgbClr val="FFFFFF"/>
                </a:solidFill>
                <a:latin typeface="Arial"/>
                <a:cs typeface="Arial"/>
              </a:rPr>
              <a:t>PI3K</a:t>
            </a:r>
            <a:endParaRPr sz="825" kern="0">
              <a:solidFill>
                <a:sysClr val="windowText" lastClr="000000"/>
              </a:solidFill>
              <a:latin typeface="Arial"/>
              <a:cs typeface="Arial"/>
            </a:endParaRPr>
          </a:p>
        </p:txBody>
      </p:sp>
      <p:grpSp>
        <p:nvGrpSpPr>
          <p:cNvPr id="14" name="object 14"/>
          <p:cNvGrpSpPr/>
          <p:nvPr/>
        </p:nvGrpSpPr>
        <p:grpSpPr>
          <a:xfrm>
            <a:off x="6137672" y="2474713"/>
            <a:ext cx="381000" cy="163353"/>
            <a:chOff x="8183562" y="3296443"/>
            <a:chExt cx="508000" cy="217804"/>
          </a:xfrm>
        </p:grpSpPr>
        <p:sp>
          <p:nvSpPr>
            <p:cNvPr id="15" name="object 15"/>
            <p:cNvSpPr/>
            <p:nvPr/>
          </p:nvSpPr>
          <p:spPr>
            <a:xfrm>
              <a:off x="8186607" y="3299103"/>
              <a:ext cx="501650" cy="211454"/>
            </a:xfrm>
            <a:custGeom>
              <a:avLst/>
              <a:gdLst/>
              <a:ahLst/>
              <a:cxnLst/>
              <a:rect l="l" t="t" r="r" b="b"/>
              <a:pathLst>
                <a:path w="501650" h="211454">
                  <a:moveTo>
                    <a:pt x="105695" y="211391"/>
                  </a:moveTo>
                  <a:lnTo>
                    <a:pt x="64554" y="203084"/>
                  </a:lnTo>
                  <a:lnTo>
                    <a:pt x="30957" y="180433"/>
                  </a:lnTo>
                  <a:lnTo>
                    <a:pt x="8306" y="146836"/>
                  </a:lnTo>
                  <a:lnTo>
                    <a:pt x="0" y="105695"/>
                  </a:lnTo>
                  <a:lnTo>
                    <a:pt x="8305" y="64554"/>
                  </a:lnTo>
                  <a:lnTo>
                    <a:pt x="30957" y="30957"/>
                  </a:lnTo>
                  <a:lnTo>
                    <a:pt x="64553" y="8306"/>
                  </a:lnTo>
                  <a:lnTo>
                    <a:pt x="105695" y="0"/>
                  </a:lnTo>
                  <a:lnTo>
                    <a:pt x="395726" y="0"/>
                  </a:lnTo>
                  <a:lnTo>
                    <a:pt x="436867" y="8306"/>
                  </a:lnTo>
                  <a:lnTo>
                    <a:pt x="470464" y="30957"/>
                  </a:lnTo>
                  <a:lnTo>
                    <a:pt x="493115" y="64554"/>
                  </a:lnTo>
                  <a:lnTo>
                    <a:pt x="501421" y="105695"/>
                  </a:lnTo>
                  <a:lnTo>
                    <a:pt x="493115" y="146836"/>
                  </a:lnTo>
                  <a:lnTo>
                    <a:pt x="470464" y="180433"/>
                  </a:lnTo>
                  <a:lnTo>
                    <a:pt x="436867" y="203084"/>
                  </a:lnTo>
                  <a:lnTo>
                    <a:pt x="395726" y="211390"/>
                  </a:lnTo>
                  <a:lnTo>
                    <a:pt x="105695" y="211391"/>
                  </a:lnTo>
                  <a:close/>
                </a:path>
              </a:pathLst>
            </a:custGeom>
            <a:solidFill>
              <a:srgbClr val="F0AB00"/>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6" name="object 16"/>
            <p:cNvSpPr/>
            <p:nvPr/>
          </p:nvSpPr>
          <p:spPr>
            <a:xfrm>
              <a:off x="8186737" y="3299618"/>
              <a:ext cx="501650" cy="211454"/>
            </a:xfrm>
            <a:custGeom>
              <a:avLst/>
              <a:gdLst/>
              <a:ahLst/>
              <a:cxnLst/>
              <a:rect l="l" t="t" r="r" b="b"/>
              <a:pathLst>
                <a:path w="501650" h="211454">
                  <a:moveTo>
                    <a:pt x="0" y="105568"/>
                  </a:moveTo>
                  <a:lnTo>
                    <a:pt x="8731" y="64293"/>
                  </a:lnTo>
                  <a:lnTo>
                    <a:pt x="30956" y="30956"/>
                  </a:lnTo>
                  <a:lnTo>
                    <a:pt x="64293" y="7937"/>
                  </a:lnTo>
                  <a:lnTo>
                    <a:pt x="105568" y="0"/>
                  </a:lnTo>
                  <a:lnTo>
                    <a:pt x="396081" y="0"/>
                  </a:lnTo>
                  <a:lnTo>
                    <a:pt x="437356" y="7937"/>
                  </a:lnTo>
                  <a:lnTo>
                    <a:pt x="470693" y="30956"/>
                  </a:lnTo>
                  <a:lnTo>
                    <a:pt x="492918" y="64293"/>
                  </a:lnTo>
                  <a:lnTo>
                    <a:pt x="501650" y="105568"/>
                  </a:lnTo>
                  <a:lnTo>
                    <a:pt x="492918" y="146843"/>
                  </a:lnTo>
                  <a:lnTo>
                    <a:pt x="470693" y="180181"/>
                  </a:lnTo>
                  <a:lnTo>
                    <a:pt x="437356" y="203200"/>
                  </a:lnTo>
                  <a:lnTo>
                    <a:pt x="396081" y="211137"/>
                  </a:lnTo>
                  <a:lnTo>
                    <a:pt x="105568" y="211137"/>
                  </a:lnTo>
                  <a:lnTo>
                    <a:pt x="64293" y="203200"/>
                  </a:lnTo>
                  <a:lnTo>
                    <a:pt x="30956" y="180181"/>
                  </a:lnTo>
                  <a:lnTo>
                    <a:pt x="8731" y="146843"/>
                  </a:lnTo>
                  <a:lnTo>
                    <a:pt x="0" y="105568"/>
                  </a:lnTo>
                  <a:close/>
                </a:path>
              </a:pathLst>
            </a:custGeom>
            <a:ln w="6350">
              <a:solidFill>
                <a:srgbClr val="785600"/>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grpSp>
      <p:sp>
        <p:nvSpPr>
          <p:cNvPr id="17" name="object 17"/>
          <p:cNvSpPr txBox="1"/>
          <p:nvPr/>
        </p:nvSpPr>
        <p:spPr>
          <a:xfrm>
            <a:off x="6210117" y="2480696"/>
            <a:ext cx="234791"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b="1" kern="0" spc="-19" dirty="0">
                <a:solidFill>
                  <a:srgbClr val="FFFFFF"/>
                </a:solidFill>
                <a:latin typeface="Arial"/>
                <a:cs typeface="Arial"/>
              </a:rPr>
              <a:t>AKT</a:t>
            </a:r>
            <a:endParaRPr sz="825" kern="0">
              <a:solidFill>
                <a:sysClr val="windowText" lastClr="000000"/>
              </a:solidFill>
              <a:latin typeface="Arial"/>
              <a:cs typeface="Arial"/>
            </a:endParaRPr>
          </a:p>
        </p:txBody>
      </p:sp>
      <p:grpSp>
        <p:nvGrpSpPr>
          <p:cNvPr id="18" name="object 18"/>
          <p:cNvGrpSpPr/>
          <p:nvPr/>
        </p:nvGrpSpPr>
        <p:grpSpPr>
          <a:xfrm>
            <a:off x="6137672" y="2811661"/>
            <a:ext cx="381000" cy="163353"/>
            <a:chOff x="8183562" y="3745706"/>
            <a:chExt cx="508000" cy="217804"/>
          </a:xfrm>
        </p:grpSpPr>
        <p:sp>
          <p:nvSpPr>
            <p:cNvPr id="19" name="object 19"/>
            <p:cNvSpPr/>
            <p:nvPr/>
          </p:nvSpPr>
          <p:spPr>
            <a:xfrm>
              <a:off x="8186607" y="3748447"/>
              <a:ext cx="501650" cy="211454"/>
            </a:xfrm>
            <a:custGeom>
              <a:avLst/>
              <a:gdLst/>
              <a:ahLst/>
              <a:cxnLst/>
              <a:rect l="l" t="t" r="r" b="b"/>
              <a:pathLst>
                <a:path w="501650" h="211454">
                  <a:moveTo>
                    <a:pt x="105695" y="211390"/>
                  </a:moveTo>
                  <a:lnTo>
                    <a:pt x="64554" y="203084"/>
                  </a:lnTo>
                  <a:lnTo>
                    <a:pt x="30957" y="180432"/>
                  </a:lnTo>
                  <a:lnTo>
                    <a:pt x="8306" y="146836"/>
                  </a:lnTo>
                  <a:lnTo>
                    <a:pt x="0" y="105695"/>
                  </a:lnTo>
                  <a:lnTo>
                    <a:pt x="8306" y="64553"/>
                  </a:lnTo>
                  <a:lnTo>
                    <a:pt x="30957" y="30957"/>
                  </a:lnTo>
                  <a:lnTo>
                    <a:pt x="64553" y="8306"/>
                  </a:lnTo>
                  <a:lnTo>
                    <a:pt x="105695" y="0"/>
                  </a:lnTo>
                  <a:lnTo>
                    <a:pt x="395726" y="0"/>
                  </a:lnTo>
                  <a:lnTo>
                    <a:pt x="436867" y="8306"/>
                  </a:lnTo>
                  <a:lnTo>
                    <a:pt x="470464" y="30957"/>
                  </a:lnTo>
                  <a:lnTo>
                    <a:pt x="493115" y="64554"/>
                  </a:lnTo>
                  <a:lnTo>
                    <a:pt x="501421" y="105695"/>
                  </a:lnTo>
                  <a:lnTo>
                    <a:pt x="493115" y="146836"/>
                  </a:lnTo>
                  <a:lnTo>
                    <a:pt x="470464" y="180433"/>
                  </a:lnTo>
                  <a:lnTo>
                    <a:pt x="436867" y="203084"/>
                  </a:lnTo>
                  <a:lnTo>
                    <a:pt x="395726" y="211390"/>
                  </a:lnTo>
                  <a:lnTo>
                    <a:pt x="105695" y="211390"/>
                  </a:lnTo>
                  <a:close/>
                </a:path>
              </a:pathLst>
            </a:custGeom>
            <a:solidFill>
              <a:srgbClr val="B48000"/>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20" name="object 20"/>
            <p:cNvSpPr/>
            <p:nvPr/>
          </p:nvSpPr>
          <p:spPr>
            <a:xfrm>
              <a:off x="8186737" y="3748881"/>
              <a:ext cx="501650" cy="211454"/>
            </a:xfrm>
            <a:custGeom>
              <a:avLst/>
              <a:gdLst/>
              <a:ahLst/>
              <a:cxnLst/>
              <a:rect l="l" t="t" r="r" b="b"/>
              <a:pathLst>
                <a:path w="501650" h="211454">
                  <a:moveTo>
                    <a:pt x="0" y="105568"/>
                  </a:moveTo>
                  <a:lnTo>
                    <a:pt x="8731" y="64293"/>
                  </a:lnTo>
                  <a:lnTo>
                    <a:pt x="30956" y="30956"/>
                  </a:lnTo>
                  <a:lnTo>
                    <a:pt x="64293" y="8731"/>
                  </a:lnTo>
                  <a:lnTo>
                    <a:pt x="105568" y="0"/>
                  </a:lnTo>
                  <a:lnTo>
                    <a:pt x="396081" y="0"/>
                  </a:lnTo>
                  <a:lnTo>
                    <a:pt x="437356" y="8731"/>
                  </a:lnTo>
                  <a:lnTo>
                    <a:pt x="470693" y="30956"/>
                  </a:lnTo>
                  <a:lnTo>
                    <a:pt x="492918" y="64293"/>
                  </a:lnTo>
                  <a:lnTo>
                    <a:pt x="501650" y="105568"/>
                  </a:lnTo>
                  <a:lnTo>
                    <a:pt x="492918" y="146843"/>
                  </a:lnTo>
                  <a:lnTo>
                    <a:pt x="470693" y="180181"/>
                  </a:lnTo>
                  <a:lnTo>
                    <a:pt x="437356" y="203200"/>
                  </a:lnTo>
                  <a:lnTo>
                    <a:pt x="396081" y="211137"/>
                  </a:lnTo>
                  <a:lnTo>
                    <a:pt x="105568" y="211137"/>
                  </a:lnTo>
                  <a:lnTo>
                    <a:pt x="64293" y="203200"/>
                  </a:lnTo>
                  <a:lnTo>
                    <a:pt x="30956" y="180181"/>
                  </a:lnTo>
                  <a:lnTo>
                    <a:pt x="8731" y="146843"/>
                  </a:lnTo>
                  <a:lnTo>
                    <a:pt x="0" y="105568"/>
                  </a:lnTo>
                  <a:close/>
                </a:path>
              </a:pathLst>
            </a:custGeom>
            <a:ln w="6350">
              <a:solidFill>
                <a:srgbClr val="785600"/>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grpSp>
      <p:sp>
        <p:nvSpPr>
          <p:cNvPr id="21" name="object 21"/>
          <p:cNvSpPr txBox="1"/>
          <p:nvPr/>
        </p:nvSpPr>
        <p:spPr>
          <a:xfrm>
            <a:off x="6161302" y="2817704"/>
            <a:ext cx="331946"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b="1" kern="0" spc="-15" dirty="0">
                <a:solidFill>
                  <a:srgbClr val="FFFFFF"/>
                </a:solidFill>
                <a:latin typeface="Arial"/>
                <a:cs typeface="Arial"/>
              </a:rPr>
              <a:t>mTOR</a:t>
            </a:r>
            <a:endParaRPr sz="825" kern="0">
              <a:solidFill>
                <a:sysClr val="windowText" lastClr="000000"/>
              </a:solidFill>
              <a:latin typeface="Arial"/>
              <a:cs typeface="Arial"/>
            </a:endParaRPr>
          </a:p>
        </p:txBody>
      </p:sp>
      <p:grpSp>
        <p:nvGrpSpPr>
          <p:cNvPr id="22" name="object 22"/>
          <p:cNvGrpSpPr/>
          <p:nvPr/>
        </p:nvGrpSpPr>
        <p:grpSpPr>
          <a:xfrm>
            <a:off x="5205398" y="2137767"/>
            <a:ext cx="381000" cy="163353"/>
            <a:chOff x="6940531" y="2847181"/>
            <a:chExt cx="508000" cy="217804"/>
          </a:xfrm>
        </p:grpSpPr>
        <p:sp>
          <p:nvSpPr>
            <p:cNvPr id="23" name="object 23"/>
            <p:cNvSpPr/>
            <p:nvPr/>
          </p:nvSpPr>
          <p:spPr>
            <a:xfrm>
              <a:off x="6944227" y="2849760"/>
              <a:ext cx="501650" cy="211454"/>
            </a:xfrm>
            <a:custGeom>
              <a:avLst/>
              <a:gdLst/>
              <a:ahLst/>
              <a:cxnLst/>
              <a:rect l="l" t="t" r="r" b="b"/>
              <a:pathLst>
                <a:path w="501650" h="211455">
                  <a:moveTo>
                    <a:pt x="105695" y="211390"/>
                  </a:moveTo>
                  <a:lnTo>
                    <a:pt x="395726" y="211390"/>
                  </a:lnTo>
                  <a:lnTo>
                    <a:pt x="436867" y="203084"/>
                  </a:lnTo>
                  <a:lnTo>
                    <a:pt x="470464" y="180433"/>
                  </a:lnTo>
                  <a:lnTo>
                    <a:pt x="493115" y="146836"/>
                  </a:lnTo>
                  <a:lnTo>
                    <a:pt x="501422" y="105695"/>
                  </a:lnTo>
                  <a:lnTo>
                    <a:pt x="493115" y="64553"/>
                  </a:lnTo>
                  <a:lnTo>
                    <a:pt x="470464" y="30957"/>
                  </a:lnTo>
                  <a:lnTo>
                    <a:pt x="436867" y="8306"/>
                  </a:lnTo>
                  <a:lnTo>
                    <a:pt x="395726" y="0"/>
                  </a:lnTo>
                  <a:lnTo>
                    <a:pt x="105695" y="0"/>
                  </a:lnTo>
                  <a:lnTo>
                    <a:pt x="64554" y="8306"/>
                  </a:lnTo>
                  <a:lnTo>
                    <a:pt x="30957" y="30957"/>
                  </a:lnTo>
                  <a:lnTo>
                    <a:pt x="8306" y="64554"/>
                  </a:lnTo>
                  <a:lnTo>
                    <a:pt x="0" y="105695"/>
                  </a:lnTo>
                  <a:lnTo>
                    <a:pt x="8306" y="146836"/>
                  </a:lnTo>
                  <a:lnTo>
                    <a:pt x="30957" y="180433"/>
                  </a:lnTo>
                  <a:lnTo>
                    <a:pt x="64554" y="203084"/>
                  </a:lnTo>
                  <a:lnTo>
                    <a:pt x="105695" y="211390"/>
                  </a:lnTo>
                  <a:close/>
                </a:path>
              </a:pathLst>
            </a:custGeom>
            <a:solidFill>
              <a:srgbClr val="B48000"/>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24" name="object 24"/>
            <p:cNvSpPr/>
            <p:nvPr/>
          </p:nvSpPr>
          <p:spPr>
            <a:xfrm>
              <a:off x="6943706" y="2850356"/>
              <a:ext cx="501650" cy="211454"/>
            </a:xfrm>
            <a:custGeom>
              <a:avLst/>
              <a:gdLst/>
              <a:ahLst/>
              <a:cxnLst/>
              <a:rect l="l" t="t" r="r" b="b"/>
              <a:pathLst>
                <a:path w="501650" h="211455">
                  <a:moveTo>
                    <a:pt x="501650" y="105568"/>
                  </a:moveTo>
                  <a:lnTo>
                    <a:pt x="492918" y="64293"/>
                  </a:lnTo>
                  <a:lnTo>
                    <a:pt x="470693" y="30956"/>
                  </a:lnTo>
                  <a:lnTo>
                    <a:pt x="437356" y="7937"/>
                  </a:lnTo>
                  <a:lnTo>
                    <a:pt x="396081" y="0"/>
                  </a:lnTo>
                  <a:lnTo>
                    <a:pt x="105568" y="0"/>
                  </a:lnTo>
                  <a:lnTo>
                    <a:pt x="64293" y="7937"/>
                  </a:lnTo>
                  <a:lnTo>
                    <a:pt x="30956" y="30956"/>
                  </a:lnTo>
                  <a:lnTo>
                    <a:pt x="8731" y="64293"/>
                  </a:lnTo>
                  <a:lnTo>
                    <a:pt x="0" y="105568"/>
                  </a:lnTo>
                  <a:lnTo>
                    <a:pt x="8731" y="146843"/>
                  </a:lnTo>
                  <a:lnTo>
                    <a:pt x="30956" y="180181"/>
                  </a:lnTo>
                  <a:lnTo>
                    <a:pt x="64293" y="202406"/>
                  </a:lnTo>
                  <a:lnTo>
                    <a:pt x="105568" y="211137"/>
                  </a:lnTo>
                  <a:lnTo>
                    <a:pt x="396081" y="211137"/>
                  </a:lnTo>
                  <a:lnTo>
                    <a:pt x="437356" y="202406"/>
                  </a:lnTo>
                  <a:lnTo>
                    <a:pt x="470693" y="180181"/>
                  </a:lnTo>
                  <a:lnTo>
                    <a:pt x="492918" y="146843"/>
                  </a:lnTo>
                  <a:lnTo>
                    <a:pt x="501650" y="105568"/>
                  </a:lnTo>
                  <a:close/>
                </a:path>
              </a:pathLst>
            </a:custGeom>
            <a:ln w="6350">
              <a:solidFill>
                <a:srgbClr val="785600"/>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grpSp>
      <p:sp>
        <p:nvSpPr>
          <p:cNvPr id="25" name="object 25"/>
          <p:cNvSpPr txBox="1"/>
          <p:nvPr/>
        </p:nvSpPr>
        <p:spPr>
          <a:xfrm>
            <a:off x="5275354" y="2143688"/>
            <a:ext cx="240506"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b="1" kern="0" spc="-19" dirty="0">
                <a:solidFill>
                  <a:srgbClr val="FFFFFF"/>
                </a:solidFill>
                <a:latin typeface="Arial"/>
                <a:cs typeface="Arial"/>
              </a:rPr>
              <a:t>RAS</a:t>
            </a:r>
            <a:endParaRPr sz="825" kern="0">
              <a:solidFill>
                <a:sysClr val="windowText" lastClr="000000"/>
              </a:solidFill>
              <a:latin typeface="Arial"/>
              <a:cs typeface="Arial"/>
            </a:endParaRPr>
          </a:p>
        </p:txBody>
      </p:sp>
      <p:grpSp>
        <p:nvGrpSpPr>
          <p:cNvPr id="26" name="object 26"/>
          <p:cNvGrpSpPr/>
          <p:nvPr/>
        </p:nvGrpSpPr>
        <p:grpSpPr>
          <a:xfrm>
            <a:off x="5205398" y="2474713"/>
            <a:ext cx="381000" cy="163353"/>
            <a:chOff x="6940531" y="3296443"/>
            <a:chExt cx="508000" cy="217804"/>
          </a:xfrm>
        </p:grpSpPr>
        <p:sp>
          <p:nvSpPr>
            <p:cNvPr id="27" name="object 27"/>
            <p:cNvSpPr/>
            <p:nvPr/>
          </p:nvSpPr>
          <p:spPr>
            <a:xfrm>
              <a:off x="6944227" y="3299103"/>
              <a:ext cx="501650" cy="211454"/>
            </a:xfrm>
            <a:custGeom>
              <a:avLst/>
              <a:gdLst/>
              <a:ahLst/>
              <a:cxnLst/>
              <a:rect l="l" t="t" r="r" b="b"/>
              <a:pathLst>
                <a:path w="501650" h="211454">
                  <a:moveTo>
                    <a:pt x="395726" y="211391"/>
                  </a:moveTo>
                  <a:lnTo>
                    <a:pt x="436867" y="203084"/>
                  </a:lnTo>
                  <a:lnTo>
                    <a:pt x="470464" y="180433"/>
                  </a:lnTo>
                  <a:lnTo>
                    <a:pt x="493115" y="146836"/>
                  </a:lnTo>
                  <a:lnTo>
                    <a:pt x="501421" y="105695"/>
                  </a:lnTo>
                  <a:lnTo>
                    <a:pt x="493115" y="64554"/>
                  </a:lnTo>
                  <a:lnTo>
                    <a:pt x="470464" y="30957"/>
                  </a:lnTo>
                  <a:lnTo>
                    <a:pt x="436868" y="8306"/>
                  </a:lnTo>
                  <a:lnTo>
                    <a:pt x="395726" y="0"/>
                  </a:lnTo>
                  <a:lnTo>
                    <a:pt x="105694" y="0"/>
                  </a:lnTo>
                  <a:lnTo>
                    <a:pt x="64554" y="8306"/>
                  </a:lnTo>
                  <a:lnTo>
                    <a:pt x="30957" y="30957"/>
                  </a:lnTo>
                  <a:lnTo>
                    <a:pt x="8305" y="64554"/>
                  </a:lnTo>
                  <a:lnTo>
                    <a:pt x="0" y="105695"/>
                  </a:lnTo>
                  <a:lnTo>
                    <a:pt x="8306" y="146836"/>
                  </a:lnTo>
                  <a:lnTo>
                    <a:pt x="30957" y="180433"/>
                  </a:lnTo>
                  <a:lnTo>
                    <a:pt x="64553" y="203084"/>
                  </a:lnTo>
                  <a:lnTo>
                    <a:pt x="105694" y="211390"/>
                  </a:lnTo>
                  <a:lnTo>
                    <a:pt x="395726" y="211391"/>
                  </a:lnTo>
                  <a:close/>
                </a:path>
              </a:pathLst>
            </a:custGeom>
            <a:solidFill>
              <a:srgbClr val="B48000"/>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28" name="object 28"/>
            <p:cNvSpPr/>
            <p:nvPr/>
          </p:nvSpPr>
          <p:spPr>
            <a:xfrm>
              <a:off x="6943706" y="3299618"/>
              <a:ext cx="501650" cy="211454"/>
            </a:xfrm>
            <a:custGeom>
              <a:avLst/>
              <a:gdLst/>
              <a:ahLst/>
              <a:cxnLst/>
              <a:rect l="l" t="t" r="r" b="b"/>
              <a:pathLst>
                <a:path w="501650" h="211454">
                  <a:moveTo>
                    <a:pt x="501650" y="105568"/>
                  </a:moveTo>
                  <a:lnTo>
                    <a:pt x="492918" y="64293"/>
                  </a:lnTo>
                  <a:lnTo>
                    <a:pt x="470693" y="30956"/>
                  </a:lnTo>
                  <a:lnTo>
                    <a:pt x="437356" y="7937"/>
                  </a:lnTo>
                  <a:lnTo>
                    <a:pt x="396081" y="0"/>
                  </a:lnTo>
                  <a:lnTo>
                    <a:pt x="105568" y="0"/>
                  </a:lnTo>
                  <a:lnTo>
                    <a:pt x="64293" y="7937"/>
                  </a:lnTo>
                  <a:lnTo>
                    <a:pt x="30956" y="30956"/>
                  </a:lnTo>
                  <a:lnTo>
                    <a:pt x="8731" y="64293"/>
                  </a:lnTo>
                  <a:lnTo>
                    <a:pt x="0" y="105568"/>
                  </a:lnTo>
                  <a:lnTo>
                    <a:pt x="8731" y="146843"/>
                  </a:lnTo>
                  <a:lnTo>
                    <a:pt x="30956" y="180181"/>
                  </a:lnTo>
                  <a:lnTo>
                    <a:pt x="64293" y="203200"/>
                  </a:lnTo>
                  <a:lnTo>
                    <a:pt x="105568" y="211137"/>
                  </a:lnTo>
                  <a:lnTo>
                    <a:pt x="396081" y="211137"/>
                  </a:lnTo>
                  <a:lnTo>
                    <a:pt x="437356" y="203200"/>
                  </a:lnTo>
                  <a:lnTo>
                    <a:pt x="470693" y="180181"/>
                  </a:lnTo>
                  <a:lnTo>
                    <a:pt x="492918" y="146843"/>
                  </a:lnTo>
                  <a:lnTo>
                    <a:pt x="501650" y="105568"/>
                  </a:lnTo>
                  <a:close/>
                </a:path>
              </a:pathLst>
            </a:custGeom>
            <a:ln w="6350">
              <a:solidFill>
                <a:srgbClr val="785600"/>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grpSp>
      <p:sp>
        <p:nvSpPr>
          <p:cNvPr id="29" name="object 29"/>
          <p:cNvSpPr txBox="1"/>
          <p:nvPr/>
        </p:nvSpPr>
        <p:spPr>
          <a:xfrm>
            <a:off x="5302143" y="2480696"/>
            <a:ext cx="188119"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b="1" kern="0" spc="-19" dirty="0">
                <a:solidFill>
                  <a:srgbClr val="FFFFFF"/>
                </a:solidFill>
                <a:latin typeface="Arial"/>
                <a:cs typeface="Arial"/>
              </a:rPr>
              <a:t>Raf</a:t>
            </a:r>
            <a:endParaRPr sz="825" kern="0">
              <a:solidFill>
                <a:sysClr val="windowText" lastClr="000000"/>
              </a:solidFill>
              <a:latin typeface="Arial"/>
              <a:cs typeface="Arial"/>
            </a:endParaRPr>
          </a:p>
        </p:txBody>
      </p:sp>
      <p:grpSp>
        <p:nvGrpSpPr>
          <p:cNvPr id="30" name="object 30"/>
          <p:cNvGrpSpPr/>
          <p:nvPr/>
        </p:nvGrpSpPr>
        <p:grpSpPr>
          <a:xfrm>
            <a:off x="5205398" y="2811661"/>
            <a:ext cx="381000" cy="163353"/>
            <a:chOff x="6940531" y="3745706"/>
            <a:chExt cx="508000" cy="217804"/>
          </a:xfrm>
        </p:grpSpPr>
        <p:sp>
          <p:nvSpPr>
            <p:cNvPr id="31" name="object 31"/>
            <p:cNvSpPr/>
            <p:nvPr/>
          </p:nvSpPr>
          <p:spPr>
            <a:xfrm>
              <a:off x="6944227" y="3748447"/>
              <a:ext cx="501650" cy="211454"/>
            </a:xfrm>
            <a:custGeom>
              <a:avLst/>
              <a:gdLst/>
              <a:ahLst/>
              <a:cxnLst/>
              <a:rect l="l" t="t" r="r" b="b"/>
              <a:pathLst>
                <a:path w="501650" h="211454">
                  <a:moveTo>
                    <a:pt x="395726" y="211390"/>
                  </a:moveTo>
                  <a:lnTo>
                    <a:pt x="436867" y="203084"/>
                  </a:lnTo>
                  <a:lnTo>
                    <a:pt x="470464" y="180432"/>
                  </a:lnTo>
                  <a:lnTo>
                    <a:pt x="493115" y="146836"/>
                  </a:lnTo>
                  <a:lnTo>
                    <a:pt x="501421" y="105695"/>
                  </a:lnTo>
                  <a:lnTo>
                    <a:pt x="493115" y="64553"/>
                  </a:lnTo>
                  <a:lnTo>
                    <a:pt x="470464" y="30957"/>
                  </a:lnTo>
                  <a:lnTo>
                    <a:pt x="436867" y="8306"/>
                  </a:lnTo>
                  <a:lnTo>
                    <a:pt x="395726" y="0"/>
                  </a:lnTo>
                  <a:lnTo>
                    <a:pt x="105694" y="0"/>
                  </a:lnTo>
                  <a:lnTo>
                    <a:pt x="64554" y="8306"/>
                  </a:lnTo>
                  <a:lnTo>
                    <a:pt x="30957" y="30957"/>
                  </a:lnTo>
                  <a:lnTo>
                    <a:pt x="8305" y="64554"/>
                  </a:lnTo>
                  <a:lnTo>
                    <a:pt x="0" y="105695"/>
                  </a:lnTo>
                  <a:lnTo>
                    <a:pt x="8305" y="146836"/>
                  </a:lnTo>
                  <a:lnTo>
                    <a:pt x="30957" y="180433"/>
                  </a:lnTo>
                  <a:lnTo>
                    <a:pt x="64553" y="203084"/>
                  </a:lnTo>
                  <a:lnTo>
                    <a:pt x="105694" y="211390"/>
                  </a:lnTo>
                  <a:lnTo>
                    <a:pt x="395726" y="211390"/>
                  </a:lnTo>
                  <a:close/>
                </a:path>
              </a:pathLst>
            </a:custGeom>
            <a:solidFill>
              <a:srgbClr val="B48000"/>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32" name="object 32"/>
            <p:cNvSpPr/>
            <p:nvPr/>
          </p:nvSpPr>
          <p:spPr>
            <a:xfrm>
              <a:off x="6943706" y="3748881"/>
              <a:ext cx="501650" cy="211454"/>
            </a:xfrm>
            <a:custGeom>
              <a:avLst/>
              <a:gdLst/>
              <a:ahLst/>
              <a:cxnLst/>
              <a:rect l="l" t="t" r="r" b="b"/>
              <a:pathLst>
                <a:path w="501650" h="211454">
                  <a:moveTo>
                    <a:pt x="501650" y="105568"/>
                  </a:moveTo>
                  <a:lnTo>
                    <a:pt x="492918" y="64293"/>
                  </a:lnTo>
                  <a:lnTo>
                    <a:pt x="470693" y="30956"/>
                  </a:lnTo>
                  <a:lnTo>
                    <a:pt x="437356" y="8731"/>
                  </a:lnTo>
                  <a:lnTo>
                    <a:pt x="396081" y="0"/>
                  </a:lnTo>
                  <a:lnTo>
                    <a:pt x="105568" y="0"/>
                  </a:lnTo>
                  <a:lnTo>
                    <a:pt x="64293" y="8731"/>
                  </a:lnTo>
                  <a:lnTo>
                    <a:pt x="30956" y="30956"/>
                  </a:lnTo>
                  <a:lnTo>
                    <a:pt x="8731" y="64293"/>
                  </a:lnTo>
                  <a:lnTo>
                    <a:pt x="0" y="105568"/>
                  </a:lnTo>
                  <a:lnTo>
                    <a:pt x="8731" y="146843"/>
                  </a:lnTo>
                  <a:lnTo>
                    <a:pt x="30956" y="180181"/>
                  </a:lnTo>
                  <a:lnTo>
                    <a:pt x="64293" y="203200"/>
                  </a:lnTo>
                  <a:lnTo>
                    <a:pt x="105568" y="211137"/>
                  </a:lnTo>
                  <a:lnTo>
                    <a:pt x="396081" y="211137"/>
                  </a:lnTo>
                  <a:lnTo>
                    <a:pt x="437356" y="203200"/>
                  </a:lnTo>
                  <a:lnTo>
                    <a:pt x="470693" y="180181"/>
                  </a:lnTo>
                  <a:lnTo>
                    <a:pt x="492918" y="146843"/>
                  </a:lnTo>
                  <a:lnTo>
                    <a:pt x="501650" y="105568"/>
                  </a:lnTo>
                  <a:close/>
                </a:path>
              </a:pathLst>
            </a:custGeom>
            <a:ln w="6350">
              <a:solidFill>
                <a:srgbClr val="785600"/>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grpSp>
      <p:sp>
        <p:nvSpPr>
          <p:cNvPr id="33" name="object 33"/>
          <p:cNvSpPr txBox="1"/>
          <p:nvPr/>
        </p:nvSpPr>
        <p:spPr>
          <a:xfrm>
            <a:off x="5269996" y="2817704"/>
            <a:ext cx="251936"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b="1" kern="0" spc="-19" dirty="0">
                <a:solidFill>
                  <a:srgbClr val="FFFFFF"/>
                </a:solidFill>
                <a:latin typeface="Arial"/>
                <a:cs typeface="Arial"/>
              </a:rPr>
              <a:t>MEK</a:t>
            </a:r>
            <a:endParaRPr sz="825" kern="0">
              <a:solidFill>
                <a:sysClr val="windowText" lastClr="000000"/>
              </a:solidFill>
              <a:latin typeface="Arial"/>
              <a:cs typeface="Arial"/>
            </a:endParaRPr>
          </a:p>
        </p:txBody>
      </p:sp>
      <p:grpSp>
        <p:nvGrpSpPr>
          <p:cNvPr id="34" name="object 34"/>
          <p:cNvGrpSpPr/>
          <p:nvPr/>
        </p:nvGrpSpPr>
        <p:grpSpPr>
          <a:xfrm>
            <a:off x="5205398" y="3148607"/>
            <a:ext cx="381000" cy="163353"/>
            <a:chOff x="6940531" y="4194968"/>
            <a:chExt cx="508000" cy="217804"/>
          </a:xfrm>
        </p:grpSpPr>
        <p:sp>
          <p:nvSpPr>
            <p:cNvPr id="35" name="object 35"/>
            <p:cNvSpPr/>
            <p:nvPr/>
          </p:nvSpPr>
          <p:spPr>
            <a:xfrm>
              <a:off x="6944227" y="4197791"/>
              <a:ext cx="501650" cy="211454"/>
            </a:xfrm>
            <a:custGeom>
              <a:avLst/>
              <a:gdLst/>
              <a:ahLst/>
              <a:cxnLst/>
              <a:rect l="l" t="t" r="r" b="b"/>
              <a:pathLst>
                <a:path w="501650" h="211454">
                  <a:moveTo>
                    <a:pt x="395726" y="211391"/>
                  </a:moveTo>
                  <a:lnTo>
                    <a:pt x="436867" y="203084"/>
                  </a:lnTo>
                  <a:lnTo>
                    <a:pt x="470464" y="180433"/>
                  </a:lnTo>
                  <a:lnTo>
                    <a:pt x="493115" y="146836"/>
                  </a:lnTo>
                  <a:lnTo>
                    <a:pt x="501421" y="105695"/>
                  </a:lnTo>
                  <a:lnTo>
                    <a:pt x="493115" y="64554"/>
                  </a:lnTo>
                  <a:lnTo>
                    <a:pt x="470464" y="30957"/>
                  </a:lnTo>
                  <a:lnTo>
                    <a:pt x="436868" y="8306"/>
                  </a:lnTo>
                  <a:lnTo>
                    <a:pt x="395726" y="0"/>
                  </a:lnTo>
                  <a:lnTo>
                    <a:pt x="105694" y="0"/>
                  </a:lnTo>
                  <a:lnTo>
                    <a:pt x="64554" y="8306"/>
                  </a:lnTo>
                  <a:lnTo>
                    <a:pt x="30957" y="30957"/>
                  </a:lnTo>
                  <a:lnTo>
                    <a:pt x="8305" y="64554"/>
                  </a:lnTo>
                  <a:lnTo>
                    <a:pt x="0" y="105695"/>
                  </a:lnTo>
                  <a:lnTo>
                    <a:pt x="8306" y="146836"/>
                  </a:lnTo>
                  <a:lnTo>
                    <a:pt x="30957" y="180433"/>
                  </a:lnTo>
                  <a:lnTo>
                    <a:pt x="64553" y="203084"/>
                  </a:lnTo>
                  <a:lnTo>
                    <a:pt x="105694" y="211390"/>
                  </a:lnTo>
                  <a:lnTo>
                    <a:pt x="395726" y="211391"/>
                  </a:lnTo>
                  <a:close/>
                </a:path>
              </a:pathLst>
            </a:custGeom>
            <a:solidFill>
              <a:srgbClr val="B48000"/>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36" name="object 36"/>
            <p:cNvSpPr/>
            <p:nvPr/>
          </p:nvSpPr>
          <p:spPr>
            <a:xfrm>
              <a:off x="6943706" y="4198143"/>
              <a:ext cx="501650" cy="211454"/>
            </a:xfrm>
            <a:custGeom>
              <a:avLst/>
              <a:gdLst/>
              <a:ahLst/>
              <a:cxnLst/>
              <a:rect l="l" t="t" r="r" b="b"/>
              <a:pathLst>
                <a:path w="501650" h="211454">
                  <a:moveTo>
                    <a:pt x="501650" y="105568"/>
                  </a:moveTo>
                  <a:lnTo>
                    <a:pt x="492918" y="64293"/>
                  </a:lnTo>
                  <a:lnTo>
                    <a:pt x="470693" y="30956"/>
                  </a:lnTo>
                  <a:lnTo>
                    <a:pt x="437356" y="8731"/>
                  </a:lnTo>
                  <a:lnTo>
                    <a:pt x="396081" y="0"/>
                  </a:lnTo>
                  <a:lnTo>
                    <a:pt x="105568" y="0"/>
                  </a:lnTo>
                  <a:lnTo>
                    <a:pt x="64293" y="8731"/>
                  </a:lnTo>
                  <a:lnTo>
                    <a:pt x="30956" y="30956"/>
                  </a:lnTo>
                  <a:lnTo>
                    <a:pt x="8731" y="64293"/>
                  </a:lnTo>
                  <a:lnTo>
                    <a:pt x="0" y="105568"/>
                  </a:lnTo>
                  <a:lnTo>
                    <a:pt x="8731" y="146843"/>
                  </a:lnTo>
                  <a:lnTo>
                    <a:pt x="30956" y="180181"/>
                  </a:lnTo>
                  <a:lnTo>
                    <a:pt x="64293" y="203200"/>
                  </a:lnTo>
                  <a:lnTo>
                    <a:pt x="105568" y="211137"/>
                  </a:lnTo>
                  <a:lnTo>
                    <a:pt x="396081" y="211137"/>
                  </a:lnTo>
                  <a:lnTo>
                    <a:pt x="437356" y="203200"/>
                  </a:lnTo>
                  <a:lnTo>
                    <a:pt x="470693" y="180181"/>
                  </a:lnTo>
                  <a:lnTo>
                    <a:pt x="492918" y="146843"/>
                  </a:lnTo>
                  <a:lnTo>
                    <a:pt x="501650" y="105568"/>
                  </a:lnTo>
                  <a:close/>
                </a:path>
              </a:pathLst>
            </a:custGeom>
            <a:ln w="6350">
              <a:solidFill>
                <a:srgbClr val="785600"/>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grpSp>
      <p:sp>
        <p:nvSpPr>
          <p:cNvPr id="37" name="object 37"/>
          <p:cNvSpPr txBox="1"/>
          <p:nvPr/>
        </p:nvSpPr>
        <p:spPr>
          <a:xfrm>
            <a:off x="5231896" y="3154712"/>
            <a:ext cx="327660"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b="1" kern="0" spc="-15" dirty="0">
                <a:solidFill>
                  <a:srgbClr val="FFFFFF"/>
                </a:solidFill>
                <a:latin typeface="Arial"/>
                <a:cs typeface="Arial"/>
              </a:rPr>
              <a:t>MAPK</a:t>
            </a:r>
            <a:endParaRPr sz="825" kern="0">
              <a:solidFill>
                <a:sysClr val="windowText" lastClr="000000"/>
              </a:solidFill>
              <a:latin typeface="Arial"/>
              <a:cs typeface="Arial"/>
            </a:endParaRPr>
          </a:p>
        </p:txBody>
      </p:sp>
      <p:grpSp>
        <p:nvGrpSpPr>
          <p:cNvPr id="38" name="object 38"/>
          <p:cNvGrpSpPr/>
          <p:nvPr/>
        </p:nvGrpSpPr>
        <p:grpSpPr>
          <a:xfrm>
            <a:off x="6825257" y="2602706"/>
            <a:ext cx="381000" cy="163830"/>
            <a:chOff x="9100343" y="3467100"/>
            <a:chExt cx="508000" cy="218440"/>
          </a:xfrm>
        </p:grpSpPr>
        <p:sp>
          <p:nvSpPr>
            <p:cNvPr id="39" name="object 39"/>
            <p:cNvSpPr/>
            <p:nvPr/>
          </p:nvSpPr>
          <p:spPr>
            <a:xfrm>
              <a:off x="9103488" y="3470238"/>
              <a:ext cx="501650" cy="211454"/>
            </a:xfrm>
            <a:custGeom>
              <a:avLst/>
              <a:gdLst/>
              <a:ahLst/>
              <a:cxnLst/>
              <a:rect l="l" t="t" r="r" b="b"/>
              <a:pathLst>
                <a:path w="501650" h="211454">
                  <a:moveTo>
                    <a:pt x="105695" y="211390"/>
                  </a:moveTo>
                  <a:lnTo>
                    <a:pt x="64554" y="203084"/>
                  </a:lnTo>
                  <a:lnTo>
                    <a:pt x="30957" y="180432"/>
                  </a:lnTo>
                  <a:lnTo>
                    <a:pt x="8306" y="146836"/>
                  </a:lnTo>
                  <a:lnTo>
                    <a:pt x="0" y="105695"/>
                  </a:lnTo>
                  <a:lnTo>
                    <a:pt x="8306" y="64553"/>
                  </a:lnTo>
                  <a:lnTo>
                    <a:pt x="30957" y="30957"/>
                  </a:lnTo>
                  <a:lnTo>
                    <a:pt x="64553" y="8306"/>
                  </a:lnTo>
                  <a:lnTo>
                    <a:pt x="105695" y="0"/>
                  </a:lnTo>
                  <a:lnTo>
                    <a:pt x="395726" y="0"/>
                  </a:lnTo>
                  <a:lnTo>
                    <a:pt x="436866" y="8306"/>
                  </a:lnTo>
                  <a:lnTo>
                    <a:pt x="470463" y="30957"/>
                  </a:lnTo>
                  <a:lnTo>
                    <a:pt x="493115" y="64554"/>
                  </a:lnTo>
                  <a:lnTo>
                    <a:pt x="501421" y="105695"/>
                  </a:lnTo>
                  <a:lnTo>
                    <a:pt x="493115" y="146836"/>
                  </a:lnTo>
                  <a:lnTo>
                    <a:pt x="470464" y="180433"/>
                  </a:lnTo>
                  <a:lnTo>
                    <a:pt x="436867" y="203084"/>
                  </a:lnTo>
                  <a:lnTo>
                    <a:pt x="395726" y="211390"/>
                  </a:lnTo>
                  <a:lnTo>
                    <a:pt x="105695" y="211390"/>
                  </a:lnTo>
                  <a:close/>
                </a:path>
              </a:pathLst>
            </a:custGeom>
            <a:solidFill>
              <a:srgbClr val="B48000"/>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40" name="object 40"/>
            <p:cNvSpPr/>
            <p:nvPr/>
          </p:nvSpPr>
          <p:spPr>
            <a:xfrm>
              <a:off x="9103518" y="3470275"/>
              <a:ext cx="501650" cy="212090"/>
            </a:xfrm>
            <a:custGeom>
              <a:avLst/>
              <a:gdLst/>
              <a:ahLst/>
              <a:cxnLst/>
              <a:rect l="l" t="t" r="r" b="b"/>
              <a:pathLst>
                <a:path w="501650" h="212089">
                  <a:moveTo>
                    <a:pt x="0" y="106362"/>
                  </a:moveTo>
                  <a:lnTo>
                    <a:pt x="8731" y="65087"/>
                  </a:lnTo>
                  <a:lnTo>
                    <a:pt x="30956" y="30956"/>
                  </a:lnTo>
                  <a:lnTo>
                    <a:pt x="65087" y="8731"/>
                  </a:lnTo>
                  <a:lnTo>
                    <a:pt x="106362" y="0"/>
                  </a:lnTo>
                  <a:lnTo>
                    <a:pt x="396081" y="0"/>
                  </a:lnTo>
                  <a:lnTo>
                    <a:pt x="437356" y="8731"/>
                  </a:lnTo>
                  <a:lnTo>
                    <a:pt x="470693" y="30956"/>
                  </a:lnTo>
                  <a:lnTo>
                    <a:pt x="493712" y="65087"/>
                  </a:lnTo>
                  <a:lnTo>
                    <a:pt x="501650" y="106362"/>
                  </a:lnTo>
                  <a:lnTo>
                    <a:pt x="493712" y="147637"/>
                  </a:lnTo>
                  <a:lnTo>
                    <a:pt x="470693" y="180975"/>
                  </a:lnTo>
                  <a:lnTo>
                    <a:pt x="437356" y="203200"/>
                  </a:lnTo>
                  <a:lnTo>
                    <a:pt x="396081" y="211931"/>
                  </a:lnTo>
                  <a:lnTo>
                    <a:pt x="106362" y="211931"/>
                  </a:lnTo>
                  <a:lnTo>
                    <a:pt x="65087" y="203200"/>
                  </a:lnTo>
                  <a:lnTo>
                    <a:pt x="30956" y="180975"/>
                  </a:lnTo>
                  <a:lnTo>
                    <a:pt x="8731" y="147637"/>
                  </a:lnTo>
                  <a:lnTo>
                    <a:pt x="0" y="106362"/>
                  </a:lnTo>
                  <a:close/>
                </a:path>
              </a:pathLst>
            </a:custGeom>
            <a:ln w="6350">
              <a:solidFill>
                <a:srgbClr val="785600"/>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grpSp>
      <p:sp>
        <p:nvSpPr>
          <p:cNvPr id="41" name="object 41"/>
          <p:cNvSpPr txBox="1"/>
          <p:nvPr/>
        </p:nvSpPr>
        <p:spPr>
          <a:xfrm>
            <a:off x="6871584" y="2609047"/>
            <a:ext cx="287179"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b="1" kern="0" spc="-15" dirty="0">
                <a:solidFill>
                  <a:srgbClr val="FFFFFF"/>
                </a:solidFill>
                <a:latin typeface="Arial"/>
                <a:cs typeface="Arial"/>
              </a:rPr>
              <a:t>TSC2</a:t>
            </a:r>
            <a:endParaRPr sz="825" kern="0">
              <a:solidFill>
                <a:sysClr val="windowText" lastClr="000000"/>
              </a:solidFill>
              <a:latin typeface="Arial"/>
              <a:cs typeface="Arial"/>
            </a:endParaRPr>
          </a:p>
        </p:txBody>
      </p:sp>
      <p:grpSp>
        <p:nvGrpSpPr>
          <p:cNvPr id="42" name="object 42"/>
          <p:cNvGrpSpPr/>
          <p:nvPr/>
        </p:nvGrpSpPr>
        <p:grpSpPr>
          <a:xfrm>
            <a:off x="5667375" y="945356"/>
            <a:ext cx="441008" cy="908209"/>
            <a:chOff x="7556500" y="1257299"/>
            <a:chExt cx="588010" cy="1210945"/>
          </a:xfrm>
        </p:grpSpPr>
        <p:pic>
          <p:nvPicPr>
            <p:cNvPr id="43" name="object 43"/>
            <p:cNvPicPr/>
            <p:nvPr/>
          </p:nvPicPr>
          <p:blipFill>
            <a:blip r:embed="rId3" cstate="print"/>
            <a:stretch>
              <a:fillRect/>
            </a:stretch>
          </p:blipFill>
          <p:spPr>
            <a:xfrm>
              <a:off x="7556500" y="1257299"/>
              <a:ext cx="587735" cy="1189339"/>
            </a:xfrm>
            <a:prstGeom prst="rect">
              <a:avLst/>
            </a:prstGeom>
          </p:spPr>
        </p:pic>
        <p:pic>
          <p:nvPicPr>
            <p:cNvPr id="44" name="object 44"/>
            <p:cNvPicPr/>
            <p:nvPr/>
          </p:nvPicPr>
          <p:blipFill>
            <a:blip r:embed="rId4" cstate="print"/>
            <a:stretch>
              <a:fillRect/>
            </a:stretch>
          </p:blipFill>
          <p:spPr>
            <a:xfrm>
              <a:off x="7607300" y="2311400"/>
              <a:ext cx="154872" cy="156699"/>
            </a:xfrm>
            <a:prstGeom prst="rect">
              <a:avLst/>
            </a:prstGeom>
          </p:spPr>
        </p:pic>
        <p:pic>
          <p:nvPicPr>
            <p:cNvPr id="45" name="object 45"/>
            <p:cNvPicPr/>
            <p:nvPr/>
          </p:nvPicPr>
          <p:blipFill>
            <a:blip r:embed="rId4" cstate="print"/>
            <a:stretch>
              <a:fillRect/>
            </a:stretch>
          </p:blipFill>
          <p:spPr>
            <a:xfrm>
              <a:off x="7937500" y="2311400"/>
              <a:ext cx="154872" cy="156699"/>
            </a:xfrm>
            <a:prstGeom prst="rect">
              <a:avLst/>
            </a:prstGeom>
          </p:spPr>
        </p:pic>
      </p:grpSp>
      <p:sp>
        <p:nvSpPr>
          <p:cNvPr id="46" name="object 46"/>
          <p:cNvSpPr txBox="1"/>
          <p:nvPr/>
        </p:nvSpPr>
        <p:spPr>
          <a:xfrm>
            <a:off x="5713098" y="1712982"/>
            <a:ext cx="339566" cy="136576"/>
          </a:xfrm>
          <a:prstGeom prst="rect">
            <a:avLst/>
          </a:prstGeom>
        </p:spPr>
        <p:txBody>
          <a:bodyPr vert="horz" wrap="square" lIns="0" tIns="9525" rIns="0" bIns="0" rtlCol="0">
            <a:spAutoFit/>
          </a:bodyPr>
          <a:lstStyle/>
          <a:p>
            <a:pPr marL="9525" defTabSz="685800" fontAlgn="auto">
              <a:spcBef>
                <a:spcPts val="75"/>
              </a:spcBef>
              <a:spcAft>
                <a:spcPts val="0"/>
              </a:spcAft>
              <a:tabLst>
                <a:tab pos="259556" algn="l"/>
              </a:tabLst>
            </a:pPr>
            <a:r>
              <a:rPr sz="825" b="1" kern="0" spc="-38" dirty="0">
                <a:solidFill>
                  <a:srgbClr val="FFFFFF"/>
                </a:solidFill>
                <a:latin typeface="Arial"/>
                <a:cs typeface="Arial"/>
              </a:rPr>
              <a:t>P</a:t>
            </a:r>
            <a:r>
              <a:rPr sz="825" b="1" kern="0" dirty="0">
                <a:solidFill>
                  <a:srgbClr val="FFFFFF"/>
                </a:solidFill>
                <a:latin typeface="Arial"/>
                <a:cs typeface="Arial"/>
              </a:rPr>
              <a:t>	</a:t>
            </a:r>
            <a:r>
              <a:rPr sz="825" b="1" kern="0" spc="-38" dirty="0">
                <a:solidFill>
                  <a:srgbClr val="FFFFFF"/>
                </a:solidFill>
                <a:latin typeface="Arial"/>
                <a:cs typeface="Arial"/>
              </a:rPr>
              <a:t>P</a:t>
            </a:r>
            <a:endParaRPr sz="825" kern="0">
              <a:solidFill>
                <a:sysClr val="windowText" lastClr="000000"/>
              </a:solidFill>
              <a:latin typeface="Arial"/>
              <a:cs typeface="Arial"/>
            </a:endParaRPr>
          </a:p>
        </p:txBody>
      </p:sp>
      <p:grpSp>
        <p:nvGrpSpPr>
          <p:cNvPr id="47" name="object 47"/>
          <p:cNvGrpSpPr/>
          <p:nvPr/>
        </p:nvGrpSpPr>
        <p:grpSpPr>
          <a:xfrm>
            <a:off x="8048625" y="1345406"/>
            <a:ext cx="116205" cy="717708"/>
            <a:chOff x="10731500" y="1790700"/>
            <a:chExt cx="154940" cy="956944"/>
          </a:xfrm>
        </p:grpSpPr>
        <p:pic>
          <p:nvPicPr>
            <p:cNvPr id="48" name="object 48"/>
            <p:cNvPicPr/>
            <p:nvPr/>
          </p:nvPicPr>
          <p:blipFill>
            <a:blip r:embed="rId5" cstate="print"/>
            <a:stretch>
              <a:fillRect/>
            </a:stretch>
          </p:blipFill>
          <p:spPr>
            <a:xfrm>
              <a:off x="10731500" y="1790700"/>
              <a:ext cx="154872" cy="156699"/>
            </a:xfrm>
            <a:prstGeom prst="rect">
              <a:avLst/>
            </a:prstGeom>
          </p:spPr>
        </p:pic>
        <p:pic>
          <p:nvPicPr>
            <p:cNvPr id="49" name="object 49"/>
            <p:cNvPicPr/>
            <p:nvPr/>
          </p:nvPicPr>
          <p:blipFill>
            <a:blip r:embed="rId5" cstate="print"/>
            <a:stretch>
              <a:fillRect/>
            </a:stretch>
          </p:blipFill>
          <p:spPr>
            <a:xfrm>
              <a:off x="10731500" y="2590800"/>
              <a:ext cx="154872" cy="156700"/>
            </a:xfrm>
            <a:prstGeom prst="rect">
              <a:avLst/>
            </a:prstGeom>
          </p:spPr>
        </p:pic>
      </p:grpSp>
      <p:sp>
        <p:nvSpPr>
          <p:cNvPr id="50" name="object 50"/>
          <p:cNvSpPr txBox="1"/>
          <p:nvPr/>
        </p:nvSpPr>
        <p:spPr>
          <a:xfrm>
            <a:off x="8065816" y="1930676"/>
            <a:ext cx="86201" cy="130870"/>
          </a:xfrm>
          <a:prstGeom prst="rect">
            <a:avLst/>
          </a:prstGeom>
        </p:spPr>
        <p:txBody>
          <a:bodyPr vert="horz" wrap="square" lIns="0" tIns="9525" rIns="0" bIns="0" rtlCol="0">
            <a:spAutoFit/>
          </a:bodyPr>
          <a:lstStyle/>
          <a:p>
            <a:pPr marL="9525" defTabSz="685800" fontAlgn="auto">
              <a:spcBef>
                <a:spcPts val="75"/>
              </a:spcBef>
              <a:spcAft>
                <a:spcPts val="0"/>
              </a:spcAft>
            </a:pPr>
            <a:r>
              <a:rPr sz="788" b="1" kern="0" dirty="0">
                <a:solidFill>
                  <a:srgbClr val="FFFFFF"/>
                </a:solidFill>
                <a:latin typeface="Arial"/>
                <a:cs typeface="Arial"/>
              </a:rPr>
              <a:t>E</a:t>
            </a:r>
            <a:endParaRPr sz="788" kern="0">
              <a:solidFill>
                <a:sysClr val="windowText" lastClr="000000"/>
              </a:solidFill>
              <a:latin typeface="Arial"/>
              <a:cs typeface="Arial"/>
            </a:endParaRPr>
          </a:p>
        </p:txBody>
      </p:sp>
      <p:grpSp>
        <p:nvGrpSpPr>
          <p:cNvPr id="51" name="object 51"/>
          <p:cNvGrpSpPr/>
          <p:nvPr/>
        </p:nvGrpSpPr>
        <p:grpSpPr>
          <a:xfrm>
            <a:off x="7920038" y="2478881"/>
            <a:ext cx="381000" cy="277178"/>
            <a:chOff x="10560050" y="3302000"/>
            <a:chExt cx="508000" cy="369570"/>
          </a:xfrm>
        </p:grpSpPr>
        <p:sp>
          <p:nvSpPr>
            <p:cNvPr id="52" name="object 52"/>
            <p:cNvSpPr/>
            <p:nvPr/>
          </p:nvSpPr>
          <p:spPr>
            <a:xfrm>
              <a:off x="10562759" y="3456227"/>
              <a:ext cx="501650" cy="211454"/>
            </a:xfrm>
            <a:custGeom>
              <a:avLst/>
              <a:gdLst/>
              <a:ahLst/>
              <a:cxnLst/>
              <a:rect l="l" t="t" r="r" b="b"/>
              <a:pathLst>
                <a:path w="501650" h="211454">
                  <a:moveTo>
                    <a:pt x="105696" y="211391"/>
                  </a:moveTo>
                  <a:lnTo>
                    <a:pt x="64555" y="203084"/>
                  </a:lnTo>
                  <a:lnTo>
                    <a:pt x="30958" y="180433"/>
                  </a:lnTo>
                  <a:lnTo>
                    <a:pt x="8306" y="146836"/>
                  </a:lnTo>
                  <a:lnTo>
                    <a:pt x="0" y="105695"/>
                  </a:lnTo>
                  <a:lnTo>
                    <a:pt x="8305" y="64554"/>
                  </a:lnTo>
                  <a:lnTo>
                    <a:pt x="30957" y="30957"/>
                  </a:lnTo>
                  <a:lnTo>
                    <a:pt x="64553" y="8306"/>
                  </a:lnTo>
                  <a:lnTo>
                    <a:pt x="105695" y="0"/>
                  </a:lnTo>
                  <a:lnTo>
                    <a:pt x="395726" y="0"/>
                  </a:lnTo>
                  <a:lnTo>
                    <a:pt x="436867" y="8306"/>
                  </a:lnTo>
                  <a:lnTo>
                    <a:pt x="470464" y="30957"/>
                  </a:lnTo>
                  <a:lnTo>
                    <a:pt x="493115" y="64554"/>
                  </a:lnTo>
                  <a:lnTo>
                    <a:pt x="501421" y="105695"/>
                  </a:lnTo>
                  <a:lnTo>
                    <a:pt x="493115" y="146836"/>
                  </a:lnTo>
                  <a:lnTo>
                    <a:pt x="470464" y="180433"/>
                  </a:lnTo>
                  <a:lnTo>
                    <a:pt x="436867" y="203084"/>
                  </a:lnTo>
                  <a:lnTo>
                    <a:pt x="395726" y="211390"/>
                  </a:lnTo>
                  <a:lnTo>
                    <a:pt x="105696" y="211391"/>
                  </a:lnTo>
                  <a:close/>
                </a:path>
              </a:pathLst>
            </a:custGeom>
            <a:solidFill>
              <a:srgbClr val="B86D9C"/>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53" name="object 53"/>
            <p:cNvSpPr/>
            <p:nvPr/>
          </p:nvSpPr>
          <p:spPr>
            <a:xfrm>
              <a:off x="10563225" y="3456781"/>
              <a:ext cx="501650" cy="211454"/>
            </a:xfrm>
            <a:custGeom>
              <a:avLst/>
              <a:gdLst/>
              <a:ahLst/>
              <a:cxnLst/>
              <a:rect l="l" t="t" r="r" b="b"/>
              <a:pathLst>
                <a:path w="501650" h="211454">
                  <a:moveTo>
                    <a:pt x="0" y="105568"/>
                  </a:moveTo>
                  <a:lnTo>
                    <a:pt x="8731" y="64293"/>
                  </a:lnTo>
                  <a:lnTo>
                    <a:pt x="30956" y="30956"/>
                  </a:lnTo>
                  <a:lnTo>
                    <a:pt x="64293" y="7937"/>
                  </a:lnTo>
                  <a:lnTo>
                    <a:pt x="105568" y="0"/>
                  </a:lnTo>
                  <a:lnTo>
                    <a:pt x="395287" y="0"/>
                  </a:lnTo>
                  <a:lnTo>
                    <a:pt x="436562" y="7937"/>
                  </a:lnTo>
                  <a:lnTo>
                    <a:pt x="470693" y="30956"/>
                  </a:lnTo>
                  <a:lnTo>
                    <a:pt x="492918" y="64293"/>
                  </a:lnTo>
                  <a:lnTo>
                    <a:pt x="501650" y="105568"/>
                  </a:lnTo>
                  <a:lnTo>
                    <a:pt x="492918" y="146843"/>
                  </a:lnTo>
                  <a:lnTo>
                    <a:pt x="470693" y="180181"/>
                  </a:lnTo>
                  <a:lnTo>
                    <a:pt x="436562" y="202406"/>
                  </a:lnTo>
                  <a:lnTo>
                    <a:pt x="395287" y="211137"/>
                  </a:lnTo>
                  <a:lnTo>
                    <a:pt x="105568" y="211137"/>
                  </a:lnTo>
                  <a:lnTo>
                    <a:pt x="64293" y="202406"/>
                  </a:lnTo>
                  <a:lnTo>
                    <a:pt x="30956" y="180181"/>
                  </a:lnTo>
                  <a:lnTo>
                    <a:pt x="8731" y="146843"/>
                  </a:lnTo>
                  <a:lnTo>
                    <a:pt x="0" y="105568"/>
                  </a:lnTo>
                  <a:close/>
                </a:path>
              </a:pathLst>
            </a:custGeom>
            <a:ln w="6350">
              <a:solidFill>
                <a:srgbClr val="D0006F"/>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pic>
          <p:nvPicPr>
            <p:cNvPr id="54" name="object 54"/>
            <p:cNvPicPr/>
            <p:nvPr/>
          </p:nvPicPr>
          <p:blipFill>
            <a:blip r:embed="rId5" cstate="print"/>
            <a:stretch>
              <a:fillRect/>
            </a:stretch>
          </p:blipFill>
          <p:spPr>
            <a:xfrm>
              <a:off x="10731500" y="3302000"/>
              <a:ext cx="154872" cy="156700"/>
            </a:xfrm>
            <a:prstGeom prst="rect">
              <a:avLst/>
            </a:prstGeom>
          </p:spPr>
        </p:pic>
      </p:grpSp>
      <p:sp>
        <p:nvSpPr>
          <p:cNvPr id="55" name="object 55"/>
          <p:cNvSpPr txBox="1"/>
          <p:nvPr/>
        </p:nvSpPr>
        <p:spPr>
          <a:xfrm>
            <a:off x="7977944" y="2452107"/>
            <a:ext cx="264319" cy="283636"/>
          </a:xfrm>
          <a:prstGeom prst="rect">
            <a:avLst/>
          </a:prstGeom>
        </p:spPr>
        <p:txBody>
          <a:bodyPr vert="horz" wrap="square" lIns="0" tIns="22384" rIns="0" bIns="0" rtlCol="0">
            <a:spAutoFit/>
          </a:bodyPr>
          <a:lstStyle/>
          <a:p>
            <a:pPr algn="ctr" defTabSz="685800" fontAlgn="auto">
              <a:spcBef>
                <a:spcPts val="176"/>
              </a:spcBef>
              <a:spcAft>
                <a:spcPts val="0"/>
              </a:spcAft>
            </a:pPr>
            <a:r>
              <a:rPr sz="788" b="1" kern="0" dirty="0">
                <a:solidFill>
                  <a:srgbClr val="FFFFFF"/>
                </a:solidFill>
                <a:latin typeface="Arial"/>
                <a:cs typeface="Arial"/>
              </a:rPr>
              <a:t>E</a:t>
            </a:r>
            <a:endParaRPr sz="788" kern="0">
              <a:solidFill>
                <a:sysClr val="windowText" lastClr="000000"/>
              </a:solidFill>
              <a:latin typeface="Arial"/>
              <a:cs typeface="Arial"/>
            </a:endParaRPr>
          </a:p>
          <a:p>
            <a:pPr algn="ctr" defTabSz="685800" fontAlgn="auto">
              <a:spcBef>
                <a:spcPts val="105"/>
              </a:spcBef>
              <a:spcAft>
                <a:spcPts val="0"/>
              </a:spcAft>
            </a:pPr>
            <a:r>
              <a:rPr sz="825" b="1" kern="0" dirty="0">
                <a:solidFill>
                  <a:srgbClr val="FFFFFF"/>
                </a:solidFill>
                <a:latin typeface="Arial"/>
                <a:cs typeface="Arial"/>
              </a:rPr>
              <a:t>ER-</a:t>
            </a:r>
            <a:r>
              <a:rPr sz="825" b="1" kern="0" spc="-38" dirty="0">
                <a:solidFill>
                  <a:srgbClr val="FFFFFF"/>
                </a:solidFill>
                <a:latin typeface="Arial"/>
                <a:cs typeface="Arial"/>
              </a:rPr>
              <a:t>α</a:t>
            </a:r>
            <a:endParaRPr sz="825" kern="0">
              <a:solidFill>
                <a:sysClr val="windowText" lastClr="000000"/>
              </a:solidFill>
              <a:latin typeface="Arial"/>
              <a:cs typeface="Arial"/>
            </a:endParaRPr>
          </a:p>
        </p:txBody>
      </p:sp>
      <p:grpSp>
        <p:nvGrpSpPr>
          <p:cNvPr id="56" name="object 56"/>
          <p:cNvGrpSpPr/>
          <p:nvPr/>
        </p:nvGrpSpPr>
        <p:grpSpPr>
          <a:xfrm>
            <a:off x="6543080" y="3755231"/>
            <a:ext cx="622458" cy="275273"/>
            <a:chOff x="8724106" y="5003800"/>
            <a:chExt cx="829944" cy="367030"/>
          </a:xfrm>
        </p:grpSpPr>
        <p:sp>
          <p:nvSpPr>
            <p:cNvPr id="57" name="object 57"/>
            <p:cNvSpPr/>
            <p:nvPr/>
          </p:nvSpPr>
          <p:spPr>
            <a:xfrm>
              <a:off x="8727081" y="5155207"/>
              <a:ext cx="412750" cy="211454"/>
            </a:xfrm>
            <a:custGeom>
              <a:avLst/>
              <a:gdLst/>
              <a:ahLst/>
              <a:cxnLst/>
              <a:rect l="l" t="t" r="r" b="b"/>
              <a:pathLst>
                <a:path w="412750" h="211454">
                  <a:moveTo>
                    <a:pt x="105695" y="211391"/>
                  </a:moveTo>
                  <a:lnTo>
                    <a:pt x="64554" y="203084"/>
                  </a:lnTo>
                  <a:lnTo>
                    <a:pt x="30957" y="180433"/>
                  </a:lnTo>
                  <a:lnTo>
                    <a:pt x="8306" y="146836"/>
                  </a:lnTo>
                  <a:lnTo>
                    <a:pt x="0" y="105695"/>
                  </a:lnTo>
                  <a:lnTo>
                    <a:pt x="8306" y="64553"/>
                  </a:lnTo>
                  <a:lnTo>
                    <a:pt x="30957" y="30957"/>
                  </a:lnTo>
                  <a:lnTo>
                    <a:pt x="64553" y="8306"/>
                  </a:lnTo>
                  <a:lnTo>
                    <a:pt x="105695" y="0"/>
                  </a:lnTo>
                  <a:lnTo>
                    <a:pt x="306668" y="0"/>
                  </a:lnTo>
                  <a:lnTo>
                    <a:pt x="347808" y="8306"/>
                  </a:lnTo>
                  <a:lnTo>
                    <a:pt x="381405" y="30957"/>
                  </a:lnTo>
                  <a:lnTo>
                    <a:pt x="404057" y="64554"/>
                  </a:lnTo>
                  <a:lnTo>
                    <a:pt x="412363" y="105695"/>
                  </a:lnTo>
                  <a:lnTo>
                    <a:pt x="404057" y="146836"/>
                  </a:lnTo>
                  <a:lnTo>
                    <a:pt x="381406" y="180433"/>
                  </a:lnTo>
                  <a:lnTo>
                    <a:pt x="347809" y="203084"/>
                  </a:lnTo>
                  <a:lnTo>
                    <a:pt x="306668" y="211390"/>
                  </a:lnTo>
                  <a:lnTo>
                    <a:pt x="105695" y="211391"/>
                  </a:lnTo>
                  <a:close/>
                </a:path>
              </a:pathLst>
            </a:custGeom>
            <a:solidFill>
              <a:srgbClr val="B86D9C"/>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58" name="object 58"/>
            <p:cNvSpPr/>
            <p:nvPr/>
          </p:nvSpPr>
          <p:spPr>
            <a:xfrm>
              <a:off x="8727281" y="5155406"/>
              <a:ext cx="412750" cy="212090"/>
            </a:xfrm>
            <a:custGeom>
              <a:avLst/>
              <a:gdLst/>
              <a:ahLst/>
              <a:cxnLst/>
              <a:rect l="l" t="t" r="r" b="b"/>
              <a:pathLst>
                <a:path w="412750" h="212089">
                  <a:moveTo>
                    <a:pt x="0" y="105568"/>
                  </a:moveTo>
                  <a:lnTo>
                    <a:pt x="8731" y="64293"/>
                  </a:lnTo>
                  <a:lnTo>
                    <a:pt x="30956" y="30956"/>
                  </a:lnTo>
                  <a:lnTo>
                    <a:pt x="64293" y="8731"/>
                  </a:lnTo>
                  <a:lnTo>
                    <a:pt x="105568" y="0"/>
                  </a:lnTo>
                  <a:lnTo>
                    <a:pt x="307181" y="0"/>
                  </a:lnTo>
                  <a:lnTo>
                    <a:pt x="348456" y="8731"/>
                  </a:lnTo>
                  <a:lnTo>
                    <a:pt x="381793" y="30956"/>
                  </a:lnTo>
                  <a:lnTo>
                    <a:pt x="404018" y="64293"/>
                  </a:lnTo>
                  <a:lnTo>
                    <a:pt x="412750" y="105568"/>
                  </a:lnTo>
                  <a:lnTo>
                    <a:pt x="404018" y="146843"/>
                  </a:lnTo>
                  <a:lnTo>
                    <a:pt x="381793" y="180975"/>
                  </a:lnTo>
                  <a:lnTo>
                    <a:pt x="348456" y="203200"/>
                  </a:lnTo>
                  <a:lnTo>
                    <a:pt x="307181" y="211931"/>
                  </a:lnTo>
                  <a:lnTo>
                    <a:pt x="105568" y="211931"/>
                  </a:lnTo>
                  <a:lnTo>
                    <a:pt x="64293" y="203200"/>
                  </a:lnTo>
                  <a:lnTo>
                    <a:pt x="30956" y="180975"/>
                  </a:lnTo>
                  <a:lnTo>
                    <a:pt x="8731" y="146843"/>
                  </a:lnTo>
                  <a:lnTo>
                    <a:pt x="0" y="105568"/>
                  </a:lnTo>
                  <a:close/>
                </a:path>
              </a:pathLst>
            </a:custGeom>
            <a:ln w="6350">
              <a:solidFill>
                <a:srgbClr val="D0006F"/>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pic>
          <p:nvPicPr>
            <p:cNvPr id="59" name="object 59"/>
            <p:cNvPicPr/>
            <p:nvPr/>
          </p:nvPicPr>
          <p:blipFill>
            <a:blip r:embed="rId5" cstate="print"/>
            <a:stretch>
              <a:fillRect/>
            </a:stretch>
          </p:blipFill>
          <p:spPr>
            <a:xfrm>
              <a:off x="8864600" y="5003800"/>
              <a:ext cx="154872" cy="156700"/>
            </a:xfrm>
            <a:prstGeom prst="rect">
              <a:avLst/>
            </a:prstGeom>
          </p:spPr>
        </p:pic>
        <p:sp>
          <p:nvSpPr>
            <p:cNvPr id="60" name="object 60"/>
            <p:cNvSpPr/>
            <p:nvPr/>
          </p:nvSpPr>
          <p:spPr>
            <a:xfrm>
              <a:off x="9137930" y="5155207"/>
              <a:ext cx="412750" cy="211454"/>
            </a:xfrm>
            <a:custGeom>
              <a:avLst/>
              <a:gdLst/>
              <a:ahLst/>
              <a:cxnLst/>
              <a:rect l="l" t="t" r="r" b="b"/>
              <a:pathLst>
                <a:path w="412750" h="211454">
                  <a:moveTo>
                    <a:pt x="105695" y="211391"/>
                  </a:moveTo>
                  <a:lnTo>
                    <a:pt x="64554" y="203084"/>
                  </a:lnTo>
                  <a:lnTo>
                    <a:pt x="30957" y="180433"/>
                  </a:lnTo>
                  <a:lnTo>
                    <a:pt x="8306" y="146836"/>
                  </a:lnTo>
                  <a:lnTo>
                    <a:pt x="0" y="105695"/>
                  </a:lnTo>
                  <a:lnTo>
                    <a:pt x="8306" y="64553"/>
                  </a:lnTo>
                  <a:lnTo>
                    <a:pt x="30957" y="30957"/>
                  </a:lnTo>
                  <a:lnTo>
                    <a:pt x="64553" y="8306"/>
                  </a:lnTo>
                  <a:lnTo>
                    <a:pt x="105695" y="0"/>
                  </a:lnTo>
                  <a:lnTo>
                    <a:pt x="306668" y="0"/>
                  </a:lnTo>
                  <a:lnTo>
                    <a:pt x="347808" y="8306"/>
                  </a:lnTo>
                  <a:lnTo>
                    <a:pt x="381405" y="30957"/>
                  </a:lnTo>
                  <a:lnTo>
                    <a:pt x="404057" y="64554"/>
                  </a:lnTo>
                  <a:lnTo>
                    <a:pt x="412362" y="105695"/>
                  </a:lnTo>
                  <a:lnTo>
                    <a:pt x="404056" y="146836"/>
                  </a:lnTo>
                  <a:lnTo>
                    <a:pt x="381405" y="180433"/>
                  </a:lnTo>
                  <a:lnTo>
                    <a:pt x="347809" y="203084"/>
                  </a:lnTo>
                  <a:lnTo>
                    <a:pt x="306668" y="211390"/>
                  </a:lnTo>
                  <a:lnTo>
                    <a:pt x="105695" y="211391"/>
                  </a:lnTo>
                  <a:close/>
                </a:path>
              </a:pathLst>
            </a:custGeom>
            <a:solidFill>
              <a:srgbClr val="B86D9C"/>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61" name="object 61"/>
            <p:cNvSpPr/>
            <p:nvPr/>
          </p:nvSpPr>
          <p:spPr>
            <a:xfrm>
              <a:off x="9138443" y="5155406"/>
              <a:ext cx="412115" cy="212090"/>
            </a:xfrm>
            <a:custGeom>
              <a:avLst/>
              <a:gdLst/>
              <a:ahLst/>
              <a:cxnLst/>
              <a:rect l="l" t="t" r="r" b="b"/>
              <a:pathLst>
                <a:path w="412115" h="212089">
                  <a:moveTo>
                    <a:pt x="0" y="105568"/>
                  </a:moveTo>
                  <a:lnTo>
                    <a:pt x="7937" y="64293"/>
                  </a:lnTo>
                  <a:lnTo>
                    <a:pt x="30956" y="30956"/>
                  </a:lnTo>
                  <a:lnTo>
                    <a:pt x="64293" y="8731"/>
                  </a:lnTo>
                  <a:lnTo>
                    <a:pt x="105568" y="0"/>
                  </a:lnTo>
                  <a:lnTo>
                    <a:pt x="306387" y="0"/>
                  </a:lnTo>
                  <a:lnTo>
                    <a:pt x="347662" y="8731"/>
                  </a:lnTo>
                  <a:lnTo>
                    <a:pt x="381000" y="30956"/>
                  </a:lnTo>
                  <a:lnTo>
                    <a:pt x="404018" y="64293"/>
                  </a:lnTo>
                  <a:lnTo>
                    <a:pt x="411956" y="105568"/>
                  </a:lnTo>
                  <a:lnTo>
                    <a:pt x="404018" y="146843"/>
                  </a:lnTo>
                  <a:lnTo>
                    <a:pt x="381000" y="180975"/>
                  </a:lnTo>
                  <a:lnTo>
                    <a:pt x="347662" y="203200"/>
                  </a:lnTo>
                  <a:lnTo>
                    <a:pt x="306387" y="211931"/>
                  </a:lnTo>
                  <a:lnTo>
                    <a:pt x="105568" y="211931"/>
                  </a:lnTo>
                  <a:lnTo>
                    <a:pt x="64293" y="203200"/>
                  </a:lnTo>
                  <a:lnTo>
                    <a:pt x="30956" y="180975"/>
                  </a:lnTo>
                  <a:lnTo>
                    <a:pt x="7937" y="146843"/>
                  </a:lnTo>
                  <a:lnTo>
                    <a:pt x="0" y="105568"/>
                  </a:lnTo>
                  <a:close/>
                </a:path>
              </a:pathLst>
            </a:custGeom>
            <a:ln w="6350">
              <a:solidFill>
                <a:srgbClr val="D0006F"/>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pic>
          <p:nvPicPr>
            <p:cNvPr id="62" name="object 62"/>
            <p:cNvPicPr/>
            <p:nvPr/>
          </p:nvPicPr>
          <p:blipFill>
            <a:blip r:embed="rId5" cstate="print"/>
            <a:stretch>
              <a:fillRect/>
            </a:stretch>
          </p:blipFill>
          <p:spPr>
            <a:xfrm>
              <a:off x="9271000" y="5003800"/>
              <a:ext cx="154872" cy="156700"/>
            </a:xfrm>
            <a:prstGeom prst="rect">
              <a:avLst/>
            </a:prstGeom>
          </p:spPr>
        </p:pic>
      </p:grpSp>
      <p:sp>
        <p:nvSpPr>
          <p:cNvPr id="63" name="object 63"/>
          <p:cNvSpPr txBox="1"/>
          <p:nvPr/>
        </p:nvSpPr>
        <p:spPr>
          <a:xfrm>
            <a:off x="6567787" y="3725465"/>
            <a:ext cx="572453" cy="286938"/>
          </a:xfrm>
          <a:prstGeom prst="rect">
            <a:avLst/>
          </a:prstGeom>
        </p:spPr>
        <p:txBody>
          <a:bodyPr vert="horz" wrap="square" lIns="0" tIns="20003" rIns="0" bIns="0" rtlCol="0">
            <a:spAutoFit/>
          </a:bodyPr>
          <a:lstStyle/>
          <a:p>
            <a:pPr marL="4286" algn="ctr" defTabSz="685800" fontAlgn="auto">
              <a:spcBef>
                <a:spcPts val="158"/>
              </a:spcBef>
              <a:spcAft>
                <a:spcPts val="0"/>
              </a:spcAft>
              <a:tabLst>
                <a:tab pos="312419" algn="l"/>
              </a:tabLst>
            </a:pPr>
            <a:r>
              <a:rPr sz="825" b="1" kern="0" spc="-38" dirty="0">
                <a:solidFill>
                  <a:srgbClr val="FFFFFF"/>
                </a:solidFill>
                <a:latin typeface="Arial"/>
                <a:cs typeface="Arial"/>
              </a:rPr>
              <a:t>E</a:t>
            </a:r>
            <a:r>
              <a:rPr sz="825" b="1" kern="0" dirty="0">
                <a:solidFill>
                  <a:srgbClr val="FFFFFF"/>
                </a:solidFill>
                <a:latin typeface="Arial"/>
                <a:cs typeface="Arial"/>
              </a:rPr>
              <a:t>	</a:t>
            </a:r>
            <a:r>
              <a:rPr sz="825" b="1" kern="0" spc="-38" dirty="0">
                <a:solidFill>
                  <a:srgbClr val="FFFFFF"/>
                </a:solidFill>
                <a:latin typeface="Arial"/>
                <a:cs typeface="Arial"/>
              </a:rPr>
              <a:t>E</a:t>
            </a:r>
            <a:endParaRPr sz="825" kern="0">
              <a:solidFill>
                <a:sysClr val="windowText" lastClr="000000"/>
              </a:solidFill>
              <a:latin typeface="Arial"/>
              <a:cs typeface="Arial"/>
            </a:endParaRPr>
          </a:p>
          <a:p>
            <a:pPr algn="ctr" defTabSz="685800" fontAlgn="auto">
              <a:spcBef>
                <a:spcPts val="86"/>
              </a:spcBef>
              <a:spcAft>
                <a:spcPts val="0"/>
              </a:spcAft>
            </a:pPr>
            <a:r>
              <a:rPr sz="825" b="1" kern="0" dirty="0">
                <a:solidFill>
                  <a:srgbClr val="FFFFFF"/>
                </a:solidFill>
                <a:latin typeface="Arial"/>
                <a:cs typeface="Arial"/>
              </a:rPr>
              <a:t>ER-α</a:t>
            </a:r>
            <a:r>
              <a:rPr sz="825" b="1" kern="0" spc="266" dirty="0">
                <a:solidFill>
                  <a:srgbClr val="FFFFFF"/>
                </a:solidFill>
                <a:latin typeface="Arial"/>
                <a:cs typeface="Arial"/>
              </a:rPr>
              <a:t> </a:t>
            </a:r>
            <a:r>
              <a:rPr sz="825" b="1" kern="0" dirty="0">
                <a:solidFill>
                  <a:srgbClr val="FFFFFF"/>
                </a:solidFill>
                <a:latin typeface="Arial"/>
                <a:cs typeface="Arial"/>
              </a:rPr>
              <a:t>ER-</a:t>
            </a:r>
            <a:r>
              <a:rPr sz="825" b="1" kern="0" spc="-38" dirty="0">
                <a:solidFill>
                  <a:srgbClr val="FFFFFF"/>
                </a:solidFill>
                <a:latin typeface="Arial"/>
                <a:cs typeface="Arial"/>
              </a:rPr>
              <a:t>α</a:t>
            </a:r>
            <a:endParaRPr sz="825" kern="0">
              <a:solidFill>
                <a:sysClr val="windowText" lastClr="000000"/>
              </a:solidFill>
              <a:latin typeface="Arial"/>
              <a:cs typeface="Arial"/>
            </a:endParaRPr>
          </a:p>
        </p:txBody>
      </p:sp>
      <p:grpSp>
        <p:nvGrpSpPr>
          <p:cNvPr id="64" name="object 64"/>
          <p:cNvGrpSpPr/>
          <p:nvPr/>
        </p:nvGrpSpPr>
        <p:grpSpPr>
          <a:xfrm>
            <a:off x="5367629" y="1867234"/>
            <a:ext cx="2767489" cy="1966913"/>
            <a:chOff x="7156838" y="2486471"/>
            <a:chExt cx="3689985" cy="2622550"/>
          </a:xfrm>
        </p:grpSpPr>
        <p:sp>
          <p:nvSpPr>
            <p:cNvPr id="65" name="object 65"/>
            <p:cNvSpPr/>
            <p:nvPr/>
          </p:nvSpPr>
          <p:spPr>
            <a:xfrm>
              <a:off x="7241237" y="2494872"/>
              <a:ext cx="444500" cy="321945"/>
            </a:xfrm>
            <a:custGeom>
              <a:avLst/>
              <a:gdLst/>
              <a:ahLst/>
              <a:cxnLst/>
              <a:rect l="l" t="t" r="r" b="b"/>
              <a:pathLst>
                <a:path w="444500" h="321944">
                  <a:moveTo>
                    <a:pt x="444155" y="0"/>
                  </a:moveTo>
                  <a:lnTo>
                    <a:pt x="0" y="321386"/>
                  </a:lnTo>
                </a:path>
              </a:pathLst>
            </a:custGeom>
            <a:ln w="12700">
              <a:solidFill>
                <a:srgbClr val="3F4444"/>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66" name="object 66"/>
            <p:cNvSpPr/>
            <p:nvPr/>
          </p:nvSpPr>
          <p:spPr>
            <a:xfrm>
              <a:off x="7194937" y="2774224"/>
              <a:ext cx="84455" cy="75565"/>
            </a:xfrm>
            <a:custGeom>
              <a:avLst/>
              <a:gdLst/>
              <a:ahLst/>
              <a:cxnLst/>
              <a:rect l="l" t="t" r="r" b="b"/>
              <a:pathLst>
                <a:path w="84454" h="75564">
                  <a:moveTo>
                    <a:pt x="0" y="75536"/>
                  </a:moveTo>
                  <a:lnTo>
                    <a:pt x="84069" y="61733"/>
                  </a:lnTo>
                  <a:lnTo>
                    <a:pt x="39399" y="0"/>
                  </a:lnTo>
                  <a:lnTo>
                    <a:pt x="0" y="75536"/>
                  </a:lnTo>
                  <a:close/>
                </a:path>
              </a:pathLst>
            </a:custGeom>
            <a:solidFill>
              <a:srgbClr val="3F4444"/>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67" name="object 67"/>
            <p:cNvSpPr/>
            <p:nvPr/>
          </p:nvSpPr>
          <p:spPr>
            <a:xfrm>
              <a:off x="7968443" y="2492821"/>
              <a:ext cx="423545" cy="322580"/>
            </a:xfrm>
            <a:custGeom>
              <a:avLst/>
              <a:gdLst/>
              <a:ahLst/>
              <a:cxnLst/>
              <a:rect l="l" t="t" r="r" b="b"/>
              <a:pathLst>
                <a:path w="423545" h="322580">
                  <a:moveTo>
                    <a:pt x="0" y="0"/>
                  </a:moveTo>
                  <a:lnTo>
                    <a:pt x="423403" y="322322"/>
                  </a:lnTo>
                </a:path>
              </a:pathLst>
            </a:custGeom>
            <a:ln w="12700">
              <a:solidFill>
                <a:srgbClr val="3F4444"/>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68" name="object 68"/>
            <p:cNvSpPr/>
            <p:nvPr/>
          </p:nvSpPr>
          <p:spPr>
            <a:xfrm>
              <a:off x="8353611" y="2773289"/>
              <a:ext cx="83820" cy="76835"/>
            </a:xfrm>
            <a:custGeom>
              <a:avLst/>
              <a:gdLst/>
              <a:ahLst/>
              <a:cxnLst/>
              <a:rect l="l" t="t" r="r" b="b"/>
              <a:pathLst>
                <a:path w="83820" h="76835">
                  <a:moveTo>
                    <a:pt x="83708" y="76471"/>
                  </a:moveTo>
                  <a:lnTo>
                    <a:pt x="0" y="60630"/>
                  </a:lnTo>
                  <a:lnTo>
                    <a:pt x="46156" y="0"/>
                  </a:lnTo>
                  <a:lnTo>
                    <a:pt x="83708" y="76471"/>
                  </a:lnTo>
                  <a:close/>
                </a:path>
              </a:pathLst>
            </a:custGeom>
            <a:solidFill>
              <a:srgbClr val="3F4444"/>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69" name="object 69"/>
            <p:cNvSpPr/>
            <p:nvPr/>
          </p:nvSpPr>
          <p:spPr>
            <a:xfrm>
              <a:off x="7194938" y="3061150"/>
              <a:ext cx="0" cy="180975"/>
            </a:xfrm>
            <a:custGeom>
              <a:avLst/>
              <a:gdLst/>
              <a:ahLst/>
              <a:cxnLst/>
              <a:rect l="l" t="t" r="r" b="b"/>
              <a:pathLst>
                <a:path h="180975">
                  <a:moveTo>
                    <a:pt x="0" y="0"/>
                  </a:moveTo>
                  <a:lnTo>
                    <a:pt x="0" y="180803"/>
                  </a:lnTo>
                </a:path>
              </a:pathLst>
            </a:custGeom>
            <a:ln w="12700">
              <a:solidFill>
                <a:srgbClr val="3F4444"/>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70" name="object 70"/>
            <p:cNvSpPr/>
            <p:nvPr/>
          </p:nvSpPr>
          <p:spPr>
            <a:xfrm>
              <a:off x="7156838" y="3222904"/>
              <a:ext cx="76200" cy="76200"/>
            </a:xfrm>
            <a:custGeom>
              <a:avLst/>
              <a:gdLst/>
              <a:ahLst/>
              <a:cxnLst/>
              <a:rect l="l" t="t" r="r" b="b"/>
              <a:pathLst>
                <a:path w="76200" h="76200">
                  <a:moveTo>
                    <a:pt x="38100" y="76200"/>
                  </a:moveTo>
                  <a:lnTo>
                    <a:pt x="0" y="0"/>
                  </a:lnTo>
                  <a:lnTo>
                    <a:pt x="76199" y="0"/>
                  </a:lnTo>
                  <a:lnTo>
                    <a:pt x="38100" y="76200"/>
                  </a:lnTo>
                  <a:close/>
                </a:path>
              </a:pathLst>
            </a:custGeom>
            <a:solidFill>
              <a:srgbClr val="3F4444"/>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71" name="object 71"/>
            <p:cNvSpPr/>
            <p:nvPr/>
          </p:nvSpPr>
          <p:spPr>
            <a:xfrm>
              <a:off x="8437319" y="3061150"/>
              <a:ext cx="0" cy="180975"/>
            </a:xfrm>
            <a:custGeom>
              <a:avLst/>
              <a:gdLst/>
              <a:ahLst/>
              <a:cxnLst/>
              <a:rect l="l" t="t" r="r" b="b"/>
              <a:pathLst>
                <a:path h="180975">
                  <a:moveTo>
                    <a:pt x="0" y="0"/>
                  </a:moveTo>
                  <a:lnTo>
                    <a:pt x="0" y="180803"/>
                  </a:lnTo>
                </a:path>
              </a:pathLst>
            </a:custGeom>
            <a:ln w="12700">
              <a:solidFill>
                <a:srgbClr val="3F4444"/>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72" name="object 72"/>
            <p:cNvSpPr/>
            <p:nvPr/>
          </p:nvSpPr>
          <p:spPr>
            <a:xfrm>
              <a:off x="8399219" y="3222904"/>
              <a:ext cx="76200" cy="76200"/>
            </a:xfrm>
            <a:custGeom>
              <a:avLst/>
              <a:gdLst/>
              <a:ahLst/>
              <a:cxnLst/>
              <a:rect l="l" t="t" r="r" b="b"/>
              <a:pathLst>
                <a:path w="76200" h="76200">
                  <a:moveTo>
                    <a:pt x="38100" y="76200"/>
                  </a:moveTo>
                  <a:lnTo>
                    <a:pt x="0" y="0"/>
                  </a:lnTo>
                  <a:lnTo>
                    <a:pt x="76199" y="0"/>
                  </a:lnTo>
                  <a:lnTo>
                    <a:pt x="38100" y="76200"/>
                  </a:lnTo>
                  <a:close/>
                </a:path>
              </a:pathLst>
            </a:custGeom>
            <a:solidFill>
              <a:srgbClr val="3F4444"/>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73" name="object 73"/>
            <p:cNvSpPr/>
            <p:nvPr/>
          </p:nvSpPr>
          <p:spPr>
            <a:xfrm>
              <a:off x="7194938" y="3510495"/>
              <a:ext cx="0" cy="180975"/>
            </a:xfrm>
            <a:custGeom>
              <a:avLst/>
              <a:gdLst/>
              <a:ahLst/>
              <a:cxnLst/>
              <a:rect l="l" t="t" r="r" b="b"/>
              <a:pathLst>
                <a:path h="180975">
                  <a:moveTo>
                    <a:pt x="0" y="0"/>
                  </a:moveTo>
                  <a:lnTo>
                    <a:pt x="0" y="180803"/>
                  </a:lnTo>
                </a:path>
              </a:pathLst>
            </a:custGeom>
            <a:ln w="12700">
              <a:solidFill>
                <a:srgbClr val="3F4444"/>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74" name="object 74"/>
            <p:cNvSpPr/>
            <p:nvPr/>
          </p:nvSpPr>
          <p:spPr>
            <a:xfrm>
              <a:off x="7156838" y="3672248"/>
              <a:ext cx="76200" cy="76200"/>
            </a:xfrm>
            <a:custGeom>
              <a:avLst/>
              <a:gdLst/>
              <a:ahLst/>
              <a:cxnLst/>
              <a:rect l="l" t="t" r="r" b="b"/>
              <a:pathLst>
                <a:path w="76200" h="76200">
                  <a:moveTo>
                    <a:pt x="38100" y="76200"/>
                  </a:moveTo>
                  <a:lnTo>
                    <a:pt x="0" y="0"/>
                  </a:lnTo>
                  <a:lnTo>
                    <a:pt x="76199" y="0"/>
                  </a:lnTo>
                  <a:lnTo>
                    <a:pt x="38100" y="76200"/>
                  </a:lnTo>
                  <a:close/>
                </a:path>
              </a:pathLst>
            </a:custGeom>
            <a:solidFill>
              <a:srgbClr val="3F4444"/>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75" name="object 75"/>
            <p:cNvSpPr/>
            <p:nvPr/>
          </p:nvSpPr>
          <p:spPr>
            <a:xfrm>
              <a:off x="8437319" y="3507894"/>
              <a:ext cx="0" cy="183515"/>
            </a:xfrm>
            <a:custGeom>
              <a:avLst/>
              <a:gdLst/>
              <a:ahLst/>
              <a:cxnLst/>
              <a:rect l="l" t="t" r="r" b="b"/>
              <a:pathLst>
                <a:path h="183514">
                  <a:moveTo>
                    <a:pt x="0" y="0"/>
                  </a:moveTo>
                  <a:lnTo>
                    <a:pt x="0" y="183403"/>
                  </a:lnTo>
                </a:path>
              </a:pathLst>
            </a:custGeom>
            <a:ln w="12700">
              <a:solidFill>
                <a:srgbClr val="3F4444"/>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76" name="object 76"/>
            <p:cNvSpPr/>
            <p:nvPr/>
          </p:nvSpPr>
          <p:spPr>
            <a:xfrm>
              <a:off x="8399219" y="3672247"/>
              <a:ext cx="76200" cy="76200"/>
            </a:xfrm>
            <a:custGeom>
              <a:avLst/>
              <a:gdLst/>
              <a:ahLst/>
              <a:cxnLst/>
              <a:rect l="l" t="t" r="r" b="b"/>
              <a:pathLst>
                <a:path w="76200" h="76200">
                  <a:moveTo>
                    <a:pt x="38100" y="76200"/>
                  </a:moveTo>
                  <a:lnTo>
                    <a:pt x="0" y="0"/>
                  </a:lnTo>
                  <a:lnTo>
                    <a:pt x="76199" y="0"/>
                  </a:lnTo>
                  <a:lnTo>
                    <a:pt x="38100" y="76200"/>
                  </a:lnTo>
                  <a:close/>
                </a:path>
              </a:pathLst>
            </a:custGeom>
            <a:solidFill>
              <a:srgbClr val="3F4444"/>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77" name="object 77"/>
            <p:cNvSpPr/>
            <p:nvPr/>
          </p:nvSpPr>
          <p:spPr>
            <a:xfrm>
              <a:off x="7194938" y="3959838"/>
              <a:ext cx="0" cy="180975"/>
            </a:xfrm>
            <a:custGeom>
              <a:avLst/>
              <a:gdLst/>
              <a:ahLst/>
              <a:cxnLst/>
              <a:rect l="l" t="t" r="r" b="b"/>
              <a:pathLst>
                <a:path h="180975">
                  <a:moveTo>
                    <a:pt x="0" y="0"/>
                  </a:moveTo>
                  <a:lnTo>
                    <a:pt x="0" y="180803"/>
                  </a:lnTo>
                </a:path>
              </a:pathLst>
            </a:custGeom>
            <a:ln w="12700">
              <a:solidFill>
                <a:srgbClr val="3F4444"/>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78" name="object 78"/>
            <p:cNvSpPr/>
            <p:nvPr/>
          </p:nvSpPr>
          <p:spPr>
            <a:xfrm>
              <a:off x="7156838" y="4121592"/>
              <a:ext cx="76200" cy="76200"/>
            </a:xfrm>
            <a:custGeom>
              <a:avLst/>
              <a:gdLst/>
              <a:ahLst/>
              <a:cxnLst/>
              <a:rect l="l" t="t" r="r" b="b"/>
              <a:pathLst>
                <a:path w="76200" h="76200">
                  <a:moveTo>
                    <a:pt x="38100" y="76200"/>
                  </a:moveTo>
                  <a:lnTo>
                    <a:pt x="0" y="0"/>
                  </a:lnTo>
                  <a:lnTo>
                    <a:pt x="76199" y="0"/>
                  </a:lnTo>
                  <a:lnTo>
                    <a:pt x="38100" y="76200"/>
                  </a:lnTo>
                  <a:close/>
                </a:path>
              </a:pathLst>
            </a:custGeom>
            <a:solidFill>
              <a:srgbClr val="3F4444"/>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79" name="object 79"/>
            <p:cNvSpPr/>
            <p:nvPr/>
          </p:nvSpPr>
          <p:spPr>
            <a:xfrm>
              <a:off x="7445648" y="3639004"/>
              <a:ext cx="3054985" cy="664845"/>
            </a:xfrm>
            <a:custGeom>
              <a:avLst/>
              <a:gdLst/>
              <a:ahLst/>
              <a:cxnLst/>
              <a:rect l="l" t="t" r="r" b="b"/>
              <a:pathLst>
                <a:path w="3054984" h="664845">
                  <a:moveTo>
                    <a:pt x="0" y="664483"/>
                  </a:moveTo>
                  <a:lnTo>
                    <a:pt x="3054649" y="0"/>
                  </a:lnTo>
                </a:path>
              </a:pathLst>
            </a:custGeom>
            <a:ln w="12700">
              <a:solidFill>
                <a:srgbClr val="3F4444"/>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80" name="object 80"/>
            <p:cNvSpPr/>
            <p:nvPr/>
          </p:nvSpPr>
          <p:spPr>
            <a:xfrm>
              <a:off x="10473584" y="3605824"/>
              <a:ext cx="83185" cy="74930"/>
            </a:xfrm>
            <a:custGeom>
              <a:avLst/>
              <a:gdLst/>
              <a:ahLst/>
              <a:cxnLst/>
              <a:rect l="l" t="t" r="r" b="b"/>
              <a:pathLst>
                <a:path w="83184" h="74929">
                  <a:moveTo>
                    <a:pt x="0" y="0"/>
                  </a:moveTo>
                  <a:lnTo>
                    <a:pt x="16197" y="74458"/>
                  </a:lnTo>
                  <a:lnTo>
                    <a:pt x="82557" y="21032"/>
                  </a:lnTo>
                  <a:lnTo>
                    <a:pt x="0" y="0"/>
                  </a:lnTo>
                  <a:close/>
                </a:path>
              </a:pathLst>
            </a:custGeom>
            <a:solidFill>
              <a:srgbClr val="3F4444"/>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81" name="object 81"/>
            <p:cNvSpPr/>
            <p:nvPr/>
          </p:nvSpPr>
          <p:spPr>
            <a:xfrm>
              <a:off x="8683952" y="3561819"/>
              <a:ext cx="1803400" cy="337820"/>
            </a:xfrm>
            <a:custGeom>
              <a:avLst/>
              <a:gdLst/>
              <a:ahLst/>
              <a:cxnLst/>
              <a:rect l="l" t="t" r="r" b="b"/>
              <a:pathLst>
                <a:path w="1803400" h="337820">
                  <a:moveTo>
                    <a:pt x="0" y="337361"/>
                  </a:moveTo>
                  <a:lnTo>
                    <a:pt x="1802777" y="0"/>
                  </a:lnTo>
                </a:path>
              </a:pathLst>
            </a:custGeom>
            <a:ln w="12700">
              <a:solidFill>
                <a:srgbClr val="3F4444"/>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82" name="object 82"/>
            <p:cNvSpPr/>
            <p:nvPr/>
          </p:nvSpPr>
          <p:spPr>
            <a:xfrm>
              <a:off x="10460997" y="3527873"/>
              <a:ext cx="81915" cy="74930"/>
            </a:xfrm>
            <a:custGeom>
              <a:avLst/>
              <a:gdLst/>
              <a:ahLst/>
              <a:cxnLst/>
              <a:rect l="l" t="t" r="r" b="b"/>
              <a:pathLst>
                <a:path w="81915" h="74929">
                  <a:moveTo>
                    <a:pt x="0" y="0"/>
                  </a:moveTo>
                  <a:lnTo>
                    <a:pt x="14016" y="74899"/>
                  </a:lnTo>
                  <a:lnTo>
                    <a:pt x="81908" y="23433"/>
                  </a:lnTo>
                  <a:lnTo>
                    <a:pt x="0" y="0"/>
                  </a:lnTo>
                  <a:close/>
                </a:path>
              </a:pathLst>
            </a:custGeom>
            <a:solidFill>
              <a:srgbClr val="3F4444"/>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83" name="object 83"/>
            <p:cNvSpPr/>
            <p:nvPr/>
          </p:nvSpPr>
          <p:spPr>
            <a:xfrm>
              <a:off x="9410071" y="3653280"/>
              <a:ext cx="1155065" cy="1307465"/>
            </a:xfrm>
            <a:custGeom>
              <a:avLst/>
              <a:gdLst/>
              <a:ahLst/>
              <a:cxnLst/>
              <a:rect l="l" t="t" r="r" b="b"/>
              <a:pathLst>
                <a:path w="1155065" h="1307464">
                  <a:moveTo>
                    <a:pt x="1154776" y="0"/>
                  </a:moveTo>
                  <a:lnTo>
                    <a:pt x="0" y="1306988"/>
                  </a:lnTo>
                </a:path>
              </a:pathLst>
            </a:custGeom>
            <a:ln w="12700">
              <a:solidFill>
                <a:srgbClr val="3F4444"/>
              </a:solidFill>
              <a:prstDash val="sysDot"/>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84" name="object 84"/>
            <p:cNvSpPr/>
            <p:nvPr/>
          </p:nvSpPr>
          <p:spPr>
            <a:xfrm>
              <a:off x="9372231" y="4920766"/>
              <a:ext cx="79375" cy="82550"/>
            </a:xfrm>
            <a:custGeom>
              <a:avLst/>
              <a:gdLst/>
              <a:ahLst/>
              <a:cxnLst/>
              <a:rect l="l" t="t" r="r" b="b"/>
              <a:pathLst>
                <a:path w="79375" h="82550">
                  <a:moveTo>
                    <a:pt x="0" y="82331"/>
                  </a:moveTo>
                  <a:lnTo>
                    <a:pt x="79006" y="50453"/>
                  </a:lnTo>
                  <a:lnTo>
                    <a:pt x="21901" y="0"/>
                  </a:lnTo>
                  <a:lnTo>
                    <a:pt x="0" y="82331"/>
                  </a:lnTo>
                  <a:close/>
                </a:path>
              </a:pathLst>
            </a:custGeom>
            <a:solidFill>
              <a:srgbClr val="3F4444"/>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85" name="object 85"/>
            <p:cNvSpPr/>
            <p:nvPr/>
          </p:nvSpPr>
          <p:spPr>
            <a:xfrm>
              <a:off x="10808507" y="2737254"/>
              <a:ext cx="0" cy="504825"/>
            </a:xfrm>
            <a:custGeom>
              <a:avLst/>
              <a:gdLst/>
              <a:ahLst/>
              <a:cxnLst/>
              <a:rect l="l" t="t" r="r" b="b"/>
              <a:pathLst>
                <a:path h="504825">
                  <a:moveTo>
                    <a:pt x="0" y="0"/>
                  </a:moveTo>
                  <a:lnTo>
                    <a:pt x="0" y="504699"/>
                  </a:lnTo>
                </a:path>
              </a:pathLst>
            </a:custGeom>
            <a:ln w="12700">
              <a:solidFill>
                <a:srgbClr val="3F4444"/>
              </a:solidFill>
              <a:prstDash val="sysDot"/>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86" name="object 86"/>
            <p:cNvSpPr/>
            <p:nvPr/>
          </p:nvSpPr>
          <p:spPr>
            <a:xfrm>
              <a:off x="10770407" y="3222904"/>
              <a:ext cx="76200" cy="76200"/>
            </a:xfrm>
            <a:custGeom>
              <a:avLst/>
              <a:gdLst/>
              <a:ahLst/>
              <a:cxnLst/>
              <a:rect l="l" t="t" r="r" b="b"/>
              <a:pathLst>
                <a:path w="76200" h="76200">
                  <a:moveTo>
                    <a:pt x="38100" y="76199"/>
                  </a:moveTo>
                  <a:lnTo>
                    <a:pt x="0" y="0"/>
                  </a:lnTo>
                  <a:lnTo>
                    <a:pt x="76199" y="0"/>
                  </a:lnTo>
                  <a:lnTo>
                    <a:pt x="38100" y="76199"/>
                  </a:lnTo>
                  <a:close/>
                </a:path>
              </a:pathLst>
            </a:custGeom>
            <a:solidFill>
              <a:srgbClr val="3F4444"/>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87" name="object 87"/>
            <p:cNvSpPr/>
            <p:nvPr/>
          </p:nvSpPr>
          <p:spPr>
            <a:xfrm>
              <a:off x="7202214" y="4429455"/>
              <a:ext cx="1370965" cy="653415"/>
            </a:xfrm>
            <a:custGeom>
              <a:avLst/>
              <a:gdLst/>
              <a:ahLst/>
              <a:cxnLst/>
              <a:rect l="l" t="t" r="r" b="b"/>
              <a:pathLst>
                <a:path w="1370965" h="653414">
                  <a:moveTo>
                    <a:pt x="0" y="0"/>
                  </a:moveTo>
                  <a:lnTo>
                    <a:pt x="1370478" y="653339"/>
                  </a:lnTo>
                </a:path>
              </a:pathLst>
            </a:custGeom>
            <a:ln w="12700">
              <a:solidFill>
                <a:srgbClr val="3F4444"/>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88" name="object 88"/>
            <p:cNvSpPr/>
            <p:nvPr/>
          </p:nvSpPr>
          <p:spPr>
            <a:xfrm>
              <a:off x="8539101" y="5040205"/>
              <a:ext cx="85725" cy="69215"/>
            </a:xfrm>
            <a:custGeom>
              <a:avLst/>
              <a:gdLst/>
              <a:ahLst/>
              <a:cxnLst/>
              <a:rect l="l" t="t" r="r" b="b"/>
              <a:pathLst>
                <a:path w="85725" h="69214">
                  <a:moveTo>
                    <a:pt x="0" y="68783"/>
                  </a:moveTo>
                  <a:lnTo>
                    <a:pt x="32790" y="0"/>
                  </a:lnTo>
                  <a:lnTo>
                    <a:pt x="85179" y="67182"/>
                  </a:lnTo>
                  <a:lnTo>
                    <a:pt x="0" y="68783"/>
                  </a:lnTo>
                  <a:close/>
                </a:path>
              </a:pathLst>
            </a:custGeom>
            <a:solidFill>
              <a:srgbClr val="3F4444"/>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89" name="object 89"/>
            <p:cNvSpPr/>
            <p:nvPr/>
          </p:nvSpPr>
          <p:spPr>
            <a:xfrm>
              <a:off x="8437320" y="3959838"/>
              <a:ext cx="443865" cy="995680"/>
            </a:xfrm>
            <a:custGeom>
              <a:avLst/>
              <a:gdLst/>
              <a:ahLst/>
              <a:cxnLst/>
              <a:rect l="l" t="t" r="r" b="b"/>
              <a:pathLst>
                <a:path w="443865" h="995679">
                  <a:moveTo>
                    <a:pt x="0" y="0"/>
                  </a:moveTo>
                  <a:lnTo>
                    <a:pt x="443736" y="995464"/>
                  </a:lnTo>
                </a:path>
              </a:pathLst>
            </a:custGeom>
            <a:ln w="12699">
              <a:solidFill>
                <a:srgbClr val="899292"/>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90" name="object 90"/>
            <p:cNvSpPr/>
            <p:nvPr/>
          </p:nvSpPr>
          <p:spPr>
            <a:xfrm>
              <a:off x="8838501" y="4922391"/>
              <a:ext cx="69850" cy="85725"/>
            </a:xfrm>
            <a:custGeom>
              <a:avLst/>
              <a:gdLst/>
              <a:ahLst/>
              <a:cxnLst/>
              <a:rect l="l" t="t" r="r" b="b"/>
              <a:pathLst>
                <a:path w="69850" h="85725">
                  <a:moveTo>
                    <a:pt x="65823" y="85110"/>
                  </a:moveTo>
                  <a:lnTo>
                    <a:pt x="0" y="31024"/>
                  </a:lnTo>
                  <a:lnTo>
                    <a:pt x="69598" y="0"/>
                  </a:lnTo>
                  <a:lnTo>
                    <a:pt x="65823" y="85110"/>
                  </a:lnTo>
                  <a:close/>
                </a:path>
              </a:pathLst>
            </a:custGeom>
            <a:solidFill>
              <a:srgbClr val="899292"/>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grpSp>
      <p:sp>
        <p:nvSpPr>
          <p:cNvPr id="91" name="object 91"/>
          <p:cNvSpPr txBox="1"/>
          <p:nvPr/>
        </p:nvSpPr>
        <p:spPr>
          <a:xfrm>
            <a:off x="8324470" y="3307506"/>
            <a:ext cx="463868" cy="148117"/>
          </a:xfrm>
          <a:prstGeom prst="rect">
            <a:avLst/>
          </a:prstGeom>
        </p:spPr>
        <p:txBody>
          <a:bodyPr vert="horz" wrap="square" lIns="0" tIns="9525" rIns="0" bIns="0" rtlCol="0">
            <a:spAutoFit/>
          </a:bodyPr>
          <a:lstStyle/>
          <a:p>
            <a:pPr marL="9525" defTabSz="685800" fontAlgn="auto">
              <a:spcBef>
                <a:spcPts val="75"/>
              </a:spcBef>
              <a:spcAft>
                <a:spcPts val="0"/>
              </a:spcAft>
            </a:pPr>
            <a:r>
              <a:rPr sz="900" b="1" kern="0" spc="-8" dirty="0">
                <a:solidFill>
                  <a:srgbClr val="003865"/>
                </a:solidFill>
                <a:latin typeface="Arial"/>
                <a:cs typeface="Arial"/>
              </a:rPr>
              <a:t>Nucleus</a:t>
            </a:r>
            <a:endParaRPr sz="900" kern="0">
              <a:solidFill>
                <a:sysClr val="windowText" lastClr="000000"/>
              </a:solidFill>
              <a:latin typeface="Arial"/>
              <a:cs typeface="Arial"/>
            </a:endParaRPr>
          </a:p>
        </p:txBody>
      </p:sp>
      <p:sp>
        <p:nvSpPr>
          <p:cNvPr id="92" name="object 92"/>
          <p:cNvSpPr txBox="1"/>
          <p:nvPr/>
        </p:nvSpPr>
        <p:spPr>
          <a:xfrm>
            <a:off x="6054227" y="1111743"/>
            <a:ext cx="514350" cy="409728"/>
          </a:xfrm>
          <a:prstGeom prst="rect">
            <a:avLst/>
          </a:prstGeom>
        </p:spPr>
        <p:txBody>
          <a:bodyPr vert="horz" wrap="square" lIns="0" tIns="24765" rIns="0" bIns="0" rtlCol="0">
            <a:spAutoFit/>
          </a:bodyPr>
          <a:lstStyle/>
          <a:p>
            <a:pPr marL="9525" marR="3810" defTabSz="685800" fontAlgn="auto">
              <a:lnSpc>
                <a:spcPts val="975"/>
              </a:lnSpc>
              <a:spcBef>
                <a:spcPts val="195"/>
              </a:spcBef>
              <a:spcAft>
                <a:spcPts val="0"/>
              </a:spcAft>
            </a:pPr>
            <a:r>
              <a:rPr sz="900" b="1" kern="0" spc="-8" dirty="0">
                <a:solidFill>
                  <a:srgbClr val="D0006F"/>
                </a:solidFill>
                <a:latin typeface="Arial"/>
                <a:cs typeface="Arial"/>
              </a:rPr>
              <a:t>Receptor tyrosine kinase</a:t>
            </a:r>
            <a:endParaRPr sz="900" kern="0">
              <a:solidFill>
                <a:sysClr val="windowText" lastClr="000000"/>
              </a:solidFill>
              <a:latin typeface="Arial"/>
              <a:cs typeface="Arial"/>
            </a:endParaRPr>
          </a:p>
        </p:txBody>
      </p:sp>
      <p:grpSp>
        <p:nvGrpSpPr>
          <p:cNvPr id="93" name="object 93"/>
          <p:cNvGrpSpPr/>
          <p:nvPr/>
        </p:nvGrpSpPr>
        <p:grpSpPr>
          <a:xfrm>
            <a:off x="6514940" y="2187584"/>
            <a:ext cx="1122521" cy="726281"/>
            <a:chOff x="8686586" y="2913603"/>
            <a:chExt cx="1496695" cy="968375"/>
          </a:xfrm>
        </p:grpSpPr>
        <p:sp>
          <p:nvSpPr>
            <p:cNvPr id="94" name="object 94"/>
            <p:cNvSpPr/>
            <p:nvPr/>
          </p:nvSpPr>
          <p:spPr>
            <a:xfrm>
              <a:off x="8724484" y="3643686"/>
              <a:ext cx="306070" cy="175895"/>
            </a:xfrm>
            <a:custGeom>
              <a:avLst/>
              <a:gdLst/>
              <a:ahLst/>
              <a:cxnLst/>
              <a:rect l="l" t="t" r="r" b="b"/>
              <a:pathLst>
                <a:path w="306070" h="175895">
                  <a:moveTo>
                    <a:pt x="306051" y="0"/>
                  </a:moveTo>
                  <a:lnTo>
                    <a:pt x="0" y="175605"/>
                  </a:lnTo>
                </a:path>
              </a:pathLst>
            </a:custGeom>
            <a:solidFill>
              <a:srgbClr val="830051"/>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95" name="object 95"/>
            <p:cNvSpPr/>
            <p:nvPr/>
          </p:nvSpPr>
          <p:spPr>
            <a:xfrm>
              <a:off x="8724484" y="3643686"/>
              <a:ext cx="306070" cy="175895"/>
            </a:xfrm>
            <a:custGeom>
              <a:avLst/>
              <a:gdLst/>
              <a:ahLst/>
              <a:cxnLst/>
              <a:rect l="l" t="t" r="r" b="b"/>
              <a:pathLst>
                <a:path w="306070" h="175895">
                  <a:moveTo>
                    <a:pt x="0" y="175605"/>
                  </a:moveTo>
                  <a:lnTo>
                    <a:pt x="306051" y="0"/>
                  </a:lnTo>
                </a:path>
              </a:pathLst>
            </a:custGeom>
            <a:ln w="9525">
              <a:solidFill>
                <a:srgbClr val="3F4444"/>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96" name="object 96"/>
            <p:cNvSpPr/>
            <p:nvPr/>
          </p:nvSpPr>
          <p:spPr>
            <a:xfrm>
              <a:off x="8691349" y="3761544"/>
              <a:ext cx="66675" cy="115570"/>
            </a:xfrm>
            <a:custGeom>
              <a:avLst/>
              <a:gdLst/>
              <a:ahLst/>
              <a:cxnLst/>
              <a:rect l="l" t="t" r="r" b="b"/>
              <a:pathLst>
                <a:path w="66675" h="115570">
                  <a:moveTo>
                    <a:pt x="0" y="0"/>
                  </a:moveTo>
                  <a:lnTo>
                    <a:pt x="66270" y="115497"/>
                  </a:lnTo>
                </a:path>
              </a:pathLst>
            </a:custGeom>
            <a:solidFill>
              <a:srgbClr val="830051"/>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97" name="object 97"/>
            <p:cNvSpPr/>
            <p:nvPr/>
          </p:nvSpPr>
          <p:spPr>
            <a:xfrm>
              <a:off x="8691349" y="3761544"/>
              <a:ext cx="66675" cy="115570"/>
            </a:xfrm>
            <a:custGeom>
              <a:avLst/>
              <a:gdLst/>
              <a:ahLst/>
              <a:cxnLst/>
              <a:rect l="l" t="t" r="r" b="b"/>
              <a:pathLst>
                <a:path w="66675" h="115570">
                  <a:moveTo>
                    <a:pt x="66270" y="115497"/>
                  </a:moveTo>
                  <a:lnTo>
                    <a:pt x="0" y="0"/>
                  </a:lnTo>
                </a:path>
              </a:pathLst>
            </a:custGeom>
            <a:ln w="9525">
              <a:solidFill>
                <a:srgbClr val="3F4444"/>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98" name="object 98"/>
            <p:cNvSpPr/>
            <p:nvPr/>
          </p:nvSpPr>
          <p:spPr>
            <a:xfrm>
              <a:off x="8702842" y="3415937"/>
              <a:ext cx="341630" cy="88900"/>
            </a:xfrm>
            <a:custGeom>
              <a:avLst/>
              <a:gdLst/>
              <a:ahLst/>
              <a:cxnLst/>
              <a:rect l="l" t="t" r="r" b="b"/>
              <a:pathLst>
                <a:path w="341629" h="88900">
                  <a:moveTo>
                    <a:pt x="0" y="0"/>
                  </a:moveTo>
                  <a:lnTo>
                    <a:pt x="341517" y="88716"/>
                  </a:lnTo>
                </a:path>
              </a:pathLst>
            </a:custGeom>
            <a:solidFill>
              <a:srgbClr val="830051"/>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99" name="object 99"/>
            <p:cNvSpPr/>
            <p:nvPr/>
          </p:nvSpPr>
          <p:spPr>
            <a:xfrm>
              <a:off x="8702842" y="3415937"/>
              <a:ext cx="341630" cy="88900"/>
            </a:xfrm>
            <a:custGeom>
              <a:avLst/>
              <a:gdLst/>
              <a:ahLst/>
              <a:cxnLst/>
              <a:rect l="l" t="t" r="r" b="b"/>
              <a:pathLst>
                <a:path w="341629" h="88900">
                  <a:moveTo>
                    <a:pt x="341517" y="88716"/>
                  </a:moveTo>
                  <a:lnTo>
                    <a:pt x="0" y="0"/>
                  </a:lnTo>
                </a:path>
              </a:pathLst>
            </a:custGeom>
            <a:ln w="9525">
              <a:solidFill>
                <a:srgbClr val="3F4444"/>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00" name="object 100"/>
            <p:cNvSpPr/>
            <p:nvPr/>
          </p:nvSpPr>
          <p:spPr>
            <a:xfrm>
              <a:off x="9027620" y="3440213"/>
              <a:ext cx="33655" cy="128905"/>
            </a:xfrm>
            <a:custGeom>
              <a:avLst/>
              <a:gdLst/>
              <a:ahLst/>
              <a:cxnLst/>
              <a:rect l="l" t="t" r="r" b="b"/>
              <a:pathLst>
                <a:path w="33654" h="128904">
                  <a:moveTo>
                    <a:pt x="0" y="128882"/>
                  </a:moveTo>
                  <a:lnTo>
                    <a:pt x="33480" y="0"/>
                  </a:lnTo>
                </a:path>
              </a:pathLst>
            </a:custGeom>
            <a:solidFill>
              <a:srgbClr val="830051"/>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01" name="object 101"/>
            <p:cNvSpPr/>
            <p:nvPr/>
          </p:nvSpPr>
          <p:spPr>
            <a:xfrm>
              <a:off x="9027620" y="3440213"/>
              <a:ext cx="33655" cy="128905"/>
            </a:xfrm>
            <a:custGeom>
              <a:avLst/>
              <a:gdLst/>
              <a:ahLst/>
              <a:cxnLst/>
              <a:rect l="l" t="t" r="r" b="b"/>
              <a:pathLst>
                <a:path w="33654" h="128904">
                  <a:moveTo>
                    <a:pt x="33480" y="0"/>
                  </a:moveTo>
                  <a:lnTo>
                    <a:pt x="0" y="128882"/>
                  </a:lnTo>
                </a:path>
              </a:pathLst>
            </a:custGeom>
            <a:ln w="9524">
              <a:solidFill>
                <a:srgbClr val="3F4444"/>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02" name="object 102"/>
            <p:cNvSpPr/>
            <p:nvPr/>
          </p:nvSpPr>
          <p:spPr>
            <a:xfrm>
              <a:off x="8960914" y="2913603"/>
              <a:ext cx="1222375" cy="293370"/>
            </a:xfrm>
            <a:custGeom>
              <a:avLst/>
              <a:gdLst/>
              <a:ahLst/>
              <a:cxnLst/>
              <a:rect l="l" t="t" r="r" b="b"/>
              <a:pathLst>
                <a:path w="1222375" h="293369">
                  <a:moveTo>
                    <a:pt x="1075281" y="293047"/>
                  </a:moveTo>
                  <a:lnTo>
                    <a:pt x="146523" y="293047"/>
                  </a:lnTo>
                  <a:lnTo>
                    <a:pt x="100210" y="285577"/>
                  </a:lnTo>
                  <a:lnTo>
                    <a:pt x="59988" y="264776"/>
                  </a:lnTo>
                  <a:lnTo>
                    <a:pt x="28270" y="233058"/>
                  </a:lnTo>
                  <a:lnTo>
                    <a:pt x="7469" y="192836"/>
                  </a:lnTo>
                  <a:lnTo>
                    <a:pt x="0" y="146523"/>
                  </a:lnTo>
                  <a:lnTo>
                    <a:pt x="7470" y="100210"/>
                  </a:lnTo>
                  <a:lnTo>
                    <a:pt x="28270" y="59988"/>
                  </a:lnTo>
                  <a:lnTo>
                    <a:pt x="59989" y="28270"/>
                  </a:lnTo>
                  <a:lnTo>
                    <a:pt x="100212" y="7469"/>
                  </a:lnTo>
                  <a:lnTo>
                    <a:pt x="146522" y="0"/>
                  </a:lnTo>
                  <a:lnTo>
                    <a:pt x="1075282" y="0"/>
                  </a:lnTo>
                  <a:lnTo>
                    <a:pt x="1121594" y="7469"/>
                  </a:lnTo>
                  <a:lnTo>
                    <a:pt x="1161816" y="28270"/>
                  </a:lnTo>
                  <a:lnTo>
                    <a:pt x="1193534" y="59988"/>
                  </a:lnTo>
                  <a:lnTo>
                    <a:pt x="1214334" y="100210"/>
                  </a:lnTo>
                  <a:lnTo>
                    <a:pt x="1221806" y="146523"/>
                  </a:lnTo>
                  <a:lnTo>
                    <a:pt x="1214334" y="192836"/>
                  </a:lnTo>
                  <a:lnTo>
                    <a:pt x="1193534" y="233058"/>
                  </a:lnTo>
                  <a:lnTo>
                    <a:pt x="1161816" y="264776"/>
                  </a:lnTo>
                  <a:lnTo>
                    <a:pt x="1121594" y="285577"/>
                  </a:lnTo>
                  <a:lnTo>
                    <a:pt x="1075281" y="293047"/>
                  </a:lnTo>
                  <a:close/>
                </a:path>
              </a:pathLst>
            </a:custGeom>
            <a:solidFill>
              <a:srgbClr val="830051"/>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grpSp>
      <p:sp>
        <p:nvSpPr>
          <p:cNvPr id="103" name="object 103"/>
          <p:cNvSpPr txBox="1"/>
          <p:nvPr/>
        </p:nvSpPr>
        <p:spPr>
          <a:xfrm>
            <a:off x="6855014" y="2222192"/>
            <a:ext cx="648176"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b="1" kern="0" spc="-8" dirty="0">
                <a:solidFill>
                  <a:srgbClr val="FFFFFF"/>
                </a:solidFill>
                <a:latin typeface="Arial"/>
                <a:cs typeface="Arial"/>
              </a:rPr>
              <a:t>Capivasertib</a:t>
            </a:r>
            <a:endParaRPr sz="825" kern="0">
              <a:solidFill>
                <a:sysClr val="windowText" lastClr="000000"/>
              </a:solidFill>
              <a:latin typeface="Arial"/>
              <a:cs typeface="Arial"/>
            </a:endParaRPr>
          </a:p>
        </p:txBody>
      </p:sp>
      <p:sp>
        <p:nvSpPr>
          <p:cNvPr id="104" name="object 104"/>
          <p:cNvSpPr/>
          <p:nvPr/>
        </p:nvSpPr>
        <p:spPr>
          <a:xfrm>
            <a:off x="5282317" y="4181319"/>
            <a:ext cx="3026093" cy="282893"/>
          </a:xfrm>
          <a:custGeom>
            <a:avLst/>
            <a:gdLst/>
            <a:ahLst/>
            <a:cxnLst/>
            <a:rect l="l" t="t" r="r" b="b"/>
            <a:pathLst>
              <a:path w="4034790" h="377189">
                <a:moveTo>
                  <a:pt x="188476" y="376952"/>
                </a:moveTo>
                <a:lnTo>
                  <a:pt x="138371" y="370219"/>
                </a:lnTo>
                <a:lnTo>
                  <a:pt x="93348" y="351219"/>
                </a:lnTo>
                <a:lnTo>
                  <a:pt x="55203" y="321748"/>
                </a:lnTo>
                <a:lnTo>
                  <a:pt x="25732" y="283603"/>
                </a:lnTo>
                <a:lnTo>
                  <a:pt x="6733" y="238580"/>
                </a:lnTo>
                <a:lnTo>
                  <a:pt x="0" y="188476"/>
                </a:lnTo>
                <a:lnTo>
                  <a:pt x="6732" y="138371"/>
                </a:lnTo>
                <a:lnTo>
                  <a:pt x="25732" y="93348"/>
                </a:lnTo>
                <a:lnTo>
                  <a:pt x="55203" y="55203"/>
                </a:lnTo>
                <a:lnTo>
                  <a:pt x="93349" y="25732"/>
                </a:lnTo>
                <a:lnTo>
                  <a:pt x="138371" y="6732"/>
                </a:lnTo>
                <a:lnTo>
                  <a:pt x="188476" y="0"/>
                </a:lnTo>
                <a:lnTo>
                  <a:pt x="3845892" y="0"/>
                </a:lnTo>
                <a:lnTo>
                  <a:pt x="3895996" y="6732"/>
                </a:lnTo>
                <a:lnTo>
                  <a:pt x="3941019" y="25732"/>
                </a:lnTo>
                <a:lnTo>
                  <a:pt x="3979164" y="55203"/>
                </a:lnTo>
                <a:lnTo>
                  <a:pt x="4008635" y="93348"/>
                </a:lnTo>
                <a:lnTo>
                  <a:pt x="4027635" y="138372"/>
                </a:lnTo>
                <a:lnTo>
                  <a:pt x="4034367" y="188476"/>
                </a:lnTo>
                <a:lnTo>
                  <a:pt x="4027634" y="238580"/>
                </a:lnTo>
                <a:lnTo>
                  <a:pt x="4008634" y="283603"/>
                </a:lnTo>
                <a:lnTo>
                  <a:pt x="3979164" y="321749"/>
                </a:lnTo>
                <a:lnTo>
                  <a:pt x="3941018" y="351219"/>
                </a:lnTo>
                <a:lnTo>
                  <a:pt x="3895995" y="370219"/>
                </a:lnTo>
                <a:lnTo>
                  <a:pt x="3845892" y="376952"/>
                </a:lnTo>
                <a:lnTo>
                  <a:pt x="188476" y="376952"/>
                </a:lnTo>
                <a:close/>
              </a:path>
            </a:pathLst>
          </a:custGeom>
          <a:solidFill>
            <a:srgbClr val="003865"/>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05" name="object 105"/>
          <p:cNvSpPr txBox="1"/>
          <p:nvPr/>
        </p:nvSpPr>
        <p:spPr>
          <a:xfrm>
            <a:off x="5679591" y="4247392"/>
            <a:ext cx="2230279"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b="1" kern="0" spc="-8" dirty="0">
                <a:solidFill>
                  <a:srgbClr val="FFFFFF"/>
                </a:solidFill>
                <a:latin typeface="Arial"/>
                <a:cs typeface="Arial"/>
              </a:rPr>
              <a:t>Tumor </a:t>
            </a:r>
            <a:r>
              <a:rPr sz="825" b="1" kern="0" dirty="0">
                <a:solidFill>
                  <a:srgbClr val="FFFFFF"/>
                </a:solidFill>
                <a:latin typeface="Arial"/>
                <a:cs typeface="Arial"/>
              </a:rPr>
              <a:t>cell</a:t>
            </a:r>
            <a:r>
              <a:rPr sz="825" b="1" kern="0" spc="-8" dirty="0">
                <a:solidFill>
                  <a:srgbClr val="FFFFFF"/>
                </a:solidFill>
                <a:latin typeface="Arial"/>
                <a:cs typeface="Arial"/>
              </a:rPr>
              <a:t> </a:t>
            </a:r>
            <a:r>
              <a:rPr sz="825" b="1" kern="0" dirty="0">
                <a:solidFill>
                  <a:srgbClr val="FFFFFF"/>
                </a:solidFill>
                <a:latin typeface="Arial"/>
                <a:cs typeface="Arial"/>
              </a:rPr>
              <a:t>survival,</a:t>
            </a:r>
            <a:r>
              <a:rPr sz="825" b="1" kern="0" spc="-8" dirty="0">
                <a:solidFill>
                  <a:srgbClr val="FFFFFF"/>
                </a:solidFill>
                <a:latin typeface="Arial"/>
                <a:cs typeface="Arial"/>
              </a:rPr>
              <a:t> </a:t>
            </a:r>
            <a:r>
              <a:rPr sz="825" b="1" kern="0" dirty="0">
                <a:solidFill>
                  <a:srgbClr val="FFFFFF"/>
                </a:solidFill>
                <a:latin typeface="Arial"/>
                <a:cs typeface="Arial"/>
              </a:rPr>
              <a:t>growth</a:t>
            </a:r>
            <a:r>
              <a:rPr sz="825" b="1" kern="0" spc="-8" dirty="0">
                <a:solidFill>
                  <a:srgbClr val="FFFFFF"/>
                </a:solidFill>
                <a:latin typeface="Arial"/>
                <a:cs typeface="Arial"/>
              </a:rPr>
              <a:t> </a:t>
            </a:r>
            <a:r>
              <a:rPr sz="825" b="1" kern="0" dirty="0">
                <a:solidFill>
                  <a:srgbClr val="FFFFFF"/>
                </a:solidFill>
                <a:latin typeface="Arial"/>
                <a:cs typeface="Arial"/>
              </a:rPr>
              <a:t>and</a:t>
            </a:r>
            <a:r>
              <a:rPr sz="825" b="1" kern="0" spc="-8" dirty="0">
                <a:solidFill>
                  <a:srgbClr val="FFFFFF"/>
                </a:solidFill>
                <a:latin typeface="Arial"/>
                <a:cs typeface="Arial"/>
              </a:rPr>
              <a:t> proliferation</a:t>
            </a:r>
            <a:endParaRPr sz="825" kern="0">
              <a:solidFill>
                <a:sysClr val="windowText" lastClr="000000"/>
              </a:solidFill>
              <a:latin typeface="Arial"/>
              <a:cs typeface="Arial"/>
            </a:endParaRPr>
          </a:p>
        </p:txBody>
      </p:sp>
      <p:grpSp>
        <p:nvGrpSpPr>
          <p:cNvPr id="106" name="object 106"/>
          <p:cNvGrpSpPr/>
          <p:nvPr/>
        </p:nvGrpSpPr>
        <p:grpSpPr>
          <a:xfrm>
            <a:off x="5355915" y="2299096"/>
            <a:ext cx="2921318" cy="1876425"/>
            <a:chOff x="7141220" y="3062287"/>
            <a:chExt cx="3895090" cy="2501900"/>
          </a:xfrm>
        </p:grpSpPr>
        <p:sp>
          <p:nvSpPr>
            <p:cNvPr id="107" name="object 107"/>
            <p:cNvSpPr/>
            <p:nvPr/>
          </p:nvSpPr>
          <p:spPr>
            <a:xfrm>
              <a:off x="7179181" y="4423743"/>
              <a:ext cx="8255" cy="1075055"/>
            </a:xfrm>
            <a:custGeom>
              <a:avLst/>
              <a:gdLst/>
              <a:ahLst/>
              <a:cxnLst/>
              <a:rect l="l" t="t" r="r" b="b"/>
              <a:pathLst>
                <a:path w="8254" h="1075054">
                  <a:moveTo>
                    <a:pt x="7758" y="0"/>
                  </a:moveTo>
                  <a:lnTo>
                    <a:pt x="0" y="1074918"/>
                  </a:lnTo>
                </a:path>
              </a:pathLst>
            </a:custGeom>
            <a:ln w="12699">
              <a:solidFill>
                <a:srgbClr val="3F4444"/>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08" name="object 108"/>
            <p:cNvSpPr/>
            <p:nvPr/>
          </p:nvSpPr>
          <p:spPr>
            <a:xfrm>
              <a:off x="7141220" y="5479336"/>
              <a:ext cx="76200" cy="76835"/>
            </a:xfrm>
            <a:custGeom>
              <a:avLst/>
              <a:gdLst/>
              <a:ahLst/>
              <a:cxnLst/>
              <a:rect l="l" t="t" r="r" b="b"/>
              <a:pathLst>
                <a:path w="76200" h="76835">
                  <a:moveTo>
                    <a:pt x="37548" y="76473"/>
                  </a:moveTo>
                  <a:lnTo>
                    <a:pt x="76198" y="549"/>
                  </a:lnTo>
                  <a:lnTo>
                    <a:pt x="0" y="0"/>
                  </a:lnTo>
                  <a:lnTo>
                    <a:pt x="37548" y="76473"/>
                  </a:lnTo>
                  <a:close/>
                </a:path>
              </a:pathLst>
            </a:custGeom>
            <a:solidFill>
              <a:srgbClr val="3F4444"/>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09" name="object 109"/>
            <p:cNvSpPr/>
            <p:nvPr/>
          </p:nvSpPr>
          <p:spPr>
            <a:xfrm>
              <a:off x="8918417" y="5378735"/>
              <a:ext cx="0" cy="120014"/>
            </a:xfrm>
            <a:custGeom>
              <a:avLst/>
              <a:gdLst/>
              <a:ahLst/>
              <a:cxnLst/>
              <a:rect l="l" t="t" r="r" b="b"/>
              <a:pathLst>
                <a:path h="120014">
                  <a:moveTo>
                    <a:pt x="0" y="0"/>
                  </a:moveTo>
                  <a:lnTo>
                    <a:pt x="0" y="119924"/>
                  </a:lnTo>
                </a:path>
              </a:pathLst>
            </a:custGeom>
            <a:ln w="12700">
              <a:solidFill>
                <a:srgbClr val="3F4444"/>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10" name="object 110"/>
            <p:cNvSpPr/>
            <p:nvPr/>
          </p:nvSpPr>
          <p:spPr>
            <a:xfrm>
              <a:off x="8880317" y="5479609"/>
              <a:ext cx="76200" cy="76200"/>
            </a:xfrm>
            <a:custGeom>
              <a:avLst/>
              <a:gdLst/>
              <a:ahLst/>
              <a:cxnLst/>
              <a:rect l="l" t="t" r="r" b="b"/>
              <a:pathLst>
                <a:path w="76200" h="76200">
                  <a:moveTo>
                    <a:pt x="38100" y="76200"/>
                  </a:moveTo>
                  <a:lnTo>
                    <a:pt x="0" y="0"/>
                  </a:lnTo>
                  <a:lnTo>
                    <a:pt x="76199" y="0"/>
                  </a:lnTo>
                  <a:lnTo>
                    <a:pt x="38100" y="76200"/>
                  </a:lnTo>
                  <a:close/>
                </a:path>
              </a:pathLst>
            </a:custGeom>
            <a:solidFill>
              <a:srgbClr val="3F4444"/>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11" name="object 111"/>
            <p:cNvSpPr/>
            <p:nvPr/>
          </p:nvSpPr>
          <p:spPr>
            <a:xfrm>
              <a:off x="9354200" y="5378735"/>
              <a:ext cx="0" cy="120014"/>
            </a:xfrm>
            <a:custGeom>
              <a:avLst/>
              <a:gdLst/>
              <a:ahLst/>
              <a:cxnLst/>
              <a:rect l="l" t="t" r="r" b="b"/>
              <a:pathLst>
                <a:path h="120014">
                  <a:moveTo>
                    <a:pt x="0" y="0"/>
                  </a:moveTo>
                  <a:lnTo>
                    <a:pt x="0" y="119924"/>
                  </a:lnTo>
                </a:path>
              </a:pathLst>
            </a:custGeom>
            <a:ln w="12700">
              <a:solidFill>
                <a:srgbClr val="3F4444"/>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12" name="object 112"/>
            <p:cNvSpPr/>
            <p:nvPr/>
          </p:nvSpPr>
          <p:spPr>
            <a:xfrm>
              <a:off x="9316100" y="5479609"/>
              <a:ext cx="76200" cy="76200"/>
            </a:xfrm>
            <a:custGeom>
              <a:avLst/>
              <a:gdLst/>
              <a:ahLst/>
              <a:cxnLst/>
              <a:rect l="l" t="t" r="r" b="b"/>
              <a:pathLst>
                <a:path w="76200" h="76200">
                  <a:moveTo>
                    <a:pt x="38100" y="76200"/>
                  </a:moveTo>
                  <a:lnTo>
                    <a:pt x="0" y="0"/>
                  </a:lnTo>
                  <a:lnTo>
                    <a:pt x="76199" y="0"/>
                  </a:lnTo>
                  <a:lnTo>
                    <a:pt x="38100" y="76200"/>
                  </a:lnTo>
                  <a:close/>
                </a:path>
              </a:pathLst>
            </a:custGeom>
            <a:solidFill>
              <a:srgbClr val="3F4444"/>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13" name="object 113"/>
            <p:cNvSpPr/>
            <p:nvPr/>
          </p:nvSpPr>
          <p:spPr>
            <a:xfrm>
              <a:off x="10824884" y="3686268"/>
              <a:ext cx="0" cy="1812925"/>
            </a:xfrm>
            <a:custGeom>
              <a:avLst/>
              <a:gdLst/>
              <a:ahLst/>
              <a:cxnLst/>
              <a:rect l="l" t="t" r="r" b="b"/>
              <a:pathLst>
                <a:path h="1812925">
                  <a:moveTo>
                    <a:pt x="0" y="0"/>
                  </a:moveTo>
                  <a:lnTo>
                    <a:pt x="0" y="1812392"/>
                  </a:lnTo>
                </a:path>
              </a:pathLst>
            </a:custGeom>
            <a:ln w="12700">
              <a:solidFill>
                <a:srgbClr val="3F4444"/>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14" name="object 114"/>
            <p:cNvSpPr/>
            <p:nvPr/>
          </p:nvSpPr>
          <p:spPr>
            <a:xfrm>
              <a:off x="10786784" y="5479610"/>
              <a:ext cx="76200" cy="76200"/>
            </a:xfrm>
            <a:custGeom>
              <a:avLst/>
              <a:gdLst/>
              <a:ahLst/>
              <a:cxnLst/>
              <a:rect l="l" t="t" r="r" b="b"/>
              <a:pathLst>
                <a:path w="76200" h="76200">
                  <a:moveTo>
                    <a:pt x="38100" y="76200"/>
                  </a:moveTo>
                  <a:lnTo>
                    <a:pt x="0" y="0"/>
                  </a:lnTo>
                  <a:lnTo>
                    <a:pt x="76199" y="0"/>
                  </a:lnTo>
                  <a:lnTo>
                    <a:pt x="38100" y="76200"/>
                  </a:lnTo>
                  <a:close/>
                </a:path>
              </a:pathLst>
            </a:custGeom>
            <a:solidFill>
              <a:srgbClr val="3F4444"/>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pic>
          <p:nvPicPr>
            <p:cNvPr id="115" name="object 115"/>
            <p:cNvPicPr/>
            <p:nvPr/>
          </p:nvPicPr>
          <p:blipFill>
            <a:blip r:embed="rId6" cstate="screen">
              <a:extLst>
                <a:ext uri="{28A0092B-C50C-407E-A947-70E740481C1C}">
                  <a14:useLocalDpi xmlns:a14="http://schemas.microsoft.com/office/drawing/2010/main"/>
                </a:ext>
              </a:extLst>
            </a:blip>
            <a:stretch>
              <a:fillRect/>
            </a:stretch>
          </p:blipFill>
          <p:spPr>
            <a:xfrm>
              <a:off x="8724900" y="3251200"/>
              <a:ext cx="164508" cy="166449"/>
            </a:xfrm>
            <a:prstGeom prst="rect">
              <a:avLst/>
            </a:prstGeom>
          </p:spPr>
        </p:pic>
        <p:pic>
          <p:nvPicPr>
            <p:cNvPr id="116" name="object 116"/>
            <p:cNvPicPr/>
            <p:nvPr/>
          </p:nvPicPr>
          <p:blipFill>
            <a:blip r:embed="rId7" cstate="screen">
              <a:extLst>
                <a:ext uri="{28A0092B-C50C-407E-A947-70E740481C1C}">
                  <a14:useLocalDpi xmlns:a14="http://schemas.microsoft.com/office/drawing/2010/main"/>
                </a:ext>
              </a:extLst>
            </a:blip>
            <a:stretch>
              <a:fillRect/>
            </a:stretch>
          </p:blipFill>
          <p:spPr>
            <a:xfrm>
              <a:off x="7239000" y="5372100"/>
              <a:ext cx="164508" cy="166449"/>
            </a:xfrm>
            <a:prstGeom prst="rect">
              <a:avLst/>
            </a:prstGeom>
          </p:spPr>
        </p:pic>
        <p:pic>
          <p:nvPicPr>
            <p:cNvPr id="117" name="object 117"/>
            <p:cNvPicPr/>
            <p:nvPr/>
          </p:nvPicPr>
          <p:blipFill>
            <a:blip r:embed="rId7" cstate="screen">
              <a:extLst>
                <a:ext uri="{28A0092B-C50C-407E-A947-70E740481C1C}">
                  <a14:useLocalDpi xmlns:a14="http://schemas.microsoft.com/office/drawing/2010/main"/>
                </a:ext>
              </a:extLst>
            </a:blip>
            <a:stretch>
              <a:fillRect/>
            </a:stretch>
          </p:blipFill>
          <p:spPr>
            <a:xfrm>
              <a:off x="8966200" y="5397500"/>
              <a:ext cx="164508" cy="166449"/>
            </a:xfrm>
            <a:prstGeom prst="rect">
              <a:avLst/>
            </a:prstGeom>
          </p:spPr>
        </p:pic>
        <p:pic>
          <p:nvPicPr>
            <p:cNvPr id="118" name="object 118"/>
            <p:cNvPicPr/>
            <p:nvPr/>
          </p:nvPicPr>
          <p:blipFill>
            <a:blip r:embed="rId7" cstate="screen">
              <a:extLst>
                <a:ext uri="{28A0092B-C50C-407E-A947-70E740481C1C}">
                  <a14:useLocalDpi xmlns:a14="http://schemas.microsoft.com/office/drawing/2010/main"/>
                </a:ext>
              </a:extLst>
            </a:blip>
            <a:stretch>
              <a:fillRect/>
            </a:stretch>
          </p:blipFill>
          <p:spPr>
            <a:xfrm>
              <a:off x="9448800" y="5397500"/>
              <a:ext cx="164508" cy="166449"/>
            </a:xfrm>
            <a:prstGeom prst="rect">
              <a:avLst/>
            </a:prstGeom>
          </p:spPr>
        </p:pic>
        <p:pic>
          <p:nvPicPr>
            <p:cNvPr id="119" name="object 119"/>
            <p:cNvPicPr/>
            <p:nvPr/>
          </p:nvPicPr>
          <p:blipFill>
            <a:blip r:embed="rId7" cstate="screen">
              <a:extLst>
                <a:ext uri="{28A0092B-C50C-407E-A947-70E740481C1C}">
                  <a14:useLocalDpi xmlns:a14="http://schemas.microsoft.com/office/drawing/2010/main"/>
                </a:ext>
              </a:extLst>
            </a:blip>
            <a:stretch>
              <a:fillRect/>
            </a:stretch>
          </p:blipFill>
          <p:spPr>
            <a:xfrm>
              <a:off x="10871200" y="5372100"/>
              <a:ext cx="164508" cy="166449"/>
            </a:xfrm>
            <a:prstGeom prst="rect">
              <a:avLst/>
            </a:prstGeom>
          </p:spPr>
        </p:pic>
        <p:sp>
          <p:nvSpPr>
            <p:cNvPr id="120" name="object 120"/>
            <p:cNvSpPr/>
            <p:nvPr/>
          </p:nvSpPr>
          <p:spPr>
            <a:xfrm>
              <a:off x="8689015" y="3108568"/>
              <a:ext cx="306070" cy="175895"/>
            </a:xfrm>
            <a:custGeom>
              <a:avLst/>
              <a:gdLst/>
              <a:ahLst/>
              <a:cxnLst/>
              <a:rect l="l" t="t" r="r" b="b"/>
              <a:pathLst>
                <a:path w="306070" h="175895">
                  <a:moveTo>
                    <a:pt x="306050" y="0"/>
                  </a:moveTo>
                  <a:lnTo>
                    <a:pt x="0" y="175605"/>
                  </a:lnTo>
                </a:path>
              </a:pathLst>
            </a:custGeom>
            <a:solidFill>
              <a:srgbClr val="830051"/>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21" name="object 121"/>
            <p:cNvSpPr/>
            <p:nvPr/>
          </p:nvSpPr>
          <p:spPr>
            <a:xfrm>
              <a:off x="8689015" y="3108568"/>
              <a:ext cx="306070" cy="175895"/>
            </a:xfrm>
            <a:custGeom>
              <a:avLst/>
              <a:gdLst/>
              <a:ahLst/>
              <a:cxnLst/>
              <a:rect l="l" t="t" r="r" b="b"/>
              <a:pathLst>
                <a:path w="306070" h="175895">
                  <a:moveTo>
                    <a:pt x="0" y="175605"/>
                  </a:moveTo>
                  <a:lnTo>
                    <a:pt x="306050" y="0"/>
                  </a:lnTo>
                </a:path>
              </a:pathLst>
            </a:custGeom>
            <a:ln w="9525">
              <a:solidFill>
                <a:srgbClr val="830051"/>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22" name="object 122"/>
            <p:cNvSpPr/>
            <p:nvPr/>
          </p:nvSpPr>
          <p:spPr>
            <a:xfrm>
              <a:off x="8655879" y="3226424"/>
              <a:ext cx="66675" cy="115570"/>
            </a:xfrm>
            <a:custGeom>
              <a:avLst/>
              <a:gdLst/>
              <a:ahLst/>
              <a:cxnLst/>
              <a:rect l="l" t="t" r="r" b="b"/>
              <a:pathLst>
                <a:path w="66675" h="115570">
                  <a:moveTo>
                    <a:pt x="0" y="0"/>
                  </a:moveTo>
                  <a:lnTo>
                    <a:pt x="66270" y="115497"/>
                  </a:lnTo>
                </a:path>
              </a:pathLst>
            </a:custGeom>
            <a:solidFill>
              <a:srgbClr val="830051"/>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23" name="object 123"/>
            <p:cNvSpPr/>
            <p:nvPr/>
          </p:nvSpPr>
          <p:spPr>
            <a:xfrm>
              <a:off x="8655879" y="3226424"/>
              <a:ext cx="66675" cy="115570"/>
            </a:xfrm>
            <a:custGeom>
              <a:avLst/>
              <a:gdLst/>
              <a:ahLst/>
              <a:cxnLst/>
              <a:rect l="l" t="t" r="r" b="b"/>
              <a:pathLst>
                <a:path w="66675" h="115570">
                  <a:moveTo>
                    <a:pt x="66270" y="115497"/>
                  </a:moveTo>
                  <a:lnTo>
                    <a:pt x="0" y="0"/>
                  </a:lnTo>
                </a:path>
              </a:pathLst>
            </a:custGeom>
            <a:ln w="9525">
              <a:solidFill>
                <a:srgbClr val="830051"/>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24" name="object 124"/>
            <p:cNvSpPr/>
            <p:nvPr/>
          </p:nvSpPr>
          <p:spPr>
            <a:xfrm>
              <a:off x="10196806" y="3718945"/>
              <a:ext cx="440690" cy="821690"/>
            </a:xfrm>
            <a:custGeom>
              <a:avLst/>
              <a:gdLst/>
              <a:ahLst/>
              <a:cxnLst/>
              <a:rect l="l" t="t" r="r" b="b"/>
              <a:pathLst>
                <a:path w="440690" h="821689">
                  <a:moveTo>
                    <a:pt x="0" y="821427"/>
                  </a:moveTo>
                  <a:lnTo>
                    <a:pt x="440564" y="0"/>
                  </a:lnTo>
                </a:path>
              </a:pathLst>
            </a:custGeom>
            <a:solidFill>
              <a:srgbClr val="830051"/>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25" name="object 125"/>
            <p:cNvSpPr/>
            <p:nvPr/>
          </p:nvSpPr>
          <p:spPr>
            <a:xfrm>
              <a:off x="10196806" y="3718945"/>
              <a:ext cx="440690" cy="821690"/>
            </a:xfrm>
            <a:custGeom>
              <a:avLst/>
              <a:gdLst/>
              <a:ahLst/>
              <a:cxnLst/>
              <a:rect l="l" t="t" r="r" b="b"/>
              <a:pathLst>
                <a:path w="440690" h="821689">
                  <a:moveTo>
                    <a:pt x="440564" y="0"/>
                  </a:moveTo>
                  <a:lnTo>
                    <a:pt x="0" y="821427"/>
                  </a:lnTo>
                </a:path>
              </a:pathLst>
            </a:custGeom>
            <a:ln w="9524">
              <a:solidFill>
                <a:srgbClr val="153F6C"/>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26" name="object 126"/>
            <p:cNvSpPr/>
            <p:nvPr/>
          </p:nvSpPr>
          <p:spPr>
            <a:xfrm>
              <a:off x="10579382" y="3687842"/>
              <a:ext cx="116205" cy="62230"/>
            </a:xfrm>
            <a:custGeom>
              <a:avLst/>
              <a:gdLst/>
              <a:ahLst/>
              <a:cxnLst/>
              <a:rect l="l" t="t" r="r" b="b"/>
              <a:pathLst>
                <a:path w="116204" h="62229">
                  <a:moveTo>
                    <a:pt x="115978" y="62203"/>
                  </a:moveTo>
                  <a:lnTo>
                    <a:pt x="0" y="0"/>
                  </a:lnTo>
                </a:path>
              </a:pathLst>
            </a:custGeom>
            <a:solidFill>
              <a:srgbClr val="830051"/>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27" name="object 127"/>
            <p:cNvSpPr/>
            <p:nvPr/>
          </p:nvSpPr>
          <p:spPr>
            <a:xfrm>
              <a:off x="10579382" y="3687842"/>
              <a:ext cx="116205" cy="62230"/>
            </a:xfrm>
            <a:custGeom>
              <a:avLst/>
              <a:gdLst/>
              <a:ahLst/>
              <a:cxnLst/>
              <a:rect l="l" t="t" r="r" b="b"/>
              <a:pathLst>
                <a:path w="116204" h="62229">
                  <a:moveTo>
                    <a:pt x="0" y="0"/>
                  </a:moveTo>
                  <a:lnTo>
                    <a:pt x="115978" y="62203"/>
                  </a:lnTo>
                </a:path>
              </a:pathLst>
            </a:custGeom>
            <a:ln w="9525">
              <a:solidFill>
                <a:srgbClr val="153F6C"/>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pic>
          <p:nvPicPr>
            <p:cNvPr id="128" name="object 128"/>
            <p:cNvPicPr/>
            <p:nvPr/>
          </p:nvPicPr>
          <p:blipFill>
            <a:blip r:embed="rId6" cstate="screen">
              <a:extLst>
                <a:ext uri="{28A0092B-C50C-407E-A947-70E740481C1C}">
                  <a14:useLocalDpi xmlns:a14="http://schemas.microsoft.com/office/drawing/2010/main"/>
                </a:ext>
              </a:extLst>
            </a:blip>
            <a:stretch>
              <a:fillRect/>
            </a:stretch>
          </p:blipFill>
          <p:spPr>
            <a:xfrm>
              <a:off x="10566400" y="3771900"/>
              <a:ext cx="164509" cy="166449"/>
            </a:xfrm>
            <a:prstGeom prst="rect">
              <a:avLst/>
            </a:prstGeom>
          </p:spPr>
        </p:pic>
        <p:sp>
          <p:nvSpPr>
            <p:cNvPr id="129" name="object 129"/>
            <p:cNvSpPr/>
            <p:nvPr/>
          </p:nvSpPr>
          <p:spPr>
            <a:xfrm>
              <a:off x="9551142" y="4803537"/>
              <a:ext cx="542290" cy="311150"/>
            </a:xfrm>
            <a:custGeom>
              <a:avLst/>
              <a:gdLst/>
              <a:ahLst/>
              <a:cxnLst/>
              <a:rect l="l" t="t" r="r" b="b"/>
              <a:pathLst>
                <a:path w="542290" h="311150">
                  <a:moveTo>
                    <a:pt x="542216" y="0"/>
                  </a:moveTo>
                  <a:lnTo>
                    <a:pt x="0" y="311112"/>
                  </a:lnTo>
                </a:path>
              </a:pathLst>
            </a:custGeom>
            <a:solidFill>
              <a:srgbClr val="830051"/>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30" name="object 130"/>
            <p:cNvSpPr/>
            <p:nvPr/>
          </p:nvSpPr>
          <p:spPr>
            <a:xfrm>
              <a:off x="9551142" y="4803537"/>
              <a:ext cx="542290" cy="311150"/>
            </a:xfrm>
            <a:custGeom>
              <a:avLst/>
              <a:gdLst/>
              <a:ahLst/>
              <a:cxnLst/>
              <a:rect l="l" t="t" r="r" b="b"/>
              <a:pathLst>
                <a:path w="542290" h="311150">
                  <a:moveTo>
                    <a:pt x="0" y="311112"/>
                  </a:moveTo>
                  <a:lnTo>
                    <a:pt x="542216" y="0"/>
                  </a:lnTo>
                </a:path>
              </a:pathLst>
            </a:custGeom>
            <a:ln w="9525">
              <a:solidFill>
                <a:srgbClr val="153F6C"/>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31" name="object 131"/>
            <p:cNvSpPr/>
            <p:nvPr/>
          </p:nvSpPr>
          <p:spPr>
            <a:xfrm>
              <a:off x="9518006" y="5056901"/>
              <a:ext cx="66675" cy="115570"/>
            </a:xfrm>
            <a:custGeom>
              <a:avLst/>
              <a:gdLst/>
              <a:ahLst/>
              <a:cxnLst/>
              <a:rect l="l" t="t" r="r" b="b"/>
              <a:pathLst>
                <a:path w="66675" h="115570">
                  <a:moveTo>
                    <a:pt x="0" y="0"/>
                  </a:moveTo>
                  <a:lnTo>
                    <a:pt x="66270" y="115497"/>
                  </a:lnTo>
                </a:path>
              </a:pathLst>
            </a:custGeom>
            <a:solidFill>
              <a:srgbClr val="830051"/>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32" name="object 132"/>
            <p:cNvSpPr/>
            <p:nvPr/>
          </p:nvSpPr>
          <p:spPr>
            <a:xfrm>
              <a:off x="9518006" y="5056901"/>
              <a:ext cx="66675" cy="115570"/>
            </a:xfrm>
            <a:custGeom>
              <a:avLst/>
              <a:gdLst/>
              <a:ahLst/>
              <a:cxnLst/>
              <a:rect l="l" t="t" r="r" b="b"/>
              <a:pathLst>
                <a:path w="66675" h="115570">
                  <a:moveTo>
                    <a:pt x="66270" y="115497"/>
                  </a:moveTo>
                  <a:lnTo>
                    <a:pt x="0" y="0"/>
                  </a:lnTo>
                </a:path>
              </a:pathLst>
            </a:custGeom>
            <a:ln w="9525">
              <a:solidFill>
                <a:srgbClr val="153F6C"/>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pic>
          <p:nvPicPr>
            <p:cNvPr id="133" name="object 133"/>
            <p:cNvPicPr/>
            <p:nvPr/>
          </p:nvPicPr>
          <p:blipFill>
            <a:blip r:embed="rId6" cstate="screen">
              <a:extLst>
                <a:ext uri="{28A0092B-C50C-407E-A947-70E740481C1C}">
                  <a14:useLocalDpi xmlns:a14="http://schemas.microsoft.com/office/drawing/2010/main"/>
                </a:ext>
              </a:extLst>
            </a:blip>
            <a:stretch>
              <a:fillRect/>
            </a:stretch>
          </p:blipFill>
          <p:spPr>
            <a:xfrm>
              <a:off x="9601200" y="5080000"/>
              <a:ext cx="164508" cy="166449"/>
            </a:xfrm>
            <a:prstGeom prst="rect">
              <a:avLst/>
            </a:prstGeom>
          </p:spPr>
        </p:pic>
        <p:sp>
          <p:nvSpPr>
            <p:cNvPr id="134" name="object 134"/>
            <p:cNvSpPr/>
            <p:nvPr/>
          </p:nvSpPr>
          <p:spPr>
            <a:xfrm>
              <a:off x="7489356" y="3065295"/>
              <a:ext cx="501650" cy="211454"/>
            </a:xfrm>
            <a:custGeom>
              <a:avLst/>
              <a:gdLst/>
              <a:ahLst/>
              <a:cxnLst/>
              <a:rect l="l" t="t" r="r" b="b"/>
              <a:pathLst>
                <a:path w="501650" h="211454">
                  <a:moveTo>
                    <a:pt x="395726" y="211390"/>
                  </a:moveTo>
                  <a:lnTo>
                    <a:pt x="105695" y="211390"/>
                  </a:lnTo>
                  <a:lnTo>
                    <a:pt x="64554" y="203084"/>
                  </a:lnTo>
                  <a:lnTo>
                    <a:pt x="30957" y="180433"/>
                  </a:lnTo>
                  <a:lnTo>
                    <a:pt x="8306" y="146836"/>
                  </a:lnTo>
                  <a:lnTo>
                    <a:pt x="0" y="105695"/>
                  </a:lnTo>
                  <a:lnTo>
                    <a:pt x="8306" y="64553"/>
                  </a:lnTo>
                  <a:lnTo>
                    <a:pt x="30957" y="30957"/>
                  </a:lnTo>
                  <a:lnTo>
                    <a:pt x="64554" y="8306"/>
                  </a:lnTo>
                  <a:lnTo>
                    <a:pt x="105695" y="0"/>
                  </a:lnTo>
                  <a:lnTo>
                    <a:pt x="395726" y="0"/>
                  </a:lnTo>
                  <a:lnTo>
                    <a:pt x="436867" y="8306"/>
                  </a:lnTo>
                  <a:lnTo>
                    <a:pt x="470464" y="30957"/>
                  </a:lnTo>
                  <a:lnTo>
                    <a:pt x="493115" y="64554"/>
                  </a:lnTo>
                  <a:lnTo>
                    <a:pt x="501422" y="105695"/>
                  </a:lnTo>
                  <a:lnTo>
                    <a:pt x="493115" y="146836"/>
                  </a:lnTo>
                  <a:lnTo>
                    <a:pt x="470464" y="180433"/>
                  </a:lnTo>
                  <a:lnTo>
                    <a:pt x="436867" y="203084"/>
                  </a:lnTo>
                  <a:lnTo>
                    <a:pt x="395726" y="211390"/>
                  </a:lnTo>
                  <a:close/>
                </a:path>
              </a:pathLst>
            </a:custGeom>
            <a:solidFill>
              <a:srgbClr val="F0AB00"/>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35" name="object 135"/>
            <p:cNvSpPr/>
            <p:nvPr/>
          </p:nvSpPr>
          <p:spPr>
            <a:xfrm>
              <a:off x="7489825" y="3065462"/>
              <a:ext cx="501650" cy="212090"/>
            </a:xfrm>
            <a:custGeom>
              <a:avLst/>
              <a:gdLst/>
              <a:ahLst/>
              <a:cxnLst/>
              <a:rect l="l" t="t" r="r" b="b"/>
              <a:pathLst>
                <a:path w="501650" h="212089">
                  <a:moveTo>
                    <a:pt x="0" y="105568"/>
                  </a:moveTo>
                  <a:lnTo>
                    <a:pt x="7937" y="64293"/>
                  </a:lnTo>
                  <a:lnTo>
                    <a:pt x="30956" y="30956"/>
                  </a:lnTo>
                  <a:lnTo>
                    <a:pt x="64293" y="8731"/>
                  </a:lnTo>
                  <a:lnTo>
                    <a:pt x="105568" y="0"/>
                  </a:lnTo>
                  <a:lnTo>
                    <a:pt x="395287" y="0"/>
                  </a:lnTo>
                  <a:lnTo>
                    <a:pt x="436562" y="8731"/>
                  </a:lnTo>
                  <a:lnTo>
                    <a:pt x="470693" y="30956"/>
                  </a:lnTo>
                  <a:lnTo>
                    <a:pt x="492918" y="64293"/>
                  </a:lnTo>
                  <a:lnTo>
                    <a:pt x="501650" y="105568"/>
                  </a:lnTo>
                  <a:lnTo>
                    <a:pt x="492918" y="146843"/>
                  </a:lnTo>
                  <a:lnTo>
                    <a:pt x="470693" y="180975"/>
                  </a:lnTo>
                  <a:lnTo>
                    <a:pt x="436562" y="203200"/>
                  </a:lnTo>
                  <a:lnTo>
                    <a:pt x="395287" y="211931"/>
                  </a:lnTo>
                  <a:lnTo>
                    <a:pt x="105568" y="211931"/>
                  </a:lnTo>
                  <a:lnTo>
                    <a:pt x="64293" y="203200"/>
                  </a:lnTo>
                  <a:lnTo>
                    <a:pt x="30956" y="180975"/>
                  </a:lnTo>
                  <a:lnTo>
                    <a:pt x="7937" y="146843"/>
                  </a:lnTo>
                  <a:lnTo>
                    <a:pt x="0" y="105568"/>
                  </a:lnTo>
                  <a:close/>
                </a:path>
              </a:pathLst>
            </a:custGeom>
            <a:ln w="6350">
              <a:solidFill>
                <a:srgbClr val="785600"/>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grpSp>
      <p:sp>
        <p:nvSpPr>
          <p:cNvPr id="136" name="object 136"/>
          <p:cNvSpPr txBox="1"/>
          <p:nvPr/>
        </p:nvSpPr>
        <p:spPr>
          <a:xfrm>
            <a:off x="5655032" y="2305340"/>
            <a:ext cx="298609"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b="1" kern="0" spc="-15" dirty="0">
                <a:solidFill>
                  <a:srgbClr val="FFFFFF"/>
                </a:solidFill>
                <a:latin typeface="Arial"/>
                <a:cs typeface="Arial"/>
              </a:rPr>
              <a:t>PTEN</a:t>
            </a:r>
            <a:endParaRPr sz="825" kern="0">
              <a:solidFill>
                <a:sysClr val="windowText" lastClr="000000"/>
              </a:solidFill>
              <a:latin typeface="Arial"/>
              <a:cs typeface="Arial"/>
            </a:endParaRPr>
          </a:p>
        </p:txBody>
      </p:sp>
      <p:grpSp>
        <p:nvGrpSpPr>
          <p:cNvPr id="137" name="object 137"/>
          <p:cNvGrpSpPr/>
          <p:nvPr/>
        </p:nvGrpSpPr>
        <p:grpSpPr>
          <a:xfrm>
            <a:off x="6006921" y="2322360"/>
            <a:ext cx="2291239" cy="1303496"/>
            <a:chOff x="8009227" y="3093305"/>
            <a:chExt cx="3054985" cy="1737995"/>
          </a:xfrm>
        </p:grpSpPr>
        <p:sp>
          <p:nvSpPr>
            <p:cNvPr id="138" name="object 138"/>
            <p:cNvSpPr/>
            <p:nvPr/>
          </p:nvSpPr>
          <p:spPr>
            <a:xfrm>
              <a:off x="8009227" y="3159885"/>
              <a:ext cx="353060" cy="0"/>
            </a:xfrm>
            <a:custGeom>
              <a:avLst/>
              <a:gdLst/>
              <a:ahLst/>
              <a:cxnLst/>
              <a:rect l="l" t="t" r="r" b="b"/>
              <a:pathLst>
                <a:path w="353059">
                  <a:moveTo>
                    <a:pt x="0" y="0"/>
                  </a:moveTo>
                  <a:lnTo>
                    <a:pt x="352852" y="0"/>
                  </a:lnTo>
                </a:path>
              </a:pathLst>
            </a:custGeom>
            <a:solidFill>
              <a:srgbClr val="830051"/>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39" name="object 139"/>
            <p:cNvSpPr/>
            <p:nvPr/>
          </p:nvSpPr>
          <p:spPr>
            <a:xfrm>
              <a:off x="8009227" y="3159885"/>
              <a:ext cx="353060" cy="0"/>
            </a:xfrm>
            <a:custGeom>
              <a:avLst/>
              <a:gdLst/>
              <a:ahLst/>
              <a:cxnLst/>
              <a:rect l="l" t="t" r="r" b="b"/>
              <a:pathLst>
                <a:path w="353059">
                  <a:moveTo>
                    <a:pt x="352852" y="0"/>
                  </a:moveTo>
                  <a:lnTo>
                    <a:pt x="0" y="0"/>
                  </a:lnTo>
                </a:path>
              </a:pathLst>
            </a:custGeom>
            <a:ln w="9525">
              <a:solidFill>
                <a:srgbClr val="3F4444"/>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40" name="object 140"/>
            <p:cNvSpPr/>
            <p:nvPr/>
          </p:nvSpPr>
          <p:spPr>
            <a:xfrm>
              <a:off x="8362079" y="3093305"/>
              <a:ext cx="0" cy="133350"/>
            </a:xfrm>
            <a:custGeom>
              <a:avLst/>
              <a:gdLst/>
              <a:ahLst/>
              <a:cxnLst/>
              <a:rect l="l" t="t" r="r" b="b"/>
              <a:pathLst>
                <a:path h="133350">
                  <a:moveTo>
                    <a:pt x="0" y="133159"/>
                  </a:moveTo>
                  <a:lnTo>
                    <a:pt x="0" y="0"/>
                  </a:lnTo>
                </a:path>
              </a:pathLst>
            </a:custGeom>
            <a:solidFill>
              <a:srgbClr val="830051"/>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41" name="object 141"/>
            <p:cNvSpPr/>
            <p:nvPr/>
          </p:nvSpPr>
          <p:spPr>
            <a:xfrm>
              <a:off x="8362079" y="3093305"/>
              <a:ext cx="0" cy="133350"/>
            </a:xfrm>
            <a:custGeom>
              <a:avLst/>
              <a:gdLst/>
              <a:ahLst/>
              <a:cxnLst/>
              <a:rect l="l" t="t" r="r" b="b"/>
              <a:pathLst>
                <a:path h="133350">
                  <a:moveTo>
                    <a:pt x="0" y="0"/>
                  </a:moveTo>
                  <a:lnTo>
                    <a:pt x="0" y="133159"/>
                  </a:lnTo>
                </a:path>
              </a:pathLst>
            </a:custGeom>
            <a:ln w="9525">
              <a:solidFill>
                <a:srgbClr val="3F4444"/>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42" name="object 142"/>
            <p:cNvSpPr/>
            <p:nvPr/>
          </p:nvSpPr>
          <p:spPr>
            <a:xfrm>
              <a:off x="9842377" y="4537921"/>
              <a:ext cx="1222375" cy="293370"/>
            </a:xfrm>
            <a:custGeom>
              <a:avLst/>
              <a:gdLst/>
              <a:ahLst/>
              <a:cxnLst/>
              <a:rect l="l" t="t" r="r" b="b"/>
              <a:pathLst>
                <a:path w="1222375" h="293370">
                  <a:moveTo>
                    <a:pt x="1075280" y="293046"/>
                  </a:moveTo>
                  <a:lnTo>
                    <a:pt x="146522" y="293046"/>
                  </a:lnTo>
                  <a:lnTo>
                    <a:pt x="100209" y="285576"/>
                  </a:lnTo>
                  <a:lnTo>
                    <a:pt x="59987" y="264776"/>
                  </a:lnTo>
                  <a:lnTo>
                    <a:pt x="28269" y="233058"/>
                  </a:lnTo>
                  <a:lnTo>
                    <a:pt x="7468" y="192836"/>
                  </a:lnTo>
                  <a:lnTo>
                    <a:pt x="0" y="146523"/>
                  </a:lnTo>
                  <a:lnTo>
                    <a:pt x="7469" y="100210"/>
                  </a:lnTo>
                  <a:lnTo>
                    <a:pt x="28270" y="59988"/>
                  </a:lnTo>
                  <a:lnTo>
                    <a:pt x="59988" y="28270"/>
                  </a:lnTo>
                  <a:lnTo>
                    <a:pt x="100210" y="7469"/>
                  </a:lnTo>
                  <a:lnTo>
                    <a:pt x="146522" y="0"/>
                  </a:lnTo>
                  <a:lnTo>
                    <a:pt x="1075282" y="0"/>
                  </a:lnTo>
                  <a:lnTo>
                    <a:pt x="1121593" y="7470"/>
                  </a:lnTo>
                  <a:lnTo>
                    <a:pt x="1161815" y="28270"/>
                  </a:lnTo>
                  <a:lnTo>
                    <a:pt x="1193533" y="59988"/>
                  </a:lnTo>
                  <a:lnTo>
                    <a:pt x="1214334" y="100210"/>
                  </a:lnTo>
                  <a:lnTo>
                    <a:pt x="1221803" y="146524"/>
                  </a:lnTo>
                  <a:lnTo>
                    <a:pt x="1214333" y="192836"/>
                  </a:lnTo>
                  <a:lnTo>
                    <a:pt x="1193533" y="233058"/>
                  </a:lnTo>
                  <a:lnTo>
                    <a:pt x="1161815" y="264776"/>
                  </a:lnTo>
                  <a:lnTo>
                    <a:pt x="1121593" y="285576"/>
                  </a:lnTo>
                  <a:lnTo>
                    <a:pt x="1075280" y="293046"/>
                  </a:lnTo>
                  <a:close/>
                </a:path>
              </a:pathLst>
            </a:custGeom>
            <a:solidFill>
              <a:srgbClr val="3F4444"/>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grpSp>
      <p:sp>
        <p:nvSpPr>
          <p:cNvPr id="143" name="object 143"/>
          <p:cNvSpPr txBox="1"/>
          <p:nvPr/>
        </p:nvSpPr>
        <p:spPr>
          <a:xfrm>
            <a:off x="7548257" y="3440431"/>
            <a:ext cx="583883"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b="1" kern="0" spc="-8" dirty="0">
                <a:solidFill>
                  <a:srgbClr val="FFFFFF"/>
                </a:solidFill>
                <a:latin typeface="Arial"/>
                <a:cs typeface="Arial"/>
              </a:rPr>
              <a:t>Fulvestrant</a:t>
            </a:r>
            <a:endParaRPr sz="825" kern="0">
              <a:solidFill>
                <a:sysClr val="windowText" lastClr="000000"/>
              </a:solidFill>
              <a:latin typeface="Arial"/>
              <a:cs typeface="Arial"/>
            </a:endParaRPr>
          </a:p>
        </p:txBody>
      </p:sp>
      <p:sp>
        <p:nvSpPr>
          <p:cNvPr id="144" name="object 144"/>
          <p:cNvSpPr txBox="1"/>
          <p:nvPr/>
        </p:nvSpPr>
        <p:spPr>
          <a:xfrm>
            <a:off x="8048018" y="1339533"/>
            <a:ext cx="622458" cy="136576"/>
          </a:xfrm>
          <a:prstGeom prst="rect">
            <a:avLst/>
          </a:prstGeom>
        </p:spPr>
        <p:txBody>
          <a:bodyPr vert="horz" wrap="square" lIns="0" tIns="9525" rIns="0" bIns="0" rtlCol="0">
            <a:spAutoFit/>
          </a:bodyPr>
          <a:lstStyle/>
          <a:p>
            <a:pPr marL="28575" defTabSz="685800" fontAlgn="auto">
              <a:spcBef>
                <a:spcPts val="75"/>
              </a:spcBef>
              <a:spcAft>
                <a:spcPts val="0"/>
              </a:spcAft>
            </a:pPr>
            <a:r>
              <a:rPr sz="1181" b="1" kern="0" baseline="7936" dirty="0">
                <a:solidFill>
                  <a:srgbClr val="FFFFFF"/>
                </a:solidFill>
                <a:latin typeface="Arial"/>
                <a:cs typeface="Arial"/>
              </a:rPr>
              <a:t>E</a:t>
            </a:r>
            <a:r>
              <a:rPr sz="1181" b="1" kern="0" spc="185" baseline="7936" dirty="0">
                <a:solidFill>
                  <a:srgbClr val="FFFFFF"/>
                </a:solidFill>
                <a:latin typeface="Arial"/>
                <a:cs typeface="Arial"/>
              </a:rPr>
              <a:t> </a:t>
            </a:r>
            <a:r>
              <a:rPr sz="825" b="1" kern="0" spc="-8" dirty="0">
                <a:solidFill>
                  <a:srgbClr val="3F4444"/>
                </a:solidFill>
                <a:latin typeface="Arial"/>
                <a:cs typeface="Arial"/>
              </a:rPr>
              <a:t>Estrogen</a:t>
            </a:r>
            <a:endParaRPr sz="825" kern="0">
              <a:solidFill>
                <a:sysClr val="windowText" lastClr="000000"/>
              </a:solidFill>
              <a:latin typeface="Arial"/>
              <a:cs typeface="Arial"/>
            </a:endParaRPr>
          </a:p>
        </p:txBody>
      </p:sp>
    </p:spTree>
    <p:extLst>
      <p:ext uri="{BB962C8B-B14F-4D97-AF65-F5344CB8AC3E}">
        <p14:creationId xmlns:p14="http://schemas.microsoft.com/office/powerpoint/2010/main" val="2492425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797983" y="50599"/>
            <a:ext cx="3310414" cy="148117"/>
          </a:xfrm>
          <a:prstGeom prst="rect">
            <a:avLst/>
          </a:prstGeom>
        </p:spPr>
        <p:txBody>
          <a:bodyPr vert="horz" wrap="square" lIns="0" tIns="9525" rIns="0" bIns="0" rtlCol="0">
            <a:spAutoFit/>
          </a:bodyPr>
          <a:lstStyle/>
          <a:p>
            <a:pPr marL="28575" defTabSz="685800" fontAlgn="auto">
              <a:spcBef>
                <a:spcPts val="75"/>
              </a:spcBef>
              <a:spcAft>
                <a:spcPts val="0"/>
              </a:spcAft>
            </a:pPr>
            <a:r>
              <a:rPr sz="900" kern="0" dirty="0">
                <a:solidFill>
                  <a:srgbClr val="3F4444"/>
                </a:solidFill>
                <a:latin typeface="Arial"/>
                <a:cs typeface="Arial"/>
              </a:rPr>
              <a:t>San</a:t>
            </a:r>
            <a:r>
              <a:rPr sz="900" kern="0" spc="-64" dirty="0">
                <a:solidFill>
                  <a:srgbClr val="3F4444"/>
                </a:solidFill>
                <a:latin typeface="Arial"/>
                <a:cs typeface="Arial"/>
              </a:rPr>
              <a:t> </a:t>
            </a:r>
            <a:r>
              <a:rPr sz="900" kern="0" dirty="0">
                <a:solidFill>
                  <a:srgbClr val="3F4444"/>
                </a:solidFill>
                <a:latin typeface="Arial"/>
                <a:cs typeface="Arial"/>
              </a:rPr>
              <a:t>Antonio</a:t>
            </a:r>
            <a:r>
              <a:rPr sz="900" kern="0" spc="-11" dirty="0">
                <a:solidFill>
                  <a:srgbClr val="3F4444"/>
                </a:solidFill>
                <a:latin typeface="Arial"/>
                <a:cs typeface="Arial"/>
              </a:rPr>
              <a:t> </a:t>
            </a:r>
            <a:r>
              <a:rPr sz="900" kern="0" dirty="0">
                <a:solidFill>
                  <a:srgbClr val="3F4444"/>
                </a:solidFill>
                <a:latin typeface="Arial"/>
                <a:cs typeface="Arial"/>
              </a:rPr>
              <a:t>Breast</a:t>
            </a:r>
            <a:r>
              <a:rPr sz="900" kern="0" spc="-11" dirty="0">
                <a:solidFill>
                  <a:srgbClr val="3F4444"/>
                </a:solidFill>
                <a:latin typeface="Arial"/>
                <a:cs typeface="Arial"/>
              </a:rPr>
              <a:t> </a:t>
            </a:r>
            <a:r>
              <a:rPr sz="900" kern="0" dirty="0">
                <a:solidFill>
                  <a:srgbClr val="3F4444"/>
                </a:solidFill>
                <a:latin typeface="Arial"/>
                <a:cs typeface="Arial"/>
              </a:rPr>
              <a:t>Cancer</a:t>
            </a:r>
            <a:r>
              <a:rPr sz="900" kern="0" spc="-11" dirty="0">
                <a:solidFill>
                  <a:srgbClr val="3F4444"/>
                </a:solidFill>
                <a:latin typeface="Arial"/>
                <a:cs typeface="Arial"/>
              </a:rPr>
              <a:t> </a:t>
            </a:r>
            <a:r>
              <a:rPr sz="900" kern="0" dirty="0">
                <a:solidFill>
                  <a:srgbClr val="3F4444"/>
                </a:solidFill>
                <a:latin typeface="Arial"/>
                <a:cs typeface="Arial"/>
              </a:rPr>
              <a:t>Symposium</a:t>
            </a:r>
            <a:r>
              <a:rPr sz="900" kern="0" baseline="24305" dirty="0">
                <a:solidFill>
                  <a:srgbClr val="3F4444"/>
                </a:solidFill>
                <a:latin typeface="Arial"/>
                <a:cs typeface="Arial"/>
              </a:rPr>
              <a:t>®</a:t>
            </a:r>
            <a:r>
              <a:rPr sz="900" kern="0" dirty="0">
                <a:solidFill>
                  <a:srgbClr val="3F4444"/>
                </a:solidFill>
                <a:latin typeface="Arial"/>
                <a:cs typeface="Arial"/>
              </a:rPr>
              <a:t>,</a:t>
            </a:r>
            <a:r>
              <a:rPr sz="900" kern="0" spc="-11" dirty="0">
                <a:solidFill>
                  <a:srgbClr val="3F4444"/>
                </a:solidFill>
                <a:latin typeface="Arial"/>
                <a:cs typeface="Arial"/>
              </a:rPr>
              <a:t> </a:t>
            </a:r>
            <a:r>
              <a:rPr sz="900" kern="0" dirty="0">
                <a:solidFill>
                  <a:srgbClr val="3F4444"/>
                </a:solidFill>
                <a:latin typeface="Arial"/>
                <a:cs typeface="Arial"/>
              </a:rPr>
              <a:t>December</a:t>
            </a:r>
            <a:r>
              <a:rPr sz="900" kern="0" spc="-15" dirty="0">
                <a:solidFill>
                  <a:srgbClr val="3F4444"/>
                </a:solidFill>
                <a:latin typeface="Arial"/>
                <a:cs typeface="Arial"/>
              </a:rPr>
              <a:t> </a:t>
            </a:r>
            <a:r>
              <a:rPr sz="900" kern="0" dirty="0">
                <a:solidFill>
                  <a:srgbClr val="3F4444"/>
                </a:solidFill>
                <a:latin typeface="Arial"/>
                <a:cs typeface="Arial"/>
              </a:rPr>
              <a:t>6–10,</a:t>
            </a:r>
            <a:r>
              <a:rPr sz="900" kern="0" spc="-11" dirty="0">
                <a:solidFill>
                  <a:srgbClr val="3F4444"/>
                </a:solidFill>
                <a:latin typeface="Arial"/>
                <a:cs typeface="Arial"/>
              </a:rPr>
              <a:t> </a:t>
            </a:r>
            <a:r>
              <a:rPr sz="900" kern="0" spc="-15" dirty="0">
                <a:solidFill>
                  <a:srgbClr val="3F4444"/>
                </a:solidFill>
                <a:latin typeface="Arial"/>
                <a:cs typeface="Arial"/>
              </a:rPr>
              <a:t>2022</a:t>
            </a:r>
            <a:endParaRPr sz="900" kern="0">
              <a:solidFill>
                <a:sysClr val="windowText" lastClr="000000"/>
              </a:solidFill>
              <a:latin typeface="Arial"/>
              <a:cs typeface="Arial"/>
            </a:endParaRPr>
          </a:p>
        </p:txBody>
      </p:sp>
      <p:sp>
        <p:nvSpPr>
          <p:cNvPr id="3" name="object 3"/>
          <p:cNvSpPr/>
          <p:nvPr/>
        </p:nvSpPr>
        <p:spPr>
          <a:xfrm>
            <a:off x="4500774" y="3370732"/>
            <a:ext cx="1803559" cy="497205"/>
          </a:xfrm>
          <a:custGeom>
            <a:avLst/>
            <a:gdLst/>
            <a:ahLst/>
            <a:cxnLst/>
            <a:rect l="l" t="t" r="r" b="b"/>
            <a:pathLst>
              <a:path w="2404745" h="662939">
                <a:moveTo>
                  <a:pt x="2294078" y="662400"/>
                </a:moveTo>
                <a:lnTo>
                  <a:pt x="110402" y="662400"/>
                </a:lnTo>
                <a:lnTo>
                  <a:pt x="67429" y="653724"/>
                </a:lnTo>
                <a:lnTo>
                  <a:pt x="32336" y="630064"/>
                </a:lnTo>
                <a:lnTo>
                  <a:pt x="8676" y="594971"/>
                </a:lnTo>
                <a:lnTo>
                  <a:pt x="0" y="551998"/>
                </a:lnTo>
                <a:lnTo>
                  <a:pt x="0" y="110402"/>
                </a:lnTo>
                <a:lnTo>
                  <a:pt x="8676" y="67428"/>
                </a:lnTo>
                <a:lnTo>
                  <a:pt x="32336" y="32336"/>
                </a:lnTo>
                <a:lnTo>
                  <a:pt x="67429" y="8675"/>
                </a:lnTo>
                <a:lnTo>
                  <a:pt x="110402" y="0"/>
                </a:lnTo>
                <a:lnTo>
                  <a:pt x="2294079" y="0"/>
                </a:lnTo>
                <a:lnTo>
                  <a:pt x="2337051" y="8676"/>
                </a:lnTo>
                <a:lnTo>
                  <a:pt x="2372144" y="32336"/>
                </a:lnTo>
                <a:lnTo>
                  <a:pt x="2395804" y="67429"/>
                </a:lnTo>
                <a:lnTo>
                  <a:pt x="2404480" y="110402"/>
                </a:lnTo>
                <a:lnTo>
                  <a:pt x="2404480" y="551998"/>
                </a:lnTo>
                <a:lnTo>
                  <a:pt x="2395804" y="594971"/>
                </a:lnTo>
                <a:lnTo>
                  <a:pt x="2372144" y="630064"/>
                </a:lnTo>
                <a:lnTo>
                  <a:pt x="2337051" y="653724"/>
                </a:lnTo>
                <a:lnTo>
                  <a:pt x="2294078" y="662400"/>
                </a:lnTo>
                <a:close/>
              </a:path>
            </a:pathLst>
          </a:custGeom>
          <a:solidFill>
            <a:srgbClr val="F2F2F2"/>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4" name="object 4"/>
          <p:cNvSpPr txBox="1"/>
          <p:nvPr/>
        </p:nvSpPr>
        <p:spPr>
          <a:xfrm>
            <a:off x="4813055" y="3447827"/>
            <a:ext cx="1247775" cy="317395"/>
          </a:xfrm>
          <a:prstGeom prst="rect">
            <a:avLst/>
          </a:prstGeom>
        </p:spPr>
        <p:txBody>
          <a:bodyPr vert="horz" wrap="square" lIns="0" tIns="9525" rIns="0" bIns="0" rtlCol="0">
            <a:spAutoFit/>
          </a:bodyPr>
          <a:lstStyle/>
          <a:p>
            <a:pPr algn="ctr" defTabSz="685800" fontAlgn="auto">
              <a:lnSpc>
                <a:spcPts val="1196"/>
              </a:lnSpc>
              <a:spcBef>
                <a:spcPts val="75"/>
              </a:spcBef>
              <a:spcAft>
                <a:spcPts val="0"/>
              </a:spcAft>
            </a:pPr>
            <a:r>
              <a:rPr sz="1050" kern="0" dirty="0">
                <a:solidFill>
                  <a:srgbClr val="3F4444"/>
                </a:solidFill>
                <a:latin typeface="Arial"/>
                <a:cs typeface="Arial"/>
              </a:rPr>
              <a:t>Twice</a:t>
            </a:r>
            <a:r>
              <a:rPr sz="1050" kern="0" spc="-71" dirty="0">
                <a:solidFill>
                  <a:srgbClr val="3F4444"/>
                </a:solidFill>
                <a:latin typeface="Arial"/>
                <a:cs typeface="Arial"/>
              </a:rPr>
              <a:t> </a:t>
            </a:r>
            <a:r>
              <a:rPr sz="1050" kern="0" spc="-8" dirty="0">
                <a:solidFill>
                  <a:srgbClr val="3F4444"/>
                </a:solidFill>
                <a:latin typeface="Arial"/>
                <a:cs typeface="Arial"/>
              </a:rPr>
              <a:t>daily,</a:t>
            </a:r>
            <a:endParaRPr sz="1050" kern="0">
              <a:solidFill>
                <a:sysClr val="windowText" lastClr="000000"/>
              </a:solidFill>
              <a:latin typeface="Arial"/>
              <a:cs typeface="Arial"/>
            </a:endParaRPr>
          </a:p>
          <a:p>
            <a:pPr algn="ctr" defTabSz="685800" fontAlgn="auto">
              <a:lnSpc>
                <a:spcPts val="1196"/>
              </a:lnSpc>
              <a:spcBef>
                <a:spcPts val="0"/>
              </a:spcBef>
              <a:spcAft>
                <a:spcPts val="0"/>
              </a:spcAft>
            </a:pPr>
            <a:r>
              <a:rPr sz="1050" kern="0" dirty="0">
                <a:solidFill>
                  <a:srgbClr val="3F4444"/>
                </a:solidFill>
                <a:latin typeface="Arial"/>
                <a:cs typeface="Arial"/>
              </a:rPr>
              <a:t>4 days on, 3 days </a:t>
            </a:r>
            <a:r>
              <a:rPr sz="1050" kern="0" spc="-19" dirty="0">
                <a:solidFill>
                  <a:srgbClr val="3F4444"/>
                </a:solidFill>
                <a:latin typeface="Arial"/>
                <a:cs typeface="Arial"/>
              </a:rPr>
              <a:t>off</a:t>
            </a:r>
            <a:endParaRPr sz="1050" kern="0">
              <a:solidFill>
                <a:sysClr val="windowText" lastClr="000000"/>
              </a:solidFill>
              <a:latin typeface="Arial"/>
              <a:cs typeface="Arial"/>
            </a:endParaRPr>
          </a:p>
        </p:txBody>
      </p:sp>
      <p:sp>
        <p:nvSpPr>
          <p:cNvPr id="5" name="object 5"/>
          <p:cNvSpPr/>
          <p:nvPr/>
        </p:nvSpPr>
        <p:spPr>
          <a:xfrm>
            <a:off x="4493793" y="3934779"/>
            <a:ext cx="1803559" cy="497205"/>
          </a:xfrm>
          <a:custGeom>
            <a:avLst/>
            <a:gdLst/>
            <a:ahLst/>
            <a:cxnLst/>
            <a:rect l="l" t="t" r="r" b="b"/>
            <a:pathLst>
              <a:path w="2404745" h="662939">
                <a:moveTo>
                  <a:pt x="2294078" y="662400"/>
                </a:moveTo>
                <a:lnTo>
                  <a:pt x="110402" y="662400"/>
                </a:lnTo>
                <a:lnTo>
                  <a:pt x="67428" y="653724"/>
                </a:lnTo>
                <a:lnTo>
                  <a:pt x="32336" y="630064"/>
                </a:lnTo>
                <a:lnTo>
                  <a:pt x="8675" y="594971"/>
                </a:lnTo>
                <a:lnTo>
                  <a:pt x="0" y="551998"/>
                </a:lnTo>
                <a:lnTo>
                  <a:pt x="0" y="110402"/>
                </a:lnTo>
                <a:lnTo>
                  <a:pt x="8676" y="67428"/>
                </a:lnTo>
                <a:lnTo>
                  <a:pt x="32336" y="32336"/>
                </a:lnTo>
                <a:lnTo>
                  <a:pt x="67429" y="8675"/>
                </a:lnTo>
                <a:lnTo>
                  <a:pt x="110402" y="0"/>
                </a:lnTo>
                <a:lnTo>
                  <a:pt x="2294079" y="0"/>
                </a:lnTo>
                <a:lnTo>
                  <a:pt x="2337051" y="8676"/>
                </a:lnTo>
                <a:lnTo>
                  <a:pt x="2372144" y="32336"/>
                </a:lnTo>
                <a:lnTo>
                  <a:pt x="2395804" y="67429"/>
                </a:lnTo>
                <a:lnTo>
                  <a:pt x="2404480" y="110402"/>
                </a:lnTo>
                <a:lnTo>
                  <a:pt x="2404480" y="551998"/>
                </a:lnTo>
                <a:lnTo>
                  <a:pt x="2395804" y="594971"/>
                </a:lnTo>
                <a:lnTo>
                  <a:pt x="2372144" y="630064"/>
                </a:lnTo>
                <a:lnTo>
                  <a:pt x="2337051" y="653724"/>
                </a:lnTo>
                <a:lnTo>
                  <a:pt x="2294078" y="662400"/>
                </a:lnTo>
                <a:close/>
              </a:path>
            </a:pathLst>
          </a:custGeom>
          <a:solidFill>
            <a:srgbClr val="F2F2F2"/>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6" name="object 6"/>
          <p:cNvSpPr txBox="1"/>
          <p:nvPr/>
        </p:nvSpPr>
        <p:spPr>
          <a:xfrm>
            <a:off x="4656636" y="4011874"/>
            <a:ext cx="1546384" cy="317395"/>
          </a:xfrm>
          <a:prstGeom prst="rect">
            <a:avLst/>
          </a:prstGeom>
        </p:spPr>
        <p:txBody>
          <a:bodyPr vert="horz" wrap="square" lIns="0" tIns="9525" rIns="0" bIns="0" rtlCol="0">
            <a:spAutoFit/>
          </a:bodyPr>
          <a:lstStyle/>
          <a:p>
            <a:pPr algn="ctr" defTabSz="685800" fontAlgn="auto">
              <a:lnSpc>
                <a:spcPts val="1196"/>
              </a:lnSpc>
              <a:spcBef>
                <a:spcPts val="75"/>
              </a:spcBef>
              <a:spcAft>
                <a:spcPts val="0"/>
              </a:spcAft>
            </a:pPr>
            <a:r>
              <a:rPr sz="1050" kern="0" dirty="0">
                <a:solidFill>
                  <a:srgbClr val="3F4444"/>
                </a:solidFill>
                <a:latin typeface="Arial"/>
                <a:cs typeface="Arial"/>
              </a:rPr>
              <a:t>500</a:t>
            </a:r>
            <a:r>
              <a:rPr sz="1050" kern="0" spc="-4" dirty="0">
                <a:solidFill>
                  <a:srgbClr val="3F4444"/>
                </a:solidFill>
                <a:latin typeface="Arial"/>
                <a:cs typeface="Arial"/>
              </a:rPr>
              <a:t> </a:t>
            </a:r>
            <a:r>
              <a:rPr sz="1050" kern="0" dirty="0">
                <a:solidFill>
                  <a:srgbClr val="3F4444"/>
                </a:solidFill>
                <a:latin typeface="Arial"/>
                <a:cs typeface="Arial"/>
              </a:rPr>
              <a:t>mg:</a:t>
            </a:r>
            <a:r>
              <a:rPr sz="1050" kern="0" spc="-4" dirty="0">
                <a:solidFill>
                  <a:srgbClr val="3F4444"/>
                </a:solidFill>
                <a:latin typeface="Arial"/>
                <a:cs typeface="Arial"/>
              </a:rPr>
              <a:t> </a:t>
            </a:r>
            <a:r>
              <a:rPr sz="1050" kern="0" dirty="0">
                <a:solidFill>
                  <a:srgbClr val="3F4444"/>
                </a:solidFill>
                <a:latin typeface="Arial"/>
                <a:cs typeface="Arial"/>
              </a:rPr>
              <a:t>cycle</a:t>
            </a:r>
            <a:r>
              <a:rPr sz="1050" kern="0" spc="-4" dirty="0">
                <a:solidFill>
                  <a:srgbClr val="3F4444"/>
                </a:solidFill>
                <a:latin typeface="Arial"/>
                <a:cs typeface="Arial"/>
              </a:rPr>
              <a:t> </a:t>
            </a:r>
            <a:r>
              <a:rPr sz="1050" kern="0" dirty="0">
                <a:solidFill>
                  <a:srgbClr val="3F4444"/>
                </a:solidFill>
                <a:latin typeface="Arial"/>
                <a:cs typeface="Arial"/>
              </a:rPr>
              <a:t>1,</a:t>
            </a:r>
            <a:r>
              <a:rPr sz="1050" kern="0" spc="-4" dirty="0">
                <a:solidFill>
                  <a:srgbClr val="3F4444"/>
                </a:solidFill>
                <a:latin typeface="Arial"/>
                <a:cs typeface="Arial"/>
              </a:rPr>
              <a:t> </a:t>
            </a:r>
            <a:r>
              <a:rPr sz="1050" kern="0" dirty="0">
                <a:solidFill>
                  <a:srgbClr val="3F4444"/>
                </a:solidFill>
                <a:latin typeface="Arial"/>
                <a:cs typeface="Arial"/>
              </a:rPr>
              <a:t>days</a:t>
            </a:r>
            <a:r>
              <a:rPr sz="1050" kern="0" spc="-4" dirty="0">
                <a:solidFill>
                  <a:srgbClr val="3F4444"/>
                </a:solidFill>
                <a:latin typeface="Arial"/>
                <a:cs typeface="Arial"/>
              </a:rPr>
              <a:t> </a:t>
            </a:r>
            <a:r>
              <a:rPr sz="1050" kern="0" dirty="0">
                <a:solidFill>
                  <a:srgbClr val="3F4444"/>
                </a:solidFill>
                <a:latin typeface="Arial"/>
                <a:cs typeface="Arial"/>
              </a:rPr>
              <a:t>1</a:t>
            </a:r>
            <a:r>
              <a:rPr sz="1050" kern="0" spc="-4" dirty="0">
                <a:solidFill>
                  <a:srgbClr val="3F4444"/>
                </a:solidFill>
                <a:latin typeface="Arial"/>
                <a:cs typeface="Arial"/>
              </a:rPr>
              <a:t> </a:t>
            </a:r>
            <a:r>
              <a:rPr sz="1050" kern="0" spc="-38" dirty="0">
                <a:solidFill>
                  <a:srgbClr val="3F4444"/>
                </a:solidFill>
                <a:latin typeface="Arial"/>
                <a:cs typeface="Arial"/>
              </a:rPr>
              <a:t>&amp;</a:t>
            </a:r>
            <a:endParaRPr sz="1050" kern="0">
              <a:solidFill>
                <a:sysClr val="windowText" lastClr="000000"/>
              </a:solidFill>
              <a:latin typeface="Arial"/>
              <a:cs typeface="Arial"/>
            </a:endParaRPr>
          </a:p>
          <a:p>
            <a:pPr algn="ctr" defTabSz="685800" fontAlgn="auto">
              <a:lnSpc>
                <a:spcPts val="1196"/>
              </a:lnSpc>
              <a:spcBef>
                <a:spcPts val="0"/>
              </a:spcBef>
              <a:spcAft>
                <a:spcPts val="0"/>
              </a:spcAft>
            </a:pPr>
            <a:r>
              <a:rPr sz="1050" kern="0" dirty="0">
                <a:solidFill>
                  <a:srgbClr val="3F4444"/>
                </a:solidFill>
                <a:latin typeface="Arial"/>
                <a:cs typeface="Arial"/>
              </a:rPr>
              <a:t>15;</a:t>
            </a:r>
            <a:r>
              <a:rPr sz="1050" kern="0" spc="-11" dirty="0">
                <a:solidFill>
                  <a:srgbClr val="3F4444"/>
                </a:solidFill>
                <a:latin typeface="Arial"/>
                <a:cs typeface="Arial"/>
              </a:rPr>
              <a:t> </a:t>
            </a:r>
            <a:r>
              <a:rPr sz="1050" kern="0" dirty="0">
                <a:solidFill>
                  <a:srgbClr val="3F4444"/>
                </a:solidFill>
                <a:latin typeface="Arial"/>
                <a:cs typeface="Arial"/>
              </a:rPr>
              <a:t>then</a:t>
            </a:r>
            <a:r>
              <a:rPr sz="1050" kern="0" spc="-4" dirty="0">
                <a:solidFill>
                  <a:srgbClr val="3F4444"/>
                </a:solidFill>
                <a:latin typeface="Arial"/>
                <a:cs typeface="Arial"/>
              </a:rPr>
              <a:t> </a:t>
            </a:r>
            <a:r>
              <a:rPr sz="1050" kern="0" dirty="0">
                <a:solidFill>
                  <a:srgbClr val="3F4444"/>
                </a:solidFill>
                <a:latin typeface="Arial"/>
                <a:cs typeface="Arial"/>
              </a:rPr>
              <a:t>every</a:t>
            </a:r>
            <a:r>
              <a:rPr sz="1050" kern="0" spc="-4" dirty="0">
                <a:solidFill>
                  <a:srgbClr val="3F4444"/>
                </a:solidFill>
                <a:latin typeface="Arial"/>
                <a:cs typeface="Arial"/>
              </a:rPr>
              <a:t> </a:t>
            </a:r>
            <a:r>
              <a:rPr sz="1050" kern="0" dirty="0">
                <a:solidFill>
                  <a:srgbClr val="3F4444"/>
                </a:solidFill>
                <a:latin typeface="Arial"/>
                <a:cs typeface="Arial"/>
              </a:rPr>
              <a:t>4 </a:t>
            </a:r>
            <a:r>
              <a:rPr sz="1050" kern="0" spc="-8" dirty="0">
                <a:solidFill>
                  <a:srgbClr val="3F4444"/>
                </a:solidFill>
                <a:latin typeface="Arial"/>
                <a:cs typeface="Arial"/>
              </a:rPr>
              <a:t>weeks</a:t>
            </a:r>
            <a:endParaRPr sz="1050" kern="0">
              <a:solidFill>
                <a:sysClr val="windowText" lastClr="000000"/>
              </a:solidFill>
              <a:latin typeface="Arial"/>
              <a:cs typeface="Arial"/>
            </a:endParaRPr>
          </a:p>
        </p:txBody>
      </p:sp>
      <p:sp>
        <p:nvSpPr>
          <p:cNvPr id="7" name="object 7"/>
          <p:cNvSpPr txBox="1">
            <a:spLocks noGrp="1"/>
          </p:cNvSpPr>
          <p:nvPr>
            <p:ph type="title"/>
          </p:nvPr>
        </p:nvSpPr>
        <p:spPr>
          <a:xfrm>
            <a:off x="296466" y="286455"/>
            <a:ext cx="6951821" cy="332783"/>
          </a:xfrm>
          <a:prstGeom prst="rect">
            <a:avLst/>
          </a:prstGeom>
        </p:spPr>
        <p:txBody>
          <a:bodyPr vert="horz" wrap="square" lIns="0" tIns="9525" rIns="0" bIns="0" rtlCol="0">
            <a:spAutoFit/>
          </a:bodyPr>
          <a:lstStyle/>
          <a:p>
            <a:pPr marL="9525">
              <a:spcBef>
                <a:spcPts val="75"/>
              </a:spcBef>
            </a:pPr>
            <a:r>
              <a:rPr sz="2100" dirty="0"/>
              <a:t>CAPItello­291: Study </a:t>
            </a:r>
            <a:r>
              <a:rPr sz="2100" spc="-8" dirty="0"/>
              <a:t>overview</a:t>
            </a:r>
            <a:endParaRPr sz="2100"/>
          </a:p>
        </p:txBody>
      </p:sp>
      <p:sp>
        <p:nvSpPr>
          <p:cNvPr id="8" name="object 8"/>
          <p:cNvSpPr txBox="1"/>
          <p:nvPr/>
        </p:nvSpPr>
        <p:spPr>
          <a:xfrm>
            <a:off x="365046" y="4572672"/>
            <a:ext cx="6714649" cy="369460"/>
          </a:xfrm>
          <a:prstGeom prst="rect">
            <a:avLst/>
          </a:prstGeom>
        </p:spPr>
        <p:txBody>
          <a:bodyPr vert="horz" wrap="square" lIns="0" tIns="9525" rIns="0" bIns="0" rtlCol="0">
            <a:spAutoFit/>
          </a:bodyPr>
          <a:lstStyle/>
          <a:p>
            <a:pPr marL="9525" marR="3810" defTabSz="685800" fontAlgn="auto">
              <a:lnSpc>
                <a:spcPct val="131200"/>
              </a:lnSpc>
              <a:spcBef>
                <a:spcPts val="75"/>
              </a:spcBef>
              <a:spcAft>
                <a:spcPts val="0"/>
              </a:spcAft>
            </a:pPr>
            <a:r>
              <a:rPr sz="600" kern="0" dirty="0">
                <a:solidFill>
                  <a:srgbClr val="3F4444"/>
                </a:solidFill>
                <a:latin typeface="Arial"/>
                <a:cs typeface="Arial"/>
              </a:rPr>
              <a:t>HER2–</a:t>
            </a:r>
            <a:r>
              <a:rPr sz="600" kern="0" spc="-15" dirty="0">
                <a:solidFill>
                  <a:srgbClr val="3F4444"/>
                </a:solidFill>
                <a:latin typeface="Arial"/>
                <a:cs typeface="Arial"/>
              </a:rPr>
              <a:t> </a:t>
            </a:r>
            <a:r>
              <a:rPr sz="600" kern="0" dirty="0">
                <a:solidFill>
                  <a:srgbClr val="3F4444"/>
                </a:solidFill>
                <a:latin typeface="Arial"/>
                <a:cs typeface="Arial"/>
              </a:rPr>
              <a:t>was</a:t>
            </a:r>
            <a:r>
              <a:rPr sz="600" kern="0" spc="-4" dirty="0">
                <a:solidFill>
                  <a:srgbClr val="3F4444"/>
                </a:solidFill>
                <a:latin typeface="Arial"/>
                <a:cs typeface="Arial"/>
              </a:rPr>
              <a:t> </a:t>
            </a:r>
            <a:r>
              <a:rPr sz="600" kern="0" dirty="0">
                <a:solidFill>
                  <a:srgbClr val="3F4444"/>
                </a:solidFill>
                <a:latin typeface="Arial"/>
                <a:cs typeface="Arial"/>
              </a:rPr>
              <a:t>defined</a:t>
            </a:r>
            <a:r>
              <a:rPr sz="600" kern="0" spc="-8" dirty="0">
                <a:solidFill>
                  <a:srgbClr val="3F4444"/>
                </a:solidFill>
                <a:latin typeface="Arial"/>
                <a:cs typeface="Arial"/>
              </a:rPr>
              <a:t> </a:t>
            </a:r>
            <a:r>
              <a:rPr sz="600" kern="0" dirty="0">
                <a:solidFill>
                  <a:srgbClr val="3F4444"/>
                </a:solidFill>
                <a:latin typeface="Arial"/>
                <a:cs typeface="Arial"/>
              </a:rPr>
              <a:t>as</a:t>
            </a:r>
            <a:r>
              <a:rPr sz="600" kern="0" spc="-8" dirty="0">
                <a:solidFill>
                  <a:srgbClr val="3F4444"/>
                </a:solidFill>
                <a:latin typeface="Arial"/>
                <a:cs typeface="Arial"/>
              </a:rPr>
              <a:t> </a:t>
            </a:r>
            <a:r>
              <a:rPr sz="600" kern="0" dirty="0">
                <a:solidFill>
                  <a:srgbClr val="3F4444"/>
                </a:solidFill>
                <a:latin typeface="Arial"/>
                <a:cs typeface="Arial"/>
              </a:rPr>
              <a:t>IHC</a:t>
            </a:r>
            <a:r>
              <a:rPr sz="600" kern="0" spc="-8" dirty="0">
                <a:solidFill>
                  <a:srgbClr val="3F4444"/>
                </a:solidFill>
                <a:latin typeface="Arial"/>
                <a:cs typeface="Arial"/>
              </a:rPr>
              <a:t> </a:t>
            </a:r>
            <a:r>
              <a:rPr sz="600" kern="0" dirty="0">
                <a:solidFill>
                  <a:srgbClr val="3F4444"/>
                </a:solidFill>
                <a:latin typeface="Arial"/>
                <a:cs typeface="Arial"/>
              </a:rPr>
              <a:t>0</a:t>
            </a:r>
            <a:r>
              <a:rPr sz="600" kern="0" spc="-8" dirty="0">
                <a:solidFill>
                  <a:srgbClr val="3F4444"/>
                </a:solidFill>
                <a:latin typeface="Arial"/>
                <a:cs typeface="Arial"/>
              </a:rPr>
              <a:t> </a:t>
            </a:r>
            <a:r>
              <a:rPr sz="600" kern="0" dirty="0">
                <a:solidFill>
                  <a:srgbClr val="3F4444"/>
                </a:solidFill>
                <a:latin typeface="Arial"/>
                <a:cs typeface="Arial"/>
              </a:rPr>
              <a:t>or</a:t>
            </a:r>
            <a:r>
              <a:rPr sz="600" kern="0" spc="-8" dirty="0">
                <a:solidFill>
                  <a:srgbClr val="3F4444"/>
                </a:solidFill>
                <a:latin typeface="Arial"/>
                <a:cs typeface="Arial"/>
              </a:rPr>
              <a:t> </a:t>
            </a:r>
            <a:r>
              <a:rPr sz="600" kern="0" dirty="0">
                <a:solidFill>
                  <a:srgbClr val="3F4444"/>
                </a:solidFill>
                <a:latin typeface="Arial"/>
                <a:cs typeface="Arial"/>
              </a:rPr>
              <a:t>1+,</a:t>
            </a:r>
            <a:r>
              <a:rPr sz="600" kern="0" spc="-4" dirty="0">
                <a:solidFill>
                  <a:srgbClr val="3F4444"/>
                </a:solidFill>
                <a:latin typeface="Arial"/>
                <a:cs typeface="Arial"/>
              </a:rPr>
              <a:t> </a:t>
            </a:r>
            <a:r>
              <a:rPr sz="600" kern="0" dirty="0">
                <a:solidFill>
                  <a:srgbClr val="3F4444"/>
                </a:solidFill>
                <a:latin typeface="Arial"/>
                <a:cs typeface="Arial"/>
              </a:rPr>
              <a:t>or</a:t>
            </a:r>
            <a:r>
              <a:rPr sz="600" kern="0" spc="-8" dirty="0">
                <a:solidFill>
                  <a:srgbClr val="3F4444"/>
                </a:solidFill>
                <a:latin typeface="Arial"/>
                <a:cs typeface="Arial"/>
              </a:rPr>
              <a:t> </a:t>
            </a:r>
            <a:r>
              <a:rPr sz="600" kern="0" dirty="0">
                <a:solidFill>
                  <a:srgbClr val="3F4444"/>
                </a:solidFill>
                <a:latin typeface="Arial"/>
                <a:cs typeface="Arial"/>
              </a:rPr>
              <a:t>IHC</a:t>
            </a:r>
            <a:r>
              <a:rPr sz="600" kern="0" spc="-8" dirty="0">
                <a:solidFill>
                  <a:srgbClr val="3F4444"/>
                </a:solidFill>
                <a:latin typeface="Arial"/>
                <a:cs typeface="Arial"/>
              </a:rPr>
              <a:t> </a:t>
            </a:r>
            <a:r>
              <a:rPr sz="600" kern="0" dirty="0">
                <a:solidFill>
                  <a:srgbClr val="3F4444"/>
                </a:solidFill>
                <a:latin typeface="Arial"/>
                <a:cs typeface="Arial"/>
              </a:rPr>
              <a:t>2+/ISH–.</a:t>
            </a:r>
            <a:r>
              <a:rPr sz="600" kern="0" spc="-11" dirty="0">
                <a:solidFill>
                  <a:srgbClr val="3F4444"/>
                </a:solidFill>
                <a:latin typeface="Arial"/>
                <a:cs typeface="Arial"/>
              </a:rPr>
              <a:t> </a:t>
            </a:r>
            <a:r>
              <a:rPr sz="600" kern="0" dirty="0">
                <a:solidFill>
                  <a:srgbClr val="3F4444"/>
                </a:solidFill>
                <a:latin typeface="Arial"/>
                <a:cs typeface="Arial"/>
              </a:rPr>
              <a:t>*Region</a:t>
            </a:r>
            <a:r>
              <a:rPr sz="600" kern="0" spc="-8" dirty="0">
                <a:solidFill>
                  <a:srgbClr val="3F4444"/>
                </a:solidFill>
                <a:latin typeface="Arial"/>
                <a:cs typeface="Arial"/>
              </a:rPr>
              <a:t> </a:t>
            </a:r>
            <a:r>
              <a:rPr sz="600" kern="0" dirty="0">
                <a:solidFill>
                  <a:srgbClr val="3F4444"/>
                </a:solidFill>
                <a:latin typeface="Arial"/>
                <a:cs typeface="Arial"/>
              </a:rPr>
              <a:t>1:</a:t>
            </a:r>
            <a:r>
              <a:rPr sz="600" kern="0" spc="-4" dirty="0">
                <a:solidFill>
                  <a:srgbClr val="3F4444"/>
                </a:solidFill>
                <a:latin typeface="Arial"/>
                <a:cs typeface="Arial"/>
              </a:rPr>
              <a:t> </a:t>
            </a:r>
            <a:r>
              <a:rPr sz="600" kern="0" dirty="0">
                <a:solidFill>
                  <a:srgbClr val="3F4444"/>
                </a:solidFill>
                <a:latin typeface="Arial"/>
                <a:cs typeface="Arial"/>
              </a:rPr>
              <a:t>United</a:t>
            </a:r>
            <a:r>
              <a:rPr sz="600" kern="0" spc="-8" dirty="0">
                <a:solidFill>
                  <a:srgbClr val="3F4444"/>
                </a:solidFill>
                <a:latin typeface="Arial"/>
                <a:cs typeface="Arial"/>
              </a:rPr>
              <a:t> </a:t>
            </a:r>
            <a:r>
              <a:rPr sz="600" kern="0" dirty="0">
                <a:solidFill>
                  <a:srgbClr val="3F4444"/>
                </a:solidFill>
                <a:latin typeface="Arial"/>
                <a:cs typeface="Arial"/>
              </a:rPr>
              <a:t>States,</a:t>
            </a:r>
            <a:r>
              <a:rPr sz="600" kern="0" spc="-8" dirty="0">
                <a:solidFill>
                  <a:srgbClr val="3F4444"/>
                </a:solidFill>
                <a:latin typeface="Arial"/>
                <a:cs typeface="Arial"/>
              </a:rPr>
              <a:t> </a:t>
            </a:r>
            <a:r>
              <a:rPr sz="600" kern="0" dirty="0">
                <a:solidFill>
                  <a:srgbClr val="3F4444"/>
                </a:solidFill>
                <a:latin typeface="Arial"/>
                <a:cs typeface="Arial"/>
              </a:rPr>
              <a:t>Canada,</a:t>
            </a:r>
            <a:r>
              <a:rPr sz="600" kern="0" spc="-8" dirty="0">
                <a:solidFill>
                  <a:srgbClr val="3F4444"/>
                </a:solidFill>
                <a:latin typeface="Arial"/>
                <a:cs typeface="Arial"/>
              </a:rPr>
              <a:t> </a:t>
            </a:r>
            <a:r>
              <a:rPr sz="600" kern="0" dirty="0">
                <a:solidFill>
                  <a:srgbClr val="3F4444"/>
                </a:solidFill>
                <a:latin typeface="Arial"/>
                <a:cs typeface="Arial"/>
              </a:rPr>
              <a:t>Western</a:t>
            </a:r>
            <a:r>
              <a:rPr sz="600" kern="0" spc="-8" dirty="0">
                <a:solidFill>
                  <a:srgbClr val="3F4444"/>
                </a:solidFill>
                <a:latin typeface="Arial"/>
                <a:cs typeface="Arial"/>
              </a:rPr>
              <a:t> </a:t>
            </a:r>
            <a:r>
              <a:rPr sz="600" kern="0" dirty="0">
                <a:solidFill>
                  <a:srgbClr val="3F4444"/>
                </a:solidFill>
                <a:latin typeface="Arial"/>
                <a:cs typeface="Arial"/>
              </a:rPr>
              <a:t>Europe,</a:t>
            </a:r>
            <a:r>
              <a:rPr sz="600" kern="0" spc="-38" dirty="0">
                <a:solidFill>
                  <a:srgbClr val="3F4444"/>
                </a:solidFill>
                <a:latin typeface="Arial"/>
                <a:cs typeface="Arial"/>
              </a:rPr>
              <a:t> </a:t>
            </a:r>
            <a:r>
              <a:rPr sz="600" kern="0" dirty="0">
                <a:solidFill>
                  <a:srgbClr val="3F4444"/>
                </a:solidFill>
                <a:latin typeface="Arial"/>
                <a:cs typeface="Arial"/>
              </a:rPr>
              <a:t>Australia,</a:t>
            </a:r>
            <a:r>
              <a:rPr sz="600" kern="0" spc="-8" dirty="0">
                <a:solidFill>
                  <a:srgbClr val="3F4444"/>
                </a:solidFill>
                <a:latin typeface="Arial"/>
                <a:cs typeface="Arial"/>
              </a:rPr>
              <a:t> </a:t>
            </a:r>
            <a:r>
              <a:rPr sz="600" kern="0" dirty="0">
                <a:solidFill>
                  <a:srgbClr val="3F4444"/>
                </a:solidFill>
                <a:latin typeface="Arial"/>
                <a:cs typeface="Arial"/>
              </a:rPr>
              <a:t>and</a:t>
            </a:r>
            <a:r>
              <a:rPr sz="600" kern="0" spc="-8" dirty="0">
                <a:solidFill>
                  <a:srgbClr val="3F4444"/>
                </a:solidFill>
                <a:latin typeface="Arial"/>
                <a:cs typeface="Arial"/>
              </a:rPr>
              <a:t> </a:t>
            </a:r>
            <a:r>
              <a:rPr sz="600" kern="0" dirty="0">
                <a:solidFill>
                  <a:srgbClr val="3F4444"/>
                </a:solidFill>
                <a:latin typeface="Arial"/>
                <a:cs typeface="Arial"/>
              </a:rPr>
              <a:t>Israel,</a:t>
            </a:r>
            <a:r>
              <a:rPr sz="600" kern="0" spc="-8" dirty="0">
                <a:solidFill>
                  <a:srgbClr val="3F4444"/>
                </a:solidFill>
                <a:latin typeface="Arial"/>
                <a:cs typeface="Arial"/>
              </a:rPr>
              <a:t> </a:t>
            </a:r>
            <a:r>
              <a:rPr sz="600" kern="0" dirty="0">
                <a:solidFill>
                  <a:srgbClr val="3F4444"/>
                </a:solidFill>
                <a:latin typeface="Arial"/>
                <a:cs typeface="Arial"/>
              </a:rPr>
              <a:t>Region</a:t>
            </a:r>
            <a:r>
              <a:rPr sz="600" kern="0" spc="-4" dirty="0">
                <a:solidFill>
                  <a:srgbClr val="3F4444"/>
                </a:solidFill>
                <a:latin typeface="Arial"/>
                <a:cs typeface="Arial"/>
              </a:rPr>
              <a:t> </a:t>
            </a:r>
            <a:r>
              <a:rPr sz="600" kern="0" dirty="0">
                <a:solidFill>
                  <a:srgbClr val="3F4444"/>
                </a:solidFill>
                <a:latin typeface="Arial"/>
                <a:cs typeface="Arial"/>
              </a:rPr>
              <a:t>2:</a:t>
            </a:r>
            <a:r>
              <a:rPr sz="600" kern="0" spc="-8" dirty="0">
                <a:solidFill>
                  <a:srgbClr val="3F4444"/>
                </a:solidFill>
                <a:latin typeface="Arial"/>
                <a:cs typeface="Arial"/>
              </a:rPr>
              <a:t> Latin</a:t>
            </a:r>
            <a:r>
              <a:rPr sz="600" kern="0" spc="-34" dirty="0">
                <a:solidFill>
                  <a:srgbClr val="3F4444"/>
                </a:solidFill>
                <a:latin typeface="Arial"/>
                <a:cs typeface="Arial"/>
              </a:rPr>
              <a:t> </a:t>
            </a:r>
            <a:r>
              <a:rPr sz="600" kern="0" dirty="0">
                <a:solidFill>
                  <a:srgbClr val="3F4444"/>
                </a:solidFill>
                <a:latin typeface="Arial"/>
                <a:cs typeface="Arial"/>
              </a:rPr>
              <a:t>America,</a:t>
            </a:r>
            <a:r>
              <a:rPr sz="600" kern="0" spc="-8" dirty="0">
                <a:solidFill>
                  <a:srgbClr val="3F4444"/>
                </a:solidFill>
                <a:latin typeface="Arial"/>
                <a:cs typeface="Arial"/>
              </a:rPr>
              <a:t> </a:t>
            </a:r>
            <a:r>
              <a:rPr sz="600" kern="0" dirty="0">
                <a:solidFill>
                  <a:srgbClr val="3F4444"/>
                </a:solidFill>
                <a:latin typeface="Arial"/>
                <a:cs typeface="Arial"/>
              </a:rPr>
              <a:t>Eastern</a:t>
            </a:r>
            <a:r>
              <a:rPr sz="600" kern="0" spc="-8" dirty="0">
                <a:solidFill>
                  <a:srgbClr val="3F4444"/>
                </a:solidFill>
                <a:latin typeface="Arial"/>
                <a:cs typeface="Arial"/>
              </a:rPr>
              <a:t> </a:t>
            </a:r>
            <a:r>
              <a:rPr sz="600" kern="0" dirty="0">
                <a:solidFill>
                  <a:srgbClr val="3F4444"/>
                </a:solidFill>
                <a:latin typeface="Arial"/>
                <a:cs typeface="Arial"/>
              </a:rPr>
              <a:t>Europe</a:t>
            </a:r>
            <a:r>
              <a:rPr sz="600" kern="0" spc="-8" dirty="0">
                <a:solidFill>
                  <a:srgbClr val="3F4444"/>
                </a:solidFill>
                <a:latin typeface="Arial"/>
                <a:cs typeface="Arial"/>
              </a:rPr>
              <a:t> </a:t>
            </a:r>
            <a:r>
              <a:rPr sz="600" kern="0" dirty="0">
                <a:solidFill>
                  <a:srgbClr val="3F4444"/>
                </a:solidFill>
                <a:latin typeface="Arial"/>
                <a:cs typeface="Arial"/>
              </a:rPr>
              <a:t>and</a:t>
            </a:r>
            <a:r>
              <a:rPr sz="600" kern="0" spc="-8" dirty="0">
                <a:solidFill>
                  <a:srgbClr val="3F4444"/>
                </a:solidFill>
                <a:latin typeface="Arial"/>
                <a:cs typeface="Arial"/>
              </a:rPr>
              <a:t> </a:t>
            </a:r>
            <a:r>
              <a:rPr sz="600" kern="0" dirty="0">
                <a:solidFill>
                  <a:srgbClr val="3F4444"/>
                </a:solidFill>
                <a:latin typeface="Arial"/>
                <a:cs typeface="Arial"/>
              </a:rPr>
              <a:t>Russia</a:t>
            </a:r>
            <a:r>
              <a:rPr sz="600" kern="0" spc="-4" dirty="0">
                <a:solidFill>
                  <a:srgbClr val="3F4444"/>
                </a:solidFill>
                <a:latin typeface="Arial"/>
                <a:cs typeface="Arial"/>
              </a:rPr>
              <a:t> </a:t>
            </a:r>
            <a:r>
              <a:rPr sz="600" kern="0" dirty="0">
                <a:solidFill>
                  <a:srgbClr val="3F4444"/>
                </a:solidFill>
                <a:latin typeface="Arial"/>
                <a:cs typeface="Arial"/>
              </a:rPr>
              <a:t>vs</a:t>
            </a:r>
            <a:r>
              <a:rPr sz="600" kern="0" spc="-8" dirty="0">
                <a:solidFill>
                  <a:srgbClr val="3F4444"/>
                </a:solidFill>
                <a:latin typeface="Arial"/>
                <a:cs typeface="Arial"/>
              </a:rPr>
              <a:t> </a:t>
            </a:r>
            <a:r>
              <a:rPr sz="600" kern="0" dirty="0">
                <a:solidFill>
                  <a:srgbClr val="3F4444"/>
                </a:solidFill>
                <a:latin typeface="Arial"/>
                <a:cs typeface="Arial"/>
              </a:rPr>
              <a:t>Region</a:t>
            </a:r>
            <a:r>
              <a:rPr sz="600" kern="0" spc="-8" dirty="0">
                <a:solidFill>
                  <a:srgbClr val="3F4444"/>
                </a:solidFill>
                <a:latin typeface="Arial"/>
                <a:cs typeface="Arial"/>
              </a:rPr>
              <a:t> </a:t>
            </a:r>
            <a:r>
              <a:rPr sz="600" kern="0" dirty="0">
                <a:solidFill>
                  <a:srgbClr val="3F4444"/>
                </a:solidFill>
                <a:latin typeface="Arial"/>
                <a:cs typeface="Arial"/>
              </a:rPr>
              <a:t>3:</a:t>
            </a:r>
            <a:r>
              <a:rPr sz="600" kern="0" spc="-38" dirty="0">
                <a:solidFill>
                  <a:srgbClr val="3F4444"/>
                </a:solidFill>
                <a:latin typeface="Arial"/>
                <a:cs typeface="Arial"/>
              </a:rPr>
              <a:t> </a:t>
            </a:r>
            <a:r>
              <a:rPr sz="600" kern="0" spc="-8" dirty="0">
                <a:solidFill>
                  <a:srgbClr val="3F4444"/>
                </a:solidFill>
                <a:latin typeface="Arial"/>
                <a:cs typeface="Arial"/>
              </a:rPr>
              <a:t>Asia. </a:t>
            </a:r>
            <a:r>
              <a:rPr sz="600" kern="0" dirty="0">
                <a:solidFill>
                  <a:srgbClr val="3F4444"/>
                </a:solidFill>
                <a:latin typeface="Arial"/>
                <a:cs typeface="Arial"/>
              </a:rPr>
              <a:t>ABC,</a:t>
            </a:r>
            <a:r>
              <a:rPr sz="600" kern="0" spc="-15" dirty="0">
                <a:solidFill>
                  <a:srgbClr val="3F4444"/>
                </a:solidFill>
                <a:latin typeface="Arial"/>
                <a:cs typeface="Arial"/>
              </a:rPr>
              <a:t> </a:t>
            </a:r>
            <a:r>
              <a:rPr sz="600" kern="0" dirty="0">
                <a:solidFill>
                  <a:srgbClr val="3F4444"/>
                </a:solidFill>
                <a:latin typeface="Arial"/>
                <a:cs typeface="Arial"/>
              </a:rPr>
              <a:t>advanced</a:t>
            </a:r>
            <a:r>
              <a:rPr sz="600" kern="0" spc="-8" dirty="0">
                <a:solidFill>
                  <a:srgbClr val="3F4444"/>
                </a:solidFill>
                <a:latin typeface="Arial"/>
                <a:cs typeface="Arial"/>
              </a:rPr>
              <a:t> </a:t>
            </a:r>
            <a:r>
              <a:rPr sz="600" kern="0" dirty="0">
                <a:solidFill>
                  <a:srgbClr val="3F4444"/>
                </a:solidFill>
                <a:latin typeface="Arial"/>
                <a:cs typeface="Arial"/>
              </a:rPr>
              <a:t>(locally</a:t>
            </a:r>
            <a:r>
              <a:rPr sz="600" kern="0" spc="-8" dirty="0">
                <a:solidFill>
                  <a:srgbClr val="3F4444"/>
                </a:solidFill>
                <a:latin typeface="Arial"/>
                <a:cs typeface="Arial"/>
              </a:rPr>
              <a:t> </a:t>
            </a:r>
            <a:r>
              <a:rPr sz="600" kern="0" dirty="0">
                <a:solidFill>
                  <a:srgbClr val="3F4444"/>
                </a:solidFill>
                <a:latin typeface="Arial"/>
                <a:cs typeface="Arial"/>
              </a:rPr>
              <a:t>advanced</a:t>
            </a:r>
            <a:r>
              <a:rPr sz="600" kern="0" spc="-4" dirty="0">
                <a:solidFill>
                  <a:srgbClr val="3F4444"/>
                </a:solidFill>
                <a:latin typeface="Arial"/>
                <a:cs typeface="Arial"/>
              </a:rPr>
              <a:t> </a:t>
            </a:r>
            <a:r>
              <a:rPr sz="600" kern="0" dirty="0">
                <a:solidFill>
                  <a:srgbClr val="3F4444"/>
                </a:solidFill>
                <a:latin typeface="Arial"/>
                <a:cs typeface="Arial"/>
              </a:rPr>
              <a:t>[inoperable]</a:t>
            </a:r>
            <a:r>
              <a:rPr sz="600" kern="0" spc="-8" dirty="0">
                <a:solidFill>
                  <a:srgbClr val="3F4444"/>
                </a:solidFill>
                <a:latin typeface="Arial"/>
                <a:cs typeface="Arial"/>
              </a:rPr>
              <a:t> </a:t>
            </a:r>
            <a:r>
              <a:rPr sz="600" kern="0" dirty="0">
                <a:solidFill>
                  <a:srgbClr val="3F4444"/>
                </a:solidFill>
                <a:latin typeface="Arial"/>
                <a:cs typeface="Arial"/>
              </a:rPr>
              <a:t>or</a:t>
            </a:r>
            <a:r>
              <a:rPr sz="600" kern="0" spc="-8" dirty="0">
                <a:solidFill>
                  <a:srgbClr val="3F4444"/>
                </a:solidFill>
                <a:latin typeface="Arial"/>
                <a:cs typeface="Arial"/>
              </a:rPr>
              <a:t> </a:t>
            </a:r>
            <a:r>
              <a:rPr sz="600" kern="0" dirty="0">
                <a:solidFill>
                  <a:srgbClr val="3F4444"/>
                </a:solidFill>
                <a:latin typeface="Arial"/>
                <a:cs typeface="Arial"/>
              </a:rPr>
              <a:t>metastatic)</a:t>
            </a:r>
            <a:r>
              <a:rPr sz="600" kern="0" spc="-8" dirty="0">
                <a:solidFill>
                  <a:srgbClr val="3F4444"/>
                </a:solidFill>
                <a:latin typeface="Arial"/>
                <a:cs typeface="Arial"/>
              </a:rPr>
              <a:t> </a:t>
            </a:r>
            <a:r>
              <a:rPr sz="600" kern="0" dirty="0">
                <a:solidFill>
                  <a:srgbClr val="3F4444"/>
                </a:solidFill>
                <a:latin typeface="Arial"/>
                <a:cs typeface="Arial"/>
              </a:rPr>
              <a:t>breast</a:t>
            </a:r>
            <a:r>
              <a:rPr sz="600" kern="0" spc="-4" dirty="0">
                <a:solidFill>
                  <a:srgbClr val="3F4444"/>
                </a:solidFill>
                <a:latin typeface="Arial"/>
                <a:cs typeface="Arial"/>
              </a:rPr>
              <a:t> </a:t>
            </a:r>
            <a:r>
              <a:rPr sz="600" kern="0" spc="-8" dirty="0">
                <a:solidFill>
                  <a:srgbClr val="3F4444"/>
                </a:solidFill>
                <a:latin typeface="Arial"/>
                <a:cs typeface="Arial"/>
              </a:rPr>
              <a:t>cancer.</a:t>
            </a:r>
            <a:endParaRPr sz="600" kern="0" dirty="0">
              <a:solidFill>
                <a:sysClr val="windowText" lastClr="000000"/>
              </a:solidFill>
              <a:latin typeface="Arial"/>
              <a:cs typeface="Arial"/>
            </a:endParaRPr>
          </a:p>
          <a:p>
            <a:pPr marL="9525" defTabSz="685800" fontAlgn="auto">
              <a:spcBef>
                <a:spcPts val="225"/>
              </a:spcBef>
              <a:spcAft>
                <a:spcPts val="0"/>
              </a:spcAft>
            </a:pPr>
            <a:r>
              <a:rPr sz="600" kern="0" dirty="0">
                <a:solidFill>
                  <a:srgbClr val="3F4444"/>
                </a:solidFill>
                <a:latin typeface="Arial"/>
                <a:cs typeface="Arial"/>
              </a:rPr>
              <a:t>Pre­</a:t>
            </a:r>
            <a:r>
              <a:rPr sz="600" kern="0" spc="-11" dirty="0">
                <a:solidFill>
                  <a:srgbClr val="3F4444"/>
                </a:solidFill>
                <a:latin typeface="Arial"/>
                <a:cs typeface="Arial"/>
              </a:rPr>
              <a:t> </a:t>
            </a:r>
            <a:r>
              <a:rPr sz="600" kern="0" dirty="0">
                <a:solidFill>
                  <a:srgbClr val="3F4444"/>
                </a:solidFill>
                <a:latin typeface="Arial"/>
                <a:cs typeface="Arial"/>
              </a:rPr>
              <a:t>or</a:t>
            </a:r>
            <a:r>
              <a:rPr sz="600" kern="0" spc="-11" dirty="0">
                <a:solidFill>
                  <a:srgbClr val="3F4444"/>
                </a:solidFill>
                <a:latin typeface="Arial"/>
                <a:cs typeface="Arial"/>
              </a:rPr>
              <a:t> </a:t>
            </a:r>
            <a:r>
              <a:rPr sz="600" kern="0" spc="-8" dirty="0">
                <a:solidFill>
                  <a:srgbClr val="3F4444"/>
                </a:solidFill>
                <a:latin typeface="Arial"/>
                <a:cs typeface="Arial"/>
              </a:rPr>
              <a:t>peri­</a:t>
            </a:r>
            <a:r>
              <a:rPr sz="600" kern="0" dirty="0">
                <a:solidFill>
                  <a:srgbClr val="3F4444"/>
                </a:solidFill>
                <a:latin typeface="Arial"/>
                <a:cs typeface="Arial"/>
              </a:rPr>
              <a:t>menopausal</a:t>
            </a:r>
            <a:r>
              <a:rPr sz="600" kern="0" spc="-8" dirty="0">
                <a:solidFill>
                  <a:srgbClr val="3F4444"/>
                </a:solidFill>
                <a:latin typeface="Arial"/>
                <a:cs typeface="Arial"/>
              </a:rPr>
              <a:t> </a:t>
            </a:r>
            <a:r>
              <a:rPr sz="600" kern="0" dirty="0">
                <a:solidFill>
                  <a:srgbClr val="3F4444"/>
                </a:solidFill>
                <a:latin typeface="Arial"/>
                <a:cs typeface="Arial"/>
              </a:rPr>
              <a:t>women</a:t>
            </a:r>
            <a:r>
              <a:rPr sz="600" kern="0" spc="-11" dirty="0">
                <a:solidFill>
                  <a:srgbClr val="3F4444"/>
                </a:solidFill>
                <a:latin typeface="Arial"/>
                <a:cs typeface="Arial"/>
              </a:rPr>
              <a:t> </a:t>
            </a:r>
            <a:r>
              <a:rPr sz="600" kern="0" dirty="0">
                <a:solidFill>
                  <a:srgbClr val="3F4444"/>
                </a:solidFill>
                <a:latin typeface="Arial"/>
                <a:cs typeface="Arial"/>
              </a:rPr>
              <a:t>also</a:t>
            </a:r>
            <a:r>
              <a:rPr sz="600" kern="0" spc="-11" dirty="0">
                <a:solidFill>
                  <a:srgbClr val="3F4444"/>
                </a:solidFill>
                <a:latin typeface="Arial"/>
                <a:cs typeface="Arial"/>
              </a:rPr>
              <a:t> </a:t>
            </a:r>
            <a:r>
              <a:rPr sz="600" kern="0" dirty="0">
                <a:solidFill>
                  <a:srgbClr val="3F4444"/>
                </a:solidFill>
                <a:latin typeface="Arial"/>
                <a:cs typeface="Arial"/>
              </a:rPr>
              <a:t>received</a:t>
            </a:r>
            <a:r>
              <a:rPr sz="600" kern="0" spc="-8" dirty="0">
                <a:solidFill>
                  <a:srgbClr val="3F4444"/>
                </a:solidFill>
                <a:latin typeface="Arial"/>
                <a:cs typeface="Arial"/>
              </a:rPr>
              <a:t> </a:t>
            </a:r>
            <a:r>
              <a:rPr sz="600" kern="0" dirty="0">
                <a:solidFill>
                  <a:srgbClr val="3F4444"/>
                </a:solidFill>
                <a:latin typeface="Arial"/>
                <a:cs typeface="Arial"/>
              </a:rPr>
              <a:t>a</a:t>
            </a:r>
            <a:r>
              <a:rPr sz="600" kern="0" spc="-11" dirty="0">
                <a:solidFill>
                  <a:srgbClr val="3F4444"/>
                </a:solidFill>
                <a:latin typeface="Arial"/>
                <a:cs typeface="Arial"/>
              </a:rPr>
              <a:t> </a:t>
            </a:r>
            <a:r>
              <a:rPr sz="600" kern="0" dirty="0">
                <a:solidFill>
                  <a:srgbClr val="3F4444"/>
                </a:solidFill>
                <a:latin typeface="Arial"/>
                <a:cs typeface="Arial"/>
              </a:rPr>
              <a:t>luteinizing</a:t>
            </a:r>
            <a:r>
              <a:rPr sz="600" kern="0" spc="-11" dirty="0">
                <a:solidFill>
                  <a:srgbClr val="3F4444"/>
                </a:solidFill>
                <a:latin typeface="Arial"/>
                <a:cs typeface="Arial"/>
              </a:rPr>
              <a:t> </a:t>
            </a:r>
            <a:r>
              <a:rPr sz="600" kern="0" spc="-8" dirty="0">
                <a:solidFill>
                  <a:srgbClr val="3F4444"/>
                </a:solidFill>
                <a:latin typeface="Arial"/>
                <a:cs typeface="Arial"/>
              </a:rPr>
              <a:t>hormone­</a:t>
            </a:r>
            <a:r>
              <a:rPr sz="600" kern="0" dirty="0">
                <a:solidFill>
                  <a:srgbClr val="3F4444"/>
                </a:solidFill>
                <a:latin typeface="Arial"/>
                <a:cs typeface="Arial"/>
              </a:rPr>
              <a:t>releasing</a:t>
            </a:r>
            <a:r>
              <a:rPr sz="600" kern="0" spc="-8" dirty="0">
                <a:solidFill>
                  <a:srgbClr val="3F4444"/>
                </a:solidFill>
                <a:latin typeface="Arial"/>
                <a:cs typeface="Arial"/>
              </a:rPr>
              <a:t> </a:t>
            </a:r>
            <a:r>
              <a:rPr sz="600" kern="0" dirty="0">
                <a:solidFill>
                  <a:srgbClr val="3F4444"/>
                </a:solidFill>
                <a:latin typeface="Arial"/>
                <a:cs typeface="Arial"/>
              </a:rPr>
              <a:t>hormone</a:t>
            </a:r>
            <a:r>
              <a:rPr sz="600" kern="0" spc="-11" dirty="0">
                <a:solidFill>
                  <a:srgbClr val="3F4444"/>
                </a:solidFill>
                <a:latin typeface="Arial"/>
                <a:cs typeface="Arial"/>
              </a:rPr>
              <a:t> </a:t>
            </a:r>
            <a:r>
              <a:rPr sz="600" kern="0" dirty="0">
                <a:solidFill>
                  <a:srgbClr val="3F4444"/>
                </a:solidFill>
                <a:latin typeface="Arial"/>
                <a:cs typeface="Arial"/>
              </a:rPr>
              <a:t>agonist</a:t>
            </a:r>
            <a:r>
              <a:rPr sz="600" kern="0" spc="-11" dirty="0">
                <a:solidFill>
                  <a:srgbClr val="3F4444"/>
                </a:solidFill>
                <a:latin typeface="Arial"/>
                <a:cs typeface="Arial"/>
              </a:rPr>
              <a:t> </a:t>
            </a:r>
            <a:r>
              <a:rPr sz="600" kern="0" dirty="0">
                <a:solidFill>
                  <a:srgbClr val="3F4444"/>
                </a:solidFill>
                <a:latin typeface="Arial"/>
                <a:cs typeface="Arial"/>
              </a:rPr>
              <a:t>for</a:t>
            </a:r>
            <a:r>
              <a:rPr sz="600" kern="0" spc="-8" dirty="0">
                <a:solidFill>
                  <a:srgbClr val="3F4444"/>
                </a:solidFill>
                <a:latin typeface="Arial"/>
                <a:cs typeface="Arial"/>
              </a:rPr>
              <a:t> </a:t>
            </a:r>
            <a:r>
              <a:rPr sz="600" kern="0" dirty="0">
                <a:solidFill>
                  <a:srgbClr val="3F4444"/>
                </a:solidFill>
                <a:latin typeface="Arial"/>
                <a:cs typeface="Arial"/>
              </a:rPr>
              <a:t>the</a:t>
            </a:r>
            <a:r>
              <a:rPr sz="600" kern="0" spc="-11" dirty="0">
                <a:solidFill>
                  <a:srgbClr val="3F4444"/>
                </a:solidFill>
                <a:latin typeface="Arial"/>
                <a:cs typeface="Arial"/>
              </a:rPr>
              <a:t> </a:t>
            </a:r>
            <a:r>
              <a:rPr sz="600" kern="0" dirty="0">
                <a:solidFill>
                  <a:srgbClr val="3F4444"/>
                </a:solidFill>
                <a:latin typeface="Arial"/>
                <a:cs typeface="Arial"/>
              </a:rPr>
              <a:t>duration</a:t>
            </a:r>
            <a:r>
              <a:rPr sz="600" kern="0" spc="-11" dirty="0">
                <a:solidFill>
                  <a:srgbClr val="3F4444"/>
                </a:solidFill>
                <a:latin typeface="Arial"/>
                <a:cs typeface="Arial"/>
              </a:rPr>
              <a:t> </a:t>
            </a:r>
            <a:r>
              <a:rPr sz="600" kern="0" dirty="0">
                <a:solidFill>
                  <a:srgbClr val="3F4444"/>
                </a:solidFill>
                <a:latin typeface="Arial"/>
                <a:cs typeface="Arial"/>
              </a:rPr>
              <a:t>of</a:t>
            </a:r>
            <a:r>
              <a:rPr sz="600" kern="0" spc="-8" dirty="0">
                <a:solidFill>
                  <a:srgbClr val="3F4444"/>
                </a:solidFill>
                <a:latin typeface="Arial"/>
                <a:cs typeface="Arial"/>
              </a:rPr>
              <a:t> </a:t>
            </a:r>
            <a:r>
              <a:rPr sz="600" kern="0" dirty="0">
                <a:solidFill>
                  <a:srgbClr val="3F4444"/>
                </a:solidFill>
                <a:latin typeface="Arial"/>
                <a:cs typeface="Arial"/>
              </a:rPr>
              <a:t>the</a:t>
            </a:r>
            <a:r>
              <a:rPr sz="600" kern="0" spc="-11" dirty="0">
                <a:solidFill>
                  <a:srgbClr val="3F4444"/>
                </a:solidFill>
                <a:latin typeface="Arial"/>
                <a:cs typeface="Arial"/>
              </a:rPr>
              <a:t> </a:t>
            </a:r>
            <a:r>
              <a:rPr sz="600" kern="0" dirty="0">
                <a:solidFill>
                  <a:srgbClr val="3F4444"/>
                </a:solidFill>
                <a:latin typeface="Arial"/>
                <a:cs typeface="Arial"/>
              </a:rPr>
              <a:t>study</a:t>
            </a:r>
            <a:r>
              <a:rPr sz="600" kern="0" spc="-8" dirty="0">
                <a:solidFill>
                  <a:srgbClr val="3F4444"/>
                </a:solidFill>
                <a:latin typeface="Arial"/>
                <a:cs typeface="Arial"/>
              </a:rPr>
              <a:t> treatment</a:t>
            </a:r>
            <a:endParaRPr sz="600" kern="0" dirty="0">
              <a:solidFill>
                <a:sysClr val="windowText" lastClr="000000"/>
              </a:solidFill>
              <a:latin typeface="Arial"/>
              <a:cs typeface="Arial"/>
            </a:endParaRPr>
          </a:p>
        </p:txBody>
      </p:sp>
      <p:sp>
        <p:nvSpPr>
          <p:cNvPr id="9" name="object 9"/>
          <p:cNvSpPr txBox="1"/>
          <p:nvPr/>
        </p:nvSpPr>
        <p:spPr>
          <a:xfrm>
            <a:off x="338743" y="786667"/>
            <a:ext cx="6307931" cy="217367"/>
          </a:xfrm>
          <a:prstGeom prst="rect">
            <a:avLst/>
          </a:prstGeom>
        </p:spPr>
        <p:txBody>
          <a:bodyPr vert="horz" wrap="square" lIns="0" tIns="9525" rIns="0" bIns="0" rtlCol="0">
            <a:spAutoFit/>
          </a:bodyPr>
          <a:lstStyle/>
          <a:p>
            <a:pPr marL="9525" defTabSz="685800" fontAlgn="auto">
              <a:spcBef>
                <a:spcPts val="75"/>
              </a:spcBef>
              <a:spcAft>
                <a:spcPts val="0"/>
              </a:spcAft>
            </a:pPr>
            <a:r>
              <a:rPr sz="1350" b="1" kern="0" dirty="0">
                <a:solidFill>
                  <a:srgbClr val="3F4444"/>
                </a:solidFill>
                <a:latin typeface="Arial"/>
                <a:cs typeface="Arial"/>
              </a:rPr>
              <a:t>Phase</a:t>
            </a:r>
            <a:r>
              <a:rPr sz="1350" b="1" kern="0" spc="-8" dirty="0">
                <a:solidFill>
                  <a:srgbClr val="3F4444"/>
                </a:solidFill>
                <a:latin typeface="Arial"/>
                <a:cs typeface="Arial"/>
              </a:rPr>
              <a:t> </a:t>
            </a:r>
            <a:r>
              <a:rPr sz="1350" b="1" kern="0" dirty="0">
                <a:solidFill>
                  <a:srgbClr val="3F4444"/>
                </a:solidFill>
                <a:latin typeface="Arial"/>
                <a:cs typeface="Arial"/>
              </a:rPr>
              <a:t>III,</a:t>
            </a:r>
            <a:r>
              <a:rPr sz="1350" b="1" kern="0" spc="-4" dirty="0">
                <a:solidFill>
                  <a:srgbClr val="3F4444"/>
                </a:solidFill>
                <a:latin typeface="Arial"/>
                <a:cs typeface="Arial"/>
              </a:rPr>
              <a:t> </a:t>
            </a:r>
            <a:r>
              <a:rPr sz="1350" b="1" kern="0" dirty="0">
                <a:solidFill>
                  <a:srgbClr val="3F4444"/>
                </a:solidFill>
                <a:latin typeface="Arial"/>
                <a:cs typeface="Arial"/>
              </a:rPr>
              <a:t>randomized,</a:t>
            </a:r>
            <a:r>
              <a:rPr sz="1350" b="1" kern="0" spc="-4" dirty="0">
                <a:solidFill>
                  <a:srgbClr val="3F4444"/>
                </a:solidFill>
                <a:latin typeface="Arial"/>
                <a:cs typeface="Arial"/>
              </a:rPr>
              <a:t> </a:t>
            </a:r>
            <a:r>
              <a:rPr sz="1350" b="1" kern="0" dirty="0">
                <a:solidFill>
                  <a:srgbClr val="3F4444"/>
                </a:solidFill>
                <a:latin typeface="Arial"/>
                <a:cs typeface="Arial"/>
              </a:rPr>
              <a:t>double-blind,</a:t>
            </a:r>
            <a:r>
              <a:rPr sz="1350" b="1" kern="0" spc="-8" dirty="0">
                <a:solidFill>
                  <a:srgbClr val="3F4444"/>
                </a:solidFill>
                <a:latin typeface="Arial"/>
                <a:cs typeface="Arial"/>
              </a:rPr>
              <a:t> </a:t>
            </a:r>
            <a:r>
              <a:rPr sz="1350" b="1" kern="0" dirty="0">
                <a:solidFill>
                  <a:srgbClr val="3F4444"/>
                </a:solidFill>
                <a:latin typeface="Arial"/>
                <a:cs typeface="Arial"/>
              </a:rPr>
              <a:t>placebo-controlled</a:t>
            </a:r>
            <a:r>
              <a:rPr sz="1350" b="1" kern="0" spc="-4" dirty="0">
                <a:solidFill>
                  <a:srgbClr val="3F4444"/>
                </a:solidFill>
                <a:latin typeface="Arial"/>
                <a:cs typeface="Arial"/>
              </a:rPr>
              <a:t> </a:t>
            </a:r>
            <a:r>
              <a:rPr sz="1350" b="1" kern="0" dirty="0">
                <a:solidFill>
                  <a:srgbClr val="3F4444"/>
                </a:solidFill>
                <a:latin typeface="Arial"/>
                <a:cs typeface="Arial"/>
              </a:rPr>
              <a:t>study</a:t>
            </a:r>
            <a:r>
              <a:rPr sz="1350" b="1" kern="0" spc="-4" dirty="0">
                <a:solidFill>
                  <a:srgbClr val="3F4444"/>
                </a:solidFill>
                <a:latin typeface="Arial"/>
                <a:cs typeface="Arial"/>
              </a:rPr>
              <a:t> </a:t>
            </a:r>
            <a:r>
              <a:rPr sz="1350" b="1" kern="0" spc="-8" dirty="0">
                <a:solidFill>
                  <a:srgbClr val="3F4444"/>
                </a:solidFill>
                <a:latin typeface="Arial"/>
                <a:cs typeface="Arial"/>
              </a:rPr>
              <a:t>(NCT04305496)</a:t>
            </a:r>
            <a:endParaRPr sz="1350" kern="0">
              <a:solidFill>
                <a:sysClr val="windowText" lastClr="000000"/>
              </a:solidFill>
              <a:latin typeface="Arial"/>
              <a:cs typeface="Arial"/>
            </a:endParaRPr>
          </a:p>
        </p:txBody>
      </p:sp>
      <p:sp>
        <p:nvSpPr>
          <p:cNvPr id="10" name="object 10"/>
          <p:cNvSpPr/>
          <p:nvPr/>
        </p:nvSpPr>
        <p:spPr>
          <a:xfrm>
            <a:off x="6592362" y="2930656"/>
            <a:ext cx="2326958" cy="1480185"/>
          </a:xfrm>
          <a:custGeom>
            <a:avLst/>
            <a:gdLst/>
            <a:ahLst/>
            <a:cxnLst/>
            <a:rect l="l" t="t" r="r" b="b"/>
            <a:pathLst>
              <a:path w="3102609" h="1973579">
                <a:moveTo>
                  <a:pt x="3005522" y="1973570"/>
                </a:moveTo>
                <a:lnTo>
                  <a:pt x="96744" y="1973570"/>
                </a:lnTo>
                <a:lnTo>
                  <a:pt x="59086" y="1965968"/>
                </a:lnTo>
                <a:lnTo>
                  <a:pt x="28335" y="1945234"/>
                </a:lnTo>
                <a:lnTo>
                  <a:pt x="7602" y="1914483"/>
                </a:lnTo>
                <a:lnTo>
                  <a:pt x="0" y="1876826"/>
                </a:lnTo>
                <a:lnTo>
                  <a:pt x="0" y="96744"/>
                </a:lnTo>
                <a:lnTo>
                  <a:pt x="7602" y="59086"/>
                </a:lnTo>
                <a:lnTo>
                  <a:pt x="28335" y="28335"/>
                </a:lnTo>
                <a:lnTo>
                  <a:pt x="59087" y="7602"/>
                </a:lnTo>
                <a:lnTo>
                  <a:pt x="96743" y="0"/>
                </a:lnTo>
                <a:lnTo>
                  <a:pt x="3005523" y="0"/>
                </a:lnTo>
                <a:lnTo>
                  <a:pt x="3043179" y="7602"/>
                </a:lnTo>
                <a:lnTo>
                  <a:pt x="3073930" y="28335"/>
                </a:lnTo>
                <a:lnTo>
                  <a:pt x="3094663" y="59087"/>
                </a:lnTo>
                <a:lnTo>
                  <a:pt x="3102266" y="96744"/>
                </a:lnTo>
                <a:lnTo>
                  <a:pt x="3102266" y="1876826"/>
                </a:lnTo>
                <a:lnTo>
                  <a:pt x="3094663" y="1914483"/>
                </a:lnTo>
                <a:lnTo>
                  <a:pt x="3073930" y="1945234"/>
                </a:lnTo>
                <a:lnTo>
                  <a:pt x="3043179" y="1965968"/>
                </a:lnTo>
                <a:lnTo>
                  <a:pt x="3005522" y="1973570"/>
                </a:lnTo>
                <a:close/>
              </a:path>
            </a:pathLst>
          </a:custGeom>
          <a:solidFill>
            <a:srgbClr val="F2F2F2"/>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1" name="object 11"/>
          <p:cNvSpPr/>
          <p:nvPr/>
        </p:nvSpPr>
        <p:spPr>
          <a:xfrm>
            <a:off x="6592362" y="1402577"/>
            <a:ext cx="2326958" cy="1448276"/>
          </a:xfrm>
          <a:custGeom>
            <a:avLst/>
            <a:gdLst/>
            <a:ahLst/>
            <a:cxnLst/>
            <a:rect l="l" t="t" r="r" b="b"/>
            <a:pathLst>
              <a:path w="3102609" h="1931035">
                <a:moveTo>
                  <a:pt x="3024138" y="1931004"/>
                </a:moveTo>
                <a:lnTo>
                  <a:pt x="78128" y="1931004"/>
                </a:lnTo>
                <a:lnTo>
                  <a:pt x="47717" y="1924864"/>
                </a:lnTo>
                <a:lnTo>
                  <a:pt x="22883" y="1908121"/>
                </a:lnTo>
                <a:lnTo>
                  <a:pt x="6139" y="1883287"/>
                </a:lnTo>
                <a:lnTo>
                  <a:pt x="0" y="1852876"/>
                </a:lnTo>
                <a:lnTo>
                  <a:pt x="0" y="78128"/>
                </a:lnTo>
                <a:lnTo>
                  <a:pt x="6139" y="47717"/>
                </a:lnTo>
                <a:lnTo>
                  <a:pt x="22883" y="22883"/>
                </a:lnTo>
                <a:lnTo>
                  <a:pt x="47717" y="6139"/>
                </a:lnTo>
                <a:lnTo>
                  <a:pt x="78127" y="0"/>
                </a:lnTo>
                <a:lnTo>
                  <a:pt x="3024138" y="0"/>
                </a:lnTo>
                <a:lnTo>
                  <a:pt x="3054549" y="6139"/>
                </a:lnTo>
                <a:lnTo>
                  <a:pt x="3079383" y="22883"/>
                </a:lnTo>
                <a:lnTo>
                  <a:pt x="3096126" y="47717"/>
                </a:lnTo>
                <a:lnTo>
                  <a:pt x="3102266" y="78128"/>
                </a:lnTo>
                <a:lnTo>
                  <a:pt x="3102266" y="1852876"/>
                </a:lnTo>
                <a:lnTo>
                  <a:pt x="3096126" y="1883287"/>
                </a:lnTo>
                <a:lnTo>
                  <a:pt x="3079383" y="1908121"/>
                </a:lnTo>
                <a:lnTo>
                  <a:pt x="3054549" y="1924864"/>
                </a:lnTo>
                <a:lnTo>
                  <a:pt x="3024138" y="1931004"/>
                </a:lnTo>
                <a:close/>
              </a:path>
            </a:pathLst>
          </a:custGeom>
          <a:solidFill>
            <a:srgbClr val="F2F2F2"/>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2" name="object 12"/>
          <p:cNvSpPr txBox="1"/>
          <p:nvPr/>
        </p:nvSpPr>
        <p:spPr>
          <a:xfrm>
            <a:off x="6753181" y="1504186"/>
            <a:ext cx="2021681" cy="1130438"/>
          </a:xfrm>
          <a:prstGeom prst="rect">
            <a:avLst/>
          </a:prstGeom>
        </p:spPr>
        <p:txBody>
          <a:bodyPr vert="horz" wrap="square" lIns="0" tIns="9525" rIns="0" bIns="0" rtlCol="0">
            <a:spAutoFit/>
          </a:bodyPr>
          <a:lstStyle/>
          <a:p>
            <a:pPr marL="9525" defTabSz="685800" fontAlgn="auto">
              <a:spcBef>
                <a:spcPts val="75"/>
              </a:spcBef>
              <a:spcAft>
                <a:spcPts val="0"/>
              </a:spcAft>
            </a:pPr>
            <a:r>
              <a:rPr sz="1200" b="1" kern="0" dirty="0">
                <a:solidFill>
                  <a:srgbClr val="830051"/>
                </a:solidFill>
                <a:latin typeface="Arial"/>
                <a:cs typeface="Arial"/>
              </a:rPr>
              <a:t>Dual</a:t>
            </a:r>
            <a:r>
              <a:rPr sz="1200" b="1" kern="0" spc="-11" dirty="0">
                <a:solidFill>
                  <a:srgbClr val="830051"/>
                </a:solidFill>
                <a:latin typeface="Arial"/>
                <a:cs typeface="Arial"/>
              </a:rPr>
              <a:t> </a:t>
            </a:r>
            <a:r>
              <a:rPr sz="1200" b="1" kern="0" dirty="0">
                <a:solidFill>
                  <a:srgbClr val="830051"/>
                </a:solidFill>
                <a:latin typeface="Arial"/>
                <a:cs typeface="Arial"/>
              </a:rPr>
              <a:t>primary</a:t>
            </a:r>
            <a:r>
              <a:rPr sz="1200" b="1" kern="0" spc="-11" dirty="0">
                <a:solidFill>
                  <a:srgbClr val="830051"/>
                </a:solidFill>
                <a:latin typeface="Arial"/>
                <a:cs typeface="Arial"/>
              </a:rPr>
              <a:t> </a:t>
            </a:r>
            <a:r>
              <a:rPr sz="1200" b="1" kern="0" spc="-8" dirty="0">
                <a:solidFill>
                  <a:srgbClr val="830051"/>
                </a:solidFill>
                <a:latin typeface="Arial"/>
                <a:cs typeface="Arial"/>
              </a:rPr>
              <a:t>endpoints</a:t>
            </a:r>
            <a:endParaRPr sz="1200" kern="0">
              <a:solidFill>
                <a:sysClr val="windowText" lastClr="000000"/>
              </a:solidFill>
              <a:latin typeface="Arial"/>
              <a:cs typeface="Arial"/>
            </a:endParaRPr>
          </a:p>
          <a:p>
            <a:pPr marL="9525" defTabSz="685800" fontAlgn="auto">
              <a:spcBef>
                <a:spcPts val="994"/>
              </a:spcBef>
              <a:spcAft>
                <a:spcPts val="0"/>
              </a:spcAft>
            </a:pPr>
            <a:r>
              <a:rPr sz="1050" kern="0" dirty="0">
                <a:solidFill>
                  <a:sysClr val="windowText" lastClr="000000"/>
                </a:solidFill>
                <a:latin typeface="Arial"/>
                <a:cs typeface="Arial"/>
              </a:rPr>
              <a:t>PFS by investigator </a:t>
            </a:r>
            <a:r>
              <a:rPr sz="1050" kern="0" spc="-8" dirty="0">
                <a:solidFill>
                  <a:sysClr val="windowText" lastClr="000000"/>
                </a:solidFill>
                <a:latin typeface="Arial"/>
                <a:cs typeface="Arial"/>
              </a:rPr>
              <a:t>assessment</a:t>
            </a:r>
            <a:endParaRPr sz="1050" kern="0">
              <a:solidFill>
                <a:sysClr val="windowText" lastClr="000000"/>
              </a:solidFill>
              <a:latin typeface="Arial"/>
              <a:cs typeface="Arial"/>
            </a:endParaRPr>
          </a:p>
          <a:p>
            <a:pPr marL="110490" indent="-100965" defTabSz="685800" fontAlgn="auto">
              <a:spcBef>
                <a:spcPts val="0"/>
              </a:spcBef>
              <a:spcAft>
                <a:spcPts val="0"/>
              </a:spcAft>
              <a:buSzPct val="103571"/>
              <a:buFontTx/>
              <a:buChar char="•"/>
              <a:tabLst>
                <a:tab pos="110490" algn="l"/>
              </a:tabLst>
            </a:pPr>
            <a:r>
              <a:rPr sz="1050" kern="0" spc="-8" dirty="0">
                <a:solidFill>
                  <a:sysClr val="windowText" lastClr="000000"/>
                </a:solidFill>
                <a:latin typeface="Arial"/>
                <a:cs typeface="Arial"/>
              </a:rPr>
              <a:t>Overall</a:t>
            </a:r>
            <a:endParaRPr sz="1050" kern="0">
              <a:solidFill>
                <a:sysClr val="windowText" lastClr="000000"/>
              </a:solidFill>
              <a:latin typeface="Arial"/>
              <a:cs typeface="Arial"/>
            </a:endParaRPr>
          </a:p>
          <a:p>
            <a:pPr marL="110490" marR="3810" indent="-101441" defTabSz="685800" fontAlgn="auto">
              <a:spcBef>
                <a:spcPts val="0"/>
              </a:spcBef>
              <a:spcAft>
                <a:spcPts val="0"/>
              </a:spcAft>
              <a:buSzPct val="103571"/>
              <a:buFontTx/>
              <a:buChar char="•"/>
              <a:tabLst>
                <a:tab pos="110490" algn="l"/>
              </a:tabLst>
            </a:pPr>
            <a:r>
              <a:rPr sz="1050" kern="0" dirty="0">
                <a:solidFill>
                  <a:sysClr val="windowText" lastClr="000000"/>
                </a:solidFill>
                <a:latin typeface="Arial"/>
                <a:cs typeface="Arial"/>
              </a:rPr>
              <a:t>AKT</a:t>
            </a:r>
            <a:r>
              <a:rPr sz="1050" kern="0" spc="-19" dirty="0">
                <a:solidFill>
                  <a:sysClr val="windowText" lastClr="000000"/>
                </a:solidFill>
                <a:latin typeface="Arial"/>
                <a:cs typeface="Arial"/>
              </a:rPr>
              <a:t> </a:t>
            </a:r>
            <a:r>
              <a:rPr sz="1050" kern="0" spc="-8" dirty="0">
                <a:solidFill>
                  <a:sysClr val="windowText" lastClr="000000"/>
                </a:solidFill>
                <a:latin typeface="Arial"/>
                <a:cs typeface="Arial"/>
              </a:rPr>
              <a:t>pathway­</a:t>
            </a:r>
            <a:r>
              <a:rPr sz="1050" kern="0" dirty="0">
                <a:solidFill>
                  <a:sysClr val="windowText" lastClr="000000"/>
                </a:solidFill>
                <a:latin typeface="Arial"/>
                <a:cs typeface="Arial"/>
              </a:rPr>
              <a:t>altered</a:t>
            </a:r>
            <a:r>
              <a:rPr sz="1050" kern="0" spc="8" dirty="0">
                <a:solidFill>
                  <a:sysClr val="windowText" lastClr="000000"/>
                </a:solidFill>
                <a:latin typeface="Arial"/>
                <a:cs typeface="Arial"/>
              </a:rPr>
              <a:t> </a:t>
            </a:r>
            <a:r>
              <a:rPr sz="1050" kern="0" spc="-8" dirty="0">
                <a:solidFill>
                  <a:sysClr val="windowText" lastClr="000000"/>
                </a:solidFill>
                <a:latin typeface="Arial"/>
                <a:cs typeface="Arial"/>
              </a:rPr>
              <a:t>tumors</a:t>
            </a:r>
            <a:r>
              <a:rPr sz="1050" kern="0" spc="375" dirty="0">
                <a:solidFill>
                  <a:sysClr val="windowText" lastClr="000000"/>
                </a:solidFill>
                <a:latin typeface="Arial"/>
                <a:cs typeface="Arial"/>
              </a:rPr>
              <a:t> </a:t>
            </a:r>
            <a:r>
              <a:rPr sz="1050" kern="0" dirty="0">
                <a:solidFill>
                  <a:sysClr val="windowText" lastClr="000000"/>
                </a:solidFill>
                <a:latin typeface="Arial"/>
                <a:cs typeface="Arial"/>
              </a:rPr>
              <a:t>(≥1</a:t>
            </a:r>
            <a:r>
              <a:rPr sz="1050" kern="0" spc="-15" dirty="0">
                <a:solidFill>
                  <a:sysClr val="windowText" lastClr="000000"/>
                </a:solidFill>
                <a:latin typeface="Arial"/>
                <a:cs typeface="Arial"/>
              </a:rPr>
              <a:t> </a:t>
            </a:r>
            <a:r>
              <a:rPr sz="1050" kern="0" dirty="0">
                <a:solidFill>
                  <a:sysClr val="windowText" lastClr="000000"/>
                </a:solidFill>
                <a:latin typeface="Arial"/>
                <a:cs typeface="Arial"/>
              </a:rPr>
              <a:t>qualifying</a:t>
            </a:r>
            <a:r>
              <a:rPr sz="1050" kern="0" spc="-34" dirty="0">
                <a:solidFill>
                  <a:sysClr val="windowText" lastClr="000000"/>
                </a:solidFill>
                <a:latin typeface="Arial"/>
                <a:cs typeface="Arial"/>
              </a:rPr>
              <a:t> </a:t>
            </a:r>
            <a:r>
              <a:rPr sz="1050" i="1" kern="0" dirty="0">
                <a:solidFill>
                  <a:sysClr val="windowText" lastClr="000000"/>
                </a:solidFill>
                <a:latin typeface="Arial"/>
                <a:cs typeface="Arial"/>
              </a:rPr>
              <a:t>PIK3CA</a:t>
            </a:r>
            <a:r>
              <a:rPr sz="1050" kern="0" dirty="0">
                <a:solidFill>
                  <a:sysClr val="windowText" lastClr="000000"/>
                </a:solidFill>
                <a:latin typeface="Arial"/>
                <a:cs typeface="Arial"/>
              </a:rPr>
              <a:t>,</a:t>
            </a:r>
            <a:r>
              <a:rPr sz="1050" kern="0" spc="-19" dirty="0">
                <a:solidFill>
                  <a:sysClr val="windowText" lastClr="000000"/>
                </a:solidFill>
                <a:latin typeface="Arial"/>
                <a:cs typeface="Arial"/>
              </a:rPr>
              <a:t> </a:t>
            </a:r>
            <a:r>
              <a:rPr sz="1050" i="1" kern="0" dirty="0">
                <a:solidFill>
                  <a:sysClr val="windowText" lastClr="000000"/>
                </a:solidFill>
                <a:latin typeface="Arial"/>
                <a:cs typeface="Arial"/>
              </a:rPr>
              <a:t>AKT1</a:t>
            </a:r>
            <a:r>
              <a:rPr sz="1050" kern="0" dirty="0">
                <a:solidFill>
                  <a:sysClr val="windowText" lastClr="000000"/>
                </a:solidFill>
                <a:latin typeface="Arial"/>
                <a:cs typeface="Arial"/>
              </a:rPr>
              <a:t>,</a:t>
            </a:r>
            <a:r>
              <a:rPr sz="1050" kern="0" spc="-11" dirty="0">
                <a:solidFill>
                  <a:sysClr val="windowText" lastClr="000000"/>
                </a:solidFill>
                <a:latin typeface="Arial"/>
                <a:cs typeface="Arial"/>
              </a:rPr>
              <a:t> </a:t>
            </a:r>
            <a:r>
              <a:rPr sz="1050" kern="0" spc="-19" dirty="0">
                <a:solidFill>
                  <a:sysClr val="windowText" lastClr="000000"/>
                </a:solidFill>
                <a:latin typeface="Arial"/>
                <a:cs typeface="Arial"/>
              </a:rPr>
              <a:t>or </a:t>
            </a:r>
            <a:r>
              <a:rPr sz="1050" i="1" kern="0" dirty="0">
                <a:solidFill>
                  <a:sysClr val="windowText" lastClr="000000"/>
                </a:solidFill>
                <a:latin typeface="Arial"/>
                <a:cs typeface="Arial"/>
              </a:rPr>
              <a:t>PTEN</a:t>
            </a:r>
            <a:r>
              <a:rPr sz="1050" i="1" kern="0" spc="-19" dirty="0">
                <a:solidFill>
                  <a:sysClr val="windowText" lastClr="000000"/>
                </a:solidFill>
                <a:latin typeface="Arial"/>
                <a:cs typeface="Arial"/>
              </a:rPr>
              <a:t> </a:t>
            </a:r>
            <a:r>
              <a:rPr sz="1050" kern="0" spc="-8" dirty="0">
                <a:solidFill>
                  <a:sysClr val="windowText" lastClr="000000"/>
                </a:solidFill>
                <a:latin typeface="Arial"/>
                <a:cs typeface="Arial"/>
              </a:rPr>
              <a:t>alteration)</a:t>
            </a:r>
            <a:endParaRPr sz="1050" kern="0">
              <a:solidFill>
                <a:sysClr val="windowText" lastClr="000000"/>
              </a:solidFill>
              <a:latin typeface="Arial"/>
              <a:cs typeface="Arial"/>
            </a:endParaRPr>
          </a:p>
        </p:txBody>
      </p:sp>
      <p:sp>
        <p:nvSpPr>
          <p:cNvPr id="13" name="object 13"/>
          <p:cNvSpPr txBox="1"/>
          <p:nvPr/>
        </p:nvSpPr>
        <p:spPr>
          <a:xfrm>
            <a:off x="6740198" y="2959781"/>
            <a:ext cx="1882616" cy="1301478"/>
          </a:xfrm>
          <a:prstGeom prst="rect">
            <a:avLst/>
          </a:prstGeom>
        </p:spPr>
        <p:txBody>
          <a:bodyPr vert="horz" wrap="square" lIns="0" tIns="74771" rIns="0" bIns="0" rtlCol="0">
            <a:spAutoFit/>
          </a:bodyPr>
          <a:lstStyle/>
          <a:p>
            <a:pPr marL="18574" defTabSz="685800" fontAlgn="auto">
              <a:spcBef>
                <a:spcPts val="589"/>
              </a:spcBef>
              <a:spcAft>
                <a:spcPts val="0"/>
              </a:spcAft>
            </a:pPr>
            <a:r>
              <a:rPr sz="1200" b="1" kern="0" dirty="0">
                <a:solidFill>
                  <a:srgbClr val="830051"/>
                </a:solidFill>
                <a:latin typeface="Arial"/>
                <a:cs typeface="Arial"/>
              </a:rPr>
              <a:t>Key</a:t>
            </a:r>
            <a:r>
              <a:rPr sz="1200" b="1" kern="0" spc="-26" dirty="0">
                <a:solidFill>
                  <a:srgbClr val="830051"/>
                </a:solidFill>
                <a:latin typeface="Arial"/>
                <a:cs typeface="Arial"/>
              </a:rPr>
              <a:t> </a:t>
            </a:r>
            <a:r>
              <a:rPr sz="1200" b="1" kern="0" dirty="0">
                <a:solidFill>
                  <a:srgbClr val="830051"/>
                </a:solidFill>
                <a:latin typeface="Arial"/>
                <a:cs typeface="Arial"/>
              </a:rPr>
              <a:t>secondary</a:t>
            </a:r>
            <a:r>
              <a:rPr sz="1200" b="1" kern="0" spc="-19" dirty="0">
                <a:solidFill>
                  <a:srgbClr val="830051"/>
                </a:solidFill>
                <a:latin typeface="Arial"/>
                <a:cs typeface="Arial"/>
              </a:rPr>
              <a:t> </a:t>
            </a:r>
            <a:r>
              <a:rPr sz="1200" b="1" kern="0" spc="-8" dirty="0">
                <a:solidFill>
                  <a:srgbClr val="830051"/>
                </a:solidFill>
                <a:latin typeface="Arial"/>
                <a:cs typeface="Arial"/>
              </a:rPr>
              <a:t>endpoints</a:t>
            </a:r>
            <a:endParaRPr sz="1200" kern="0">
              <a:solidFill>
                <a:sysClr val="windowText" lastClr="000000"/>
              </a:solidFill>
              <a:latin typeface="Arial"/>
              <a:cs typeface="Arial"/>
            </a:endParaRPr>
          </a:p>
          <a:p>
            <a:pPr marL="9525" defTabSz="685800" fontAlgn="auto">
              <a:lnSpc>
                <a:spcPts val="1248"/>
              </a:lnSpc>
              <a:spcBef>
                <a:spcPts val="454"/>
              </a:spcBef>
              <a:spcAft>
                <a:spcPts val="0"/>
              </a:spcAft>
            </a:pPr>
            <a:r>
              <a:rPr sz="1050" b="1" kern="0" dirty="0">
                <a:solidFill>
                  <a:srgbClr val="3F4444"/>
                </a:solidFill>
                <a:latin typeface="Arial"/>
                <a:cs typeface="Arial"/>
              </a:rPr>
              <a:t>Overall </a:t>
            </a:r>
            <a:r>
              <a:rPr sz="1050" b="1" kern="0" spc="-8" dirty="0">
                <a:solidFill>
                  <a:srgbClr val="3F4444"/>
                </a:solidFill>
                <a:latin typeface="Arial"/>
                <a:cs typeface="Arial"/>
              </a:rPr>
              <a:t>survival</a:t>
            </a:r>
            <a:endParaRPr sz="1050" kern="0">
              <a:solidFill>
                <a:sysClr val="windowText" lastClr="000000"/>
              </a:solidFill>
              <a:latin typeface="Arial"/>
              <a:cs typeface="Arial"/>
            </a:endParaRPr>
          </a:p>
          <a:p>
            <a:pPr marL="110490" indent="-100965" defTabSz="685800" fontAlgn="auto">
              <a:lnSpc>
                <a:spcPts val="1248"/>
              </a:lnSpc>
              <a:spcBef>
                <a:spcPts val="0"/>
              </a:spcBef>
              <a:spcAft>
                <a:spcPts val="0"/>
              </a:spcAft>
              <a:buSzPct val="103571"/>
              <a:buFontTx/>
              <a:buChar char="•"/>
              <a:tabLst>
                <a:tab pos="110490" algn="l"/>
              </a:tabLst>
            </a:pPr>
            <a:r>
              <a:rPr sz="1050" kern="0" spc="-8" dirty="0">
                <a:solidFill>
                  <a:srgbClr val="3F4444"/>
                </a:solidFill>
                <a:latin typeface="Arial"/>
                <a:cs typeface="Arial"/>
              </a:rPr>
              <a:t>Overall</a:t>
            </a:r>
            <a:endParaRPr sz="1050" kern="0">
              <a:solidFill>
                <a:sysClr val="windowText" lastClr="000000"/>
              </a:solidFill>
              <a:latin typeface="Arial"/>
              <a:cs typeface="Arial"/>
            </a:endParaRPr>
          </a:p>
          <a:p>
            <a:pPr marL="110490" indent="-100965" defTabSz="685800" fontAlgn="auto">
              <a:spcBef>
                <a:spcPts val="0"/>
              </a:spcBef>
              <a:spcAft>
                <a:spcPts val="0"/>
              </a:spcAft>
              <a:buSzPct val="103571"/>
              <a:buFontTx/>
              <a:buChar char="•"/>
              <a:tabLst>
                <a:tab pos="110490" algn="l"/>
              </a:tabLst>
            </a:pPr>
            <a:r>
              <a:rPr sz="1050" kern="0" dirty="0">
                <a:solidFill>
                  <a:srgbClr val="3F4444"/>
                </a:solidFill>
                <a:latin typeface="Arial"/>
                <a:cs typeface="Arial"/>
              </a:rPr>
              <a:t>AKT</a:t>
            </a:r>
            <a:r>
              <a:rPr sz="1050" kern="0" spc="-19" dirty="0">
                <a:solidFill>
                  <a:srgbClr val="3F4444"/>
                </a:solidFill>
                <a:latin typeface="Arial"/>
                <a:cs typeface="Arial"/>
              </a:rPr>
              <a:t> </a:t>
            </a:r>
            <a:r>
              <a:rPr sz="1050" kern="0" spc="-8" dirty="0">
                <a:solidFill>
                  <a:srgbClr val="3F4444"/>
                </a:solidFill>
                <a:latin typeface="Arial"/>
                <a:cs typeface="Arial"/>
              </a:rPr>
              <a:t>pathway­</a:t>
            </a:r>
            <a:r>
              <a:rPr sz="1050" kern="0" dirty="0">
                <a:solidFill>
                  <a:srgbClr val="3F4444"/>
                </a:solidFill>
                <a:latin typeface="Arial"/>
                <a:cs typeface="Arial"/>
              </a:rPr>
              <a:t>altered</a:t>
            </a:r>
            <a:r>
              <a:rPr sz="1050" kern="0" spc="8" dirty="0">
                <a:solidFill>
                  <a:srgbClr val="3F4444"/>
                </a:solidFill>
                <a:latin typeface="Arial"/>
                <a:cs typeface="Arial"/>
              </a:rPr>
              <a:t> </a:t>
            </a:r>
            <a:r>
              <a:rPr sz="1050" kern="0" spc="-8" dirty="0">
                <a:solidFill>
                  <a:srgbClr val="3F4444"/>
                </a:solidFill>
                <a:latin typeface="Arial"/>
                <a:cs typeface="Arial"/>
              </a:rPr>
              <a:t>tumors</a:t>
            </a:r>
            <a:endParaRPr sz="1050" kern="0">
              <a:solidFill>
                <a:sysClr val="windowText" lastClr="000000"/>
              </a:solidFill>
              <a:latin typeface="Arial"/>
              <a:cs typeface="Arial"/>
            </a:endParaRPr>
          </a:p>
          <a:p>
            <a:pPr marL="9525" defTabSz="685800" fontAlgn="auto">
              <a:lnSpc>
                <a:spcPts val="1248"/>
              </a:lnSpc>
              <a:spcBef>
                <a:spcPts val="348"/>
              </a:spcBef>
              <a:spcAft>
                <a:spcPts val="0"/>
              </a:spcAft>
            </a:pPr>
            <a:r>
              <a:rPr sz="1050" b="1" kern="0" dirty="0">
                <a:solidFill>
                  <a:srgbClr val="3F4444"/>
                </a:solidFill>
                <a:latin typeface="Arial"/>
                <a:cs typeface="Arial"/>
              </a:rPr>
              <a:t>Objective</a:t>
            </a:r>
            <a:r>
              <a:rPr sz="1050" b="1" kern="0" spc="-30" dirty="0">
                <a:solidFill>
                  <a:srgbClr val="3F4444"/>
                </a:solidFill>
                <a:latin typeface="Arial"/>
                <a:cs typeface="Arial"/>
              </a:rPr>
              <a:t> </a:t>
            </a:r>
            <a:r>
              <a:rPr sz="1050" b="1" kern="0" dirty="0">
                <a:solidFill>
                  <a:srgbClr val="3F4444"/>
                </a:solidFill>
                <a:latin typeface="Arial"/>
                <a:cs typeface="Arial"/>
              </a:rPr>
              <a:t>response</a:t>
            </a:r>
            <a:r>
              <a:rPr sz="1050" b="1" kern="0" spc="-26" dirty="0">
                <a:solidFill>
                  <a:srgbClr val="3F4444"/>
                </a:solidFill>
                <a:latin typeface="Arial"/>
                <a:cs typeface="Arial"/>
              </a:rPr>
              <a:t> </a:t>
            </a:r>
            <a:r>
              <a:rPr sz="1050" b="1" kern="0" spc="-15" dirty="0">
                <a:solidFill>
                  <a:srgbClr val="3F4444"/>
                </a:solidFill>
                <a:latin typeface="Arial"/>
                <a:cs typeface="Arial"/>
              </a:rPr>
              <a:t>rate</a:t>
            </a:r>
            <a:endParaRPr sz="1050" kern="0">
              <a:solidFill>
                <a:sysClr val="windowText" lastClr="000000"/>
              </a:solidFill>
              <a:latin typeface="Arial"/>
              <a:cs typeface="Arial"/>
            </a:endParaRPr>
          </a:p>
          <a:p>
            <a:pPr marL="110490" indent="-100965" defTabSz="685800" fontAlgn="auto">
              <a:lnSpc>
                <a:spcPts val="1248"/>
              </a:lnSpc>
              <a:spcBef>
                <a:spcPts val="0"/>
              </a:spcBef>
              <a:spcAft>
                <a:spcPts val="0"/>
              </a:spcAft>
              <a:buSzPct val="103571"/>
              <a:buFontTx/>
              <a:buChar char="•"/>
              <a:tabLst>
                <a:tab pos="110490" algn="l"/>
              </a:tabLst>
            </a:pPr>
            <a:r>
              <a:rPr sz="1050" kern="0" spc="-8" dirty="0">
                <a:solidFill>
                  <a:srgbClr val="3F4444"/>
                </a:solidFill>
                <a:latin typeface="Arial"/>
                <a:cs typeface="Arial"/>
              </a:rPr>
              <a:t>Overall</a:t>
            </a:r>
            <a:endParaRPr sz="1050" kern="0">
              <a:solidFill>
                <a:sysClr val="windowText" lastClr="000000"/>
              </a:solidFill>
              <a:latin typeface="Arial"/>
              <a:cs typeface="Arial"/>
            </a:endParaRPr>
          </a:p>
          <a:p>
            <a:pPr marL="110490" indent="-100965" defTabSz="685800" fontAlgn="auto">
              <a:spcBef>
                <a:spcPts val="0"/>
              </a:spcBef>
              <a:spcAft>
                <a:spcPts val="0"/>
              </a:spcAft>
              <a:buSzPct val="103571"/>
              <a:buFontTx/>
              <a:buChar char="•"/>
              <a:tabLst>
                <a:tab pos="110490" algn="l"/>
              </a:tabLst>
            </a:pPr>
            <a:r>
              <a:rPr sz="1050" kern="0" dirty="0">
                <a:solidFill>
                  <a:srgbClr val="3F4444"/>
                </a:solidFill>
                <a:latin typeface="Arial"/>
                <a:cs typeface="Arial"/>
              </a:rPr>
              <a:t>AKT</a:t>
            </a:r>
            <a:r>
              <a:rPr sz="1050" kern="0" spc="-19" dirty="0">
                <a:solidFill>
                  <a:srgbClr val="3F4444"/>
                </a:solidFill>
                <a:latin typeface="Arial"/>
                <a:cs typeface="Arial"/>
              </a:rPr>
              <a:t> </a:t>
            </a:r>
            <a:r>
              <a:rPr sz="1050" kern="0" spc="-8" dirty="0">
                <a:solidFill>
                  <a:srgbClr val="3F4444"/>
                </a:solidFill>
                <a:latin typeface="Arial"/>
                <a:cs typeface="Arial"/>
              </a:rPr>
              <a:t>pathway­</a:t>
            </a:r>
            <a:r>
              <a:rPr sz="1050" kern="0" dirty="0">
                <a:solidFill>
                  <a:srgbClr val="3F4444"/>
                </a:solidFill>
                <a:latin typeface="Arial"/>
                <a:cs typeface="Arial"/>
              </a:rPr>
              <a:t>altered</a:t>
            </a:r>
            <a:r>
              <a:rPr sz="1050" kern="0" spc="8" dirty="0">
                <a:solidFill>
                  <a:srgbClr val="3F4444"/>
                </a:solidFill>
                <a:latin typeface="Arial"/>
                <a:cs typeface="Arial"/>
              </a:rPr>
              <a:t> </a:t>
            </a:r>
            <a:r>
              <a:rPr sz="1050" kern="0" spc="-8" dirty="0">
                <a:solidFill>
                  <a:srgbClr val="3F4444"/>
                </a:solidFill>
                <a:latin typeface="Arial"/>
                <a:cs typeface="Arial"/>
              </a:rPr>
              <a:t>tumors</a:t>
            </a:r>
            <a:endParaRPr sz="1050" kern="0">
              <a:solidFill>
                <a:sysClr val="windowText" lastClr="000000"/>
              </a:solidFill>
              <a:latin typeface="Arial"/>
              <a:cs typeface="Arial"/>
            </a:endParaRPr>
          </a:p>
        </p:txBody>
      </p:sp>
      <p:grpSp>
        <p:nvGrpSpPr>
          <p:cNvPr id="14" name="object 14"/>
          <p:cNvGrpSpPr/>
          <p:nvPr/>
        </p:nvGrpSpPr>
        <p:grpSpPr>
          <a:xfrm>
            <a:off x="225157" y="1402576"/>
            <a:ext cx="2833211" cy="3026093"/>
            <a:chOff x="300208" y="1866927"/>
            <a:chExt cx="3777615" cy="4034790"/>
          </a:xfrm>
        </p:grpSpPr>
        <p:sp>
          <p:nvSpPr>
            <p:cNvPr id="15" name="object 15"/>
            <p:cNvSpPr/>
            <p:nvPr/>
          </p:nvSpPr>
          <p:spPr>
            <a:xfrm>
              <a:off x="300208" y="2311916"/>
              <a:ext cx="3777615" cy="3589654"/>
            </a:xfrm>
            <a:custGeom>
              <a:avLst/>
              <a:gdLst/>
              <a:ahLst/>
              <a:cxnLst/>
              <a:rect l="l" t="t" r="r" b="b"/>
              <a:pathLst>
                <a:path w="3777615" h="3589654">
                  <a:moveTo>
                    <a:pt x="105821" y="3589592"/>
                  </a:moveTo>
                  <a:lnTo>
                    <a:pt x="64630" y="3581275"/>
                  </a:lnTo>
                  <a:lnTo>
                    <a:pt x="30994" y="3558597"/>
                  </a:lnTo>
                  <a:lnTo>
                    <a:pt x="8315" y="3524961"/>
                  </a:lnTo>
                  <a:lnTo>
                    <a:pt x="0" y="3483771"/>
                  </a:lnTo>
                  <a:lnTo>
                    <a:pt x="0" y="0"/>
                  </a:lnTo>
                  <a:lnTo>
                    <a:pt x="3777143" y="0"/>
                  </a:lnTo>
                  <a:lnTo>
                    <a:pt x="3777143" y="3483771"/>
                  </a:lnTo>
                  <a:lnTo>
                    <a:pt x="3768827" y="3524961"/>
                  </a:lnTo>
                  <a:lnTo>
                    <a:pt x="3746148" y="3558598"/>
                  </a:lnTo>
                  <a:lnTo>
                    <a:pt x="3712511" y="3581276"/>
                  </a:lnTo>
                  <a:lnTo>
                    <a:pt x="3671322" y="3589591"/>
                  </a:lnTo>
                  <a:lnTo>
                    <a:pt x="105821" y="3589592"/>
                  </a:lnTo>
                  <a:close/>
                </a:path>
              </a:pathLst>
            </a:custGeom>
            <a:solidFill>
              <a:srgbClr val="F2F2F2"/>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6" name="object 16"/>
            <p:cNvSpPr/>
            <p:nvPr/>
          </p:nvSpPr>
          <p:spPr>
            <a:xfrm>
              <a:off x="300208" y="1866927"/>
              <a:ext cx="3777615" cy="445134"/>
            </a:xfrm>
            <a:custGeom>
              <a:avLst/>
              <a:gdLst/>
              <a:ahLst/>
              <a:cxnLst/>
              <a:rect l="l" t="t" r="r" b="b"/>
              <a:pathLst>
                <a:path w="3777615" h="445135">
                  <a:moveTo>
                    <a:pt x="3777143" y="445104"/>
                  </a:moveTo>
                  <a:lnTo>
                    <a:pt x="0" y="445104"/>
                  </a:lnTo>
                  <a:lnTo>
                    <a:pt x="0" y="74185"/>
                  </a:lnTo>
                  <a:lnTo>
                    <a:pt x="5829" y="45309"/>
                  </a:lnTo>
                  <a:lnTo>
                    <a:pt x="21728" y="21728"/>
                  </a:lnTo>
                  <a:lnTo>
                    <a:pt x="45309" y="5829"/>
                  </a:lnTo>
                  <a:lnTo>
                    <a:pt x="74185" y="0"/>
                  </a:lnTo>
                  <a:lnTo>
                    <a:pt x="3702958" y="0"/>
                  </a:lnTo>
                  <a:lnTo>
                    <a:pt x="3731834" y="5829"/>
                  </a:lnTo>
                  <a:lnTo>
                    <a:pt x="3755414" y="21728"/>
                  </a:lnTo>
                  <a:lnTo>
                    <a:pt x="3771313" y="45309"/>
                  </a:lnTo>
                  <a:lnTo>
                    <a:pt x="3777143" y="74185"/>
                  </a:lnTo>
                  <a:lnTo>
                    <a:pt x="3777143" y="445104"/>
                  </a:lnTo>
                  <a:close/>
                </a:path>
              </a:pathLst>
            </a:custGeom>
            <a:solidFill>
              <a:srgbClr val="003865"/>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grpSp>
      <p:sp>
        <p:nvSpPr>
          <p:cNvPr id="17" name="object 17"/>
          <p:cNvSpPr txBox="1"/>
          <p:nvPr/>
        </p:nvSpPr>
        <p:spPr>
          <a:xfrm>
            <a:off x="536536" y="1472463"/>
            <a:ext cx="2210753" cy="194284"/>
          </a:xfrm>
          <a:prstGeom prst="rect">
            <a:avLst/>
          </a:prstGeom>
        </p:spPr>
        <p:txBody>
          <a:bodyPr vert="horz" wrap="square" lIns="0" tIns="9525" rIns="0" bIns="0" rtlCol="0">
            <a:spAutoFit/>
          </a:bodyPr>
          <a:lstStyle/>
          <a:p>
            <a:pPr marL="9525" defTabSz="685800" fontAlgn="auto">
              <a:spcBef>
                <a:spcPts val="75"/>
              </a:spcBef>
              <a:spcAft>
                <a:spcPts val="0"/>
              </a:spcAft>
            </a:pPr>
            <a:r>
              <a:rPr sz="1200" b="1" kern="0" dirty="0">
                <a:solidFill>
                  <a:srgbClr val="FFFFFF"/>
                </a:solidFill>
                <a:latin typeface="Arial"/>
                <a:cs typeface="Arial"/>
              </a:rPr>
              <a:t>Patients</a:t>
            </a:r>
            <a:r>
              <a:rPr sz="1200" b="1" kern="0" spc="-23" dirty="0">
                <a:solidFill>
                  <a:srgbClr val="FFFFFF"/>
                </a:solidFill>
                <a:latin typeface="Arial"/>
                <a:cs typeface="Arial"/>
              </a:rPr>
              <a:t> </a:t>
            </a:r>
            <a:r>
              <a:rPr sz="1200" b="1" kern="0" dirty="0">
                <a:solidFill>
                  <a:srgbClr val="FFFFFF"/>
                </a:solidFill>
                <a:latin typeface="Arial"/>
                <a:cs typeface="Arial"/>
              </a:rPr>
              <a:t>with</a:t>
            </a:r>
            <a:r>
              <a:rPr sz="1200" b="1" kern="0" spc="-19" dirty="0">
                <a:solidFill>
                  <a:srgbClr val="FFFFFF"/>
                </a:solidFill>
                <a:latin typeface="Arial"/>
                <a:cs typeface="Arial"/>
              </a:rPr>
              <a:t> </a:t>
            </a:r>
            <a:r>
              <a:rPr sz="1200" b="1" kern="0" dirty="0">
                <a:solidFill>
                  <a:srgbClr val="FFFFFF"/>
                </a:solidFill>
                <a:latin typeface="Arial"/>
                <a:cs typeface="Arial"/>
              </a:rPr>
              <a:t>HR+/HER2–</a:t>
            </a:r>
            <a:r>
              <a:rPr sz="1200" b="1" kern="0" spc="-60" dirty="0">
                <a:solidFill>
                  <a:srgbClr val="FFFFFF"/>
                </a:solidFill>
                <a:latin typeface="Arial"/>
                <a:cs typeface="Arial"/>
              </a:rPr>
              <a:t> </a:t>
            </a:r>
            <a:r>
              <a:rPr sz="1200" b="1" kern="0" spc="-19" dirty="0">
                <a:solidFill>
                  <a:srgbClr val="FFFFFF"/>
                </a:solidFill>
                <a:latin typeface="Arial"/>
                <a:cs typeface="Arial"/>
              </a:rPr>
              <a:t>ABC</a:t>
            </a:r>
            <a:endParaRPr sz="1200" kern="0">
              <a:solidFill>
                <a:sysClr val="windowText" lastClr="000000"/>
              </a:solidFill>
              <a:latin typeface="Arial"/>
              <a:cs typeface="Arial"/>
            </a:endParaRPr>
          </a:p>
        </p:txBody>
      </p:sp>
      <p:sp>
        <p:nvSpPr>
          <p:cNvPr id="18" name="object 18"/>
          <p:cNvSpPr txBox="1"/>
          <p:nvPr/>
        </p:nvSpPr>
        <p:spPr>
          <a:xfrm>
            <a:off x="338743" y="1806200"/>
            <a:ext cx="2591276" cy="2586606"/>
          </a:xfrm>
          <a:prstGeom prst="rect">
            <a:avLst/>
          </a:prstGeom>
        </p:spPr>
        <p:txBody>
          <a:bodyPr vert="horz" wrap="square" lIns="0" tIns="45720" rIns="0" bIns="0" rtlCol="0">
            <a:spAutoFit/>
          </a:bodyPr>
          <a:lstStyle/>
          <a:p>
            <a:pPr marL="110014" indent="-100489" defTabSz="685800" fontAlgn="auto">
              <a:spcBef>
                <a:spcPts val="360"/>
              </a:spcBef>
              <a:spcAft>
                <a:spcPts val="0"/>
              </a:spcAft>
              <a:buClr>
                <a:srgbClr val="3F4444"/>
              </a:buClr>
              <a:buSzPct val="103846"/>
              <a:buFontTx/>
              <a:buChar char="•"/>
              <a:tabLst>
                <a:tab pos="110014" algn="l"/>
              </a:tabLst>
            </a:pPr>
            <a:r>
              <a:rPr sz="975" kern="0" dirty="0">
                <a:solidFill>
                  <a:sysClr val="windowText" lastClr="000000"/>
                </a:solidFill>
                <a:latin typeface="Arial"/>
                <a:cs typeface="Arial"/>
              </a:rPr>
              <a:t>Men</a:t>
            </a:r>
            <a:r>
              <a:rPr sz="975" kern="0" spc="-4" dirty="0">
                <a:solidFill>
                  <a:sysClr val="windowText" lastClr="000000"/>
                </a:solidFill>
                <a:latin typeface="Arial"/>
                <a:cs typeface="Arial"/>
              </a:rPr>
              <a:t> </a:t>
            </a:r>
            <a:r>
              <a:rPr sz="975" kern="0" dirty="0">
                <a:solidFill>
                  <a:sysClr val="windowText" lastClr="000000"/>
                </a:solidFill>
                <a:latin typeface="Arial"/>
                <a:cs typeface="Arial"/>
              </a:rPr>
              <a:t>and</a:t>
            </a:r>
            <a:r>
              <a:rPr sz="975" kern="0" spc="-4" dirty="0">
                <a:solidFill>
                  <a:sysClr val="windowText" lastClr="000000"/>
                </a:solidFill>
                <a:latin typeface="Arial"/>
                <a:cs typeface="Arial"/>
              </a:rPr>
              <a:t> </a:t>
            </a:r>
            <a:r>
              <a:rPr sz="975" kern="0" spc="-8" dirty="0">
                <a:solidFill>
                  <a:sysClr val="windowText" lastClr="000000"/>
                </a:solidFill>
                <a:latin typeface="Arial"/>
                <a:cs typeface="Arial"/>
              </a:rPr>
              <a:t>pre­/post­</a:t>
            </a:r>
            <a:r>
              <a:rPr sz="975" kern="0" dirty="0">
                <a:solidFill>
                  <a:sysClr val="windowText" lastClr="000000"/>
                </a:solidFill>
                <a:latin typeface="Arial"/>
                <a:cs typeface="Arial"/>
              </a:rPr>
              <a:t>menopausal</a:t>
            </a:r>
            <a:r>
              <a:rPr sz="975" kern="0" spc="-4" dirty="0">
                <a:solidFill>
                  <a:sysClr val="windowText" lastClr="000000"/>
                </a:solidFill>
                <a:latin typeface="Arial"/>
                <a:cs typeface="Arial"/>
              </a:rPr>
              <a:t> </a:t>
            </a:r>
            <a:r>
              <a:rPr sz="975" kern="0" spc="-8" dirty="0">
                <a:solidFill>
                  <a:sysClr val="windowText" lastClr="000000"/>
                </a:solidFill>
                <a:latin typeface="Arial"/>
                <a:cs typeface="Arial"/>
              </a:rPr>
              <a:t>women</a:t>
            </a:r>
            <a:endParaRPr sz="975" kern="0">
              <a:solidFill>
                <a:sysClr val="windowText" lastClr="000000"/>
              </a:solidFill>
              <a:latin typeface="Arial"/>
              <a:cs typeface="Arial"/>
            </a:endParaRPr>
          </a:p>
          <a:p>
            <a:pPr marL="109538" marR="133826" indent="-100489" defTabSz="685800" fontAlgn="auto">
              <a:lnSpc>
                <a:spcPts val="1050"/>
              </a:lnSpc>
              <a:spcBef>
                <a:spcPts val="465"/>
              </a:spcBef>
              <a:spcAft>
                <a:spcPts val="0"/>
              </a:spcAft>
              <a:buClr>
                <a:srgbClr val="3F4444"/>
              </a:buClr>
              <a:buSzPct val="103846"/>
              <a:buFontTx/>
              <a:buChar char="•"/>
              <a:tabLst>
                <a:tab pos="110490" algn="l"/>
              </a:tabLst>
            </a:pPr>
            <a:r>
              <a:rPr sz="975" kern="0" dirty="0">
                <a:solidFill>
                  <a:sysClr val="windowText" lastClr="000000"/>
                </a:solidFill>
                <a:latin typeface="Arial"/>
                <a:cs typeface="Arial"/>
              </a:rPr>
              <a:t>Recurrence</a:t>
            </a:r>
            <a:r>
              <a:rPr sz="975" kern="0" spc="-11" dirty="0">
                <a:solidFill>
                  <a:sysClr val="windowText" lastClr="000000"/>
                </a:solidFill>
                <a:latin typeface="Arial"/>
                <a:cs typeface="Arial"/>
              </a:rPr>
              <a:t> </a:t>
            </a:r>
            <a:r>
              <a:rPr sz="975" kern="0" dirty="0">
                <a:solidFill>
                  <a:sysClr val="windowText" lastClr="000000"/>
                </a:solidFill>
                <a:latin typeface="Arial"/>
                <a:cs typeface="Arial"/>
              </a:rPr>
              <a:t>while</a:t>
            </a:r>
            <a:r>
              <a:rPr sz="975" kern="0" spc="-11" dirty="0">
                <a:solidFill>
                  <a:sysClr val="windowText" lastClr="000000"/>
                </a:solidFill>
                <a:latin typeface="Arial"/>
                <a:cs typeface="Arial"/>
              </a:rPr>
              <a:t> </a:t>
            </a:r>
            <a:r>
              <a:rPr sz="975" kern="0" dirty="0">
                <a:solidFill>
                  <a:sysClr val="windowText" lastClr="000000"/>
                </a:solidFill>
                <a:latin typeface="Arial"/>
                <a:cs typeface="Arial"/>
              </a:rPr>
              <a:t>on</a:t>
            </a:r>
            <a:r>
              <a:rPr sz="975" kern="0" spc="-8" dirty="0">
                <a:solidFill>
                  <a:sysClr val="windowText" lastClr="000000"/>
                </a:solidFill>
                <a:latin typeface="Arial"/>
                <a:cs typeface="Arial"/>
              </a:rPr>
              <a:t> </a:t>
            </a:r>
            <a:r>
              <a:rPr sz="975" kern="0" dirty="0">
                <a:solidFill>
                  <a:sysClr val="windowText" lastClr="000000"/>
                </a:solidFill>
                <a:latin typeface="Arial"/>
                <a:cs typeface="Arial"/>
              </a:rPr>
              <a:t>or</a:t>
            </a:r>
            <a:r>
              <a:rPr sz="975" kern="0" spc="-11" dirty="0">
                <a:solidFill>
                  <a:sysClr val="windowText" lastClr="000000"/>
                </a:solidFill>
                <a:latin typeface="Arial"/>
                <a:cs typeface="Arial"/>
              </a:rPr>
              <a:t> </a:t>
            </a:r>
            <a:r>
              <a:rPr sz="975" kern="0" dirty="0">
                <a:solidFill>
                  <a:sysClr val="windowText" lastClr="000000"/>
                </a:solidFill>
                <a:latin typeface="Arial"/>
                <a:cs typeface="Arial"/>
              </a:rPr>
              <a:t>&lt;12</a:t>
            </a:r>
            <a:r>
              <a:rPr sz="975" kern="0" spc="-11" dirty="0">
                <a:solidFill>
                  <a:sysClr val="windowText" lastClr="000000"/>
                </a:solidFill>
                <a:latin typeface="Arial"/>
                <a:cs typeface="Arial"/>
              </a:rPr>
              <a:t> </a:t>
            </a:r>
            <a:r>
              <a:rPr sz="975" kern="0" dirty="0">
                <a:solidFill>
                  <a:sysClr val="windowText" lastClr="000000"/>
                </a:solidFill>
                <a:latin typeface="Arial"/>
                <a:cs typeface="Arial"/>
              </a:rPr>
              <a:t>months</a:t>
            </a:r>
            <a:r>
              <a:rPr sz="975" kern="0" spc="-8" dirty="0">
                <a:solidFill>
                  <a:sysClr val="windowText" lastClr="000000"/>
                </a:solidFill>
                <a:latin typeface="Arial"/>
                <a:cs typeface="Arial"/>
              </a:rPr>
              <a:t> </a:t>
            </a:r>
            <a:r>
              <a:rPr sz="975" kern="0" spc="-15" dirty="0">
                <a:solidFill>
                  <a:sysClr val="windowText" lastClr="000000"/>
                </a:solidFill>
                <a:latin typeface="Arial"/>
                <a:cs typeface="Arial"/>
              </a:rPr>
              <a:t>from 	</a:t>
            </a:r>
            <a:r>
              <a:rPr sz="975" kern="0" dirty="0">
                <a:solidFill>
                  <a:sysClr val="windowText" lastClr="000000"/>
                </a:solidFill>
                <a:latin typeface="Arial"/>
                <a:cs typeface="Arial"/>
              </a:rPr>
              <a:t>end</a:t>
            </a:r>
            <a:r>
              <a:rPr sz="975" kern="0" spc="-11" dirty="0">
                <a:solidFill>
                  <a:sysClr val="windowText" lastClr="000000"/>
                </a:solidFill>
                <a:latin typeface="Arial"/>
                <a:cs typeface="Arial"/>
              </a:rPr>
              <a:t> </a:t>
            </a:r>
            <a:r>
              <a:rPr sz="975" kern="0" dirty="0">
                <a:solidFill>
                  <a:sysClr val="windowText" lastClr="000000"/>
                </a:solidFill>
                <a:latin typeface="Arial"/>
                <a:cs typeface="Arial"/>
              </a:rPr>
              <a:t>of</a:t>
            </a:r>
            <a:r>
              <a:rPr sz="975" kern="0" spc="-8" dirty="0">
                <a:solidFill>
                  <a:sysClr val="windowText" lastClr="000000"/>
                </a:solidFill>
                <a:latin typeface="Arial"/>
                <a:cs typeface="Arial"/>
              </a:rPr>
              <a:t> </a:t>
            </a:r>
            <a:r>
              <a:rPr sz="975" kern="0" dirty="0">
                <a:solidFill>
                  <a:sysClr val="windowText" lastClr="000000"/>
                </a:solidFill>
                <a:latin typeface="Arial"/>
                <a:cs typeface="Arial"/>
              </a:rPr>
              <a:t>adjuvant</a:t>
            </a:r>
            <a:r>
              <a:rPr sz="975" kern="0" spc="-64" dirty="0">
                <a:solidFill>
                  <a:sysClr val="windowText" lastClr="000000"/>
                </a:solidFill>
                <a:latin typeface="Arial"/>
                <a:cs typeface="Arial"/>
              </a:rPr>
              <a:t> </a:t>
            </a:r>
            <a:r>
              <a:rPr sz="975" kern="0" dirty="0">
                <a:solidFill>
                  <a:sysClr val="windowText" lastClr="000000"/>
                </a:solidFill>
                <a:latin typeface="Arial"/>
                <a:cs typeface="Arial"/>
              </a:rPr>
              <a:t>AI,</a:t>
            </a:r>
            <a:r>
              <a:rPr sz="975" kern="0" spc="-8" dirty="0">
                <a:solidFill>
                  <a:sysClr val="windowText" lastClr="000000"/>
                </a:solidFill>
                <a:latin typeface="Arial"/>
                <a:cs typeface="Arial"/>
              </a:rPr>
              <a:t> </a:t>
            </a:r>
            <a:r>
              <a:rPr sz="975" kern="0" dirty="0">
                <a:solidFill>
                  <a:sysClr val="windowText" lastClr="000000"/>
                </a:solidFill>
                <a:latin typeface="Arial"/>
                <a:cs typeface="Arial"/>
              </a:rPr>
              <a:t>or</a:t>
            </a:r>
            <a:r>
              <a:rPr sz="975" kern="0" spc="-11" dirty="0">
                <a:solidFill>
                  <a:sysClr val="windowText" lastClr="000000"/>
                </a:solidFill>
                <a:latin typeface="Arial"/>
                <a:cs typeface="Arial"/>
              </a:rPr>
              <a:t> </a:t>
            </a:r>
            <a:r>
              <a:rPr sz="975" kern="0" dirty="0">
                <a:solidFill>
                  <a:sysClr val="windowText" lastClr="000000"/>
                </a:solidFill>
                <a:latin typeface="Arial"/>
                <a:cs typeface="Arial"/>
              </a:rPr>
              <a:t>progression</a:t>
            </a:r>
            <a:r>
              <a:rPr sz="975" kern="0" spc="-8" dirty="0">
                <a:solidFill>
                  <a:sysClr val="windowText" lastClr="000000"/>
                </a:solidFill>
                <a:latin typeface="Arial"/>
                <a:cs typeface="Arial"/>
              </a:rPr>
              <a:t> </a:t>
            </a:r>
            <a:r>
              <a:rPr sz="975" kern="0" dirty="0">
                <a:solidFill>
                  <a:sysClr val="windowText" lastClr="000000"/>
                </a:solidFill>
                <a:latin typeface="Arial"/>
                <a:cs typeface="Arial"/>
              </a:rPr>
              <a:t>while</a:t>
            </a:r>
            <a:r>
              <a:rPr sz="975" kern="0" spc="-8" dirty="0">
                <a:solidFill>
                  <a:sysClr val="windowText" lastClr="000000"/>
                </a:solidFill>
                <a:latin typeface="Arial"/>
                <a:cs typeface="Arial"/>
              </a:rPr>
              <a:t> </a:t>
            </a:r>
            <a:r>
              <a:rPr sz="975" kern="0" spc="-19" dirty="0">
                <a:solidFill>
                  <a:sysClr val="windowText" lastClr="000000"/>
                </a:solidFill>
                <a:latin typeface="Arial"/>
                <a:cs typeface="Arial"/>
              </a:rPr>
              <a:t>on 	</a:t>
            </a:r>
            <a:r>
              <a:rPr sz="975" kern="0" dirty="0">
                <a:solidFill>
                  <a:sysClr val="windowText" lastClr="000000"/>
                </a:solidFill>
                <a:latin typeface="Arial"/>
                <a:cs typeface="Arial"/>
              </a:rPr>
              <a:t>prior</a:t>
            </a:r>
            <a:r>
              <a:rPr sz="975" kern="0" spc="-56" dirty="0">
                <a:solidFill>
                  <a:sysClr val="windowText" lastClr="000000"/>
                </a:solidFill>
                <a:latin typeface="Arial"/>
                <a:cs typeface="Arial"/>
              </a:rPr>
              <a:t> </a:t>
            </a:r>
            <a:r>
              <a:rPr sz="975" kern="0" dirty="0">
                <a:solidFill>
                  <a:sysClr val="windowText" lastClr="000000"/>
                </a:solidFill>
                <a:latin typeface="Arial"/>
                <a:cs typeface="Arial"/>
              </a:rPr>
              <a:t>AI for</a:t>
            </a:r>
            <a:r>
              <a:rPr sz="975" kern="0" spc="-56" dirty="0">
                <a:solidFill>
                  <a:sysClr val="windowText" lastClr="000000"/>
                </a:solidFill>
                <a:latin typeface="Arial"/>
                <a:cs typeface="Arial"/>
              </a:rPr>
              <a:t> </a:t>
            </a:r>
            <a:r>
              <a:rPr sz="975" kern="0" spc="-19" dirty="0">
                <a:solidFill>
                  <a:sysClr val="windowText" lastClr="000000"/>
                </a:solidFill>
                <a:latin typeface="Arial"/>
                <a:cs typeface="Arial"/>
              </a:rPr>
              <a:t>ABC</a:t>
            </a:r>
            <a:endParaRPr sz="975" kern="0">
              <a:solidFill>
                <a:sysClr val="windowText" lastClr="000000"/>
              </a:solidFill>
              <a:latin typeface="Arial"/>
              <a:cs typeface="Arial"/>
            </a:endParaRPr>
          </a:p>
          <a:p>
            <a:pPr marL="110014" indent="-100489" defTabSz="685800" fontAlgn="auto">
              <a:spcBef>
                <a:spcPts val="326"/>
              </a:spcBef>
              <a:spcAft>
                <a:spcPts val="0"/>
              </a:spcAft>
              <a:buClr>
                <a:srgbClr val="3F4444"/>
              </a:buClr>
              <a:buSzPct val="103846"/>
              <a:buFontTx/>
              <a:buChar char="•"/>
              <a:tabLst>
                <a:tab pos="110014" algn="l"/>
              </a:tabLst>
            </a:pPr>
            <a:r>
              <a:rPr sz="975" kern="0" dirty="0">
                <a:solidFill>
                  <a:sysClr val="windowText" lastClr="000000"/>
                </a:solidFill>
                <a:latin typeface="Arial"/>
                <a:cs typeface="Arial"/>
              </a:rPr>
              <a:t>≤2</a:t>
            </a:r>
            <a:r>
              <a:rPr sz="975" kern="0" spc="-8" dirty="0">
                <a:solidFill>
                  <a:sysClr val="windowText" lastClr="000000"/>
                </a:solidFill>
                <a:latin typeface="Arial"/>
                <a:cs typeface="Arial"/>
              </a:rPr>
              <a:t> </a:t>
            </a:r>
            <a:r>
              <a:rPr sz="975" kern="0" dirty="0">
                <a:solidFill>
                  <a:sysClr val="windowText" lastClr="000000"/>
                </a:solidFill>
                <a:latin typeface="Arial"/>
                <a:cs typeface="Arial"/>
              </a:rPr>
              <a:t>lines</a:t>
            </a:r>
            <a:r>
              <a:rPr sz="975" kern="0" spc="-4" dirty="0">
                <a:solidFill>
                  <a:sysClr val="windowText" lastClr="000000"/>
                </a:solidFill>
                <a:latin typeface="Arial"/>
                <a:cs typeface="Arial"/>
              </a:rPr>
              <a:t> </a:t>
            </a:r>
            <a:r>
              <a:rPr sz="975" kern="0" dirty="0">
                <a:solidFill>
                  <a:sysClr val="windowText" lastClr="000000"/>
                </a:solidFill>
                <a:latin typeface="Arial"/>
                <a:cs typeface="Arial"/>
              </a:rPr>
              <a:t>of</a:t>
            </a:r>
            <a:r>
              <a:rPr sz="975" kern="0" spc="-4" dirty="0">
                <a:solidFill>
                  <a:sysClr val="windowText" lastClr="000000"/>
                </a:solidFill>
                <a:latin typeface="Arial"/>
                <a:cs typeface="Arial"/>
              </a:rPr>
              <a:t> </a:t>
            </a:r>
            <a:r>
              <a:rPr sz="975" kern="0" dirty="0">
                <a:solidFill>
                  <a:sysClr val="windowText" lastClr="000000"/>
                </a:solidFill>
                <a:latin typeface="Arial"/>
                <a:cs typeface="Arial"/>
              </a:rPr>
              <a:t>prior</a:t>
            </a:r>
            <a:r>
              <a:rPr sz="975" kern="0" spc="-8" dirty="0">
                <a:solidFill>
                  <a:sysClr val="windowText" lastClr="000000"/>
                </a:solidFill>
                <a:latin typeface="Arial"/>
                <a:cs typeface="Arial"/>
              </a:rPr>
              <a:t> </a:t>
            </a:r>
            <a:r>
              <a:rPr sz="975" kern="0" dirty="0">
                <a:solidFill>
                  <a:sysClr val="windowText" lastClr="000000"/>
                </a:solidFill>
                <a:latin typeface="Arial"/>
                <a:cs typeface="Arial"/>
              </a:rPr>
              <a:t>endocrine</a:t>
            </a:r>
            <a:r>
              <a:rPr sz="975" kern="0" spc="-4" dirty="0">
                <a:solidFill>
                  <a:sysClr val="windowText" lastClr="000000"/>
                </a:solidFill>
                <a:latin typeface="Arial"/>
                <a:cs typeface="Arial"/>
              </a:rPr>
              <a:t> </a:t>
            </a:r>
            <a:r>
              <a:rPr sz="975" kern="0" dirty="0">
                <a:solidFill>
                  <a:sysClr val="windowText" lastClr="000000"/>
                </a:solidFill>
                <a:latin typeface="Arial"/>
                <a:cs typeface="Arial"/>
              </a:rPr>
              <a:t>therapy</a:t>
            </a:r>
            <a:r>
              <a:rPr sz="975" kern="0" spc="-4" dirty="0">
                <a:solidFill>
                  <a:sysClr val="windowText" lastClr="000000"/>
                </a:solidFill>
                <a:latin typeface="Arial"/>
                <a:cs typeface="Arial"/>
              </a:rPr>
              <a:t> </a:t>
            </a:r>
            <a:r>
              <a:rPr sz="975" kern="0" dirty="0">
                <a:solidFill>
                  <a:sysClr val="windowText" lastClr="000000"/>
                </a:solidFill>
                <a:latin typeface="Arial"/>
                <a:cs typeface="Arial"/>
              </a:rPr>
              <a:t>for</a:t>
            </a:r>
            <a:r>
              <a:rPr sz="975" kern="0" spc="-60" dirty="0">
                <a:solidFill>
                  <a:sysClr val="windowText" lastClr="000000"/>
                </a:solidFill>
                <a:latin typeface="Arial"/>
                <a:cs typeface="Arial"/>
              </a:rPr>
              <a:t> </a:t>
            </a:r>
            <a:r>
              <a:rPr sz="975" kern="0" spc="-19" dirty="0">
                <a:solidFill>
                  <a:sysClr val="windowText" lastClr="000000"/>
                </a:solidFill>
                <a:latin typeface="Arial"/>
                <a:cs typeface="Arial"/>
              </a:rPr>
              <a:t>ABC</a:t>
            </a:r>
            <a:endParaRPr sz="975" kern="0">
              <a:solidFill>
                <a:sysClr val="windowText" lastClr="000000"/>
              </a:solidFill>
              <a:latin typeface="Arial"/>
              <a:cs typeface="Arial"/>
            </a:endParaRPr>
          </a:p>
          <a:p>
            <a:pPr marL="110014" indent="-100489" defTabSz="685800" fontAlgn="auto">
              <a:spcBef>
                <a:spcPts val="334"/>
              </a:spcBef>
              <a:spcAft>
                <a:spcPts val="0"/>
              </a:spcAft>
              <a:buClr>
                <a:srgbClr val="3F4444"/>
              </a:buClr>
              <a:buSzPct val="103846"/>
              <a:buFontTx/>
              <a:buChar char="•"/>
              <a:tabLst>
                <a:tab pos="110014" algn="l"/>
              </a:tabLst>
            </a:pPr>
            <a:r>
              <a:rPr sz="975" kern="0" dirty="0">
                <a:solidFill>
                  <a:sysClr val="windowText" lastClr="000000"/>
                </a:solidFill>
                <a:latin typeface="Arial"/>
                <a:cs typeface="Arial"/>
              </a:rPr>
              <a:t>≤1</a:t>
            </a:r>
            <a:r>
              <a:rPr sz="975" kern="0" spc="-4" dirty="0">
                <a:solidFill>
                  <a:sysClr val="windowText" lastClr="000000"/>
                </a:solidFill>
                <a:latin typeface="Arial"/>
                <a:cs typeface="Arial"/>
              </a:rPr>
              <a:t> </a:t>
            </a:r>
            <a:r>
              <a:rPr sz="975" kern="0" dirty="0">
                <a:solidFill>
                  <a:sysClr val="windowText" lastClr="000000"/>
                </a:solidFill>
                <a:latin typeface="Arial"/>
                <a:cs typeface="Arial"/>
              </a:rPr>
              <a:t>line</a:t>
            </a:r>
            <a:r>
              <a:rPr sz="975" kern="0" spc="-4" dirty="0">
                <a:solidFill>
                  <a:sysClr val="windowText" lastClr="000000"/>
                </a:solidFill>
                <a:latin typeface="Arial"/>
                <a:cs typeface="Arial"/>
              </a:rPr>
              <a:t> </a:t>
            </a:r>
            <a:r>
              <a:rPr sz="975" kern="0" dirty="0">
                <a:solidFill>
                  <a:sysClr val="windowText" lastClr="000000"/>
                </a:solidFill>
                <a:latin typeface="Arial"/>
                <a:cs typeface="Arial"/>
              </a:rPr>
              <a:t>of</a:t>
            </a:r>
            <a:r>
              <a:rPr sz="975" kern="0" spc="-4" dirty="0">
                <a:solidFill>
                  <a:sysClr val="windowText" lastClr="000000"/>
                </a:solidFill>
                <a:latin typeface="Arial"/>
                <a:cs typeface="Arial"/>
              </a:rPr>
              <a:t> </a:t>
            </a:r>
            <a:r>
              <a:rPr sz="975" kern="0" dirty="0">
                <a:solidFill>
                  <a:sysClr val="windowText" lastClr="000000"/>
                </a:solidFill>
                <a:latin typeface="Arial"/>
                <a:cs typeface="Arial"/>
              </a:rPr>
              <a:t>chemotherapy</a:t>
            </a:r>
            <a:r>
              <a:rPr sz="975" kern="0" spc="-4" dirty="0">
                <a:solidFill>
                  <a:sysClr val="windowText" lastClr="000000"/>
                </a:solidFill>
                <a:latin typeface="Arial"/>
                <a:cs typeface="Arial"/>
              </a:rPr>
              <a:t> </a:t>
            </a:r>
            <a:r>
              <a:rPr sz="975" kern="0" dirty="0">
                <a:solidFill>
                  <a:sysClr val="windowText" lastClr="000000"/>
                </a:solidFill>
                <a:latin typeface="Arial"/>
                <a:cs typeface="Arial"/>
              </a:rPr>
              <a:t>for</a:t>
            </a:r>
            <a:r>
              <a:rPr sz="975" kern="0" spc="-56" dirty="0">
                <a:solidFill>
                  <a:sysClr val="windowText" lastClr="000000"/>
                </a:solidFill>
                <a:latin typeface="Arial"/>
                <a:cs typeface="Arial"/>
              </a:rPr>
              <a:t> </a:t>
            </a:r>
            <a:r>
              <a:rPr sz="975" kern="0" spc="-19" dirty="0">
                <a:solidFill>
                  <a:sysClr val="windowText" lastClr="000000"/>
                </a:solidFill>
                <a:latin typeface="Arial"/>
                <a:cs typeface="Arial"/>
              </a:rPr>
              <a:t>ABC</a:t>
            </a:r>
            <a:endParaRPr sz="975" kern="0">
              <a:solidFill>
                <a:sysClr val="windowText" lastClr="000000"/>
              </a:solidFill>
              <a:latin typeface="Arial"/>
              <a:cs typeface="Arial"/>
            </a:endParaRPr>
          </a:p>
          <a:p>
            <a:pPr marL="109538" marR="3810" indent="-100489" defTabSz="685800" fontAlgn="auto">
              <a:lnSpc>
                <a:spcPts val="1050"/>
              </a:lnSpc>
              <a:spcBef>
                <a:spcPts val="465"/>
              </a:spcBef>
              <a:spcAft>
                <a:spcPts val="0"/>
              </a:spcAft>
              <a:buClr>
                <a:srgbClr val="3F4444"/>
              </a:buClr>
              <a:buSzPct val="103846"/>
              <a:buFontTx/>
              <a:buChar char="•"/>
              <a:tabLst>
                <a:tab pos="110490" algn="l"/>
              </a:tabLst>
            </a:pPr>
            <a:r>
              <a:rPr sz="975" kern="0" dirty="0">
                <a:solidFill>
                  <a:sysClr val="windowText" lastClr="000000"/>
                </a:solidFill>
                <a:latin typeface="Arial"/>
                <a:cs typeface="Arial"/>
              </a:rPr>
              <a:t>Prior</a:t>
            </a:r>
            <a:r>
              <a:rPr sz="975" kern="0" spc="-15" dirty="0">
                <a:solidFill>
                  <a:sysClr val="windowText" lastClr="000000"/>
                </a:solidFill>
                <a:latin typeface="Arial"/>
                <a:cs typeface="Arial"/>
              </a:rPr>
              <a:t> </a:t>
            </a:r>
            <a:r>
              <a:rPr sz="975" kern="0" dirty="0">
                <a:solidFill>
                  <a:sysClr val="windowText" lastClr="000000"/>
                </a:solidFill>
                <a:latin typeface="Arial"/>
                <a:cs typeface="Arial"/>
              </a:rPr>
              <a:t>CDK4/6</a:t>
            </a:r>
            <a:r>
              <a:rPr sz="975" kern="0" spc="-8" dirty="0">
                <a:solidFill>
                  <a:sysClr val="windowText" lastClr="000000"/>
                </a:solidFill>
                <a:latin typeface="Arial"/>
                <a:cs typeface="Arial"/>
              </a:rPr>
              <a:t> </a:t>
            </a:r>
            <a:r>
              <a:rPr sz="975" kern="0" dirty="0">
                <a:solidFill>
                  <a:sysClr val="windowText" lastClr="000000"/>
                </a:solidFill>
                <a:latin typeface="Arial"/>
                <a:cs typeface="Arial"/>
              </a:rPr>
              <a:t>inhibitors</a:t>
            </a:r>
            <a:r>
              <a:rPr sz="975" kern="0" spc="-8" dirty="0">
                <a:solidFill>
                  <a:sysClr val="windowText" lastClr="000000"/>
                </a:solidFill>
                <a:latin typeface="Arial"/>
                <a:cs typeface="Arial"/>
              </a:rPr>
              <a:t> </a:t>
            </a:r>
            <a:r>
              <a:rPr sz="975" kern="0" dirty="0">
                <a:solidFill>
                  <a:sysClr val="windowText" lastClr="000000"/>
                </a:solidFill>
                <a:latin typeface="Arial"/>
                <a:cs typeface="Arial"/>
              </a:rPr>
              <a:t>allowed</a:t>
            </a:r>
            <a:r>
              <a:rPr sz="975" kern="0" spc="-8" dirty="0">
                <a:solidFill>
                  <a:sysClr val="windowText" lastClr="000000"/>
                </a:solidFill>
                <a:latin typeface="Arial"/>
                <a:cs typeface="Arial"/>
              </a:rPr>
              <a:t> </a:t>
            </a:r>
            <a:r>
              <a:rPr sz="975" kern="0" dirty="0">
                <a:solidFill>
                  <a:sysClr val="windowText" lastClr="000000"/>
                </a:solidFill>
                <a:latin typeface="Arial"/>
                <a:cs typeface="Arial"/>
              </a:rPr>
              <a:t>(at</a:t>
            </a:r>
            <a:r>
              <a:rPr sz="975" kern="0" spc="-8" dirty="0">
                <a:solidFill>
                  <a:sysClr val="windowText" lastClr="000000"/>
                </a:solidFill>
                <a:latin typeface="Arial"/>
                <a:cs typeface="Arial"/>
              </a:rPr>
              <a:t> </a:t>
            </a:r>
            <a:r>
              <a:rPr sz="975" kern="0" dirty="0">
                <a:solidFill>
                  <a:sysClr val="windowText" lastClr="000000"/>
                </a:solidFill>
                <a:latin typeface="Arial"/>
                <a:cs typeface="Arial"/>
              </a:rPr>
              <a:t>least</a:t>
            </a:r>
            <a:r>
              <a:rPr sz="975" kern="0" spc="-4" dirty="0">
                <a:solidFill>
                  <a:sysClr val="windowText" lastClr="000000"/>
                </a:solidFill>
                <a:latin typeface="Arial"/>
                <a:cs typeface="Arial"/>
              </a:rPr>
              <a:t> </a:t>
            </a:r>
            <a:r>
              <a:rPr sz="975" kern="0" spc="-19" dirty="0">
                <a:solidFill>
                  <a:sysClr val="windowText" lastClr="000000"/>
                </a:solidFill>
                <a:latin typeface="Arial"/>
                <a:cs typeface="Arial"/>
              </a:rPr>
              <a:t>51% 	</a:t>
            </a:r>
            <a:r>
              <a:rPr sz="975" kern="0" spc="-8" dirty="0">
                <a:solidFill>
                  <a:sysClr val="windowText" lastClr="000000"/>
                </a:solidFill>
                <a:latin typeface="Arial"/>
                <a:cs typeface="Arial"/>
              </a:rPr>
              <a:t>required)</a:t>
            </a:r>
            <a:endParaRPr sz="975" kern="0">
              <a:solidFill>
                <a:sysClr val="windowText" lastClr="000000"/>
              </a:solidFill>
              <a:latin typeface="Arial"/>
              <a:cs typeface="Arial"/>
            </a:endParaRPr>
          </a:p>
          <a:p>
            <a:pPr marL="109538" marR="425768" indent="-100489" defTabSz="685800" fontAlgn="auto">
              <a:lnSpc>
                <a:spcPts val="1050"/>
              </a:lnSpc>
              <a:spcBef>
                <a:spcPts val="458"/>
              </a:spcBef>
              <a:spcAft>
                <a:spcPts val="0"/>
              </a:spcAft>
              <a:buClr>
                <a:srgbClr val="3F4444"/>
              </a:buClr>
              <a:buSzPct val="103846"/>
              <a:buFontTx/>
              <a:buChar char="•"/>
              <a:tabLst>
                <a:tab pos="110490" algn="l"/>
              </a:tabLst>
            </a:pPr>
            <a:r>
              <a:rPr sz="975" kern="0" dirty="0">
                <a:solidFill>
                  <a:sysClr val="windowText" lastClr="000000"/>
                </a:solidFill>
                <a:latin typeface="Arial"/>
                <a:cs typeface="Arial"/>
              </a:rPr>
              <a:t>No</a:t>
            </a:r>
            <a:r>
              <a:rPr sz="975" kern="0" spc="-19" dirty="0">
                <a:solidFill>
                  <a:sysClr val="windowText" lastClr="000000"/>
                </a:solidFill>
                <a:latin typeface="Arial"/>
                <a:cs typeface="Arial"/>
              </a:rPr>
              <a:t> </a:t>
            </a:r>
            <a:r>
              <a:rPr sz="975" kern="0" dirty="0">
                <a:solidFill>
                  <a:sysClr val="windowText" lastClr="000000"/>
                </a:solidFill>
                <a:latin typeface="Arial"/>
                <a:cs typeface="Arial"/>
              </a:rPr>
              <a:t>prior</a:t>
            </a:r>
            <a:r>
              <a:rPr sz="975" kern="0" spc="-15" dirty="0">
                <a:solidFill>
                  <a:sysClr val="windowText" lastClr="000000"/>
                </a:solidFill>
                <a:latin typeface="Arial"/>
                <a:cs typeface="Arial"/>
              </a:rPr>
              <a:t> </a:t>
            </a:r>
            <a:r>
              <a:rPr sz="975" kern="0" dirty="0">
                <a:solidFill>
                  <a:sysClr val="windowText" lastClr="000000"/>
                </a:solidFill>
                <a:latin typeface="Arial"/>
                <a:cs typeface="Arial"/>
              </a:rPr>
              <a:t>SERD,</a:t>
            </a:r>
            <a:r>
              <a:rPr sz="975" kern="0" spc="-19" dirty="0">
                <a:solidFill>
                  <a:sysClr val="windowText" lastClr="000000"/>
                </a:solidFill>
                <a:latin typeface="Arial"/>
                <a:cs typeface="Arial"/>
              </a:rPr>
              <a:t> </a:t>
            </a:r>
            <a:r>
              <a:rPr sz="975" kern="0" dirty="0">
                <a:solidFill>
                  <a:sysClr val="windowText" lastClr="000000"/>
                </a:solidFill>
                <a:latin typeface="Arial"/>
                <a:cs typeface="Arial"/>
              </a:rPr>
              <a:t>mTOR</a:t>
            </a:r>
            <a:r>
              <a:rPr sz="975" kern="0" spc="-15" dirty="0">
                <a:solidFill>
                  <a:sysClr val="windowText" lastClr="000000"/>
                </a:solidFill>
                <a:latin typeface="Arial"/>
                <a:cs typeface="Arial"/>
              </a:rPr>
              <a:t> </a:t>
            </a:r>
            <a:r>
              <a:rPr sz="975" kern="0" dirty="0">
                <a:solidFill>
                  <a:sysClr val="windowText" lastClr="000000"/>
                </a:solidFill>
                <a:latin typeface="Arial"/>
                <a:cs typeface="Arial"/>
              </a:rPr>
              <a:t>inhibitor,</a:t>
            </a:r>
            <a:r>
              <a:rPr sz="975" kern="0" spc="-15" dirty="0">
                <a:solidFill>
                  <a:sysClr val="windowText" lastClr="000000"/>
                </a:solidFill>
                <a:latin typeface="Arial"/>
                <a:cs typeface="Arial"/>
              </a:rPr>
              <a:t> PI3K 	</a:t>
            </a:r>
            <a:r>
              <a:rPr sz="975" kern="0" dirty="0">
                <a:solidFill>
                  <a:sysClr val="windowText" lastClr="000000"/>
                </a:solidFill>
                <a:latin typeface="Arial"/>
                <a:cs typeface="Arial"/>
              </a:rPr>
              <a:t>inhibitor,</a:t>
            </a:r>
            <a:r>
              <a:rPr sz="975" kern="0" spc="-26" dirty="0">
                <a:solidFill>
                  <a:sysClr val="windowText" lastClr="000000"/>
                </a:solidFill>
                <a:latin typeface="Arial"/>
                <a:cs typeface="Arial"/>
              </a:rPr>
              <a:t> </a:t>
            </a:r>
            <a:r>
              <a:rPr sz="975" kern="0" dirty="0">
                <a:solidFill>
                  <a:sysClr val="windowText" lastClr="000000"/>
                </a:solidFill>
                <a:latin typeface="Arial"/>
                <a:cs typeface="Arial"/>
              </a:rPr>
              <a:t>or</a:t>
            </a:r>
            <a:r>
              <a:rPr sz="975" kern="0" spc="-68" dirty="0">
                <a:solidFill>
                  <a:sysClr val="windowText" lastClr="000000"/>
                </a:solidFill>
                <a:latin typeface="Arial"/>
                <a:cs typeface="Arial"/>
              </a:rPr>
              <a:t> </a:t>
            </a:r>
            <a:r>
              <a:rPr sz="975" kern="0" dirty="0">
                <a:solidFill>
                  <a:sysClr val="windowText" lastClr="000000"/>
                </a:solidFill>
                <a:latin typeface="Arial"/>
                <a:cs typeface="Arial"/>
              </a:rPr>
              <a:t>AKT</a:t>
            </a:r>
            <a:r>
              <a:rPr sz="975" kern="0" spc="-38" dirty="0">
                <a:solidFill>
                  <a:sysClr val="windowText" lastClr="000000"/>
                </a:solidFill>
                <a:latin typeface="Arial"/>
                <a:cs typeface="Arial"/>
              </a:rPr>
              <a:t> </a:t>
            </a:r>
            <a:r>
              <a:rPr sz="975" kern="0" spc="-8" dirty="0">
                <a:solidFill>
                  <a:sysClr val="windowText" lastClr="000000"/>
                </a:solidFill>
                <a:latin typeface="Arial"/>
                <a:cs typeface="Arial"/>
              </a:rPr>
              <a:t>inhibitor</a:t>
            </a:r>
            <a:endParaRPr sz="975" kern="0">
              <a:solidFill>
                <a:sysClr val="windowText" lastClr="000000"/>
              </a:solidFill>
              <a:latin typeface="Arial"/>
              <a:cs typeface="Arial"/>
            </a:endParaRPr>
          </a:p>
          <a:p>
            <a:pPr marL="109538" marR="41433" indent="-100489" defTabSz="685800" fontAlgn="auto">
              <a:lnSpc>
                <a:spcPts val="1050"/>
              </a:lnSpc>
              <a:spcBef>
                <a:spcPts val="458"/>
              </a:spcBef>
              <a:spcAft>
                <a:spcPts val="0"/>
              </a:spcAft>
              <a:buClr>
                <a:srgbClr val="3F4444"/>
              </a:buClr>
              <a:buSzPct val="103846"/>
              <a:buFontTx/>
              <a:buChar char="•"/>
              <a:tabLst>
                <a:tab pos="110490" algn="l"/>
              </a:tabLst>
            </a:pPr>
            <a:r>
              <a:rPr sz="975" kern="0" dirty="0">
                <a:solidFill>
                  <a:sysClr val="windowText" lastClr="000000"/>
                </a:solidFill>
                <a:latin typeface="Arial"/>
                <a:cs typeface="Arial"/>
              </a:rPr>
              <a:t>HbA1c</a:t>
            </a:r>
            <a:r>
              <a:rPr sz="975" kern="0" spc="-15" dirty="0">
                <a:solidFill>
                  <a:sysClr val="windowText" lastClr="000000"/>
                </a:solidFill>
                <a:latin typeface="Arial"/>
                <a:cs typeface="Arial"/>
              </a:rPr>
              <a:t> </a:t>
            </a:r>
            <a:r>
              <a:rPr sz="975" kern="0" dirty="0">
                <a:solidFill>
                  <a:sysClr val="windowText" lastClr="000000"/>
                </a:solidFill>
                <a:latin typeface="Arial"/>
                <a:cs typeface="Arial"/>
              </a:rPr>
              <a:t>&lt;8.0%</a:t>
            </a:r>
            <a:r>
              <a:rPr sz="975" kern="0" spc="-8" dirty="0">
                <a:solidFill>
                  <a:sysClr val="windowText" lastClr="000000"/>
                </a:solidFill>
                <a:latin typeface="Arial"/>
                <a:cs typeface="Arial"/>
              </a:rPr>
              <a:t> </a:t>
            </a:r>
            <a:r>
              <a:rPr sz="975" kern="0" dirty="0">
                <a:solidFill>
                  <a:sysClr val="windowText" lastClr="000000"/>
                </a:solidFill>
                <a:latin typeface="Arial"/>
                <a:cs typeface="Arial"/>
              </a:rPr>
              <a:t>(63.9</a:t>
            </a:r>
            <a:r>
              <a:rPr sz="975" kern="0" spc="-8" dirty="0">
                <a:solidFill>
                  <a:sysClr val="windowText" lastClr="000000"/>
                </a:solidFill>
                <a:latin typeface="Arial"/>
                <a:cs typeface="Arial"/>
              </a:rPr>
              <a:t> </a:t>
            </a:r>
            <a:r>
              <a:rPr sz="975" kern="0" dirty="0">
                <a:solidFill>
                  <a:sysClr val="windowText" lastClr="000000"/>
                </a:solidFill>
                <a:latin typeface="Arial"/>
                <a:cs typeface="Arial"/>
              </a:rPr>
              <a:t>mmol/mol)</a:t>
            </a:r>
            <a:r>
              <a:rPr sz="975" kern="0" spc="-8" dirty="0">
                <a:solidFill>
                  <a:sysClr val="windowText" lastClr="000000"/>
                </a:solidFill>
                <a:latin typeface="Arial"/>
                <a:cs typeface="Arial"/>
              </a:rPr>
              <a:t> </a:t>
            </a:r>
            <a:r>
              <a:rPr sz="975" kern="0" dirty="0">
                <a:solidFill>
                  <a:sysClr val="windowText" lastClr="000000"/>
                </a:solidFill>
                <a:latin typeface="Arial"/>
                <a:cs typeface="Arial"/>
              </a:rPr>
              <a:t>and</a:t>
            </a:r>
            <a:r>
              <a:rPr sz="975" kern="0" spc="-8" dirty="0">
                <a:solidFill>
                  <a:sysClr val="windowText" lastClr="000000"/>
                </a:solidFill>
                <a:latin typeface="Arial"/>
                <a:cs typeface="Arial"/>
              </a:rPr>
              <a:t> diabetes 	</a:t>
            </a:r>
            <a:r>
              <a:rPr sz="975" kern="0" dirty="0">
                <a:solidFill>
                  <a:sysClr val="windowText" lastClr="000000"/>
                </a:solidFill>
                <a:latin typeface="Arial"/>
                <a:cs typeface="Arial"/>
              </a:rPr>
              <a:t>not</a:t>
            </a:r>
            <a:r>
              <a:rPr sz="975" kern="0" spc="-19" dirty="0">
                <a:solidFill>
                  <a:sysClr val="windowText" lastClr="000000"/>
                </a:solidFill>
                <a:latin typeface="Arial"/>
                <a:cs typeface="Arial"/>
              </a:rPr>
              <a:t> </a:t>
            </a:r>
            <a:r>
              <a:rPr sz="975" kern="0" dirty="0">
                <a:solidFill>
                  <a:sysClr val="windowText" lastClr="000000"/>
                </a:solidFill>
                <a:latin typeface="Arial"/>
                <a:cs typeface="Arial"/>
              </a:rPr>
              <a:t>requiring</a:t>
            </a:r>
            <a:r>
              <a:rPr sz="975" kern="0" spc="-19" dirty="0">
                <a:solidFill>
                  <a:sysClr val="windowText" lastClr="000000"/>
                </a:solidFill>
                <a:latin typeface="Arial"/>
                <a:cs typeface="Arial"/>
              </a:rPr>
              <a:t> </a:t>
            </a:r>
            <a:r>
              <a:rPr sz="975" kern="0" dirty="0">
                <a:solidFill>
                  <a:sysClr val="windowText" lastClr="000000"/>
                </a:solidFill>
                <a:latin typeface="Arial"/>
                <a:cs typeface="Arial"/>
              </a:rPr>
              <a:t>insulin</a:t>
            </a:r>
            <a:r>
              <a:rPr sz="975" kern="0" spc="-15" dirty="0">
                <a:solidFill>
                  <a:sysClr val="windowText" lastClr="000000"/>
                </a:solidFill>
                <a:latin typeface="Arial"/>
                <a:cs typeface="Arial"/>
              </a:rPr>
              <a:t> </a:t>
            </a:r>
            <a:r>
              <a:rPr sz="975" kern="0" spc="-8" dirty="0">
                <a:solidFill>
                  <a:sysClr val="windowText" lastClr="000000"/>
                </a:solidFill>
                <a:latin typeface="Arial"/>
                <a:cs typeface="Arial"/>
              </a:rPr>
              <a:t>allowed</a:t>
            </a:r>
            <a:endParaRPr sz="975" kern="0">
              <a:solidFill>
                <a:sysClr val="windowText" lastClr="000000"/>
              </a:solidFill>
              <a:latin typeface="Arial"/>
              <a:cs typeface="Arial"/>
            </a:endParaRPr>
          </a:p>
          <a:p>
            <a:pPr marL="109538" marR="389573" indent="-100489" defTabSz="685800" fontAlgn="auto">
              <a:lnSpc>
                <a:spcPts val="1050"/>
              </a:lnSpc>
              <a:spcBef>
                <a:spcPts val="454"/>
              </a:spcBef>
              <a:spcAft>
                <a:spcPts val="0"/>
              </a:spcAft>
              <a:buClr>
                <a:srgbClr val="3F4444"/>
              </a:buClr>
              <a:buSzPct val="103846"/>
              <a:buFontTx/>
              <a:buChar char="•"/>
              <a:tabLst>
                <a:tab pos="110490" algn="l"/>
              </a:tabLst>
            </a:pPr>
            <a:r>
              <a:rPr sz="975" kern="0" dirty="0">
                <a:solidFill>
                  <a:sysClr val="windowText" lastClr="000000"/>
                </a:solidFill>
                <a:latin typeface="Arial"/>
                <a:cs typeface="Arial"/>
              </a:rPr>
              <a:t>FFPE</a:t>
            </a:r>
            <a:r>
              <a:rPr sz="975" kern="0" spc="-8" dirty="0">
                <a:solidFill>
                  <a:sysClr val="windowText" lastClr="000000"/>
                </a:solidFill>
                <a:latin typeface="Arial"/>
                <a:cs typeface="Arial"/>
              </a:rPr>
              <a:t> </a:t>
            </a:r>
            <a:r>
              <a:rPr sz="975" kern="0" dirty="0">
                <a:solidFill>
                  <a:sysClr val="windowText" lastClr="000000"/>
                </a:solidFill>
                <a:latin typeface="Arial"/>
                <a:cs typeface="Arial"/>
              </a:rPr>
              <a:t>tumor</a:t>
            </a:r>
            <a:r>
              <a:rPr sz="975" kern="0" spc="-4" dirty="0">
                <a:solidFill>
                  <a:sysClr val="windowText" lastClr="000000"/>
                </a:solidFill>
                <a:latin typeface="Arial"/>
                <a:cs typeface="Arial"/>
              </a:rPr>
              <a:t> </a:t>
            </a:r>
            <a:r>
              <a:rPr sz="975" kern="0" dirty="0">
                <a:solidFill>
                  <a:sysClr val="windowText" lastClr="000000"/>
                </a:solidFill>
                <a:latin typeface="Arial"/>
                <a:cs typeface="Arial"/>
              </a:rPr>
              <a:t>sample</a:t>
            </a:r>
            <a:r>
              <a:rPr sz="975" kern="0" spc="-4" dirty="0">
                <a:solidFill>
                  <a:sysClr val="windowText" lastClr="000000"/>
                </a:solidFill>
                <a:latin typeface="Arial"/>
                <a:cs typeface="Arial"/>
              </a:rPr>
              <a:t> </a:t>
            </a:r>
            <a:r>
              <a:rPr sz="975" kern="0" dirty="0">
                <a:solidFill>
                  <a:sysClr val="windowText" lastClr="000000"/>
                </a:solidFill>
                <a:latin typeface="Arial"/>
                <a:cs typeface="Arial"/>
              </a:rPr>
              <a:t>from</a:t>
            </a:r>
            <a:r>
              <a:rPr sz="975" kern="0" spc="-4" dirty="0">
                <a:solidFill>
                  <a:sysClr val="windowText" lastClr="000000"/>
                </a:solidFill>
                <a:latin typeface="Arial"/>
                <a:cs typeface="Arial"/>
              </a:rPr>
              <a:t> </a:t>
            </a:r>
            <a:r>
              <a:rPr sz="975" kern="0" spc="-19" dirty="0">
                <a:solidFill>
                  <a:sysClr val="windowText" lastClr="000000"/>
                </a:solidFill>
                <a:latin typeface="Arial"/>
                <a:cs typeface="Arial"/>
              </a:rPr>
              <a:t>the 	</a:t>
            </a:r>
            <a:r>
              <a:rPr sz="975" kern="0" dirty="0">
                <a:solidFill>
                  <a:sysClr val="windowText" lastClr="000000"/>
                </a:solidFill>
                <a:latin typeface="Arial"/>
                <a:cs typeface="Arial"/>
              </a:rPr>
              <a:t>primary/recurrent</a:t>
            </a:r>
            <a:r>
              <a:rPr sz="975" kern="0" spc="-11" dirty="0">
                <a:solidFill>
                  <a:sysClr val="windowText" lastClr="000000"/>
                </a:solidFill>
                <a:latin typeface="Arial"/>
                <a:cs typeface="Arial"/>
              </a:rPr>
              <a:t> </a:t>
            </a:r>
            <a:r>
              <a:rPr sz="975" kern="0" dirty="0">
                <a:solidFill>
                  <a:sysClr val="windowText" lastClr="000000"/>
                </a:solidFill>
                <a:latin typeface="Arial"/>
                <a:cs typeface="Arial"/>
              </a:rPr>
              <a:t>cancer</a:t>
            </a:r>
            <a:r>
              <a:rPr sz="975" kern="0" spc="-11" dirty="0">
                <a:solidFill>
                  <a:sysClr val="windowText" lastClr="000000"/>
                </a:solidFill>
                <a:latin typeface="Arial"/>
                <a:cs typeface="Arial"/>
              </a:rPr>
              <a:t> </a:t>
            </a:r>
            <a:r>
              <a:rPr sz="975" kern="0" dirty="0">
                <a:solidFill>
                  <a:sysClr val="windowText" lastClr="000000"/>
                </a:solidFill>
                <a:latin typeface="Arial"/>
                <a:cs typeface="Arial"/>
              </a:rPr>
              <a:t>available</a:t>
            </a:r>
            <a:r>
              <a:rPr sz="975" kern="0" spc="-8" dirty="0">
                <a:solidFill>
                  <a:sysClr val="windowText" lastClr="000000"/>
                </a:solidFill>
                <a:latin typeface="Arial"/>
                <a:cs typeface="Arial"/>
              </a:rPr>
              <a:t> </a:t>
            </a:r>
            <a:r>
              <a:rPr sz="975" kern="0" spc="-19" dirty="0">
                <a:solidFill>
                  <a:sysClr val="windowText" lastClr="000000"/>
                </a:solidFill>
                <a:latin typeface="Arial"/>
                <a:cs typeface="Arial"/>
              </a:rPr>
              <a:t>for 	</a:t>
            </a:r>
            <a:r>
              <a:rPr sz="975" kern="0" dirty="0">
                <a:solidFill>
                  <a:sysClr val="windowText" lastClr="000000"/>
                </a:solidFill>
                <a:latin typeface="Arial"/>
                <a:cs typeface="Arial"/>
              </a:rPr>
              <a:t>retrospective</a:t>
            </a:r>
            <a:r>
              <a:rPr sz="975" kern="0" spc="-23" dirty="0">
                <a:solidFill>
                  <a:sysClr val="windowText" lastClr="000000"/>
                </a:solidFill>
                <a:latin typeface="Arial"/>
                <a:cs typeface="Arial"/>
              </a:rPr>
              <a:t> </a:t>
            </a:r>
            <a:r>
              <a:rPr sz="975" kern="0" dirty="0">
                <a:solidFill>
                  <a:sysClr val="windowText" lastClr="000000"/>
                </a:solidFill>
                <a:latin typeface="Arial"/>
                <a:cs typeface="Arial"/>
              </a:rPr>
              <a:t>central</a:t>
            </a:r>
            <a:r>
              <a:rPr sz="975" kern="0" spc="-23" dirty="0">
                <a:solidFill>
                  <a:sysClr val="windowText" lastClr="000000"/>
                </a:solidFill>
                <a:latin typeface="Arial"/>
                <a:cs typeface="Arial"/>
              </a:rPr>
              <a:t> </a:t>
            </a:r>
            <a:r>
              <a:rPr sz="975" kern="0" dirty="0">
                <a:solidFill>
                  <a:sysClr val="windowText" lastClr="000000"/>
                </a:solidFill>
                <a:latin typeface="Arial"/>
                <a:cs typeface="Arial"/>
              </a:rPr>
              <a:t>molecular</a:t>
            </a:r>
            <a:r>
              <a:rPr sz="975" kern="0" spc="-23" dirty="0">
                <a:solidFill>
                  <a:sysClr val="windowText" lastClr="000000"/>
                </a:solidFill>
                <a:latin typeface="Arial"/>
                <a:cs typeface="Arial"/>
              </a:rPr>
              <a:t> </a:t>
            </a:r>
            <a:r>
              <a:rPr sz="975" kern="0" spc="-8" dirty="0">
                <a:solidFill>
                  <a:sysClr val="windowText" lastClr="000000"/>
                </a:solidFill>
                <a:latin typeface="Arial"/>
                <a:cs typeface="Arial"/>
              </a:rPr>
              <a:t>testing</a:t>
            </a:r>
            <a:endParaRPr sz="975" kern="0">
              <a:solidFill>
                <a:sysClr val="windowText" lastClr="000000"/>
              </a:solidFill>
              <a:latin typeface="Arial"/>
              <a:cs typeface="Arial"/>
            </a:endParaRPr>
          </a:p>
        </p:txBody>
      </p:sp>
      <p:sp>
        <p:nvSpPr>
          <p:cNvPr id="19" name="object 19"/>
          <p:cNvSpPr txBox="1"/>
          <p:nvPr/>
        </p:nvSpPr>
        <p:spPr>
          <a:xfrm>
            <a:off x="3792578" y="2604146"/>
            <a:ext cx="1966913" cy="599523"/>
          </a:xfrm>
          <a:prstGeom prst="rect">
            <a:avLst/>
          </a:prstGeom>
        </p:spPr>
        <p:txBody>
          <a:bodyPr vert="horz" wrap="square" lIns="0" tIns="9525" rIns="0" bIns="0" rtlCol="0">
            <a:spAutoFit/>
          </a:bodyPr>
          <a:lstStyle/>
          <a:p>
            <a:pPr marL="28575" defTabSz="685800" fontAlgn="auto">
              <a:lnSpc>
                <a:spcPts val="1196"/>
              </a:lnSpc>
              <a:spcBef>
                <a:spcPts val="75"/>
              </a:spcBef>
              <a:spcAft>
                <a:spcPts val="0"/>
              </a:spcAft>
            </a:pPr>
            <a:r>
              <a:rPr sz="1050" b="1" kern="0" dirty="0">
                <a:solidFill>
                  <a:srgbClr val="3F4444"/>
                </a:solidFill>
                <a:latin typeface="Arial"/>
                <a:cs typeface="Arial"/>
              </a:rPr>
              <a:t>Stratification </a:t>
            </a:r>
            <a:r>
              <a:rPr sz="1050" b="1" kern="0" spc="-8" dirty="0">
                <a:solidFill>
                  <a:srgbClr val="3F4444"/>
                </a:solidFill>
                <a:latin typeface="Arial"/>
                <a:cs typeface="Arial"/>
              </a:rPr>
              <a:t>factors:</a:t>
            </a:r>
            <a:endParaRPr sz="1050" kern="0">
              <a:solidFill>
                <a:sysClr val="windowText" lastClr="000000"/>
              </a:solidFill>
              <a:latin typeface="Arial"/>
              <a:cs typeface="Arial"/>
            </a:endParaRPr>
          </a:p>
          <a:p>
            <a:pPr marL="129540" indent="-100965" defTabSz="685800" fontAlgn="auto">
              <a:lnSpc>
                <a:spcPts val="1133"/>
              </a:lnSpc>
              <a:spcBef>
                <a:spcPts val="0"/>
              </a:spcBef>
              <a:spcAft>
                <a:spcPts val="0"/>
              </a:spcAft>
              <a:buSzPct val="103571"/>
              <a:buFontTx/>
              <a:buChar char="•"/>
              <a:tabLst>
                <a:tab pos="129540" algn="l"/>
              </a:tabLst>
            </a:pPr>
            <a:r>
              <a:rPr sz="1050" kern="0" dirty="0">
                <a:solidFill>
                  <a:srgbClr val="3F4444"/>
                </a:solidFill>
                <a:latin typeface="Arial"/>
                <a:cs typeface="Arial"/>
              </a:rPr>
              <a:t>Liver metastases </a:t>
            </a:r>
            <a:r>
              <a:rPr sz="1050" kern="0" spc="-8" dirty="0">
                <a:solidFill>
                  <a:srgbClr val="3F4444"/>
                </a:solidFill>
                <a:latin typeface="Arial"/>
                <a:cs typeface="Arial"/>
              </a:rPr>
              <a:t>(yes/no)</a:t>
            </a:r>
            <a:endParaRPr sz="1050" kern="0">
              <a:solidFill>
                <a:sysClr val="windowText" lastClr="000000"/>
              </a:solidFill>
              <a:latin typeface="Arial"/>
              <a:cs typeface="Arial"/>
            </a:endParaRPr>
          </a:p>
          <a:p>
            <a:pPr marL="129540" indent="-100965" defTabSz="685800" fontAlgn="auto">
              <a:lnSpc>
                <a:spcPts val="1133"/>
              </a:lnSpc>
              <a:spcBef>
                <a:spcPts val="0"/>
              </a:spcBef>
              <a:spcAft>
                <a:spcPts val="0"/>
              </a:spcAft>
              <a:buSzPct val="103571"/>
              <a:buFontTx/>
              <a:buChar char="•"/>
              <a:tabLst>
                <a:tab pos="129540" algn="l"/>
              </a:tabLst>
            </a:pPr>
            <a:r>
              <a:rPr sz="1050" kern="0" dirty="0">
                <a:solidFill>
                  <a:srgbClr val="3F4444"/>
                </a:solidFill>
                <a:latin typeface="Arial"/>
                <a:cs typeface="Arial"/>
              </a:rPr>
              <a:t>Prior</a:t>
            </a:r>
            <a:r>
              <a:rPr sz="1050" kern="0" spc="-8" dirty="0">
                <a:solidFill>
                  <a:srgbClr val="3F4444"/>
                </a:solidFill>
                <a:latin typeface="Arial"/>
                <a:cs typeface="Arial"/>
              </a:rPr>
              <a:t> </a:t>
            </a:r>
            <a:r>
              <a:rPr sz="1050" kern="0" dirty="0">
                <a:solidFill>
                  <a:srgbClr val="3F4444"/>
                </a:solidFill>
                <a:latin typeface="Arial"/>
                <a:cs typeface="Arial"/>
              </a:rPr>
              <a:t>CDK4/6</a:t>
            </a:r>
            <a:r>
              <a:rPr sz="1050" kern="0" spc="-8" dirty="0">
                <a:solidFill>
                  <a:srgbClr val="3F4444"/>
                </a:solidFill>
                <a:latin typeface="Arial"/>
                <a:cs typeface="Arial"/>
              </a:rPr>
              <a:t> </a:t>
            </a:r>
            <a:r>
              <a:rPr sz="1050" kern="0" dirty="0">
                <a:solidFill>
                  <a:srgbClr val="3F4444"/>
                </a:solidFill>
                <a:latin typeface="Arial"/>
                <a:cs typeface="Arial"/>
              </a:rPr>
              <a:t>inhibitor</a:t>
            </a:r>
            <a:r>
              <a:rPr sz="1050" kern="0" spc="-4" dirty="0">
                <a:solidFill>
                  <a:srgbClr val="3F4444"/>
                </a:solidFill>
                <a:latin typeface="Arial"/>
                <a:cs typeface="Arial"/>
              </a:rPr>
              <a:t> </a:t>
            </a:r>
            <a:r>
              <a:rPr sz="1050" kern="0" spc="-8" dirty="0">
                <a:solidFill>
                  <a:srgbClr val="3F4444"/>
                </a:solidFill>
                <a:latin typeface="Arial"/>
                <a:cs typeface="Arial"/>
              </a:rPr>
              <a:t>(yes/no)</a:t>
            </a:r>
            <a:endParaRPr sz="1050" kern="0">
              <a:solidFill>
                <a:sysClr val="windowText" lastClr="000000"/>
              </a:solidFill>
              <a:latin typeface="Arial"/>
              <a:cs typeface="Arial"/>
            </a:endParaRPr>
          </a:p>
          <a:p>
            <a:pPr marL="129540" indent="-100965" defTabSz="685800" fontAlgn="auto">
              <a:lnSpc>
                <a:spcPts val="1196"/>
              </a:lnSpc>
              <a:spcBef>
                <a:spcPts val="0"/>
              </a:spcBef>
              <a:spcAft>
                <a:spcPts val="0"/>
              </a:spcAft>
              <a:buSzPct val="103571"/>
              <a:buFontTx/>
              <a:buChar char="•"/>
              <a:tabLst>
                <a:tab pos="129540" algn="l"/>
              </a:tabLst>
            </a:pPr>
            <a:r>
              <a:rPr sz="1050" kern="0" spc="-8" dirty="0">
                <a:solidFill>
                  <a:srgbClr val="3F4444"/>
                </a:solidFill>
                <a:latin typeface="Arial"/>
                <a:cs typeface="Arial"/>
              </a:rPr>
              <a:t>Region</a:t>
            </a:r>
            <a:r>
              <a:rPr sz="1013" kern="0" spc="-11" baseline="24691" dirty="0">
                <a:solidFill>
                  <a:srgbClr val="3F4444"/>
                </a:solidFill>
                <a:latin typeface="Arial"/>
                <a:cs typeface="Arial"/>
              </a:rPr>
              <a:t>*</a:t>
            </a:r>
            <a:endParaRPr sz="1013" kern="0" baseline="24691">
              <a:solidFill>
                <a:sysClr val="windowText" lastClr="000000"/>
              </a:solidFill>
              <a:latin typeface="Arial"/>
              <a:cs typeface="Arial"/>
            </a:endParaRPr>
          </a:p>
        </p:txBody>
      </p:sp>
      <p:sp>
        <p:nvSpPr>
          <p:cNvPr id="20" name="object 20"/>
          <p:cNvSpPr/>
          <p:nvPr/>
        </p:nvSpPr>
        <p:spPr>
          <a:xfrm>
            <a:off x="4500774" y="1408131"/>
            <a:ext cx="1796415" cy="497205"/>
          </a:xfrm>
          <a:custGeom>
            <a:avLst/>
            <a:gdLst/>
            <a:ahLst/>
            <a:cxnLst/>
            <a:rect l="l" t="t" r="r" b="b"/>
            <a:pathLst>
              <a:path w="2395220" h="662939">
                <a:moveTo>
                  <a:pt x="2284770" y="662400"/>
                </a:moveTo>
                <a:lnTo>
                  <a:pt x="110402" y="662400"/>
                </a:lnTo>
                <a:lnTo>
                  <a:pt x="67429" y="653724"/>
                </a:lnTo>
                <a:lnTo>
                  <a:pt x="32336" y="630063"/>
                </a:lnTo>
                <a:lnTo>
                  <a:pt x="8676" y="594971"/>
                </a:lnTo>
                <a:lnTo>
                  <a:pt x="0" y="551997"/>
                </a:lnTo>
                <a:lnTo>
                  <a:pt x="0" y="110402"/>
                </a:lnTo>
                <a:lnTo>
                  <a:pt x="8676" y="67428"/>
                </a:lnTo>
                <a:lnTo>
                  <a:pt x="32336" y="32335"/>
                </a:lnTo>
                <a:lnTo>
                  <a:pt x="67429" y="8675"/>
                </a:lnTo>
                <a:lnTo>
                  <a:pt x="110402" y="0"/>
                </a:lnTo>
                <a:lnTo>
                  <a:pt x="2284770" y="0"/>
                </a:lnTo>
                <a:lnTo>
                  <a:pt x="2327743" y="8676"/>
                </a:lnTo>
                <a:lnTo>
                  <a:pt x="2362836" y="32336"/>
                </a:lnTo>
                <a:lnTo>
                  <a:pt x="2386496" y="67428"/>
                </a:lnTo>
                <a:lnTo>
                  <a:pt x="2395172" y="110402"/>
                </a:lnTo>
                <a:lnTo>
                  <a:pt x="2395173" y="551997"/>
                </a:lnTo>
                <a:lnTo>
                  <a:pt x="2386496" y="594971"/>
                </a:lnTo>
                <a:lnTo>
                  <a:pt x="2362836" y="630064"/>
                </a:lnTo>
                <a:lnTo>
                  <a:pt x="2327743" y="653724"/>
                </a:lnTo>
                <a:lnTo>
                  <a:pt x="2284770" y="662400"/>
                </a:lnTo>
                <a:close/>
              </a:path>
            </a:pathLst>
          </a:custGeom>
          <a:solidFill>
            <a:srgbClr val="830051">
              <a:alpha val="7843"/>
            </a:srgbClr>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21" name="object 21"/>
          <p:cNvSpPr txBox="1"/>
          <p:nvPr/>
        </p:nvSpPr>
        <p:spPr>
          <a:xfrm>
            <a:off x="4809564" y="1485225"/>
            <a:ext cx="1247775" cy="310021"/>
          </a:xfrm>
          <a:prstGeom prst="rect">
            <a:avLst/>
          </a:prstGeom>
        </p:spPr>
        <p:txBody>
          <a:bodyPr vert="horz" wrap="square" lIns="0" tIns="27623" rIns="0" bIns="0" rtlCol="0">
            <a:spAutoFit/>
          </a:bodyPr>
          <a:lstStyle/>
          <a:p>
            <a:pPr marL="9525" marR="3810" indent="50959" defTabSz="685800" fontAlgn="auto">
              <a:lnSpc>
                <a:spcPts val="1133"/>
              </a:lnSpc>
              <a:spcBef>
                <a:spcPts val="217"/>
              </a:spcBef>
              <a:spcAft>
                <a:spcPts val="0"/>
              </a:spcAft>
            </a:pPr>
            <a:r>
              <a:rPr sz="1050" kern="0" dirty="0">
                <a:solidFill>
                  <a:srgbClr val="3F4444"/>
                </a:solidFill>
                <a:latin typeface="Arial"/>
                <a:cs typeface="Arial"/>
              </a:rPr>
              <a:t>400</a:t>
            </a:r>
            <a:r>
              <a:rPr sz="1050" kern="0" spc="-11" dirty="0">
                <a:solidFill>
                  <a:srgbClr val="3F4444"/>
                </a:solidFill>
                <a:latin typeface="Arial"/>
                <a:cs typeface="Arial"/>
              </a:rPr>
              <a:t> </a:t>
            </a:r>
            <a:r>
              <a:rPr sz="1050" kern="0" dirty="0">
                <a:solidFill>
                  <a:srgbClr val="3F4444"/>
                </a:solidFill>
                <a:latin typeface="Arial"/>
                <a:cs typeface="Arial"/>
              </a:rPr>
              <a:t>mg</a:t>
            </a:r>
            <a:r>
              <a:rPr sz="1050" kern="0" spc="-8" dirty="0">
                <a:solidFill>
                  <a:srgbClr val="3F4444"/>
                </a:solidFill>
                <a:latin typeface="Arial"/>
                <a:cs typeface="Arial"/>
              </a:rPr>
              <a:t> </a:t>
            </a:r>
            <a:r>
              <a:rPr sz="1050" kern="0" dirty="0">
                <a:solidFill>
                  <a:srgbClr val="3F4444"/>
                </a:solidFill>
                <a:latin typeface="Arial"/>
                <a:cs typeface="Arial"/>
              </a:rPr>
              <a:t>twice</a:t>
            </a:r>
            <a:r>
              <a:rPr sz="1050" kern="0" spc="-8" dirty="0">
                <a:solidFill>
                  <a:srgbClr val="3F4444"/>
                </a:solidFill>
                <a:latin typeface="Arial"/>
                <a:cs typeface="Arial"/>
              </a:rPr>
              <a:t> daily, </a:t>
            </a:r>
            <a:r>
              <a:rPr sz="1050" kern="0" dirty="0">
                <a:solidFill>
                  <a:srgbClr val="3F4444"/>
                </a:solidFill>
                <a:latin typeface="Arial"/>
                <a:cs typeface="Arial"/>
              </a:rPr>
              <a:t>4 days on, 3 days </a:t>
            </a:r>
            <a:r>
              <a:rPr sz="1050" kern="0" spc="-19" dirty="0">
                <a:solidFill>
                  <a:srgbClr val="3F4444"/>
                </a:solidFill>
                <a:latin typeface="Arial"/>
                <a:cs typeface="Arial"/>
              </a:rPr>
              <a:t>off</a:t>
            </a:r>
            <a:endParaRPr sz="1050" kern="0">
              <a:solidFill>
                <a:sysClr val="windowText" lastClr="000000"/>
              </a:solidFill>
              <a:latin typeface="Arial"/>
              <a:cs typeface="Arial"/>
            </a:endParaRPr>
          </a:p>
        </p:txBody>
      </p:sp>
      <p:sp>
        <p:nvSpPr>
          <p:cNvPr id="22" name="object 22"/>
          <p:cNvSpPr/>
          <p:nvPr/>
        </p:nvSpPr>
        <p:spPr>
          <a:xfrm>
            <a:off x="4493793" y="1981201"/>
            <a:ext cx="1796415" cy="497205"/>
          </a:xfrm>
          <a:custGeom>
            <a:avLst/>
            <a:gdLst/>
            <a:ahLst/>
            <a:cxnLst/>
            <a:rect l="l" t="t" r="r" b="b"/>
            <a:pathLst>
              <a:path w="2395220" h="662939">
                <a:moveTo>
                  <a:pt x="2284769" y="662400"/>
                </a:moveTo>
                <a:lnTo>
                  <a:pt x="110402" y="662400"/>
                </a:lnTo>
                <a:lnTo>
                  <a:pt x="67429" y="653724"/>
                </a:lnTo>
                <a:lnTo>
                  <a:pt x="32336" y="630063"/>
                </a:lnTo>
                <a:lnTo>
                  <a:pt x="8675" y="594971"/>
                </a:lnTo>
                <a:lnTo>
                  <a:pt x="0" y="551997"/>
                </a:lnTo>
                <a:lnTo>
                  <a:pt x="0" y="110401"/>
                </a:lnTo>
                <a:lnTo>
                  <a:pt x="8676" y="67428"/>
                </a:lnTo>
                <a:lnTo>
                  <a:pt x="32336" y="32335"/>
                </a:lnTo>
                <a:lnTo>
                  <a:pt x="67430" y="8675"/>
                </a:lnTo>
                <a:lnTo>
                  <a:pt x="110402" y="0"/>
                </a:lnTo>
                <a:lnTo>
                  <a:pt x="2284770" y="0"/>
                </a:lnTo>
                <a:lnTo>
                  <a:pt x="2327744" y="8676"/>
                </a:lnTo>
                <a:lnTo>
                  <a:pt x="2362836" y="32336"/>
                </a:lnTo>
                <a:lnTo>
                  <a:pt x="2386496" y="67428"/>
                </a:lnTo>
                <a:lnTo>
                  <a:pt x="2395172" y="110401"/>
                </a:lnTo>
                <a:lnTo>
                  <a:pt x="2395173" y="551997"/>
                </a:lnTo>
                <a:lnTo>
                  <a:pt x="2386495" y="594971"/>
                </a:lnTo>
                <a:lnTo>
                  <a:pt x="2362835" y="630064"/>
                </a:lnTo>
                <a:lnTo>
                  <a:pt x="2327743" y="653724"/>
                </a:lnTo>
                <a:lnTo>
                  <a:pt x="2284769" y="662400"/>
                </a:lnTo>
                <a:close/>
              </a:path>
            </a:pathLst>
          </a:custGeom>
          <a:solidFill>
            <a:srgbClr val="830051">
              <a:alpha val="7843"/>
            </a:srgbClr>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23" name="object 23"/>
          <p:cNvSpPr txBox="1"/>
          <p:nvPr/>
        </p:nvSpPr>
        <p:spPr>
          <a:xfrm>
            <a:off x="4653146" y="2058296"/>
            <a:ext cx="1546384" cy="317395"/>
          </a:xfrm>
          <a:prstGeom prst="rect">
            <a:avLst/>
          </a:prstGeom>
        </p:spPr>
        <p:txBody>
          <a:bodyPr vert="horz" wrap="square" lIns="0" tIns="9525" rIns="0" bIns="0" rtlCol="0">
            <a:spAutoFit/>
          </a:bodyPr>
          <a:lstStyle/>
          <a:p>
            <a:pPr algn="ctr" defTabSz="685800" fontAlgn="auto">
              <a:lnSpc>
                <a:spcPts val="1196"/>
              </a:lnSpc>
              <a:spcBef>
                <a:spcPts val="75"/>
              </a:spcBef>
              <a:spcAft>
                <a:spcPts val="0"/>
              </a:spcAft>
            </a:pPr>
            <a:r>
              <a:rPr sz="1050" kern="0" dirty="0">
                <a:solidFill>
                  <a:srgbClr val="3F4444"/>
                </a:solidFill>
                <a:latin typeface="Arial"/>
                <a:cs typeface="Arial"/>
              </a:rPr>
              <a:t>500</a:t>
            </a:r>
            <a:r>
              <a:rPr sz="1050" kern="0" spc="-4" dirty="0">
                <a:solidFill>
                  <a:srgbClr val="3F4444"/>
                </a:solidFill>
                <a:latin typeface="Arial"/>
                <a:cs typeface="Arial"/>
              </a:rPr>
              <a:t> </a:t>
            </a:r>
            <a:r>
              <a:rPr sz="1050" kern="0" dirty="0">
                <a:solidFill>
                  <a:srgbClr val="3F4444"/>
                </a:solidFill>
                <a:latin typeface="Arial"/>
                <a:cs typeface="Arial"/>
              </a:rPr>
              <a:t>mg:</a:t>
            </a:r>
            <a:r>
              <a:rPr sz="1050" kern="0" spc="-4" dirty="0">
                <a:solidFill>
                  <a:srgbClr val="3F4444"/>
                </a:solidFill>
                <a:latin typeface="Arial"/>
                <a:cs typeface="Arial"/>
              </a:rPr>
              <a:t> </a:t>
            </a:r>
            <a:r>
              <a:rPr sz="1050" kern="0" dirty="0">
                <a:solidFill>
                  <a:srgbClr val="3F4444"/>
                </a:solidFill>
                <a:latin typeface="Arial"/>
                <a:cs typeface="Arial"/>
              </a:rPr>
              <a:t>cycle</a:t>
            </a:r>
            <a:r>
              <a:rPr sz="1050" kern="0" spc="-4" dirty="0">
                <a:solidFill>
                  <a:srgbClr val="3F4444"/>
                </a:solidFill>
                <a:latin typeface="Arial"/>
                <a:cs typeface="Arial"/>
              </a:rPr>
              <a:t> </a:t>
            </a:r>
            <a:r>
              <a:rPr sz="1050" kern="0" dirty="0">
                <a:solidFill>
                  <a:srgbClr val="3F4444"/>
                </a:solidFill>
                <a:latin typeface="Arial"/>
                <a:cs typeface="Arial"/>
              </a:rPr>
              <a:t>1,</a:t>
            </a:r>
            <a:r>
              <a:rPr sz="1050" kern="0" spc="-4" dirty="0">
                <a:solidFill>
                  <a:srgbClr val="3F4444"/>
                </a:solidFill>
                <a:latin typeface="Arial"/>
                <a:cs typeface="Arial"/>
              </a:rPr>
              <a:t> </a:t>
            </a:r>
            <a:r>
              <a:rPr sz="1050" kern="0" dirty="0">
                <a:solidFill>
                  <a:srgbClr val="3F4444"/>
                </a:solidFill>
                <a:latin typeface="Arial"/>
                <a:cs typeface="Arial"/>
              </a:rPr>
              <a:t>days</a:t>
            </a:r>
            <a:r>
              <a:rPr sz="1050" kern="0" spc="-4" dirty="0">
                <a:solidFill>
                  <a:srgbClr val="3F4444"/>
                </a:solidFill>
                <a:latin typeface="Arial"/>
                <a:cs typeface="Arial"/>
              </a:rPr>
              <a:t> </a:t>
            </a:r>
            <a:r>
              <a:rPr sz="1050" kern="0" dirty="0">
                <a:solidFill>
                  <a:srgbClr val="3F4444"/>
                </a:solidFill>
                <a:latin typeface="Arial"/>
                <a:cs typeface="Arial"/>
              </a:rPr>
              <a:t>1</a:t>
            </a:r>
            <a:r>
              <a:rPr sz="1050" kern="0" spc="-4" dirty="0">
                <a:solidFill>
                  <a:srgbClr val="3F4444"/>
                </a:solidFill>
                <a:latin typeface="Arial"/>
                <a:cs typeface="Arial"/>
              </a:rPr>
              <a:t> </a:t>
            </a:r>
            <a:r>
              <a:rPr sz="1050" kern="0" spc="-38" dirty="0">
                <a:solidFill>
                  <a:srgbClr val="3F4444"/>
                </a:solidFill>
                <a:latin typeface="Arial"/>
                <a:cs typeface="Arial"/>
              </a:rPr>
              <a:t>&amp;</a:t>
            </a:r>
            <a:endParaRPr sz="1050" kern="0">
              <a:solidFill>
                <a:sysClr val="windowText" lastClr="000000"/>
              </a:solidFill>
              <a:latin typeface="Arial"/>
              <a:cs typeface="Arial"/>
            </a:endParaRPr>
          </a:p>
          <a:p>
            <a:pPr algn="ctr" defTabSz="685800" fontAlgn="auto">
              <a:lnSpc>
                <a:spcPts val="1196"/>
              </a:lnSpc>
              <a:spcBef>
                <a:spcPts val="0"/>
              </a:spcBef>
              <a:spcAft>
                <a:spcPts val="0"/>
              </a:spcAft>
            </a:pPr>
            <a:r>
              <a:rPr sz="1050" kern="0" dirty="0">
                <a:solidFill>
                  <a:srgbClr val="3F4444"/>
                </a:solidFill>
                <a:latin typeface="Arial"/>
                <a:cs typeface="Arial"/>
              </a:rPr>
              <a:t>15;</a:t>
            </a:r>
            <a:r>
              <a:rPr sz="1050" kern="0" spc="-11" dirty="0">
                <a:solidFill>
                  <a:srgbClr val="3F4444"/>
                </a:solidFill>
                <a:latin typeface="Arial"/>
                <a:cs typeface="Arial"/>
              </a:rPr>
              <a:t> </a:t>
            </a:r>
            <a:r>
              <a:rPr sz="1050" kern="0" dirty="0">
                <a:solidFill>
                  <a:srgbClr val="3F4444"/>
                </a:solidFill>
                <a:latin typeface="Arial"/>
                <a:cs typeface="Arial"/>
              </a:rPr>
              <a:t>then</a:t>
            </a:r>
            <a:r>
              <a:rPr sz="1050" kern="0" spc="-4" dirty="0">
                <a:solidFill>
                  <a:srgbClr val="3F4444"/>
                </a:solidFill>
                <a:latin typeface="Arial"/>
                <a:cs typeface="Arial"/>
              </a:rPr>
              <a:t> </a:t>
            </a:r>
            <a:r>
              <a:rPr sz="1050" kern="0" dirty="0">
                <a:solidFill>
                  <a:srgbClr val="3F4444"/>
                </a:solidFill>
                <a:latin typeface="Arial"/>
                <a:cs typeface="Arial"/>
              </a:rPr>
              <a:t>every</a:t>
            </a:r>
            <a:r>
              <a:rPr sz="1050" kern="0" spc="-4" dirty="0">
                <a:solidFill>
                  <a:srgbClr val="3F4444"/>
                </a:solidFill>
                <a:latin typeface="Arial"/>
                <a:cs typeface="Arial"/>
              </a:rPr>
              <a:t> </a:t>
            </a:r>
            <a:r>
              <a:rPr sz="1050" kern="0" dirty="0">
                <a:solidFill>
                  <a:srgbClr val="3F4444"/>
                </a:solidFill>
                <a:latin typeface="Arial"/>
                <a:cs typeface="Arial"/>
              </a:rPr>
              <a:t>4 </a:t>
            </a:r>
            <a:r>
              <a:rPr sz="1050" kern="0" spc="-8" dirty="0">
                <a:solidFill>
                  <a:srgbClr val="3F4444"/>
                </a:solidFill>
                <a:latin typeface="Arial"/>
                <a:cs typeface="Arial"/>
              </a:rPr>
              <a:t>weeks</a:t>
            </a:r>
            <a:endParaRPr sz="1050" kern="0">
              <a:solidFill>
                <a:sysClr val="windowText" lastClr="000000"/>
              </a:solidFill>
              <a:latin typeface="Arial"/>
              <a:cs typeface="Arial"/>
            </a:endParaRPr>
          </a:p>
        </p:txBody>
      </p:sp>
      <p:grpSp>
        <p:nvGrpSpPr>
          <p:cNvPr id="24" name="object 24"/>
          <p:cNvGrpSpPr/>
          <p:nvPr/>
        </p:nvGrpSpPr>
        <p:grpSpPr>
          <a:xfrm>
            <a:off x="3036130" y="1399268"/>
            <a:ext cx="1541145" cy="2808446"/>
            <a:chOff x="4048173" y="1862515"/>
            <a:chExt cx="2054860" cy="3744595"/>
          </a:xfrm>
        </p:grpSpPr>
        <p:sp>
          <p:nvSpPr>
            <p:cNvPr id="25" name="object 25"/>
            <p:cNvSpPr/>
            <p:nvPr/>
          </p:nvSpPr>
          <p:spPr>
            <a:xfrm>
              <a:off x="4571667" y="4265262"/>
              <a:ext cx="55880" cy="544830"/>
            </a:xfrm>
            <a:custGeom>
              <a:avLst/>
              <a:gdLst/>
              <a:ahLst/>
              <a:cxnLst/>
              <a:rect l="l" t="t" r="r" b="b"/>
              <a:pathLst>
                <a:path w="55879" h="544829">
                  <a:moveTo>
                    <a:pt x="55310" y="544228"/>
                  </a:moveTo>
                  <a:lnTo>
                    <a:pt x="0" y="544228"/>
                  </a:lnTo>
                  <a:lnTo>
                    <a:pt x="0" y="0"/>
                  </a:lnTo>
                </a:path>
              </a:pathLst>
            </a:custGeom>
            <a:ln w="38100">
              <a:solidFill>
                <a:srgbClr val="BFBFBF"/>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26" name="object 26"/>
            <p:cNvSpPr/>
            <p:nvPr/>
          </p:nvSpPr>
          <p:spPr>
            <a:xfrm>
              <a:off x="4607927" y="4752341"/>
              <a:ext cx="114300" cy="114300"/>
            </a:xfrm>
            <a:custGeom>
              <a:avLst/>
              <a:gdLst/>
              <a:ahLst/>
              <a:cxnLst/>
              <a:rect l="l" t="t" r="r" b="b"/>
              <a:pathLst>
                <a:path w="114300" h="114300">
                  <a:moveTo>
                    <a:pt x="0" y="0"/>
                  </a:moveTo>
                  <a:lnTo>
                    <a:pt x="114300" y="57149"/>
                  </a:lnTo>
                  <a:lnTo>
                    <a:pt x="0" y="114300"/>
                  </a:lnTo>
                  <a:lnTo>
                    <a:pt x="0" y="0"/>
                  </a:lnTo>
                  <a:close/>
                </a:path>
              </a:pathLst>
            </a:custGeom>
            <a:solidFill>
              <a:srgbClr val="BFBFBF"/>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27" name="object 27"/>
            <p:cNvSpPr/>
            <p:nvPr/>
          </p:nvSpPr>
          <p:spPr>
            <a:xfrm>
              <a:off x="4571667" y="4265262"/>
              <a:ext cx="55880" cy="1284605"/>
            </a:xfrm>
            <a:custGeom>
              <a:avLst/>
              <a:gdLst/>
              <a:ahLst/>
              <a:cxnLst/>
              <a:rect l="l" t="t" r="r" b="b"/>
              <a:pathLst>
                <a:path w="55879" h="1284604">
                  <a:moveTo>
                    <a:pt x="55310" y="1284162"/>
                  </a:moveTo>
                  <a:lnTo>
                    <a:pt x="0" y="1284162"/>
                  </a:lnTo>
                  <a:lnTo>
                    <a:pt x="0" y="0"/>
                  </a:lnTo>
                </a:path>
              </a:pathLst>
            </a:custGeom>
            <a:ln w="38100">
              <a:solidFill>
                <a:srgbClr val="BFBFBF"/>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28" name="object 28"/>
            <p:cNvSpPr/>
            <p:nvPr/>
          </p:nvSpPr>
          <p:spPr>
            <a:xfrm>
              <a:off x="4607927" y="5492275"/>
              <a:ext cx="114300" cy="114300"/>
            </a:xfrm>
            <a:custGeom>
              <a:avLst/>
              <a:gdLst/>
              <a:ahLst/>
              <a:cxnLst/>
              <a:rect l="l" t="t" r="r" b="b"/>
              <a:pathLst>
                <a:path w="114300" h="114300">
                  <a:moveTo>
                    <a:pt x="0" y="0"/>
                  </a:moveTo>
                  <a:lnTo>
                    <a:pt x="114300" y="57149"/>
                  </a:lnTo>
                  <a:lnTo>
                    <a:pt x="0" y="114300"/>
                  </a:lnTo>
                  <a:lnTo>
                    <a:pt x="0" y="0"/>
                  </a:lnTo>
                  <a:close/>
                </a:path>
              </a:pathLst>
            </a:custGeom>
            <a:solidFill>
              <a:srgbClr val="BFBFBF"/>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29" name="object 29"/>
            <p:cNvSpPr/>
            <p:nvPr/>
          </p:nvSpPr>
          <p:spPr>
            <a:xfrm>
              <a:off x="4067223" y="3880460"/>
              <a:ext cx="146050" cy="0"/>
            </a:xfrm>
            <a:custGeom>
              <a:avLst/>
              <a:gdLst/>
              <a:ahLst/>
              <a:cxnLst/>
              <a:rect l="l" t="t" r="r" b="b"/>
              <a:pathLst>
                <a:path w="146050">
                  <a:moveTo>
                    <a:pt x="0" y="0"/>
                  </a:moveTo>
                  <a:lnTo>
                    <a:pt x="145812" y="0"/>
                  </a:lnTo>
                </a:path>
              </a:pathLst>
            </a:custGeom>
            <a:ln w="38100">
              <a:solidFill>
                <a:srgbClr val="BFBFBF"/>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30" name="object 30"/>
            <p:cNvSpPr/>
            <p:nvPr/>
          </p:nvSpPr>
          <p:spPr>
            <a:xfrm>
              <a:off x="4571667" y="2200141"/>
              <a:ext cx="55880" cy="1326515"/>
            </a:xfrm>
            <a:custGeom>
              <a:avLst/>
              <a:gdLst/>
              <a:ahLst/>
              <a:cxnLst/>
              <a:rect l="l" t="t" r="r" b="b"/>
              <a:pathLst>
                <a:path w="55879" h="1326514">
                  <a:moveTo>
                    <a:pt x="55310" y="0"/>
                  </a:moveTo>
                  <a:lnTo>
                    <a:pt x="0" y="0"/>
                  </a:lnTo>
                  <a:lnTo>
                    <a:pt x="0" y="1326225"/>
                  </a:lnTo>
                </a:path>
              </a:pathLst>
            </a:custGeom>
            <a:ln w="38099">
              <a:solidFill>
                <a:srgbClr val="BFBFBF"/>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31" name="object 31"/>
            <p:cNvSpPr/>
            <p:nvPr/>
          </p:nvSpPr>
          <p:spPr>
            <a:xfrm>
              <a:off x="4607927" y="2142990"/>
              <a:ext cx="114300" cy="114300"/>
            </a:xfrm>
            <a:custGeom>
              <a:avLst/>
              <a:gdLst/>
              <a:ahLst/>
              <a:cxnLst/>
              <a:rect l="l" t="t" r="r" b="b"/>
              <a:pathLst>
                <a:path w="114300" h="114300">
                  <a:moveTo>
                    <a:pt x="0" y="114300"/>
                  </a:moveTo>
                  <a:lnTo>
                    <a:pt x="114300" y="57150"/>
                  </a:lnTo>
                  <a:lnTo>
                    <a:pt x="0" y="0"/>
                  </a:lnTo>
                  <a:lnTo>
                    <a:pt x="0" y="114300"/>
                  </a:lnTo>
                  <a:close/>
                </a:path>
              </a:pathLst>
            </a:custGeom>
            <a:solidFill>
              <a:srgbClr val="BFBFBF"/>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32" name="object 32"/>
            <p:cNvSpPr/>
            <p:nvPr/>
          </p:nvSpPr>
          <p:spPr>
            <a:xfrm>
              <a:off x="4571667" y="2968550"/>
              <a:ext cx="55880" cy="558165"/>
            </a:xfrm>
            <a:custGeom>
              <a:avLst/>
              <a:gdLst/>
              <a:ahLst/>
              <a:cxnLst/>
              <a:rect l="l" t="t" r="r" b="b"/>
              <a:pathLst>
                <a:path w="55879" h="558164">
                  <a:moveTo>
                    <a:pt x="55310" y="0"/>
                  </a:moveTo>
                  <a:lnTo>
                    <a:pt x="0" y="0"/>
                  </a:lnTo>
                  <a:lnTo>
                    <a:pt x="0" y="557815"/>
                  </a:lnTo>
                </a:path>
              </a:pathLst>
            </a:custGeom>
            <a:ln w="38100">
              <a:solidFill>
                <a:srgbClr val="BFBFBF"/>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33" name="object 33"/>
            <p:cNvSpPr/>
            <p:nvPr/>
          </p:nvSpPr>
          <p:spPr>
            <a:xfrm>
              <a:off x="4607927" y="2911400"/>
              <a:ext cx="114300" cy="114300"/>
            </a:xfrm>
            <a:custGeom>
              <a:avLst/>
              <a:gdLst/>
              <a:ahLst/>
              <a:cxnLst/>
              <a:rect l="l" t="t" r="r" b="b"/>
              <a:pathLst>
                <a:path w="114300" h="114300">
                  <a:moveTo>
                    <a:pt x="0" y="114300"/>
                  </a:moveTo>
                  <a:lnTo>
                    <a:pt x="114300" y="57150"/>
                  </a:lnTo>
                  <a:lnTo>
                    <a:pt x="0" y="0"/>
                  </a:lnTo>
                  <a:lnTo>
                    <a:pt x="0" y="114300"/>
                  </a:lnTo>
                  <a:close/>
                </a:path>
              </a:pathLst>
            </a:custGeom>
            <a:solidFill>
              <a:srgbClr val="BFBFBF"/>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34" name="object 34"/>
            <p:cNvSpPr/>
            <p:nvPr/>
          </p:nvSpPr>
          <p:spPr>
            <a:xfrm>
              <a:off x="4722227" y="1868966"/>
              <a:ext cx="1374140" cy="662940"/>
            </a:xfrm>
            <a:custGeom>
              <a:avLst/>
              <a:gdLst/>
              <a:ahLst/>
              <a:cxnLst/>
              <a:rect l="l" t="t" r="r" b="b"/>
              <a:pathLst>
                <a:path w="1374139" h="662939">
                  <a:moveTo>
                    <a:pt x="1373791" y="0"/>
                  </a:moveTo>
                  <a:lnTo>
                    <a:pt x="1373791" y="662350"/>
                  </a:lnTo>
                  <a:lnTo>
                    <a:pt x="110393" y="662351"/>
                  </a:lnTo>
                  <a:lnTo>
                    <a:pt x="67423" y="653675"/>
                  </a:lnTo>
                  <a:lnTo>
                    <a:pt x="32333" y="630017"/>
                  </a:lnTo>
                  <a:lnTo>
                    <a:pt x="8675" y="594926"/>
                  </a:lnTo>
                  <a:lnTo>
                    <a:pt x="0" y="551956"/>
                  </a:lnTo>
                  <a:lnTo>
                    <a:pt x="0" y="110394"/>
                  </a:lnTo>
                  <a:lnTo>
                    <a:pt x="8675" y="67423"/>
                  </a:lnTo>
                  <a:lnTo>
                    <a:pt x="32333" y="32333"/>
                  </a:lnTo>
                  <a:lnTo>
                    <a:pt x="67423" y="8675"/>
                  </a:lnTo>
                  <a:lnTo>
                    <a:pt x="110393" y="0"/>
                  </a:lnTo>
                  <a:lnTo>
                    <a:pt x="1373791" y="0"/>
                  </a:lnTo>
                  <a:close/>
                </a:path>
              </a:pathLst>
            </a:custGeom>
            <a:solidFill>
              <a:srgbClr val="830051"/>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35" name="object 35"/>
            <p:cNvSpPr/>
            <p:nvPr/>
          </p:nvSpPr>
          <p:spPr>
            <a:xfrm>
              <a:off x="4722662" y="1868865"/>
              <a:ext cx="1374140" cy="662305"/>
            </a:xfrm>
            <a:custGeom>
              <a:avLst/>
              <a:gdLst/>
              <a:ahLst/>
              <a:cxnLst/>
              <a:rect l="l" t="t" r="r" b="b"/>
              <a:pathLst>
                <a:path w="1374139" h="662305">
                  <a:moveTo>
                    <a:pt x="0" y="551656"/>
                  </a:moveTo>
                  <a:lnTo>
                    <a:pt x="0" y="110331"/>
                  </a:lnTo>
                  <a:lnTo>
                    <a:pt x="8731" y="67468"/>
                  </a:lnTo>
                  <a:lnTo>
                    <a:pt x="32543" y="32543"/>
                  </a:lnTo>
                  <a:lnTo>
                    <a:pt x="67468" y="8731"/>
                  </a:lnTo>
                  <a:lnTo>
                    <a:pt x="110331" y="0"/>
                  </a:lnTo>
                  <a:lnTo>
                    <a:pt x="1373981" y="0"/>
                  </a:lnTo>
                  <a:lnTo>
                    <a:pt x="1373981" y="661987"/>
                  </a:lnTo>
                  <a:lnTo>
                    <a:pt x="110331" y="661987"/>
                  </a:lnTo>
                  <a:lnTo>
                    <a:pt x="67468" y="653256"/>
                  </a:lnTo>
                  <a:lnTo>
                    <a:pt x="32543" y="629443"/>
                  </a:lnTo>
                  <a:lnTo>
                    <a:pt x="8731" y="594518"/>
                  </a:lnTo>
                  <a:lnTo>
                    <a:pt x="0" y="551656"/>
                  </a:lnTo>
                  <a:close/>
                </a:path>
              </a:pathLst>
            </a:custGeom>
            <a:ln w="12700">
              <a:solidFill>
                <a:srgbClr val="830051"/>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grpSp>
      <p:sp>
        <p:nvSpPr>
          <p:cNvPr id="36" name="object 36"/>
          <p:cNvSpPr txBox="1"/>
          <p:nvPr/>
        </p:nvSpPr>
        <p:spPr>
          <a:xfrm>
            <a:off x="3590686" y="1539363"/>
            <a:ext cx="934403" cy="194284"/>
          </a:xfrm>
          <a:prstGeom prst="rect">
            <a:avLst/>
          </a:prstGeom>
        </p:spPr>
        <p:txBody>
          <a:bodyPr vert="horz" wrap="square" lIns="0" tIns="9525" rIns="0" bIns="0" rtlCol="0">
            <a:spAutoFit/>
          </a:bodyPr>
          <a:lstStyle/>
          <a:p>
            <a:pPr marL="9525" defTabSz="685800" fontAlgn="auto">
              <a:spcBef>
                <a:spcPts val="75"/>
              </a:spcBef>
              <a:spcAft>
                <a:spcPts val="0"/>
              </a:spcAft>
            </a:pPr>
            <a:r>
              <a:rPr sz="1200" b="1" kern="0" spc="-8" dirty="0">
                <a:solidFill>
                  <a:srgbClr val="FFFFFF"/>
                </a:solidFill>
                <a:latin typeface="Arial"/>
                <a:cs typeface="Arial"/>
              </a:rPr>
              <a:t>Capivasertib</a:t>
            </a:r>
            <a:endParaRPr sz="1200" kern="0">
              <a:solidFill>
                <a:sysClr val="windowText" lastClr="000000"/>
              </a:solidFill>
              <a:latin typeface="Arial"/>
              <a:cs typeface="Arial"/>
            </a:endParaRPr>
          </a:p>
        </p:txBody>
      </p:sp>
      <p:grpSp>
        <p:nvGrpSpPr>
          <p:cNvPr id="37" name="object 37"/>
          <p:cNvGrpSpPr/>
          <p:nvPr/>
        </p:nvGrpSpPr>
        <p:grpSpPr>
          <a:xfrm>
            <a:off x="3537191" y="1974384"/>
            <a:ext cx="1040130" cy="508635"/>
            <a:chOff x="4716254" y="2629337"/>
            <a:chExt cx="1386840" cy="678180"/>
          </a:xfrm>
        </p:grpSpPr>
        <p:sp>
          <p:nvSpPr>
            <p:cNvPr id="38" name="object 38"/>
            <p:cNvSpPr/>
            <p:nvPr/>
          </p:nvSpPr>
          <p:spPr>
            <a:xfrm>
              <a:off x="4722227" y="2636274"/>
              <a:ext cx="1374140" cy="664845"/>
            </a:xfrm>
            <a:custGeom>
              <a:avLst/>
              <a:gdLst/>
              <a:ahLst/>
              <a:cxnLst/>
              <a:rect l="l" t="t" r="r" b="b"/>
              <a:pathLst>
                <a:path w="1374139" h="664845">
                  <a:moveTo>
                    <a:pt x="1373794" y="0"/>
                  </a:moveTo>
                  <a:lnTo>
                    <a:pt x="1373794" y="664553"/>
                  </a:lnTo>
                  <a:lnTo>
                    <a:pt x="110760" y="664553"/>
                  </a:lnTo>
                  <a:lnTo>
                    <a:pt x="67647" y="655849"/>
                  </a:lnTo>
                  <a:lnTo>
                    <a:pt x="32440" y="632112"/>
                  </a:lnTo>
                  <a:lnTo>
                    <a:pt x="8704" y="596905"/>
                  </a:lnTo>
                  <a:lnTo>
                    <a:pt x="0" y="553792"/>
                  </a:lnTo>
                  <a:lnTo>
                    <a:pt x="0" y="110761"/>
                  </a:lnTo>
                  <a:lnTo>
                    <a:pt x="8704" y="67648"/>
                  </a:lnTo>
                  <a:lnTo>
                    <a:pt x="32441" y="32441"/>
                  </a:lnTo>
                  <a:lnTo>
                    <a:pt x="67647" y="8704"/>
                  </a:lnTo>
                  <a:lnTo>
                    <a:pt x="110760" y="0"/>
                  </a:lnTo>
                  <a:lnTo>
                    <a:pt x="1373794" y="0"/>
                  </a:lnTo>
                  <a:close/>
                </a:path>
              </a:pathLst>
            </a:custGeom>
            <a:solidFill>
              <a:srgbClr val="830051"/>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39" name="object 39"/>
            <p:cNvSpPr/>
            <p:nvPr/>
          </p:nvSpPr>
          <p:spPr>
            <a:xfrm>
              <a:off x="4722604" y="2635687"/>
              <a:ext cx="1374140" cy="665480"/>
            </a:xfrm>
            <a:custGeom>
              <a:avLst/>
              <a:gdLst/>
              <a:ahLst/>
              <a:cxnLst/>
              <a:rect l="l" t="t" r="r" b="b"/>
              <a:pathLst>
                <a:path w="1374139" h="665479">
                  <a:moveTo>
                    <a:pt x="0" y="554037"/>
                  </a:moveTo>
                  <a:lnTo>
                    <a:pt x="0" y="111125"/>
                  </a:lnTo>
                  <a:lnTo>
                    <a:pt x="8731" y="68262"/>
                  </a:lnTo>
                  <a:lnTo>
                    <a:pt x="32543" y="32543"/>
                  </a:lnTo>
                  <a:lnTo>
                    <a:pt x="67468" y="8731"/>
                  </a:lnTo>
                  <a:lnTo>
                    <a:pt x="111125" y="0"/>
                  </a:lnTo>
                  <a:lnTo>
                    <a:pt x="1373981" y="0"/>
                  </a:lnTo>
                  <a:lnTo>
                    <a:pt x="1373981" y="665162"/>
                  </a:lnTo>
                  <a:lnTo>
                    <a:pt x="111125" y="665162"/>
                  </a:lnTo>
                  <a:lnTo>
                    <a:pt x="67468" y="656431"/>
                  </a:lnTo>
                  <a:lnTo>
                    <a:pt x="32543" y="632618"/>
                  </a:lnTo>
                  <a:lnTo>
                    <a:pt x="8731" y="596900"/>
                  </a:lnTo>
                  <a:lnTo>
                    <a:pt x="0" y="554037"/>
                  </a:lnTo>
                  <a:close/>
                </a:path>
              </a:pathLst>
            </a:custGeom>
            <a:ln w="12700">
              <a:solidFill>
                <a:srgbClr val="830051"/>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grpSp>
      <p:sp>
        <p:nvSpPr>
          <p:cNvPr id="40" name="object 40"/>
          <p:cNvSpPr txBox="1"/>
          <p:nvPr/>
        </p:nvSpPr>
        <p:spPr>
          <a:xfrm>
            <a:off x="3590767" y="2115670"/>
            <a:ext cx="840581" cy="194284"/>
          </a:xfrm>
          <a:prstGeom prst="rect">
            <a:avLst/>
          </a:prstGeom>
        </p:spPr>
        <p:txBody>
          <a:bodyPr vert="horz" wrap="square" lIns="0" tIns="9525" rIns="0" bIns="0" rtlCol="0">
            <a:spAutoFit/>
          </a:bodyPr>
          <a:lstStyle/>
          <a:p>
            <a:pPr marL="9525" defTabSz="685800" fontAlgn="auto">
              <a:spcBef>
                <a:spcPts val="75"/>
              </a:spcBef>
              <a:spcAft>
                <a:spcPts val="0"/>
              </a:spcAft>
            </a:pPr>
            <a:r>
              <a:rPr sz="1200" b="1" kern="0" spc="-8" dirty="0">
                <a:solidFill>
                  <a:srgbClr val="FFFFFF"/>
                </a:solidFill>
                <a:latin typeface="Arial"/>
                <a:cs typeface="Arial"/>
              </a:rPr>
              <a:t>Fulvestrant</a:t>
            </a:r>
            <a:endParaRPr sz="1200" kern="0">
              <a:solidFill>
                <a:sysClr val="windowText" lastClr="000000"/>
              </a:solidFill>
              <a:latin typeface="Arial"/>
              <a:cs typeface="Arial"/>
            </a:endParaRPr>
          </a:p>
        </p:txBody>
      </p:sp>
      <p:grpSp>
        <p:nvGrpSpPr>
          <p:cNvPr id="41" name="object 41"/>
          <p:cNvGrpSpPr/>
          <p:nvPr/>
        </p:nvGrpSpPr>
        <p:grpSpPr>
          <a:xfrm>
            <a:off x="3537017" y="3353303"/>
            <a:ext cx="1040130" cy="511969"/>
            <a:chOff x="4716022" y="4467896"/>
            <a:chExt cx="1386840" cy="682625"/>
          </a:xfrm>
        </p:grpSpPr>
        <p:sp>
          <p:nvSpPr>
            <p:cNvPr id="42" name="object 42"/>
            <p:cNvSpPr/>
            <p:nvPr/>
          </p:nvSpPr>
          <p:spPr>
            <a:xfrm>
              <a:off x="4722227" y="4474633"/>
              <a:ext cx="1374140" cy="669925"/>
            </a:xfrm>
            <a:custGeom>
              <a:avLst/>
              <a:gdLst/>
              <a:ahLst/>
              <a:cxnLst/>
              <a:rect l="l" t="t" r="r" b="b"/>
              <a:pathLst>
                <a:path w="1374139" h="669925">
                  <a:moveTo>
                    <a:pt x="1373794" y="0"/>
                  </a:moveTo>
                  <a:lnTo>
                    <a:pt x="1373794" y="669712"/>
                  </a:lnTo>
                  <a:lnTo>
                    <a:pt x="111620" y="669713"/>
                  </a:lnTo>
                  <a:lnTo>
                    <a:pt x="68172" y="660941"/>
                  </a:lnTo>
                  <a:lnTo>
                    <a:pt x="32692" y="637020"/>
                  </a:lnTo>
                  <a:lnTo>
                    <a:pt x="8771" y="601539"/>
                  </a:lnTo>
                  <a:lnTo>
                    <a:pt x="0" y="558091"/>
                  </a:lnTo>
                  <a:lnTo>
                    <a:pt x="0" y="111621"/>
                  </a:lnTo>
                  <a:lnTo>
                    <a:pt x="8771" y="68173"/>
                  </a:lnTo>
                  <a:lnTo>
                    <a:pt x="32693" y="32693"/>
                  </a:lnTo>
                  <a:lnTo>
                    <a:pt x="68173" y="8772"/>
                  </a:lnTo>
                  <a:lnTo>
                    <a:pt x="111620" y="0"/>
                  </a:lnTo>
                  <a:lnTo>
                    <a:pt x="1373794" y="0"/>
                  </a:lnTo>
                  <a:close/>
                </a:path>
              </a:pathLst>
            </a:custGeom>
            <a:solidFill>
              <a:srgbClr val="3F4444"/>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43" name="object 43"/>
            <p:cNvSpPr/>
            <p:nvPr/>
          </p:nvSpPr>
          <p:spPr>
            <a:xfrm>
              <a:off x="4722372" y="4474246"/>
              <a:ext cx="1374140" cy="669925"/>
            </a:xfrm>
            <a:custGeom>
              <a:avLst/>
              <a:gdLst/>
              <a:ahLst/>
              <a:cxnLst/>
              <a:rect l="l" t="t" r="r" b="b"/>
              <a:pathLst>
                <a:path w="1374139" h="669925">
                  <a:moveTo>
                    <a:pt x="0" y="558006"/>
                  </a:moveTo>
                  <a:lnTo>
                    <a:pt x="0" y="111918"/>
                  </a:lnTo>
                  <a:lnTo>
                    <a:pt x="8731" y="68262"/>
                  </a:lnTo>
                  <a:lnTo>
                    <a:pt x="32543" y="32543"/>
                  </a:lnTo>
                  <a:lnTo>
                    <a:pt x="68262" y="8731"/>
                  </a:lnTo>
                  <a:lnTo>
                    <a:pt x="111918" y="0"/>
                  </a:lnTo>
                  <a:lnTo>
                    <a:pt x="1373981" y="0"/>
                  </a:lnTo>
                  <a:lnTo>
                    <a:pt x="1373981" y="669925"/>
                  </a:lnTo>
                  <a:lnTo>
                    <a:pt x="111918" y="669925"/>
                  </a:lnTo>
                  <a:lnTo>
                    <a:pt x="68262" y="661193"/>
                  </a:lnTo>
                  <a:lnTo>
                    <a:pt x="32543" y="637381"/>
                  </a:lnTo>
                  <a:lnTo>
                    <a:pt x="8731" y="601662"/>
                  </a:lnTo>
                  <a:lnTo>
                    <a:pt x="0" y="558006"/>
                  </a:lnTo>
                  <a:close/>
                </a:path>
              </a:pathLst>
            </a:custGeom>
            <a:ln w="12700">
              <a:solidFill>
                <a:srgbClr val="3F4444"/>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grpSp>
      <p:sp>
        <p:nvSpPr>
          <p:cNvPr id="44" name="object 44"/>
          <p:cNvSpPr txBox="1"/>
          <p:nvPr/>
        </p:nvSpPr>
        <p:spPr>
          <a:xfrm>
            <a:off x="3590955" y="3496374"/>
            <a:ext cx="603885" cy="194284"/>
          </a:xfrm>
          <a:prstGeom prst="rect">
            <a:avLst/>
          </a:prstGeom>
        </p:spPr>
        <p:txBody>
          <a:bodyPr vert="horz" wrap="square" lIns="0" tIns="9525" rIns="0" bIns="0" rtlCol="0">
            <a:spAutoFit/>
          </a:bodyPr>
          <a:lstStyle/>
          <a:p>
            <a:pPr marL="9525" defTabSz="685800" fontAlgn="auto">
              <a:spcBef>
                <a:spcPts val="75"/>
              </a:spcBef>
              <a:spcAft>
                <a:spcPts val="0"/>
              </a:spcAft>
            </a:pPr>
            <a:r>
              <a:rPr sz="1200" b="1" kern="0" spc="-8" dirty="0">
                <a:solidFill>
                  <a:srgbClr val="FFFFFF"/>
                </a:solidFill>
                <a:latin typeface="Arial"/>
                <a:cs typeface="Arial"/>
              </a:rPr>
              <a:t>Placebo</a:t>
            </a:r>
            <a:endParaRPr sz="1200" kern="0">
              <a:solidFill>
                <a:sysClr val="windowText" lastClr="000000"/>
              </a:solidFill>
              <a:latin typeface="Arial"/>
              <a:cs typeface="Arial"/>
            </a:endParaRPr>
          </a:p>
        </p:txBody>
      </p:sp>
      <p:grpSp>
        <p:nvGrpSpPr>
          <p:cNvPr id="45" name="object 45"/>
          <p:cNvGrpSpPr/>
          <p:nvPr/>
        </p:nvGrpSpPr>
        <p:grpSpPr>
          <a:xfrm>
            <a:off x="3536897" y="3908253"/>
            <a:ext cx="1040130" cy="511969"/>
            <a:chOff x="4715863" y="5207829"/>
            <a:chExt cx="1386840" cy="682625"/>
          </a:xfrm>
        </p:grpSpPr>
        <p:sp>
          <p:nvSpPr>
            <p:cNvPr id="46" name="object 46"/>
            <p:cNvSpPr/>
            <p:nvPr/>
          </p:nvSpPr>
          <p:spPr>
            <a:xfrm>
              <a:off x="4722227" y="5214566"/>
              <a:ext cx="1374140" cy="669925"/>
            </a:xfrm>
            <a:custGeom>
              <a:avLst/>
              <a:gdLst/>
              <a:ahLst/>
              <a:cxnLst/>
              <a:rect l="l" t="t" r="r" b="b"/>
              <a:pathLst>
                <a:path w="1374139" h="669925">
                  <a:moveTo>
                    <a:pt x="1373794" y="0"/>
                  </a:moveTo>
                  <a:lnTo>
                    <a:pt x="1373794" y="669712"/>
                  </a:lnTo>
                  <a:lnTo>
                    <a:pt x="111620" y="669713"/>
                  </a:lnTo>
                  <a:lnTo>
                    <a:pt x="68172" y="660941"/>
                  </a:lnTo>
                  <a:lnTo>
                    <a:pt x="32692" y="637020"/>
                  </a:lnTo>
                  <a:lnTo>
                    <a:pt x="8771" y="601539"/>
                  </a:lnTo>
                  <a:lnTo>
                    <a:pt x="0" y="558091"/>
                  </a:lnTo>
                  <a:lnTo>
                    <a:pt x="0" y="111621"/>
                  </a:lnTo>
                  <a:lnTo>
                    <a:pt x="8771" y="68173"/>
                  </a:lnTo>
                  <a:lnTo>
                    <a:pt x="32693" y="32693"/>
                  </a:lnTo>
                  <a:lnTo>
                    <a:pt x="68173" y="8772"/>
                  </a:lnTo>
                  <a:lnTo>
                    <a:pt x="111620" y="0"/>
                  </a:lnTo>
                  <a:lnTo>
                    <a:pt x="1373794" y="0"/>
                  </a:lnTo>
                  <a:close/>
                </a:path>
              </a:pathLst>
            </a:custGeom>
            <a:solidFill>
              <a:srgbClr val="3F4444"/>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47" name="object 47"/>
            <p:cNvSpPr/>
            <p:nvPr/>
          </p:nvSpPr>
          <p:spPr>
            <a:xfrm>
              <a:off x="4722213" y="5214179"/>
              <a:ext cx="1374140" cy="669925"/>
            </a:xfrm>
            <a:custGeom>
              <a:avLst/>
              <a:gdLst/>
              <a:ahLst/>
              <a:cxnLst/>
              <a:rect l="l" t="t" r="r" b="b"/>
              <a:pathLst>
                <a:path w="1374139" h="669925">
                  <a:moveTo>
                    <a:pt x="0" y="558006"/>
                  </a:moveTo>
                  <a:lnTo>
                    <a:pt x="0" y="111918"/>
                  </a:lnTo>
                  <a:lnTo>
                    <a:pt x="8731" y="68262"/>
                  </a:lnTo>
                  <a:lnTo>
                    <a:pt x="32543" y="32543"/>
                  </a:lnTo>
                  <a:lnTo>
                    <a:pt x="68262" y="8731"/>
                  </a:lnTo>
                  <a:lnTo>
                    <a:pt x="111918" y="0"/>
                  </a:lnTo>
                  <a:lnTo>
                    <a:pt x="1373981" y="0"/>
                  </a:lnTo>
                  <a:lnTo>
                    <a:pt x="1373981" y="669925"/>
                  </a:lnTo>
                  <a:lnTo>
                    <a:pt x="111918" y="669925"/>
                  </a:lnTo>
                  <a:lnTo>
                    <a:pt x="68262" y="661193"/>
                  </a:lnTo>
                  <a:lnTo>
                    <a:pt x="32543" y="637381"/>
                  </a:lnTo>
                  <a:lnTo>
                    <a:pt x="8731" y="601662"/>
                  </a:lnTo>
                  <a:lnTo>
                    <a:pt x="0" y="558006"/>
                  </a:lnTo>
                  <a:close/>
                </a:path>
              </a:pathLst>
            </a:custGeom>
            <a:ln w="12700">
              <a:solidFill>
                <a:srgbClr val="3F4444"/>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grpSp>
      <p:sp>
        <p:nvSpPr>
          <p:cNvPr id="48" name="object 48"/>
          <p:cNvSpPr txBox="1"/>
          <p:nvPr/>
        </p:nvSpPr>
        <p:spPr>
          <a:xfrm>
            <a:off x="3590956" y="4051324"/>
            <a:ext cx="840581" cy="194284"/>
          </a:xfrm>
          <a:prstGeom prst="rect">
            <a:avLst/>
          </a:prstGeom>
        </p:spPr>
        <p:txBody>
          <a:bodyPr vert="horz" wrap="square" lIns="0" tIns="9525" rIns="0" bIns="0" rtlCol="0">
            <a:spAutoFit/>
          </a:bodyPr>
          <a:lstStyle/>
          <a:p>
            <a:pPr marL="9525" defTabSz="685800" fontAlgn="auto">
              <a:spcBef>
                <a:spcPts val="75"/>
              </a:spcBef>
              <a:spcAft>
                <a:spcPts val="0"/>
              </a:spcAft>
            </a:pPr>
            <a:r>
              <a:rPr sz="1200" b="1" kern="0" spc="-8" dirty="0">
                <a:solidFill>
                  <a:srgbClr val="FFFFFF"/>
                </a:solidFill>
                <a:latin typeface="Arial"/>
                <a:cs typeface="Arial"/>
              </a:rPr>
              <a:t>Fulvestrant</a:t>
            </a:r>
            <a:endParaRPr sz="1200" kern="0">
              <a:solidFill>
                <a:sysClr val="windowText" lastClr="000000"/>
              </a:solidFill>
              <a:latin typeface="Arial"/>
              <a:cs typeface="Arial"/>
            </a:endParaRPr>
          </a:p>
        </p:txBody>
      </p:sp>
      <p:grpSp>
        <p:nvGrpSpPr>
          <p:cNvPr id="49" name="object 49"/>
          <p:cNvGrpSpPr/>
          <p:nvPr/>
        </p:nvGrpSpPr>
        <p:grpSpPr>
          <a:xfrm>
            <a:off x="3149799" y="2644973"/>
            <a:ext cx="558641" cy="559118"/>
            <a:chOff x="4199731" y="3523456"/>
            <a:chExt cx="744855" cy="745490"/>
          </a:xfrm>
        </p:grpSpPr>
        <p:sp>
          <p:nvSpPr>
            <p:cNvPr id="50" name="object 50"/>
            <p:cNvSpPr/>
            <p:nvPr/>
          </p:nvSpPr>
          <p:spPr>
            <a:xfrm>
              <a:off x="4202220" y="3526366"/>
              <a:ext cx="739140" cy="739140"/>
            </a:xfrm>
            <a:custGeom>
              <a:avLst/>
              <a:gdLst/>
              <a:ahLst/>
              <a:cxnLst/>
              <a:rect l="l" t="t" r="r" b="b"/>
              <a:pathLst>
                <a:path w="739139" h="739139">
                  <a:moveTo>
                    <a:pt x="369447" y="738894"/>
                  </a:moveTo>
                  <a:lnTo>
                    <a:pt x="323104" y="736015"/>
                  </a:lnTo>
                  <a:lnTo>
                    <a:pt x="278479" y="727610"/>
                  </a:lnTo>
                  <a:lnTo>
                    <a:pt x="235918" y="714026"/>
                  </a:lnTo>
                  <a:lnTo>
                    <a:pt x="195768" y="695607"/>
                  </a:lnTo>
                  <a:lnTo>
                    <a:pt x="158374" y="672701"/>
                  </a:lnTo>
                  <a:lnTo>
                    <a:pt x="124082" y="645654"/>
                  </a:lnTo>
                  <a:lnTo>
                    <a:pt x="93240" y="614811"/>
                  </a:lnTo>
                  <a:lnTo>
                    <a:pt x="66192" y="580520"/>
                  </a:lnTo>
                  <a:lnTo>
                    <a:pt x="43286" y="543125"/>
                  </a:lnTo>
                  <a:lnTo>
                    <a:pt x="24867" y="502975"/>
                  </a:lnTo>
                  <a:lnTo>
                    <a:pt x="11283" y="460414"/>
                  </a:lnTo>
                  <a:lnTo>
                    <a:pt x="2878" y="415789"/>
                  </a:lnTo>
                  <a:lnTo>
                    <a:pt x="0" y="369446"/>
                  </a:lnTo>
                  <a:lnTo>
                    <a:pt x="2878" y="323103"/>
                  </a:lnTo>
                  <a:lnTo>
                    <a:pt x="11283" y="278478"/>
                  </a:lnTo>
                  <a:lnTo>
                    <a:pt x="24868" y="235917"/>
                  </a:lnTo>
                  <a:lnTo>
                    <a:pt x="43287" y="195767"/>
                  </a:lnTo>
                  <a:lnTo>
                    <a:pt x="66193" y="158373"/>
                  </a:lnTo>
                  <a:lnTo>
                    <a:pt x="93240" y="124081"/>
                  </a:lnTo>
                  <a:lnTo>
                    <a:pt x="124083" y="93239"/>
                  </a:lnTo>
                  <a:lnTo>
                    <a:pt x="158375" y="66191"/>
                  </a:lnTo>
                  <a:lnTo>
                    <a:pt x="195769" y="43285"/>
                  </a:lnTo>
                  <a:lnTo>
                    <a:pt x="235920" y="24867"/>
                  </a:lnTo>
                  <a:lnTo>
                    <a:pt x="278482" y="11282"/>
                  </a:lnTo>
                  <a:lnTo>
                    <a:pt x="323113" y="2878"/>
                  </a:lnTo>
                  <a:lnTo>
                    <a:pt x="369446" y="0"/>
                  </a:lnTo>
                  <a:lnTo>
                    <a:pt x="415791" y="2878"/>
                  </a:lnTo>
                  <a:lnTo>
                    <a:pt x="460416" y="11283"/>
                  </a:lnTo>
                  <a:lnTo>
                    <a:pt x="502976" y="24868"/>
                  </a:lnTo>
                  <a:lnTo>
                    <a:pt x="543126" y="43286"/>
                  </a:lnTo>
                  <a:lnTo>
                    <a:pt x="580520" y="66192"/>
                  </a:lnTo>
                  <a:lnTo>
                    <a:pt x="614811" y="93240"/>
                  </a:lnTo>
                  <a:lnTo>
                    <a:pt x="645654" y="124082"/>
                  </a:lnTo>
                  <a:lnTo>
                    <a:pt x="672701" y="158374"/>
                  </a:lnTo>
                  <a:lnTo>
                    <a:pt x="695607" y="195768"/>
                  </a:lnTo>
                  <a:lnTo>
                    <a:pt x="714026" y="235918"/>
                  </a:lnTo>
                  <a:lnTo>
                    <a:pt x="727610" y="278479"/>
                  </a:lnTo>
                  <a:lnTo>
                    <a:pt x="736015" y="323104"/>
                  </a:lnTo>
                  <a:lnTo>
                    <a:pt x="738894" y="369447"/>
                  </a:lnTo>
                  <a:lnTo>
                    <a:pt x="736015" y="415789"/>
                  </a:lnTo>
                  <a:lnTo>
                    <a:pt x="727611" y="460414"/>
                  </a:lnTo>
                  <a:lnTo>
                    <a:pt x="714026" y="502975"/>
                  </a:lnTo>
                  <a:lnTo>
                    <a:pt x="695607" y="543126"/>
                  </a:lnTo>
                  <a:lnTo>
                    <a:pt x="672701" y="580520"/>
                  </a:lnTo>
                  <a:lnTo>
                    <a:pt x="645654" y="614811"/>
                  </a:lnTo>
                  <a:lnTo>
                    <a:pt x="614811" y="645654"/>
                  </a:lnTo>
                  <a:lnTo>
                    <a:pt x="580520" y="672701"/>
                  </a:lnTo>
                  <a:lnTo>
                    <a:pt x="543126" y="695607"/>
                  </a:lnTo>
                  <a:lnTo>
                    <a:pt x="502975" y="714026"/>
                  </a:lnTo>
                  <a:lnTo>
                    <a:pt x="460415" y="727610"/>
                  </a:lnTo>
                  <a:lnTo>
                    <a:pt x="415790" y="736015"/>
                  </a:lnTo>
                  <a:lnTo>
                    <a:pt x="369447" y="738894"/>
                  </a:lnTo>
                  <a:close/>
                </a:path>
              </a:pathLst>
            </a:custGeom>
            <a:solidFill>
              <a:srgbClr val="003865"/>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51" name="object 51"/>
            <p:cNvSpPr/>
            <p:nvPr/>
          </p:nvSpPr>
          <p:spPr>
            <a:xfrm>
              <a:off x="4202906" y="3526631"/>
              <a:ext cx="738505" cy="739140"/>
            </a:xfrm>
            <a:custGeom>
              <a:avLst/>
              <a:gdLst/>
              <a:ahLst/>
              <a:cxnLst/>
              <a:rect l="l" t="t" r="r" b="b"/>
              <a:pathLst>
                <a:path w="738504" h="739139">
                  <a:moveTo>
                    <a:pt x="0" y="369887"/>
                  </a:moveTo>
                  <a:lnTo>
                    <a:pt x="7143" y="295275"/>
                  </a:lnTo>
                  <a:lnTo>
                    <a:pt x="29368" y="226218"/>
                  </a:lnTo>
                  <a:lnTo>
                    <a:pt x="62706" y="163512"/>
                  </a:lnTo>
                  <a:lnTo>
                    <a:pt x="107950" y="108743"/>
                  </a:lnTo>
                  <a:lnTo>
                    <a:pt x="162718" y="63500"/>
                  </a:lnTo>
                  <a:lnTo>
                    <a:pt x="225425" y="29368"/>
                  </a:lnTo>
                  <a:lnTo>
                    <a:pt x="294481" y="7143"/>
                  </a:lnTo>
                  <a:lnTo>
                    <a:pt x="369093" y="0"/>
                  </a:lnTo>
                  <a:lnTo>
                    <a:pt x="443706" y="7143"/>
                  </a:lnTo>
                  <a:lnTo>
                    <a:pt x="512762" y="29368"/>
                  </a:lnTo>
                  <a:lnTo>
                    <a:pt x="575468" y="63500"/>
                  </a:lnTo>
                  <a:lnTo>
                    <a:pt x="630237" y="108743"/>
                  </a:lnTo>
                  <a:lnTo>
                    <a:pt x="675481" y="163512"/>
                  </a:lnTo>
                  <a:lnTo>
                    <a:pt x="708818" y="226218"/>
                  </a:lnTo>
                  <a:lnTo>
                    <a:pt x="731043" y="295275"/>
                  </a:lnTo>
                  <a:lnTo>
                    <a:pt x="738187" y="369887"/>
                  </a:lnTo>
                  <a:lnTo>
                    <a:pt x="731043" y="444500"/>
                  </a:lnTo>
                  <a:lnTo>
                    <a:pt x="708818" y="513556"/>
                  </a:lnTo>
                  <a:lnTo>
                    <a:pt x="675481" y="576262"/>
                  </a:lnTo>
                  <a:lnTo>
                    <a:pt x="630237" y="631031"/>
                  </a:lnTo>
                  <a:lnTo>
                    <a:pt x="575468" y="676275"/>
                  </a:lnTo>
                  <a:lnTo>
                    <a:pt x="512762" y="709612"/>
                  </a:lnTo>
                  <a:lnTo>
                    <a:pt x="443706" y="731837"/>
                  </a:lnTo>
                  <a:lnTo>
                    <a:pt x="369093" y="738981"/>
                  </a:lnTo>
                  <a:lnTo>
                    <a:pt x="294481" y="731837"/>
                  </a:lnTo>
                  <a:lnTo>
                    <a:pt x="225425" y="709612"/>
                  </a:lnTo>
                  <a:lnTo>
                    <a:pt x="162718" y="676275"/>
                  </a:lnTo>
                  <a:lnTo>
                    <a:pt x="107950" y="631031"/>
                  </a:lnTo>
                  <a:lnTo>
                    <a:pt x="62706" y="576262"/>
                  </a:lnTo>
                  <a:lnTo>
                    <a:pt x="29368" y="513556"/>
                  </a:lnTo>
                  <a:lnTo>
                    <a:pt x="7143" y="444500"/>
                  </a:lnTo>
                  <a:lnTo>
                    <a:pt x="0" y="369887"/>
                  </a:lnTo>
                  <a:close/>
                </a:path>
              </a:pathLst>
            </a:custGeom>
            <a:ln w="6350">
              <a:solidFill>
                <a:srgbClr val="003865"/>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grpSp>
      <p:sp>
        <p:nvSpPr>
          <p:cNvPr id="52" name="object 52"/>
          <p:cNvSpPr txBox="1"/>
          <p:nvPr/>
        </p:nvSpPr>
        <p:spPr>
          <a:xfrm>
            <a:off x="3228727" y="2780952"/>
            <a:ext cx="400526" cy="253274"/>
          </a:xfrm>
          <a:prstGeom prst="rect">
            <a:avLst/>
          </a:prstGeom>
        </p:spPr>
        <p:txBody>
          <a:bodyPr vert="horz" wrap="square" lIns="0" tIns="9525" rIns="0" bIns="0" rtlCol="0">
            <a:spAutoFit/>
          </a:bodyPr>
          <a:lstStyle/>
          <a:p>
            <a:pPr marL="476" algn="ctr" defTabSz="685800" fontAlgn="auto">
              <a:lnSpc>
                <a:spcPts val="1031"/>
              </a:lnSpc>
              <a:spcBef>
                <a:spcPts val="75"/>
              </a:spcBef>
              <a:spcAft>
                <a:spcPts val="0"/>
              </a:spcAft>
            </a:pPr>
            <a:r>
              <a:rPr sz="900" b="1" kern="0" spc="-15" dirty="0">
                <a:solidFill>
                  <a:srgbClr val="FFFFFF"/>
                </a:solidFill>
                <a:latin typeface="Arial"/>
                <a:cs typeface="Arial"/>
              </a:rPr>
              <a:t>R1:1</a:t>
            </a:r>
            <a:endParaRPr sz="900" kern="0">
              <a:solidFill>
                <a:sysClr val="windowText" lastClr="000000"/>
              </a:solidFill>
              <a:latin typeface="Arial"/>
              <a:cs typeface="Arial"/>
            </a:endParaRPr>
          </a:p>
          <a:p>
            <a:pPr algn="ctr" defTabSz="685800" fontAlgn="auto">
              <a:lnSpc>
                <a:spcPts val="941"/>
              </a:lnSpc>
              <a:spcBef>
                <a:spcPts val="0"/>
              </a:spcBef>
              <a:spcAft>
                <a:spcPts val="0"/>
              </a:spcAft>
            </a:pPr>
            <a:r>
              <a:rPr sz="825" b="1" kern="0" spc="-8" dirty="0">
                <a:solidFill>
                  <a:srgbClr val="FFFFFF"/>
                </a:solidFill>
                <a:latin typeface="Arial"/>
                <a:cs typeface="Arial"/>
              </a:rPr>
              <a:t>(N=708)</a:t>
            </a:r>
            <a:endParaRPr sz="825" kern="0">
              <a:solidFill>
                <a:sysClr val="windowText" lastClr="000000"/>
              </a:solidFill>
              <a:latin typeface="Arial"/>
              <a:cs typeface="Arial"/>
            </a:endParaRPr>
          </a:p>
        </p:txBody>
      </p:sp>
      <p:sp>
        <p:nvSpPr>
          <p:cNvPr id="53" name="object 15">
            <a:extLst>
              <a:ext uri="{FF2B5EF4-FFF2-40B4-BE49-F238E27FC236}">
                <a16:creationId xmlns:a16="http://schemas.microsoft.com/office/drawing/2014/main" id="{C918B8A2-B848-AFD7-D91D-9DFE78AA1955}"/>
              </a:ext>
            </a:extLst>
          </p:cNvPr>
          <p:cNvSpPr txBox="1"/>
          <p:nvPr/>
        </p:nvSpPr>
        <p:spPr>
          <a:xfrm>
            <a:off x="239791" y="4944427"/>
            <a:ext cx="7375208" cy="125034"/>
          </a:xfrm>
          <a:prstGeom prst="rect">
            <a:avLst/>
          </a:prstGeom>
        </p:spPr>
        <p:txBody>
          <a:bodyPr vert="horz" wrap="square" lIns="0" tIns="9525" rIns="0" bIns="0" rtlCol="0">
            <a:spAutoFit/>
          </a:bodyPr>
          <a:lstStyle/>
          <a:p>
            <a:pPr marL="9525">
              <a:spcBef>
                <a:spcPts val="75"/>
              </a:spcBef>
            </a:pPr>
            <a:r>
              <a:rPr sz="750" b="1" spc="-45" dirty="0">
                <a:latin typeface="Arial"/>
                <a:cs typeface="Arial"/>
              </a:rPr>
              <a:t>Turner</a:t>
            </a:r>
            <a:r>
              <a:rPr sz="750" b="1" spc="-38" dirty="0">
                <a:latin typeface="Arial"/>
                <a:cs typeface="Arial"/>
              </a:rPr>
              <a:t> </a:t>
            </a:r>
            <a:r>
              <a:rPr sz="750" b="1" dirty="0">
                <a:latin typeface="Arial"/>
                <a:cs typeface="Arial"/>
              </a:rPr>
              <a:t>et</a:t>
            </a:r>
            <a:r>
              <a:rPr sz="750" b="1" spc="-23" dirty="0">
                <a:latin typeface="Arial"/>
                <a:cs typeface="Arial"/>
              </a:rPr>
              <a:t> </a:t>
            </a:r>
            <a:r>
              <a:rPr sz="750" b="1" spc="-19" dirty="0">
                <a:latin typeface="Arial"/>
                <a:cs typeface="Arial"/>
              </a:rPr>
              <a:t>al.</a:t>
            </a:r>
            <a:r>
              <a:rPr sz="750" b="1" spc="-60" dirty="0">
                <a:latin typeface="Arial"/>
                <a:cs typeface="Arial"/>
              </a:rPr>
              <a:t> </a:t>
            </a:r>
            <a:r>
              <a:rPr sz="750" b="1" spc="-56" dirty="0">
                <a:latin typeface="Arial"/>
                <a:cs typeface="Arial"/>
              </a:rPr>
              <a:t>San</a:t>
            </a:r>
            <a:r>
              <a:rPr sz="750" b="1" spc="-38" dirty="0">
                <a:latin typeface="Arial"/>
                <a:cs typeface="Arial"/>
              </a:rPr>
              <a:t> Antonio</a:t>
            </a:r>
            <a:r>
              <a:rPr sz="750" b="1" spc="-41" dirty="0">
                <a:latin typeface="Arial"/>
                <a:cs typeface="Arial"/>
              </a:rPr>
              <a:t> </a:t>
            </a:r>
            <a:r>
              <a:rPr sz="750" b="1" spc="-49" dirty="0">
                <a:latin typeface="Arial"/>
                <a:cs typeface="Arial"/>
              </a:rPr>
              <a:t>Breast</a:t>
            </a:r>
            <a:r>
              <a:rPr sz="750" b="1" spc="-23" dirty="0">
                <a:latin typeface="Arial"/>
                <a:cs typeface="Arial"/>
              </a:rPr>
              <a:t> </a:t>
            </a:r>
            <a:r>
              <a:rPr sz="750" b="1" spc="-64" dirty="0">
                <a:latin typeface="Arial"/>
                <a:cs typeface="Arial"/>
              </a:rPr>
              <a:t>Cancer</a:t>
            </a:r>
            <a:r>
              <a:rPr sz="750" b="1" spc="-53" dirty="0">
                <a:latin typeface="Arial"/>
                <a:cs typeface="Arial"/>
              </a:rPr>
              <a:t> </a:t>
            </a:r>
            <a:r>
              <a:rPr sz="750" b="1" spc="-56" dirty="0">
                <a:latin typeface="Arial"/>
                <a:cs typeface="Arial"/>
              </a:rPr>
              <a:t>Symposium</a:t>
            </a:r>
            <a:r>
              <a:rPr sz="750" b="1" spc="-23" dirty="0">
                <a:latin typeface="Arial"/>
                <a:cs typeface="Arial"/>
              </a:rPr>
              <a:t> </a:t>
            </a:r>
            <a:r>
              <a:rPr sz="750" b="1" spc="-68" dirty="0">
                <a:latin typeface="Arial"/>
                <a:cs typeface="Arial"/>
              </a:rPr>
              <a:t>(SABCS)</a:t>
            </a:r>
            <a:r>
              <a:rPr sz="750" b="1" spc="-30" dirty="0">
                <a:latin typeface="Arial"/>
                <a:cs typeface="Arial"/>
              </a:rPr>
              <a:t> </a:t>
            </a:r>
            <a:r>
              <a:rPr sz="750" b="1" spc="-41" dirty="0">
                <a:latin typeface="Arial"/>
                <a:cs typeface="Arial"/>
              </a:rPr>
              <a:t>2022;</a:t>
            </a:r>
            <a:r>
              <a:rPr sz="750" b="1" spc="-38" dirty="0">
                <a:latin typeface="Arial"/>
                <a:cs typeface="Arial"/>
              </a:rPr>
              <a:t> </a:t>
            </a:r>
            <a:r>
              <a:rPr sz="750" b="1" spc="-45" dirty="0">
                <a:latin typeface="Arial"/>
                <a:cs typeface="Arial"/>
              </a:rPr>
              <a:t>December</a:t>
            </a:r>
            <a:r>
              <a:rPr sz="750" b="1" spc="-56" dirty="0">
                <a:latin typeface="Arial"/>
                <a:cs typeface="Arial"/>
              </a:rPr>
              <a:t> </a:t>
            </a:r>
            <a:r>
              <a:rPr sz="750" b="1" dirty="0">
                <a:latin typeface="Arial"/>
                <a:cs typeface="Arial"/>
              </a:rPr>
              <a:t>6-</a:t>
            </a:r>
            <a:r>
              <a:rPr sz="750" b="1" spc="-23" dirty="0">
                <a:latin typeface="Arial"/>
                <a:cs typeface="Arial"/>
              </a:rPr>
              <a:t>10,</a:t>
            </a:r>
            <a:r>
              <a:rPr sz="750" b="1" spc="-38" dirty="0">
                <a:latin typeface="Arial"/>
                <a:cs typeface="Arial"/>
              </a:rPr>
              <a:t> </a:t>
            </a:r>
            <a:r>
              <a:rPr sz="750" b="1" spc="-41" dirty="0">
                <a:latin typeface="Arial"/>
                <a:cs typeface="Arial"/>
              </a:rPr>
              <a:t>2022;</a:t>
            </a:r>
            <a:r>
              <a:rPr sz="750" b="1" spc="-38" dirty="0">
                <a:latin typeface="Arial"/>
                <a:cs typeface="Arial"/>
              </a:rPr>
              <a:t> </a:t>
            </a:r>
            <a:r>
              <a:rPr sz="750" b="1" spc="-56" dirty="0">
                <a:latin typeface="Arial"/>
                <a:cs typeface="Arial"/>
              </a:rPr>
              <a:t>San</a:t>
            </a:r>
            <a:r>
              <a:rPr sz="750" b="1" spc="-41" dirty="0">
                <a:latin typeface="Arial"/>
                <a:cs typeface="Arial"/>
              </a:rPr>
              <a:t> </a:t>
            </a:r>
            <a:r>
              <a:rPr sz="750" b="1" spc="-30" dirty="0">
                <a:latin typeface="Arial"/>
                <a:cs typeface="Arial"/>
              </a:rPr>
              <a:t>Antonio,</a:t>
            </a:r>
            <a:r>
              <a:rPr sz="750" b="1" spc="-56" dirty="0">
                <a:latin typeface="Arial"/>
                <a:cs typeface="Arial"/>
              </a:rPr>
              <a:t> </a:t>
            </a:r>
            <a:r>
              <a:rPr sz="750" b="1" spc="-19" dirty="0">
                <a:latin typeface="Arial"/>
                <a:cs typeface="Arial"/>
              </a:rPr>
              <a:t>TX.</a:t>
            </a:r>
            <a:r>
              <a:rPr sz="750" b="1" spc="-41" dirty="0">
                <a:latin typeface="Arial"/>
                <a:cs typeface="Arial"/>
              </a:rPr>
              <a:t> </a:t>
            </a:r>
            <a:r>
              <a:rPr sz="750" b="1" spc="-38" dirty="0">
                <a:latin typeface="Arial"/>
                <a:cs typeface="Arial"/>
              </a:rPr>
              <a:t>Presentation </a:t>
            </a:r>
            <a:r>
              <a:rPr sz="750" b="1" spc="-56" dirty="0">
                <a:latin typeface="Arial"/>
                <a:cs typeface="Arial"/>
              </a:rPr>
              <a:t>GS3-</a:t>
            </a:r>
            <a:r>
              <a:rPr sz="750" b="1" spc="-23" dirty="0">
                <a:latin typeface="Arial"/>
                <a:cs typeface="Arial"/>
              </a:rPr>
              <a:t>04.</a:t>
            </a:r>
            <a:r>
              <a:rPr sz="750" b="1" spc="-38" dirty="0">
                <a:latin typeface="Arial"/>
                <a:cs typeface="Arial"/>
              </a:rPr>
              <a:t> </a:t>
            </a:r>
            <a:r>
              <a:rPr sz="750" b="1" spc="-45" dirty="0">
                <a:latin typeface="Arial"/>
                <a:cs typeface="Arial"/>
              </a:rPr>
              <a:t>Turner</a:t>
            </a:r>
            <a:r>
              <a:rPr sz="750" b="1" spc="-19" dirty="0">
                <a:latin typeface="Arial"/>
                <a:cs typeface="Arial"/>
              </a:rPr>
              <a:t> </a:t>
            </a:r>
            <a:r>
              <a:rPr sz="750" b="1" dirty="0">
                <a:latin typeface="Arial"/>
                <a:cs typeface="Arial"/>
              </a:rPr>
              <a:t>et</a:t>
            </a:r>
            <a:r>
              <a:rPr sz="750" b="1" spc="-41" dirty="0">
                <a:latin typeface="Arial"/>
                <a:cs typeface="Arial"/>
              </a:rPr>
              <a:t> </a:t>
            </a:r>
            <a:r>
              <a:rPr sz="750" b="1" spc="-19" dirty="0">
                <a:latin typeface="Arial"/>
                <a:cs typeface="Arial"/>
              </a:rPr>
              <a:t>al.</a:t>
            </a:r>
            <a:r>
              <a:rPr sz="750" b="1" spc="-41" dirty="0">
                <a:latin typeface="Arial"/>
                <a:cs typeface="Arial"/>
              </a:rPr>
              <a:t> </a:t>
            </a:r>
            <a:r>
              <a:rPr sz="750" b="1" dirty="0">
                <a:latin typeface="Arial"/>
                <a:cs typeface="Arial"/>
              </a:rPr>
              <a:t>N</a:t>
            </a:r>
            <a:r>
              <a:rPr sz="750" b="1" spc="-34" dirty="0">
                <a:latin typeface="Arial"/>
                <a:cs typeface="Arial"/>
              </a:rPr>
              <a:t> </a:t>
            </a:r>
            <a:r>
              <a:rPr sz="750" b="1" spc="-56" dirty="0">
                <a:latin typeface="Arial"/>
                <a:cs typeface="Arial"/>
              </a:rPr>
              <a:t>Engl</a:t>
            </a:r>
            <a:r>
              <a:rPr sz="750" b="1" spc="-38" dirty="0">
                <a:latin typeface="Arial"/>
                <a:cs typeface="Arial"/>
              </a:rPr>
              <a:t> </a:t>
            </a:r>
            <a:r>
              <a:rPr sz="750" b="1" spc="-124" dirty="0">
                <a:latin typeface="Arial"/>
                <a:cs typeface="Arial"/>
              </a:rPr>
              <a:t>J</a:t>
            </a:r>
            <a:r>
              <a:rPr sz="750" b="1" spc="-30" dirty="0">
                <a:latin typeface="Arial"/>
                <a:cs typeface="Arial"/>
              </a:rPr>
              <a:t> </a:t>
            </a:r>
            <a:r>
              <a:rPr sz="750" b="1" spc="-26" dirty="0">
                <a:latin typeface="Arial"/>
                <a:cs typeface="Arial"/>
              </a:rPr>
              <a:t>Med.</a:t>
            </a:r>
            <a:r>
              <a:rPr sz="750" b="1" spc="-19" dirty="0">
                <a:latin typeface="Arial"/>
                <a:cs typeface="Arial"/>
              </a:rPr>
              <a:t> </a:t>
            </a:r>
            <a:r>
              <a:rPr sz="750" b="1" spc="-38" dirty="0">
                <a:latin typeface="Arial"/>
                <a:cs typeface="Arial"/>
              </a:rPr>
              <a:t>2023;388(22):2058-</a:t>
            </a:r>
            <a:r>
              <a:rPr sz="750" b="1" spc="-8" dirty="0">
                <a:latin typeface="Arial"/>
                <a:cs typeface="Arial"/>
              </a:rPr>
              <a:t>2070.</a:t>
            </a:r>
            <a:endParaRPr sz="750" dirty="0">
              <a:latin typeface="Arial"/>
              <a:cs typeface="Arial"/>
            </a:endParaRPr>
          </a:p>
        </p:txBody>
      </p:sp>
    </p:spTree>
    <p:extLst>
      <p:ext uri="{BB962C8B-B14F-4D97-AF65-F5344CB8AC3E}">
        <p14:creationId xmlns:p14="http://schemas.microsoft.com/office/powerpoint/2010/main" val="36620822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97983" y="50599"/>
            <a:ext cx="3310414" cy="148117"/>
          </a:xfrm>
          <a:prstGeom prst="rect">
            <a:avLst/>
          </a:prstGeom>
        </p:spPr>
        <p:txBody>
          <a:bodyPr vert="horz" wrap="square" lIns="0" tIns="9525" rIns="0" bIns="0" rtlCol="0">
            <a:spAutoFit/>
          </a:bodyPr>
          <a:lstStyle/>
          <a:p>
            <a:pPr marL="28575">
              <a:spcBef>
                <a:spcPts val="75"/>
              </a:spcBef>
            </a:pPr>
            <a:r>
              <a:rPr sz="900" dirty="0">
                <a:solidFill>
                  <a:srgbClr val="3F4444"/>
                </a:solidFill>
                <a:latin typeface="Arial"/>
                <a:cs typeface="Arial"/>
              </a:rPr>
              <a:t>San</a:t>
            </a:r>
            <a:r>
              <a:rPr sz="900" spc="-64" dirty="0">
                <a:solidFill>
                  <a:srgbClr val="3F4444"/>
                </a:solidFill>
                <a:latin typeface="Arial"/>
                <a:cs typeface="Arial"/>
              </a:rPr>
              <a:t> </a:t>
            </a:r>
            <a:r>
              <a:rPr sz="900" dirty="0">
                <a:solidFill>
                  <a:srgbClr val="3F4444"/>
                </a:solidFill>
                <a:latin typeface="Arial"/>
                <a:cs typeface="Arial"/>
              </a:rPr>
              <a:t>Antonio</a:t>
            </a:r>
            <a:r>
              <a:rPr sz="900" spc="-11" dirty="0">
                <a:solidFill>
                  <a:srgbClr val="3F4444"/>
                </a:solidFill>
                <a:latin typeface="Arial"/>
                <a:cs typeface="Arial"/>
              </a:rPr>
              <a:t> </a:t>
            </a:r>
            <a:r>
              <a:rPr sz="900" dirty="0">
                <a:solidFill>
                  <a:srgbClr val="3F4444"/>
                </a:solidFill>
                <a:latin typeface="Arial"/>
                <a:cs typeface="Arial"/>
              </a:rPr>
              <a:t>Breast</a:t>
            </a:r>
            <a:r>
              <a:rPr sz="900" spc="-11" dirty="0">
                <a:solidFill>
                  <a:srgbClr val="3F4444"/>
                </a:solidFill>
                <a:latin typeface="Arial"/>
                <a:cs typeface="Arial"/>
              </a:rPr>
              <a:t> </a:t>
            </a:r>
            <a:r>
              <a:rPr sz="900" dirty="0">
                <a:solidFill>
                  <a:srgbClr val="3F4444"/>
                </a:solidFill>
                <a:latin typeface="Arial"/>
                <a:cs typeface="Arial"/>
              </a:rPr>
              <a:t>Cancer</a:t>
            </a:r>
            <a:r>
              <a:rPr sz="900" spc="-11" dirty="0">
                <a:solidFill>
                  <a:srgbClr val="3F4444"/>
                </a:solidFill>
                <a:latin typeface="Arial"/>
                <a:cs typeface="Arial"/>
              </a:rPr>
              <a:t> </a:t>
            </a:r>
            <a:r>
              <a:rPr sz="900" dirty="0">
                <a:solidFill>
                  <a:srgbClr val="3F4444"/>
                </a:solidFill>
                <a:latin typeface="Arial"/>
                <a:cs typeface="Arial"/>
              </a:rPr>
              <a:t>Symposium</a:t>
            </a:r>
            <a:r>
              <a:rPr sz="900" baseline="24305" dirty="0">
                <a:solidFill>
                  <a:srgbClr val="3F4444"/>
                </a:solidFill>
                <a:latin typeface="Arial"/>
                <a:cs typeface="Arial"/>
              </a:rPr>
              <a:t>®</a:t>
            </a:r>
            <a:r>
              <a:rPr sz="900" dirty="0">
                <a:solidFill>
                  <a:srgbClr val="3F4444"/>
                </a:solidFill>
                <a:latin typeface="Arial"/>
                <a:cs typeface="Arial"/>
              </a:rPr>
              <a:t>,</a:t>
            </a:r>
            <a:r>
              <a:rPr sz="900" spc="-11" dirty="0">
                <a:solidFill>
                  <a:srgbClr val="3F4444"/>
                </a:solidFill>
                <a:latin typeface="Arial"/>
                <a:cs typeface="Arial"/>
              </a:rPr>
              <a:t> </a:t>
            </a:r>
            <a:r>
              <a:rPr sz="900" dirty="0">
                <a:solidFill>
                  <a:srgbClr val="3F4444"/>
                </a:solidFill>
                <a:latin typeface="Arial"/>
                <a:cs typeface="Arial"/>
              </a:rPr>
              <a:t>December</a:t>
            </a:r>
            <a:r>
              <a:rPr sz="900" spc="-15" dirty="0">
                <a:solidFill>
                  <a:srgbClr val="3F4444"/>
                </a:solidFill>
                <a:latin typeface="Arial"/>
                <a:cs typeface="Arial"/>
              </a:rPr>
              <a:t> </a:t>
            </a:r>
            <a:r>
              <a:rPr sz="900" dirty="0">
                <a:solidFill>
                  <a:srgbClr val="3F4444"/>
                </a:solidFill>
                <a:latin typeface="Arial"/>
                <a:cs typeface="Arial"/>
              </a:rPr>
              <a:t>6–10,</a:t>
            </a:r>
            <a:r>
              <a:rPr sz="900" spc="-11" dirty="0">
                <a:solidFill>
                  <a:srgbClr val="3F4444"/>
                </a:solidFill>
                <a:latin typeface="Arial"/>
                <a:cs typeface="Arial"/>
              </a:rPr>
              <a:t> </a:t>
            </a:r>
            <a:r>
              <a:rPr sz="900" spc="-15" dirty="0">
                <a:solidFill>
                  <a:srgbClr val="3F4444"/>
                </a:solidFill>
                <a:latin typeface="Arial"/>
                <a:cs typeface="Arial"/>
              </a:rPr>
              <a:t>2022</a:t>
            </a:r>
            <a:endParaRPr sz="900">
              <a:latin typeface="Arial"/>
              <a:cs typeface="Arial"/>
            </a:endParaRPr>
          </a:p>
        </p:txBody>
      </p:sp>
      <p:grpSp>
        <p:nvGrpSpPr>
          <p:cNvPr id="3" name="object 3"/>
          <p:cNvGrpSpPr/>
          <p:nvPr/>
        </p:nvGrpSpPr>
        <p:grpSpPr>
          <a:xfrm>
            <a:off x="3403909" y="859469"/>
            <a:ext cx="5428298" cy="459105"/>
            <a:chOff x="4538545" y="1142784"/>
            <a:chExt cx="7237730" cy="612140"/>
          </a:xfrm>
        </p:grpSpPr>
        <p:sp>
          <p:nvSpPr>
            <p:cNvPr id="4" name="object 4"/>
            <p:cNvSpPr/>
            <p:nvPr/>
          </p:nvSpPr>
          <p:spPr>
            <a:xfrm>
              <a:off x="4538545" y="1142784"/>
              <a:ext cx="1802764" cy="612140"/>
            </a:xfrm>
            <a:custGeom>
              <a:avLst/>
              <a:gdLst/>
              <a:ahLst/>
              <a:cxnLst/>
              <a:rect l="l" t="t" r="r" b="b"/>
              <a:pathLst>
                <a:path w="1802764" h="612139">
                  <a:moveTo>
                    <a:pt x="1802725" y="612000"/>
                  </a:moveTo>
                  <a:lnTo>
                    <a:pt x="0" y="612000"/>
                  </a:lnTo>
                  <a:lnTo>
                    <a:pt x="0" y="102002"/>
                  </a:lnTo>
                  <a:lnTo>
                    <a:pt x="8015" y="62298"/>
                  </a:lnTo>
                  <a:lnTo>
                    <a:pt x="29875" y="29875"/>
                  </a:lnTo>
                  <a:lnTo>
                    <a:pt x="62298" y="8015"/>
                  </a:lnTo>
                  <a:lnTo>
                    <a:pt x="102002" y="0"/>
                  </a:lnTo>
                  <a:lnTo>
                    <a:pt x="1700722" y="0"/>
                  </a:lnTo>
                  <a:lnTo>
                    <a:pt x="1740426" y="8015"/>
                  </a:lnTo>
                  <a:lnTo>
                    <a:pt x="1772849" y="29875"/>
                  </a:lnTo>
                  <a:lnTo>
                    <a:pt x="1794708" y="62298"/>
                  </a:lnTo>
                  <a:lnTo>
                    <a:pt x="1802724" y="102002"/>
                  </a:lnTo>
                  <a:lnTo>
                    <a:pt x="1802725" y="612000"/>
                  </a:lnTo>
                  <a:close/>
                </a:path>
              </a:pathLst>
            </a:custGeom>
            <a:solidFill>
              <a:srgbClr val="830051"/>
            </a:solidFill>
          </p:spPr>
          <p:txBody>
            <a:bodyPr wrap="square" lIns="0" tIns="0" rIns="0" bIns="0" rtlCol="0"/>
            <a:lstStyle/>
            <a:p>
              <a:endParaRPr sz="1800"/>
            </a:p>
          </p:txBody>
        </p:sp>
        <p:sp>
          <p:nvSpPr>
            <p:cNvPr id="5" name="object 5"/>
            <p:cNvSpPr/>
            <p:nvPr/>
          </p:nvSpPr>
          <p:spPr>
            <a:xfrm>
              <a:off x="6348815" y="1142784"/>
              <a:ext cx="1802764" cy="612140"/>
            </a:xfrm>
            <a:custGeom>
              <a:avLst/>
              <a:gdLst/>
              <a:ahLst/>
              <a:cxnLst/>
              <a:rect l="l" t="t" r="r" b="b"/>
              <a:pathLst>
                <a:path w="1802765" h="612139">
                  <a:moveTo>
                    <a:pt x="1802725" y="611999"/>
                  </a:moveTo>
                  <a:lnTo>
                    <a:pt x="0" y="611999"/>
                  </a:lnTo>
                  <a:lnTo>
                    <a:pt x="0" y="102001"/>
                  </a:lnTo>
                  <a:lnTo>
                    <a:pt x="8015" y="62298"/>
                  </a:lnTo>
                  <a:lnTo>
                    <a:pt x="29875" y="29875"/>
                  </a:lnTo>
                  <a:lnTo>
                    <a:pt x="62298" y="8015"/>
                  </a:lnTo>
                  <a:lnTo>
                    <a:pt x="102002" y="0"/>
                  </a:lnTo>
                  <a:lnTo>
                    <a:pt x="1700721" y="0"/>
                  </a:lnTo>
                  <a:lnTo>
                    <a:pt x="1740425" y="8015"/>
                  </a:lnTo>
                  <a:lnTo>
                    <a:pt x="1772848" y="29875"/>
                  </a:lnTo>
                  <a:lnTo>
                    <a:pt x="1794707" y="62298"/>
                  </a:lnTo>
                  <a:lnTo>
                    <a:pt x="1802723" y="102001"/>
                  </a:lnTo>
                  <a:lnTo>
                    <a:pt x="1802725" y="611999"/>
                  </a:lnTo>
                  <a:close/>
                </a:path>
              </a:pathLst>
            </a:custGeom>
            <a:solidFill>
              <a:srgbClr val="3F4444"/>
            </a:solidFill>
          </p:spPr>
          <p:txBody>
            <a:bodyPr wrap="square" lIns="0" tIns="0" rIns="0" bIns="0" rtlCol="0"/>
            <a:lstStyle/>
            <a:p>
              <a:endParaRPr sz="1800"/>
            </a:p>
          </p:txBody>
        </p:sp>
        <p:sp>
          <p:nvSpPr>
            <p:cNvPr id="6" name="object 6"/>
            <p:cNvSpPr/>
            <p:nvPr/>
          </p:nvSpPr>
          <p:spPr>
            <a:xfrm>
              <a:off x="8162692" y="1142784"/>
              <a:ext cx="1802764" cy="612140"/>
            </a:xfrm>
            <a:custGeom>
              <a:avLst/>
              <a:gdLst/>
              <a:ahLst/>
              <a:cxnLst/>
              <a:rect l="l" t="t" r="r" b="b"/>
              <a:pathLst>
                <a:path w="1802765" h="612139">
                  <a:moveTo>
                    <a:pt x="1802724" y="611999"/>
                  </a:moveTo>
                  <a:lnTo>
                    <a:pt x="0" y="611999"/>
                  </a:lnTo>
                  <a:lnTo>
                    <a:pt x="0" y="102001"/>
                  </a:lnTo>
                  <a:lnTo>
                    <a:pt x="8015" y="62298"/>
                  </a:lnTo>
                  <a:lnTo>
                    <a:pt x="29875" y="29875"/>
                  </a:lnTo>
                  <a:lnTo>
                    <a:pt x="62298" y="8015"/>
                  </a:lnTo>
                  <a:lnTo>
                    <a:pt x="102002" y="0"/>
                  </a:lnTo>
                  <a:lnTo>
                    <a:pt x="1700722" y="0"/>
                  </a:lnTo>
                  <a:lnTo>
                    <a:pt x="1740425" y="8015"/>
                  </a:lnTo>
                  <a:lnTo>
                    <a:pt x="1772848" y="29875"/>
                  </a:lnTo>
                  <a:lnTo>
                    <a:pt x="1794708" y="62298"/>
                  </a:lnTo>
                  <a:lnTo>
                    <a:pt x="1802724" y="102001"/>
                  </a:lnTo>
                  <a:lnTo>
                    <a:pt x="1802724" y="611999"/>
                  </a:lnTo>
                  <a:close/>
                </a:path>
              </a:pathLst>
            </a:custGeom>
            <a:solidFill>
              <a:srgbClr val="830051"/>
            </a:solidFill>
          </p:spPr>
          <p:txBody>
            <a:bodyPr wrap="square" lIns="0" tIns="0" rIns="0" bIns="0" rtlCol="0"/>
            <a:lstStyle/>
            <a:p>
              <a:endParaRPr sz="1800"/>
            </a:p>
          </p:txBody>
        </p:sp>
        <p:sp>
          <p:nvSpPr>
            <p:cNvPr id="7" name="object 7"/>
            <p:cNvSpPr/>
            <p:nvPr/>
          </p:nvSpPr>
          <p:spPr>
            <a:xfrm>
              <a:off x="9972963" y="1142784"/>
              <a:ext cx="1802764" cy="612140"/>
            </a:xfrm>
            <a:custGeom>
              <a:avLst/>
              <a:gdLst/>
              <a:ahLst/>
              <a:cxnLst/>
              <a:rect l="l" t="t" r="r" b="b"/>
              <a:pathLst>
                <a:path w="1802765" h="612139">
                  <a:moveTo>
                    <a:pt x="1802724" y="611999"/>
                  </a:moveTo>
                  <a:lnTo>
                    <a:pt x="0" y="611999"/>
                  </a:lnTo>
                  <a:lnTo>
                    <a:pt x="0" y="102001"/>
                  </a:lnTo>
                  <a:lnTo>
                    <a:pt x="8015" y="62298"/>
                  </a:lnTo>
                  <a:lnTo>
                    <a:pt x="29875" y="29875"/>
                  </a:lnTo>
                  <a:lnTo>
                    <a:pt x="62298" y="8015"/>
                  </a:lnTo>
                  <a:lnTo>
                    <a:pt x="102002" y="0"/>
                  </a:lnTo>
                  <a:lnTo>
                    <a:pt x="1700722" y="0"/>
                  </a:lnTo>
                  <a:lnTo>
                    <a:pt x="1740425" y="8015"/>
                  </a:lnTo>
                  <a:lnTo>
                    <a:pt x="1772848" y="29875"/>
                  </a:lnTo>
                  <a:lnTo>
                    <a:pt x="1794708" y="62298"/>
                  </a:lnTo>
                  <a:lnTo>
                    <a:pt x="1802724" y="102001"/>
                  </a:lnTo>
                  <a:lnTo>
                    <a:pt x="1802724" y="611999"/>
                  </a:lnTo>
                  <a:close/>
                </a:path>
              </a:pathLst>
            </a:custGeom>
            <a:solidFill>
              <a:srgbClr val="3F4444"/>
            </a:solidFill>
          </p:spPr>
          <p:txBody>
            <a:bodyPr wrap="square" lIns="0" tIns="0" rIns="0" bIns="0" rtlCol="0"/>
            <a:lstStyle/>
            <a:p>
              <a:endParaRPr sz="1800"/>
            </a:p>
          </p:txBody>
        </p:sp>
      </p:grpSp>
      <p:sp>
        <p:nvSpPr>
          <p:cNvPr id="8" name="object 8"/>
          <p:cNvSpPr txBox="1">
            <a:spLocks noGrp="1"/>
          </p:cNvSpPr>
          <p:nvPr>
            <p:ph type="title"/>
          </p:nvPr>
        </p:nvSpPr>
        <p:spPr>
          <a:xfrm>
            <a:off x="222350" y="217223"/>
            <a:ext cx="5213866" cy="355867"/>
          </a:xfrm>
          <a:prstGeom prst="rect">
            <a:avLst/>
          </a:prstGeom>
        </p:spPr>
        <p:txBody>
          <a:bodyPr vert="horz" wrap="square" lIns="0" tIns="9525" rIns="0" bIns="0" rtlCol="0">
            <a:spAutoFit/>
          </a:bodyPr>
          <a:lstStyle/>
          <a:p>
            <a:pPr marL="9525">
              <a:spcBef>
                <a:spcPts val="75"/>
              </a:spcBef>
            </a:pPr>
            <a:r>
              <a:rPr dirty="0"/>
              <a:t>Baseline</a:t>
            </a:r>
            <a:r>
              <a:rPr spc="-11" dirty="0"/>
              <a:t> </a:t>
            </a:r>
            <a:r>
              <a:rPr dirty="0"/>
              <a:t>and</a:t>
            </a:r>
            <a:r>
              <a:rPr spc="-11" dirty="0"/>
              <a:t> </a:t>
            </a:r>
            <a:r>
              <a:rPr dirty="0"/>
              <a:t>tumor</a:t>
            </a:r>
            <a:r>
              <a:rPr spc="-11" dirty="0"/>
              <a:t> </a:t>
            </a:r>
            <a:r>
              <a:rPr spc="-8" dirty="0"/>
              <a:t>characteristics</a:t>
            </a:r>
          </a:p>
        </p:txBody>
      </p:sp>
      <p:sp>
        <p:nvSpPr>
          <p:cNvPr id="9" name="object 9"/>
          <p:cNvSpPr/>
          <p:nvPr/>
        </p:nvSpPr>
        <p:spPr>
          <a:xfrm>
            <a:off x="4759401" y="871456"/>
            <a:ext cx="0" cy="388619"/>
          </a:xfrm>
          <a:custGeom>
            <a:avLst/>
            <a:gdLst/>
            <a:ahLst/>
            <a:cxnLst/>
            <a:rect l="l" t="t" r="r" b="b"/>
            <a:pathLst>
              <a:path h="518160">
                <a:moveTo>
                  <a:pt x="0" y="0"/>
                </a:moveTo>
                <a:lnTo>
                  <a:pt x="0" y="518160"/>
                </a:lnTo>
              </a:path>
            </a:pathLst>
          </a:custGeom>
          <a:ln w="12700">
            <a:solidFill>
              <a:srgbClr val="FFFFFF"/>
            </a:solidFill>
          </a:ln>
        </p:spPr>
        <p:txBody>
          <a:bodyPr wrap="square" lIns="0" tIns="0" rIns="0" bIns="0" rtlCol="0"/>
          <a:lstStyle/>
          <a:p>
            <a:endParaRPr sz="1800"/>
          </a:p>
        </p:txBody>
      </p:sp>
      <p:sp>
        <p:nvSpPr>
          <p:cNvPr id="10" name="object 10"/>
          <p:cNvSpPr/>
          <p:nvPr/>
        </p:nvSpPr>
        <p:spPr>
          <a:xfrm>
            <a:off x="7478472" y="871456"/>
            <a:ext cx="0" cy="388619"/>
          </a:xfrm>
          <a:custGeom>
            <a:avLst/>
            <a:gdLst/>
            <a:ahLst/>
            <a:cxnLst/>
            <a:rect l="l" t="t" r="r" b="b"/>
            <a:pathLst>
              <a:path h="518160">
                <a:moveTo>
                  <a:pt x="0" y="0"/>
                </a:moveTo>
                <a:lnTo>
                  <a:pt x="0" y="518160"/>
                </a:lnTo>
              </a:path>
            </a:pathLst>
          </a:custGeom>
          <a:ln w="12700">
            <a:solidFill>
              <a:srgbClr val="FFFFFF"/>
            </a:solidFill>
          </a:ln>
        </p:spPr>
        <p:txBody>
          <a:bodyPr wrap="square" lIns="0" tIns="0" rIns="0" bIns="0" rtlCol="0"/>
          <a:lstStyle/>
          <a:p>
            <a:endParaRPr sz="1800"/>
          </a:p>
        </p:txBody>
      </p:sp>
      <p:sp>
        <p:nvSpPr>
          <p:cNvPr id="11" name="object 11"/>
          <p:cNvSpPr txBox="1"/>
          <p:nvPr/>
        </p:nvSpPr>
        <p:spPr>
          <a:xfrm>
            <a:off x="4167066" y="663938"/>
            <a:ext cx="1190149" cy="171201"/>
          </a:xfrm>
          <a:prstGeom prst="rect">
            <a:avLst/>
          </a:prstGeom>
        </p:spPr>
        <p:txBody>
          <a:bodyPr vert="horz" wrap="square" lIns="0" tIns="9525" rIns="0" bIns="0" rtlCol="0">
            <a:spAutoFit/>
          </a:bodyPr>
          <a:lstStyle/>
          <a:p>
            <a:pPr marL="9525">
              <a:spcBef>
                <a:spcPts val="75"/>
              </a:spcBef>
            </a:pPr>
            <a:r>
              <a:rPr sz="1050" b="1" dirty="0">
                <a:solidFill>
                  <a:srgbClr val="3F4444"/>
                </a:solidFill>
                <a:latin typeface="Arial"/>
                <a:cs typeface="Arial"/>
              </a:rPr>
              <a:t>Overall </a:t>
            </a:r>
            <a:r>
              <a:rPr sz="1050" b="1" spc="-8" dirty="0">
                <a:solidFill>
                  <a:srgbClr val="3F4444"/>
                </a:solidFill>
                <a:latin typeface="Arial"/>
                <a:cs typeface="Arial"/>
              </a:rPr>
              <a:t>population</a:t>
            </a:r>
            <a:endParaRPr sz="1050">
              <a:latin typeface="Arial"/>
              <a:cs typeface="Arial"/>
            </a:endParaRPr>
          </a:p>
        </p:txBody>
      </p:sp>
      <p:sp>
        <p:nvSpPr>
          <p:cNvPr id="12" name="object 12"/>
          <p:cNvSpPr txBox="1"/>
          <p:nvPr/>
        </p:nvSpPr>
        <p:spPr>
          <a:xfrm>
            <a:off x="6450963" y="663938"/>
            <a:ext cx="2064544" cy="171201"/>
          </a:xfrm>
          <a:prstGeom prst="rect">
            <a:avLst/>
          </a:prstGeom>
        </p:spPr>
        <p:txBody>
          <a:bodyPr vert="horz" wrap="square" lIns="0" tIns="9525" rIns="0" bIns="0" rtlCol="0">
            <a:spAutoFit/>
          </a:bodyPr>
          <a:lstStyle/>
          <a:p>
            <a:pPr marL="9525">
              <a:spcBef>
                <a:spcPts val="75"/>
              </a:spcBef>
            </a:pPr>
            <a:r>
              <a:rPr sz="1050" b="1" dirty="0">
                <a:solidFill>
                  <a:srgbClr val="3F4444"/>
                </a:solidFill>
                <a:latin typeface="Arial"/>
                <a:cs typeface="Arial"/>
              </a:rPr>
              <a:t>AKT pathway-altered </a:t>
            </a:r>
            <a:r>
              <a:rPr sz="1050" b="1" spc="-8" dirty="0">
                <a:solidFill>
                  <a:srgbClr val="3F4444"/>
                </a:solidFill>
                <a:latin typeface="Arial"/>
                <a:cs typeface="Arial"/>
              </a:rPr>
              <a:t>population</a:t>
            </a:r>
            <a:endParaRPr sz="1050">
              <a:latin typeface="Arial"/>
              <a:cs typeface="Arial"/>
            </a:endParaRPr>
          </a:p>
        </p:txBody>
      </p:sp>
      <p:sp>
        <p:nvSpPr>
          <p:cNvPr id="13" name="object 13"/>
          <p:cNvSpPr txBox="1"/>
          <p:nvPr/>
        </p:nvSpPr>
        <p:spPr>
          <a:xfrm>
            <a:off x="365044" y="892538"/>
            <a:ext cx="908209" cy="171201"/>
          </a:xfrm>
          <a:prstGeom prst="rect">
            <a:avLst/>
          </a:prstGeom>
        </p:spPr>
        <p:txBody>
          <a:bodyPr vert="horz" wrap="square" lIns="0" tIns="9525" rIns="0" bIns="0" rtlCol="0">
            <a:spAutoFit/>
          </a:bodyPr>
          <a:lstStyle/>
          <a:p>
            <a:pPr marL="9525">
              <a:spcBef>
                <a:spcPts val="75"/>
              </a:spcBef>
            </a:pPr>
            <a:r>
              <a:rPr sz="1050" b="1" spc="-8" dirty="0">
                <a:solidFill>
                  <a:srgbClr val="3F4444"/>
                </a:solidFill>
                <a:latin typeface="Arial"/>
                <a:cs typeface="Arial"/>
              </a:rPr>
              <a:t>Characteristic</a:t>
            </a:r>
            <a:endParaRPr sz="1050">
              <a:latin typeface="Arial"/>
              <a:cs typeface="Arial"/>
            </a:endParaRPr>
          </a:p>
        </p:txBody>
      </p:sp>
      <p:sp>
        <p:nvSpPr>
          <p:cNvPr id="14" name="object 14"/>
          <p:cNvSpPr txBox="1"/>
          <p:nvPr/>
        </p:nvSpPr>
        <p:spPr>
          <a:xfrm>
            <a:off x="3470629" y="892538"/>
            <a:ext cx="1223486" cy="332783"/>
          </a:xfrm>
          <a:prstGeom prst="rect">
            <a:avLst/>
          </a:prstGeom>
        </p:spPr>
        <p:txBody>
          <a:bodyPr vert="horz" wrap="square" lIns="0" tIns="9525" rIns="0" bIns="0" rtlCol="0">
            <a:spAutoFit/>
          </a:bodyPr>
          <a:lstStyle/>
          <a:p>
            <a:pPr marL="9525" marR="3810" indent="143351">
              <a:spcBef>
                <a:spcPts val="75"/>
              </a:spcBef>
            </a:pPr>
            <a:r>
              <a:rPr sz="1050" b="1" dirty="0">
                <a:solidFill>
                  <a:srgbClr val="FFFFFF"/>
                </a:solidFill>
                <a:latin typeface="Arial"/>
                <a:cs typeface="Arial"/>
              </a:rPr>
              <a:t>Capivasertib </a:t>
            </a:r>
            <a:r>
              <a:rPr sz="1050" b="1" spc="-38" dirty="0">
                <a:solidFill>
                  <a:srgbClr val="FFFFFF"/>
                </a:solidFill>
                <a:latin typeface="Arial"/>
                <a:cs typeface="Arial"/>
              </a:rPr>
              <a:t>+ </a:t>
            </a:r>
            <a:r>
              <a:rPr sz="1050" b="1" dirty="0">
                <a:solidFill>
                  <a:srgbClr val="FFFFFF"/>
                </a:solidFill>
                <a:latin typeface="Arial"/>
                <a:cs typeface="Arial"/>
              </a:rPr>
              <a:t>fulvestrant </a:t>
            </a:r>
            <a:r>
              <a:rPr sz="1050" b="1" spc="-8" dirty="0">
                <a:solidFill>
                  <a:srgbClr val="FFFFFF"/>
                </a:solidFill>
                <a:latin typeface="Arial"/>
                <a:cs typeface="Arial"/>
              </a:rPr>
              <a:t>(N=355)</a:t>
            </a:r>
            <a:endParaRPr sz="1050">
              <a:latin typeface="Arial"/>
              <a:cs typeface="Arial"/>
            </a:endParaRPr>
          </a:p>
        </p:txBody>
      </p:sp>
      <p:sp>
        <p:nvSpPr>
          <p:cNvPr id="15" name="object 15"/>
          <p:cNvSpPr txBox="1"/>
          <p:nvPr/>
        </p:nvSpPr>
        <p:spPr>
          <a:xfrm>
            <a:off x="4830164" y="892538"/>
            <a:ext cx="1223486" cy="332783"/>
          </a:xfrm>
          <a:prstGeom prst="rect">
            <a:avLst/>
          </a:prstGeom>
        </p:spPr>
        <p:txBody>
          <a:bodyPr vert="horz" wrap="square" lIns="0" tIns="9525" rIns="0" bIns="0" rtlCol="0">
            <a:spAutoFit/>
          </a:bodyPr>
          <a:lstStyle/>
          <a:p>
            <a:pPr marL="9525" marR="3810" indent="287179">
              <a:spcBef>
                <a:spcPts val="75"/>
              </a:spcBef>
            </a:pPr>
            <a:r>
              <a:rPr sz="1050" b="1" dirty="0">
                <a:solidFill>
                  <a:srgbClr val="FFFFFF"/>
                </a:solidFill>
                <a:latin typeface="Arial"/>
                <a:cs typeface="Arial"/>
              </a:rPr>
              <a:t>Placebo </a:t>
            </a:r>
            <a:r>
              <a:rPr sz="1050" b="1" spc="-38" dirty="0">
                <a:solidFill>
                  <a:srgbClr val="FFFFFF"/>
                </a:solidFill>
                <a:latin typeface="Arial"/>
                <a:cs typeface="Arial"/>
              </a:rPr>
              <a:t>+ </a:t>
            </a:r>
            <a:r>
              <a:rPr sz="1050" b="1" dirty="0">
                <a:solidFill>
                  <a:srgbClr val="FFFFFF"/>
                </a:solidFill>
                <a:latin typeface="Arial"/>
                <a:cs typeface="Arial"/>
              </a:rPr>
              <a:t>fulvestrant </a:t>
            </a:r>
            <a:r>
              <a:rPr sz="1050" b="1" spc="-8" dirty="0">
                <a:solidFill>
                  <a:srgbClr val="FFFFFF"/>
                </a:solidFill>
                <a:latin typeface="Arial"/>
                <a:cs typeface="Arial"/>
              </a:rPr>
              <a:t>(N=353)</a:t>
            </a:r>
            <a:endParaRPr sz="1050">
              <a:latin typeface="Arial"/>
              <a:cs typeface="Arial"/>
            </a:endParaRPr>
          </a:p>
        </p:txBody>
      </p:sp>
      <p:sp>
        <p:nvSpPr>
          <p:cNvPr id="16" name="object 16"/>
          <p:cNvSpPr txBox="1"/>
          <p:nvPr/>
        </p:nvSpPr>
        <p:spPr>
          <a:xfrm>
            <a:off x="6189700" y="892538"/>
            <a:ext cx="1223486" cy="332783"/>
          </a:xfrm>
          <a:prstGeom prst="rect">
            <a:avLst/>
          </a:prstGeom>
        </p:spPr>
        <p:txBody>
          <a:bodyPr vert="horz" wrap="square" lIns="0" tIns="9525" rIns="0" bIns="0" rtlCol="0">
            <a:spAutoFit/>
          </a:bodyPr>
          <a:lstStyle/>
          <a:p>
            <a:pPr marL="9525" marR="3810" indent="143351">
              <a:spcBef>
                <a:spcPts val="75"/>
              </a:spcBef>
            </a:pPr>
            <a:r>
              <a:rPr sz="1050" b="1" dirty="0">
                <a:solidFill>
                  <a:srgbClr val="FFFFFF"/>
                </a:solidFill>
                <a:latin typeface="Arial"/>
                <a:cs typeface="Arial"/>
              </a:rPr>
              <a:t>Capivasertib </a:t>
            </a:r>
            <a:r>
              <a:rPr sz="1050" b="1" spc="-38" dirty="0">
                <a:solidFill>
                  <a:srgbClr val="FFFFFF"/>
                </a:solidFill>
                <a:latin typeface="Arial"/>
                <a:cs typeface="Arial"/>
              </a:rPr>
              <a:t>+ </a:t>
            </a:r>
            <a:r>
              <a:rPr sz="1050" b="1" dirty="0">
                <a:solidFill>
                  <a:srgbClr val="FFFFFF"/>
                </a:solidFill>
                <a:latin typeface="Arial"/>
                <a:cs typeface="Arial"/>
              </a:rPr>
              <a:t>fulvestrant </a:t>
            </a:r>
            <a:r>
              <a:rPr sz="1050" b="1" spc="-8" dirty="0">
                <a:solidFill>
                  <a:srgbClr val="FFFFFF"/>
                </a:solidFill>
                <a:latin typeface="Arial"/>
                <a:cs typeface="Arial"/>
              </a:rPr>
              <a:t>(N=155)</a:t>
            </a:r>
            <a:endParaRPr sz="1050">
              <a:latin typeface="Arial"/>
              <a:cs typeface="Arial"/>
            </a:endParaRPr>
          </a:p>
        </p:txBody>
      </p:sp>
      <p:sp>
        <p:nvSpPr>
          <p:cNvPr id="17" name="object 17"/>
          <p:cNvSpPr txBox="1"/>
          <p:nvPr/>
        </p:nvSpPr>
        <p:spPr>
          <a:xfrm>
            <a:off x="7549235" y="892538"/>
            <a:ext cx="1223486" cy="332783"/>
          </a:xfrm>
          <a:prstGeom prst="rect">
            <a:avLst/>
          </a:prstGeom>
        </p:spPr>
        <p:txBody>
          <a:bodyPr vert="horz" wrap="square" lIns="0" tIns="9525" rIns="0" bIns="0" rtlCol="0">
            <a:spAutoFit/>
          </a:bodyPr>
          <a:lstStyle/>
          <a:p>
            <a:pPr marL="9525" marR="3810" indent="287179">
              <a:spcBef>
                <a:spcPts val="75"/>
              </a:spcBef>
            </a:pPr>
            <a:r>
              <a:rPr sz="1050" b="1" dirty="0">
                <a:solidFill>
                  <a:srgbClr val="FFFFFF"/>
                </a:solidFill>
                <a:latin typeface="Arial"/>
                <a:cs typeface="Arial"/>
              </a:rPr>
              <a:t>Placebo </a:t>
            </a:r>
            <a:r>
              <a:rPr sz="1050" b="1" spc="-38" dirty="0">
                <a:solidFill>
                  <a:srgbClr val="FFFFFF"/>
                </a:solidFill>
                <a:latin typeface="Arial"/>
                <a:cs typeface="Arial"/>
              </a:rPr>
              <a:t>+ </a:t>
            </a:r>
            <a:r>
              <a:rPr sz="1050" b="1" dirty="0">
                <a:solidFill>
                  <a:srgbClr val="FFFFFF"/>
                </a:solidFill>
                <a:latin typeface="Arial"/>
                <a:cs typeface="Arial"/>
              </a:rPr>
              <a:t>fulvestrant </a:t>
            </a:r>
            <a:r>
              <a:rPr sz="1050" b="1" spc="-8" dirty="0">
                <a:solidFill>
                  <a:srgbClr val="FFFFFF"/>
                </a:solidFill>
                <a:latin typeface="Arial"/>
                <a:cs typeface="Arial"/>
              </a:rPr>
              <a:t>(N=134)</a:t>
            </a:r>
            <a:endParaRPr sz="1050">
              <a:latin typeface="Arial"/>
              <a:cs typeface="Arial"/>
            </a:endParaRPr>
          </a:p>
        </p:txBody>
      </p:sp>
      <p:graphicFrame>
        <p:nvGraphicFramePr>
          <p:cNvPr id="18" name="object 18"/>
          <p:cNvGraphicFramePr>
            <a:graphicFrameLocks noGrp="1"/>
          </p:cNvGraphicFramePr>
          <p:nvPr>
            <p:extLst>
              <p:ext uri="{D42A27DB-BD31-4B8C-83A1-F6EECF244321}">
                <p14:modId xmlns:p14="http://schemas.microsoft.com/office/powerpoint/2010/main" val="4010128533"/>
              </p:ext>
            </p:extLst>
          </p:nvPr>
        </p:nvGraphicFramePr>
        <p:xfrm>
          <a:off x="305989" y="1255313"/>
          <a:ext cx="8532972" cy="3554496"/>
        </p:xfrm>
        <a:graphic>
          <a:graphicData uri="http://schemas.openxmlformats.org/drawingml/2006/table">
            <a:tbl>
              <a:tblPr firstRow="1" bandRow="1">
                <a:tableStyleId>{2D5ABB26-0587-4C30-8999-92F81FD0307C}</a:tableStyleId>
              </a:tblPr>
              <a:tblGrid>
                <a:gridCol w="1065611">
                  <a:extLst>
                    <a:ext uri="{9D8B030D-6E8A-4147-A177-3AD203B41FA5}">
                      <a16:colId xmlns:a16="http://schemas.microsoft.com/office/drawing/2014/main" val="20000"/>
                    </a:ext>
                  </a:extLst>
                </a:gridCol>
                <a:gridCol w="129459">
                  <a:extLst>
                    <a:ext uri="{9D8B030D-6E8A-4147-A177-3AD203B41FA5}">
                      <a16:colId xmlns:a16="http://schemas.microsoft.com/office/drawing/2014/main" val="20001"/>
                    </a:ext>
                  </a:extLst>
                </a:gridCol>
                <a:gridCol w="184866">
                  <a:extLst>
                    <a:ext uri="{9D8B030D-6E8A-4147-A177-3AD203B41FA5}">
                      <a16:colId xmlns:a16="http://schemas.microsoft.com/office/drawing/2014/main" val="930395689"/>
                    </a:ext>
                  </a:extLst>
                </a:gridCol>
                <a:gridCol w="117870">
                  <a:extLst>
                    <a:ext uri="{9D8B030D-6E8A-4147-A177-3AD203B41FA5}">
                      <a16:colId xmlns:a16="http://schemas.microsoft.com/office/drawing/2014/main" val="3761623789"/>
                    </a:ext>
                  </a:extLst>
                </a:gridCol>
                <a:gridCol w="1710930">
                  <a:extLst>
                    <a:ext uri="{9D8B030D-6E8A-4147-A177-3AD203B41FA5}">
                      <a16:colId xmlns:a16="http://schemas.microsoft.com/office/drawing/2014/main" val="20003"/>
                    </a:ext>
                  </a:extLst>
                </a:gridCol>
                <a:gridCol w="1162050">
                  <a:extLst>
                    <a:ext uri="{9D8B030D-6E8A-4147-A177-3AD203B41FA5}">
                      <a16:colId xmlns:a16="http://schemas.microsoft.com/office/drawing/2014/main" val="20004"/>
                    </a:ext>
                  </a:extLst>
                </a:gridCol>
                <a:gridCol w="1442798">
                  <a:extLst>
                    <a:ext uri="{9D8B030D-6E8A-4147-A177-3AD203B41FA5}">
                      <a16:colId xmlns:a16="http://schemas.microsoft.com/office/drawing/2014/main" val="20005"/>
                    </a:ext>
                  </a:extLst>
                </a:gridCol>
                <a:gridCol w="1359694">
                  <a:extLst>
                    <a:ext uri="{9D8B030D-6E8A-4147-A177-3AD203B41FA5}">
                      <a16:colId xmlns:a16="http://schemas.microsoft.com/office/drawing/2014/main" val="20006"/>
                    </a:ext>
                  </a:extLst>
                </a:gridCol>
                <a:gridCol w="1359694">
                  <a:extLst>
                    <a:ext uri="{9D8B030D-6E8A-4147-A177-3AD203B41FA5}">
                      <a16:colId xmlns:a16="http://schemas.microsoft.com/office/drawing/2014/main" val="20007"/>
                    </a:ext>
                  </a:extLst>
                </a:gridCol>
              </a:tblGrid>
              <a:tr h="287737">
                <a:tc gridSpan="3">
                  <a:txBody>
                    <a:bodyPr/>
                    <a:lstStyle/>
                    <a:p>
                      <a:pPr marL="90805">
                        <a:lnSpc>
                          <a:spcPct val="100000"/>
                        </a:lnSpc>
                        <a:spcBef>
                          <a:spcPts val="320"/>
                        </a:spcBef>
                      </a:pPr>
                      <a:r>
                        <a:rPr sz="1100" dirty="0">
                          <a:solidFill>
                            <a:srgbClr val="3F4444"/>
                          </a:solidFill>
                          <a:latin typeface="Arial"/>
                          <a:cs typeface="Arial"/>
                        </a:rPr>
                        <a:t>Median</a:t>
                      </a:r>
                      <a:r>
                        <a:rPr sz="1100" spc="-15" dirty="0">
                          <a:solidFill>
                            <a:srgbClr val="3F4444"/>
                          </a:solidFill>
                          <a:latin typeface="Arial"/>
                          <a:cs typeface="Arial"/>
                        </a:rPr>
                        <a:t> </a:t>
                      </a:r>
                      <a:r>
                        <a:rPr sz="1100" dirty="0">
                          <a:solidFill>
                            <a:srgbClr val="3F4444"/>
                          </a:solidFill>
                          <a:latin typeface="Arial"/>
                          <a:cs typeface="Arial"/>
                        </a:rPr>
                        <a:t>age;</a:t>
                      </a:r>
                      <a:r>
                        <a:rPr sz="1100" spc="-10" dirty="0">
                          <a:solidFill>
                            <a:srgbClr val="3F4444"/>
                          </a:solidFill>
                          <a:latin typeface="Arial"/>
                          <a:cs typeface="Arial"/>
                        </a:rPr>
                        <a:t> years</a:t>
                      </a:r>
                      <a:endParaRPr sz="1100">
                        <a:latin typeface="Arial"/>
                        <a:cs typeface="Arial"/>
                      </a:endParaRPr>
                    </a:p>
                  </a:txBody>
                  <a:tcPr marL="0" marR="0" marT="30480" marB="0">
                    <a:lnB w="12700">
                      <a:solidFill>
                        <a:srgbClr val="BFBFBF"/>
                      </a:solidFill>
                      <a:prstDash val="solid"/>
                    </a:lnB>
                    <a:solidFill>
                      <a:srgbClr val="F2F2F2"/>
                    </a:solidFill>
                  </a:tcPr>
                </a:tc>
                <a:tc hMerge="1">
                  <a:txBody>
                    <a:bodyPr/>
                    <a:lstStyle/>
                    <a:p>
                      <a:pPr marL="43815">
                        <a:lnSpc>
                          <a:spcPct val="100000"/>
                        </a:lnSpc>
                        <a:spcBef>
                          <a:spcPts val="320"/>
                        </a:spcBef>
                      </a:pPr>
                      <a:r>
                        <a:rPr sz="1100" spc="-10" dirty="0">
                          <a:solidFill>
                            <a:srgbClr val="3F4444"/>
                          </a:solidFill>
                          <a:latin typeface="Arial"/>
                          <a:cs typeface="Arial"/>
                        </a:rPr>
                        <a:t>(range)</a:t>
                      </a:r>
                      <a:endParaRPr sz="1100">
                        <a:latin typeface="Arial"/>
                        <a:cs typeface="Arial"/>
                      </a:endParaRPr>
                    </a:p>
                  </a:txBody>
                  <a:tcPr marL="0" marR="0" marT="30480" marB="0">
                    <a:lnB w="12700">
                      <a:solidFill>
                        <a:srgbClr val="BFBFBF"/>
                      </a:solidFill>
                      <a:prstDash val="solid"/>
                    </a:lnB>
                    <a:solidFill>
                      <a:srgbClr val="F2F2F2"/>
                    </a:solidFill>
                  </a:tcPr>
                </a:tc>
                <a:tc hMerge="1">
                  <a:txBody>
                    <a:bodyPr/>
                    <a:lstStyle/>
                    <a:p>
                      <a:pPr marL="90805">
                        <a:lnSpc>
                          <a:spcPct val="100000"/>
                        </a:lnSpc>
                        <a:spcBef>
                          <a:spcPts val="320"/>
                        </a:spcBef>
                      </a:pPr>
                      <a:endParaRPr sz="1100">
                        <a:latin typeface="Arial"/>
                        <a:cs typeface="Arial"/>
                      </a:endParaRPr>
                    </a:p>
                  </a:txBody>
                  <a:tcPr marL="0" marR="0" marT="30480" marB="0">
                    <a:lnB w="12700" cap="flat" cmpd="sng" algn="ctr">
                      <a:solidFill>
                        <a:srgbClr val="BFBFBF"/>
                      </a:solidFill>
                      <a:prstDash val="solid"/>
                      <a:round/>
                      <a:headEnd type="none" w="med" len="med"/>
                      <a:tailEnd type="none" w="med" len="med"/>
                    </a:lnB>
                    <a:solidFill>
                      <a:srgbClr val="F2F2F2"/>
                    </a:solidFill>
                  </a:tcPr>
                </a:tc>
                <a:tc gridSpan="2">
                  <a:txBody>
                    <a:bodyPr/>
                    <a:lstStyle/>
                    <a:p>
                      <a:r>
                        <a:rPr lang="en-US" sz="1100" spc="-10" dirty="0">
                          <a:solidFill>
                            <a:srgbClr val="3F4444"/>
                          </a:solidFill>
                          <a:latin typeface="Arial"/>
                          <a:cs typeface="Arial"/>
                        </a:rPr>
                        <a:t>(range)</a:t>
                      </a:r>
                      <a:endParaRPr lang="en-US" dirty="0"/>
                    </a:p>
                  </a:txBody>
                  <a:tcPr marL="0" marR="0" marT="30480" marB="0">
                    <a:lnB w="12700" cap="flat" cmpd="sng" algn="ctr">
                      <a:solidFill>
                        <a:srgbClr val="BFBFBF"/>
                      </a:solidFill>
                      <a:prstDash val="solid"/>
                      <a:round/>
                      <a:headEnd type="none" w="med" len="med"/>
                      <a:tailEnd type="none" w="med" len="med"/>
                    </a:lnB>
                    <a:solidFill>
                      <a:srgbClr val="F2F2F2"/>
                    </a:solidFill>
                  </a:tcPr>
                </a:tc>
                <a:tc hMerge="1">
                  <a:txBody>
                    <a:bodyPr/>
                    <a:lstStyle/>
                    <a:p>
                      <a:endParaRPr/>
                    </a:p>
                  </a:txBody>
                  <a:tcPr marL="0" marR="0" marT="0" marB="0"/>
                </a:tc>
                <a:tc>
                  <a:txBody>
                    <a:bodyPr/>
                    <a:lstStyle/>
                    <a:p>
                      <a:pPr marR="490855" algn="r">
                        <a:lnSpc>
                          <a:spcPct val="100000"/>
                        </a:lnSpc>
                        <a:spcBef>
                          <a:spcPts val="355"/>
                        </a:spcBef>
                      </a:pPr>
                      <a:r>
                        <a:rPr sz="1100" dirty="0">
                          <a:solidFill>
                            <a:srgbClr val="3F4444"/>
                          </a:solidFill>
                          <a:latin typeface="Arial"/>
                          <a:cs typeface="Arial"/>
                        </a:rPr>
                        <a:t>59</a:t>
                      </a:r>
                      <a:r>
                        <a:rPr sz="1100" spc="-5" dirty="0">
                          <a:solidFill>
                            <a:srgbClr val="3F4444"/>
                          </a:solidFill>
                          <a:latin typeface="Arial"/>
                          <a:cs typeface="Arial"/>
                        </a:rPr>
                        <a:t> </a:t>
                      </a:r>
                      <a:r>
                        <a:rPr sz="1100" spc="-10" dirty="0">
                          <a:solidFill>
                            <a:srgbClr val="3F4444"/>
                          </a:solidFill>
                          <a:latin typeface="Arial"/>
                          <a:cs typeface="Arial"/>
                        </a:rPr>
                        <a:t>(26–84)</a:t>
                      </a:r>
                      <a:endParaRPr sz="1100">
                        <a:latin typeface="Arial"/>
                        <a:cs typeface="Arial"/>
                      </a:endParaRPr>
                    </a:p>
                  </a:txBody>
                  <a:tcPr marL="0" marR="0" marT="33814" marB="0">
                    <a:lnR w="12700">
                      <a:solidFill>
                        <a:srgbClr val="FFFFFF"/>
                      </a:solidFill>
                      <a:prstDash val="solid"/>
                    </a:lnR>
                    <a:lnB w="12700">
                      <a:solidFill>
                        <a:srgbClr val="BFBFBF"/>
                      </a:solidFill>
                      <a:prstDash val="solid"/>
                    </a:lnB>
                    <a:solidFill>
                      <a:srgbClr val="F2F2F2"/>
                    </a:solidFill>
                  </a:tcPr>
                </a:tc>
                <a:tc>
                  <a:txBody>
                    <a:bodyPr/>
                    <a:lstStyle/>
                    <a:p>
                      <a:pPr marL="3810" algn="ctr">
                        <a:lnSpc>
                          <a:spcPct val="100000"/>
                        </a:lnSpc>
                        <a:spcBef>
                          <a:spcPts val="355"/>
                        </a:spcBef>
                      </a:pPr>
                      <a:r>
                        <a:rPr sz="1100" dirty="0">
                          <a:solidFill>
                            <a:srgbClr val="3F4444"/>
                          </a:solidFill>
                          <a:latin typeface="Arial"/>
                          <a:cs typeface="Arial"/>
                        </a:rPr>
                        <a:t>58</a:t>
                      </a:r>
                      <a:r>
                        <a:rPr sz="1100" spc="-5" dirty="0">
                          <a:solidFill>
                            <a:srgbClr val="3F4444"/>
                          </a:solidFill>
                          <a:latin typeface="Arial"/>
                          <a:cs typeface="Arial"/>
                        </a:rPr>
                        <a:t> </a:t>
                      </a:r>
                      <a:r>
                        <a:rPr sz="1100" spc="-10" dirty="0">
                          <a:solidFill>
                            <a:srgbClr val="3F4444"/>
                          </a:solidFill>
                          <a:latin typeface="Arial"/>
                          <a:cs typeface="Arial"/>
                        </a:rPr>
                        <a:t>(26–90)</a:t>
                      </a:r>
                      <a:endParaRPr sz="1100">
                        <a:latin typeface="Arial"/>
                        <a:cs typeface="Arial"/>
                      </a:endParaRPr>
                    </a:p>
                  </a:txBody>
                  <a:tcPr marL="0" marR="0" marT="33814" marB="0">
                    <a:lnL w="12700">
                      <a:solidFill>
                        <a:srgbClr val="FFFFFF"/>
                      </a:solidFill>
                      <a:prstDash val="solid"/>
                    </a:lnL>
                    <a:lnR w="12700">
                      <a:solidFill>
                        <a:srgbClr val="FFFFFF"/>
                      </a:solidFill>
                      <a:prstDash val="solid"/>
                    </a:lnR>
                    <a:lnB w="12700">
                      <a:solidFill>
                        <a:srgbClr val="BFBFBF"/>
                      </a:solidFill>
                      <a:prstDash val="solid"/>
                    </a:lnB>
                    <a:solidFill>
                      <a:srgbClr val="F2F2F2"/>
                    </a:solidFill>
                  </a:tcPr>
                </a:tc>
                <a:tc>
                  <a:txBody>
                    <a:bodyPr/>
                    <a:lstStyle/>
                    <a:p>
                      <a:pPr marR="466090" algn="r">
                        <a:lnSpc>
                          <a:spcPct val="100000"/>
                        </a:lnSpc>
                        <a:spcBef>
                          <a:spcPts val="355"/>
                        </a:spcBef>
                      </a:pPr>
                      <a:r>
                        <a:rPr sz="1100" dirty="0">
                          <a:solidFill>
                            <a:srgbClr val="3F4444"/>
                          </a:solidFill>
                          <a:latin typeface="Arial"/>
                          <a:cs typeface="Arial"/>
                        </a:rPr>
                        <a:t>58</a:t>
                      </a:r>
                      <a:r>
                        <a:rPr sz="1100" spc="-5" dirty="0">
                          <a:solidFill>
                            <a:srgbClr val="3F4444"/>
                          </a:solidFill>
                          <a:latin typeface="Arial"/>
                          <a:cs typeface="Arial"/>
                        </a:rPr>
                        <a:t> </a:t>
                      </a:r>
                      <a:r>
                        <a:rPr sz="1100" spc="-10" dirty="0">
                          <a:solidFill>
                            <a:srgbClr val="3F4444"/>
                          </a:solidFill>
                          <a:latin typeface="Arial"/>
                          <a:cs typeface="Arial"/>
                        </a:rPr>
                        <a:t>(36–84)</a:t>
                      </a:r>
                      <a:endParaRPr sz="1100">
                        <a:latin typeface="Arial"/>
                        <a:cs typeface="Arial"/>
                      </a:endParaRPr>
                    </a:p>
                  </a:txBody>
                  <a:tcPr marL="0" marR="0" marT="33814" marB="0">
                    <a:lnL w="12700">
                      <a:solidFill>
                        <a:srgbClr val="FFFFFF"/>
                      </a:solidFill>
                      <a:prstDash val="solid"/>
                    </a:lnL>
                    <a:lnR w="12700">
                      <a:solidFill>
                        <a:srgbClr val="FFFFFF"/>
                      </a:solidFill>
                      <a:prstDash val="solid"/>
                    </a:lnR>
                    <a:lnB w="12700">
                      <a:solidFill>
                        <a:srgbClr val="BFBFBF"/>
                      </a:solidFill>
                      <a:prstDash val="solid"/>
                    </a:lnB>
                    <a:solidFill>
                      <a:srgbClr val="F2E5ED"/>
                    </a:solidFill>
                  </a:tcPr>
                </a:tc>
                <a:tc>
                  <a:txBody>
                    <a:bodyPr/>
                    <a:lstStyle/>
                    <a:p>
                      <a:pPr marL="3810" algn="ctr">
                        <a:lnSpc>
                          <a:spcPct val="100000"/>
                        </a:lnSpc>
                        <a:spcBef>
                          <a:spcPts val="355"/>
                        </a:spcBef>
                      </a:pPr>
                      <a:r>
                        <a:rPr sz="1100" dirty="0">
                          <a:solidFill>
                            <a:srgbClr val="3F4444"/>
                          </a:solidFill>
                          <a:latin typeface="Arial"/>
                          <a:cs typeface="Arial"/>
                        </a:rPr>
                        <a:t>60</a:t>
                      </a:r>
                      <a:r>
                        <a:rPr sz="1100" spc="-5" dirty="0">
                          <a:solidFill>
                            <a:srgbClr val="3F4444"/>
                          </a:solidFill>
                          <a:latin typeface="Arial"/>
                          <a:cs typeface="Arial"/>
                        </a:rPr>
                        <a:t> </a:t>
                      </a:r>
                      <a:r>
                        <a:rPr sz="1100" spc="-10" dirty="0">
                          <a:solidFill>
                            <a:srgbClr val="3F4444"/>
                          </a:solidFill>
                          <a:latin typeface="Arial"/>
                          <a:cs typeface="Arial"/>
                        </a:rPr>
                        <a:t>(34–90)</a:t>
                      </a:r>
                      <a:endParaRPr sz="1100">
                        <a:latin typeface="Arial"/>
                        <a:cs typeface="Arial"/>
                      </a:endParaRPr>
                    </a:p>
                  </a:txBody>
                  <a:tcPr marL="0" marR="0" marT="33814" marB="0">
                    <a:lnL w="12700">
                      <a:solidFill>
                        <a:srgbClr val="FFFFFF"/>
                      </a:solidFill>
                      <a:prstDash val="solid"/>
                    </a:lnL>
                    <a:lnB w="12700">
                      <a:solidFill>
                        <a:srgbClr val="BFBFBF"/>
                      </a:solidFill>
                      <a:prstDash val="solid"/>
                    </a:lnB>
                    <a:solidFill>
                      <a:srgbClr val="F2F2F2"/>
                    </a:solidFill>
                  </a:tcPr>
                </a:tc>
                <a:extLst>
                  <a:ext uri="{0D108BD9-81ED-4DB2-BD59-A6C34878D82A}">
                    <a16:rowId xmlns:a16="http://schemas.microsoft.com/office/drawing/2014/main" val="10000"/>
                  </a:ext>
                </a:extLst>
              </a:tr>
              <a:tr h="228600">
                <a:tc gridSpan="5">
                  <a:txBody>
                    <a:bodyPr/>
                    <a:lstStyle/>
                    <a:p>
                      <a:pPr marL="90805">
                        <a:lnSpc>
                          <a:spcPct val="100000"/>
                        </a:lnSpc>
                        <a:spcBef>
                          <a:spcPts val="320"/>
                        </a:spcBef>
                      </a:pPr>
                      <a:r>
                        <a:rPr sz="1100" dirty="0">
                          <a:solidFill>
                            <a:srgbClr val="3F4444"/>
                          </a:solidFill>
                          <a:latin typeface="Arial"/>
                          <a:cs typeface="Arial"/>
                        </a:rPr>
                        <a:t>Female; n </a:t>
                      </a:r>
                      <a:r>
                        <a:rPr sz="1100" spc="-25" dirty="0">
                          <a:solidFill>
                            <a:srgbClr val="3F4444"/>
                          </a:solidFill>
                          <a:latin typeface="Arial"/>
                          <a:cs typeface="Arial"/>
                        </a:rPr>
                        <a:t>(%)</a:t>
                      </a:r>
                      <a:endParaRPr sz="1100">
                        <a:latin typeface="Arial"/>
                        <a:cs typeface="Arial"/>
                      </a:endParaRPr>
                    </a:p>
                  </a:txBody>
                  <a:tcPr marL="0" marR="0" marT="30480" marB="0">
                    <a:lnT w="12700">
                      <a:solidFill>
                        <a:srgbClr val="BFBFBF"/>
                      </a:solidFill>
                      <a:prstDash val="solid"/>
                    </a:lnT>
                    <a:lnB w="12700">
                      <a:solidFill>
                        <a:srgbClr val="BFBFBF"/>
                      </a:solidFill>
                      <a:prstDash val="solid"/>
                    </a:lnB>
                  </a:tcPr>
                </a:tc>
                <a:tc hMerge="1">
                  <a:txBody>
                    <a:bodyPr/>
                    <a:lstStyle/>
                    <a:p>
                      <a:endParaRPr/>
                    </a:p>
                  </a:txBody>
                  <a:tcPr marL="0" marR="0" marT="0" marB="0"/>
                </a:tc>
                <a:tc hMerge="1">
                  <a:txBody>
                    <a:bodyPr/>
                    <a:lstStyle/>
                    <a:p>
                      <a:endParaRPr lang="en-US"/>
                    </a:p>
                  </a:txBody>
                  <a:tcPr/>
                </a:tc>
                <a:tc hMerge="1">
                  <a:txBody>
                    <a:bodyPr/>
                    <a:lstStyle/>
                    <a:p>
                      <a:endParaRPr lang="en-US"/>
                    </a:p>
                  </a:txBody>
                  <a:tcPr>
                    <a:lnT w="12700" cap="flat" cmpd="sng" algn="ctr">
                      <a:solidFill>
                        <a:srgbClr val="BFBFBF"/>
                      </a:solidFill>
                      <a:prstDash val="solid"/>
                      <a:round/>
                      <a:headEnd type="none" w="med" len="med"/>
                      <a:tailEnd type="none" w="med" len="med"/>
                    </a:lnT>
                  </a:tcPr>
                </a:tc>
                <a:tc hMerge="1">
                  <a:txBody>
                    <a:bodyPr/>
                    <a:lstStyle/>
                    <a:p>
                      <a:endParaRPr/>
                    </a:p>
                  </a:txBody>
                  <a:tcPr marL="0" marR="0" marT="0" marB="0"/>
                </a:tc>
                <a:tc>
                  <a:txBody>
                    <a:bodyPr/>
                    <a:lstStyle/>
                    <a:p>
                      <a:pPr marR="491490" algn="r">
                        <a:lnSpc>
                          <a:spcPct val="100000"/>
                        </a:lnSpc>
                        <a:spcBef>
                          <a:spcPts val="355"/>
                        </a:spcBef>
                      </a:pPr>
                      <a:r>
                        <a:rPr sz="1100" dirty="0">
                          <a:solidFill>
                            <a:srgbClr val="3F4444"/>
                          </a:solidFill>
                          <a:latin typeface="Arial"/>
                          <a:cs typeface="Arial"/>
                        </a:rPr>
                        <a:t>352</a:t>
                      </a:r>
                      <a:r>
                        <a:rPr sz="1100" spc="-10" dirty="0">
                          <a:solidFill>
                            <a:srgbClr val="3F4444"/>
                          </a:solidFill>
                          <a:latin typeface="Arial"/>
                          <a:cs typeface="Arial"/>
                        </a:rPr>
                        <a:t> (99.2)</a:t>
                      </a:r>
                      <a:endParaRPr sz="1100">
                        <a:latin typeface="Arial"/>
                        <a:cs typeface="Arial"/>
                      </a:endParaRPr>
                    </a:p>
                  </a:txBody>
                  <a:tcPr marL="0" marR="0" marT="33814" marB="0">
                    <a:lnR w="12700">
                      <a:solidFill>
                        <a:srgbClr val="FFFFFF"/>
                      </a:solidFill>
                      <a:prstDash val="solid"/>
                    </a:lnR>
                    <a:lnT w="12700">
                      <a:solidFill>
                        <a:srgbClr val="BFBFBF"/>
                      </a:solidFill>
                      <a:prstDash val="solid"/>
                    </a:lnT>
                    <a:lnB w="12700">
                      <a:solidFill>
                        <a:srgbClr val="BFBFBF"/>
                      </a:solidFill>
                      <a:prstDash val="solid"/>
                    </a:lnB>
                    <a:solidFill>
                      <a:srgbClr val="F9F2F6">
                        <a:alpha val="50195"/>
                      </a:srgbClr>
                    </a:solidFill>
                  </a:tcPr>
                </a:tc>
                <a:tc>
                  <a:txBody>
                    <a:bodyPr/>
                    <a:lstStyle/>
                    <a:p>
                      <a:pPr marL="3810" algn="ctr">
                        <a:lnSpc>
                          <a:spcPct val="100000"/>
                        </a:lnSpc>
                        <a:spcBef>
                          <a:spcPts val="355"/>
                        </a:spcBef>
                      </a:pPr>
                      <a:r>
                        <a:rPr sz="1100" dirty="0">
                          <a:solidFill>
                            <a:srgbClr val="3F4444"/>
                          </a:solidFill>
                          <a:latin typeface="Arial"/>
                          <a:cs typeface="Arial"/>
                        </a:rPr>
                        <a:t>349</a:t>
                      </a:r>
                      <a:r>
                        <a:rPr sz="1100" spc="-10" dirty="0">
                          <a:solidFill>
                            <a:srgbClr val="3F4444"/>
                          </a:solidFill>
                          <a:latin typeface="Arial"/>
                          <a:cs typeface="Arial"/>
                        </a:rPr>
                        <a:t> (98.9)</a:t>
                      </a:r>
                      <a:endParaRPr sz="1100">
                        <a:latin typeface="Arial"/>
                        <a:cs typeface="Arial"/>
                      </a:endParaRPr>
                    </a:p>
                  </a:txBody>
                  <a:tcPr marL="0" marR="0" marT="33814" marB="0">
                    <a:lnL w="12700">
                      <a:solidFill>
                        <a:srgbClr val="FFFFFF"/>
                      </a:solidFill>
                      <a:prstDash val="solid"/>
                    </a:lnL>
                    <a:lnR w="12700">
                      <a:solidFill>
                        <a:srgbClr val="FFFFFF"/>
                      </a:solidFill>
                      <a:prstDash val="solid"/>
                    </a:lnR>
                    <a:lnT w="12700">
                      <a:solidFill>
                        <a:srgbClr val="BFBFBF"/>
                      </a:solidFill>
                      <a:prstDash val="solid"/>
                    </a:lnT>
                    <a:lnB w="12700">
                      <a:solidFill>
                        <a:srgbClr val="BFBFBF"/>
                      </a:solidFill>
                      <a:prstDash val="solid"/>
                    </a:lnB>
                    <a:solidFill>
                      <a:srgbClr val="F2F2F2">
                        <a:alpha val="19999"/>
                      </a:srgbClr>
                    </a:solidFill>
                  </a:tcPr>
                </a:tc>
                <a:tc>
                  <a:txBody>
                    <a:bodyPr/>
                    <a:lstStyle/>
                    <a:p>
                      <a:pPr marR="491490" algn="r">
                        <a:lnSpc>
                          <a:spcPct val="100000"/>
                        </a:lnSpc>
                        <a:spcBef>
                          <a:spcPts val="355"/>
                        </a:spcBef>
                      </a:pPr>
                      <a:r>
                        <a:rPr sz="1100" dirty="0">
                          <a:solidFill>
                            <a:srgbClr val="3F4444"/>
                          </a:solidFill>
                          <a:latin typeface="Arial"/>
                          <a:cs typeface="Arial"/>
                        </a:rPr>
                        <a:t>153</a:t>
                      </a:r>
                      <a:r>
                        <a:rPr sz="1100" spc="-10" dirty="0">
                          <a:solidFill>
                            <a:srgbClr val="3F4444"/>
                          </a:solidFill>
                          <a:latin typeface="Arial"/>
                          <a:cs typeface="Arial"/>
                        </a:rPr>
                        <a:t> (98.7)</a:t>
                      </a:r>
                      <a:endParaRPr sz="1100">
                        <a:latin typeface="Arial"/>
                        <a:cs typeface="Arial"/>
                      </a:endParaRPr>
                    </a:p>
                  </a:txBody>
                  <a:tcPr marL="0" marR="0" marT="33814" marB="0">
                    <a:lnL w="12700">
                      <a:solidFill>
                        <a:srgbClr val="FFFFFF"/>
                      </a:solidFill>
                      <a:prstDash val="solid"/>
                    </a:lnL>
                    <a:lnR w="12700">
                      <a:solidFill>
                        <a:srgbClr val="FFFFFF"/>
                      </a:solidFill>
                      <a:prstDash val="solid"/>
                    </a:lnR>
                    <a:lnT w="12700">
                      <a:solidFill>
                        <a:srgbClr val="BFBFBF"/>
                      </a:solidFill>
                      <a:prstDash val="solid"/>
                    </a:lnT>
                    <a:lnB w="12700">
                      <a:solidFill>
                        <a:srgbClr val="BFBFBF"/>
                      </a:solidFill>
                      <a:prstDash val="solid"/>
                    </a:lnB>
                    <a:solidFill>
                      <a:srgbClr val="F9F2F6"/>
                    </a:solidFill>
                  </a:tcPr>
                </a:tc>
                <a:tc>
                  <a:txBody>
                    <a:bodyPr/>
                    <a:lstStyle/>
                    <a:p>
                      <a:pPr marL="3810" algn="ctr">
                        <a:lnSpc>
                          <a:spcPct val="100000"/>
                        </a:lnSpc>
                        <a:spcBef>
                          <a:spcPts val="355"/>
                        </a:spcBef>
                      </a:pPr>
                      <a:r>
                        <a:rPr sz="1100" dirty="0">
                          <a:solidFill>
                            <a:srgbClr val="3F4444"/>
                          </a:solidFill>
                          <a:latin typeface="Arial"/>
                          <a:cs typeface="Arial"/>
                        </a:rPr>
                        <a:t>134</a:t>
                      </a:r>
                      <a:r>
                        <a:rPr sz="1100" spc="-10" dirty="0">
                          <a:solidFill>
                            <a:srgbClr val="3F4444"/>
                          </a:solidFill>
                          <a:latin typeface="Arial"/>
                          <a:cs typeface="Arial"/>
                        </a:rPr>
                        <a:t> (100)</a:t>
                      </a:r>
                      <a:endParaRPr sz="1100">
                        <a:latin typeface="Arial"/>
                        <a:cs typeface="Arial"/>
                      </a:endParaRPr>
                    </a:p>
                  </a:txBody>
                  <a:tcPr marL="0" marR="0" marT="33814" marB="0">
                    <a:lnL w="12700">
                      <a:solidFill>
                        <a:srgbClr val="FFFFFF"/>
                      </a:solidFill>
                      <a:prstDash val="solid"/>
                    </a:lnL>
                    <a:lnT w="12700">
                      <a:solidFill>
                        <a:srgbClr val="BFBFBF"/>
                      </a:solidFill>
                      <a:prstDash val="solid"/>
                    </a:lnT>
                    <a:lnB w="12700">
                      <a:solidFill>
                        <a:srgbClr val="BFBFBF"/>
                      </a:solidFill>
                      <a:prstDash val="solid"/>
                    </a:lnB>
                    <a:solidFill>
                      <a:srgbClr val="FCFCFC"/>
                    </a:solidFill>
                  </a:tcPr>
                </a:tc>
                <a:extLst>
                  <a:ext uri="{0D108BD9-81ED-4DB2-BD59-A6C34878D82A}">
                    <a16:rowId xmlns:a16="http://schemas.microsoft.com/office/drawing/2014/main" val="10001"/>
                  </a:ext>
                </a:extLst>
              </a:tr>
              <a:tr h="81915">
                <a:tc>
                  <a:txBody>
                    <a:bodyPr/>
                    <a:lstStyle/>
                    <a:p>
                      <a:pPr marL="90805">
                        <a:lnSpc>
                          <a:spcPct val="100000"/>
                        </a:lnSpc>
                        <a:spcBef>
                          <a:spcPts val="320"/>
                        </a:spcBef>
                      </a:pPr>
                      <a:r>
                        <a:rPr sz="1100" dirty="0">
                          <a:solidFill>
                            <a:srgbClr val="3F4444"/>
                          </a:solidFill>
                          <a:latin typeface="Arial"/>
                          <a:cs typeface="Arial"/>
                        </a:rPr>
                        <a:t>Post </a:t>
                      </a:r>
                      <a:r>
                        <a:rPr sz="1100" spc="-10" dirty="0">
                          <a:solidFill>
                            <a:srgbClr val="3F4444"/>
                          </a:solidFill>
                          <a:latin typeface="Arial"/>
                          <a:cs typeface="Arial"/>
                        </a:rPr>
                        <a:t>menopausal;</a:t>
                      </a:r>
                      <a:endParaRPr sz="1100">
                        <a:latin typeface="Arial"/>
                        <a:cs typeface="Arial"/>
                      </a:endParaRPr>
                    </a:p>
                  </a:txBody>
                  <a:tcPr marL="0" marR="0" marT="30480" marB="0">
                    <a:lnT w="12700">
                      <a:solidFill>
                        <a:srgbClr val="BFBFBF"/>
                      </a:solidFill>
                      <a:prstDash val="solid"/>
                    </a:lnT>
                    <a:lnB w="12700">
                      <a:solidFill>
                        <a:srgbClr val="BFBFBF"/>
                      </a:solidFill>
                      <a:prstDash val="solid"/>
                    </a:lnB>
                    <a:solidFill>
                      <a:srgbClr val="F2F2F2"/>
                    </a:solidFill>
                  </a:tcPr>
                </a:tc>
                <a:tc>
                  <a:txBody>
                    <a:bodyPr/>
                    <a:lstStyle/>
                    <a:p>
                      <a:pPr marL="5080">
                        <a:lnSpc>
                          <a:spcPct val="100000"/>
                        </a:lnSpc>
                        <a:spcBef>
                          <a:spcPts val="320"/>
                        </a:spcBef>
                      </a:pPr>
                      <a:r>
                        <a:rPr sz="1100" dirty="0">
                          <a:solidFill>
                            <a:srgbClr val="3F4444"/>
                          </a:solidFill>
                          <a:latin typeface="Arial"/>
                          <a:cs typeface="Arial"/>
                        </a:rPr>
                        <a:t>n</a:t>
                      </a:r>
                      <a:endParaRPr sz="1100">
                        <a:latin typeface="Arial"/>
                        <a:cs typeface="Arial"/>
                      </a:endParaRPr>
                    </a:p>
                  </a:txBody>
                  <a:tcPr marL="0" marR="0" marT="30480" marB="0">
                    <a:lnT w="12700">
                      <a:solidFill>
                        <a:srgbClr val="BFBFBF"/>
                      </a:solidFill>
                      <a:prstDash val="solid"/>
                    </a:lnT>
                    <a:lnB w="12700">
                      <a:solidFill>
                        <a:srgbClr val="BFBFBF"/>
                      </a:solidFill>
                      <a:prstDash val="solid"/>
                    </a:lnB>
                    <a:solidFill>
                      <a:srgbClr val="F2F2F2"/>
                    </a:solidFill>
                  </a:tcPr>
                </a:tc>
                <a:tc gridSpan="2">
                  <a:txBody>
                    <a:bodyPr/>
                    <a:lstStyle/>
                    <a:p>
                      <a:r>
                        <a:rPr lang="en-US" sz="1100" spc="-25" dirty="0">
                          <a:solidFill>
                            <a:srgbClr val="3F4444"/>
                          </a:solidFill>
                          <a:latin typeface="Arial"/>
                          <a:cs typeface="Arial"/>
                        </a:rPr>
                        <a:t>(%)</a:t>
                      </a:r>
                      <a:endParaRPr lang="en-US" dirty="0"/>
                    </a:p>
                  </a:txBody>
                  <a:tcPr marL="0" marR="0" marT="30480" marB="0">
                    <a:lnT w="12700">
                      <a:solidFill>
                        <a:srgbClr val="BFBFBF"/>
                      </a:solidFill>
                      <a:prstDash val="solid"/>
                    </a:lnT>
                    <a:lnB w="12700">
                      <a:solidFill>
                        <a:srgbClr val="BFBFBF"/>
                      </a:solidFill>
                      <a:prstDash val="solid"/>
                    </a:lnB>
                    <a:solidFill>
                      <a:srgbClr val="F2F2F2"/>
                    </a:solidFill>
                  </a:tcPr>
                </a:tc>
                <a:tc hMerge="1">
                  <a:txBody>
                    <a:bodyPr/>
                    <a:lstStyle/>
                    <a:p>
                      <a:pPr marL="24130">
                        <a:lnSpc>
                          <a:spcPct val="100000"/>
                        </a:lnSpc>
                        <a:spcBef>
                          <a:spcPts val="320"/>
                        </a:spcBef>
                      </a:pPr>
                      <a:endParaRPr sz="1100">
                        <a:latin typeface="Arial"/>
                        <a:cs typeface="Arial"/>
                      </a:endParaRPr>
                    </a:p>
                  </a:txBody>
                  <a:tcPr marL="0" marR="0" marT="30480" marB="0">
                    <a:lnB w="12700" cap="flat" cmpd="sng" algn="ctr">
                      <a:solidFill>
                        <a:srgbClr val="BFBFBF"/>
                      </a:solidFill>
                      <a:prstDash val="solid"/>
                      <a:round/>
                      <a:headEnd type="none" w="med" len="med"/>
                      <a:tailEnd type="none" w="med" len="med"/>
                    </a:lnB>
                    <a:solidFill>
                      <a:srgbClr val="F2F2F2"/>
                    </a:solidFill>
                  </a:tcPr>
                </a:tc>
                <a:tc>
                  <a:txBody>
                    <a:bodyPr/>
                    <a:lstStyle/>
                    <a:p>
                      <a:pPr>
                        <a:lnSpc>
                          <a:spcPct val="100000"/>
                        </a:lnSpc>
                      </a:pPr>
                      <a:endParaRPr sz="900">
                        <a:latin typeface="Times New Roman"/>
                        <a:cs typeface="Times New Roman"/>
                      </a:endParaRPr>
                    </a:p>
                  </a:txBody>
                  <a:tcPr marL="0" marR="0" marT="0" marB="0">
                    <a:lnB w="12700" cap="flat" cmpd="sng" algn="ctr">
                      <a:solidFill>
                        <a:srgbClr val="BFBFBF"/>
                      </a:solidFill>
                      <a:prstDash val="solid"/>
                      <a:round/>
                      <a:headEnd type="none" w="med" len="med"/>
                      <a:tailEnd type="none" w="med" len="med"/>
                    </a:lnB>
                    <a:solidFill>
                      <a:srgbClr val="F2F2F2"/>
                    </a:solidFill>
                  </a:tcPr>
                </a:tc>
                <a:tc>
                  <a:txBody>
                    <a:bodyPr/>
                    <a:lstStyle/>
                    <a:p>
                      <a:pPr marR="491490" algn="r">
                        <a:lnSpc>
                          <a:spcPct val="100000"/>
                        </a:lnSpc>
                        <a:spcBef>
                          <a:spcPts val="355"/>
                        </a:spcBef>
                      </a:pPr>
                      <a:r>
                        <a:rPr sz="1100" dirty="0">
                          <a:solidFill>
                            <a:srgbClr val="3F4444"/>
                          </a:solidFill>
                          <a:latin typeface="Arial"/>
                          <a:cs typeface="Arial"/>
                        </a:rPr>
                        <a:t>287</a:t>
                      </a:r>
                      <a:r>
                        <a:rPr sz="1100" spc="-10" dirty="0">
                          <a:solidFill>
                            <a:srgbClr val="3F4444"/>
                          </a:solidFill>
                          <a:latin typeface="Arial"/>
                          <a:cs typeface="Arial"/>
                        </a:rPr>
                        <a:t> (80.8)</a:t>
                      </a:r>
                      <a:endParaRPr sz="1100">
                        <a:latin typeface="Arial"/>
                        <a:cs typeface="Arial"/>
                      </a:endParaRPr>
                    </a:p>
                  </a:txBody>
                  <a:tcPr marL="0" marR="0" marT="33814" marB="0">
                    <a:lnR w="12700">
                      <a:solidFill>
                        <a:srgbClr val="FFFFFF"/>
                      </a:solidFill>
                      <a:prstDash val="solid"/>
                    </a:lnR>
                    <a:lnT w="12700">
                      <a:solidFill>
                        <a:srgbClr val="BFBFBF"/>
                      </a:solidFill>
                      <a:prstDash val="solid"/>
                    </a:lnT>
                    <a:lnB w="12700">
                      <a:solidFill>
                        <a:srgbClr val="BFBFBF"/>
                      </a:solidFill>
                      <a:prstDash val="solid"/>
                    </a:lnB>
                    <a:solidFill>
                      <a:srgbClr val="F2F2F2"/>
                    </a:solidFill>
                  </a:tcPr>
                </a:tc>
                <a:tc>
                  <a:txBody>
                    <a:bodyPr/>
                    <a:lstStyle/>
                    <a:p>
                      <a:pPr marL="3810" algn="ctr">
                        <a:lnSpc>
                          <a:spcPct val="100000"/>
                        </a:lnSpc>
                        <a:spcBef>
                          <a:spcPts val="355"/>
                        </a:spcBef>
                      </a:pPr>
                      <a:r>
                        <a:rPr sz="1100" dirty="0">
                          <a:solidFill>
                            <a:srgbClr val="3F4444"/>
                          </a:solidFill>
                          <a:latin typeface="Arial"/>
                          <a:cs typeface="Arial"/>
                        </a:rPr>
                        <a:t>260</a:t>
                      </a:r>
                      <a:r>
                        <a:rPr sz="1100" spc="-10" dirty="0">
                          <a:solidFill>
                            <a:srgbClr val="3F4444"/>
                          </a:solidFill>
                          <a:latin typeface="Arial"/>
                          <a:cs typeface="Arial"/>
                        </a:rPr>
                        <a:t> (73.7)</a:t>
                      </a:r>
                      <a:endParaRPr sz="1100">
                        <a:latin typeface="Arial"/>
                        <a:cs typeface="Arial"/>
                      </a:endParaRPr>
                    </a:p>
                  </a:txBody>
                  <a:tcPr marL="0" marR="0" marT="33814" marB="0">
                    <a:lnL w="12700">
                      <a:solidFill>
                        <a:srgbClr val="FFFFFF"/>
                      </a:solidFill>
                      <a:prstDash val="solid"/>
                    </a:lnL>
                    <a:lnR w="12700">
                      <a:solidFill>
                        <a:srgbClr val="FFFFFF"/>
                      </a:solidFill>
                      <a:prstDash val="solid"/>
                    </a:lnR>
                    <a:lnT w="12700">
                      <a:solidFill>
                        <a:srgbClr val="BFBFBF"/>
                      </a:solidFill>
                      <a:prstDash val="solid"/>
                    </a:lnT>
                    <a:lnB w="12700">
                      <a:solidFill>
                        <a:srgbClr val="BFBFBF"/>
                      </a:solidFill>
                      <a:prstDash val="solid"/>
                    </a:lnB>
                    <a:solidFill>
                      <a:srgbClr val="F2F2F2"/>
                    </a:solidFill>
                  </a:tcPr>
                </a:tc>
                <a:tc>
                  <a:txBody>
                    <a:bodyPr/>
                    <a:lstStyle/>
                    <a:p>
                      <a:pPr marR="491490" algn="r">
                        <a:lnSpc>
                          <a:spcPct val="100000"/>
                        </a:lnSpc>
                        <a:spcBef>
                          <a:spcPts val="355"/>
                        </a:spcBef>
                      </a:pPr>
                      <a:r>
                        <a:rPr sz="1100" dirty="0">
                          <a:solidFill>
                            <a:srgbClr val="3F4444"/>
                          </a:solidFill>
                          <a:latin typeface="Arial"/>
                          <a:cs typeface="Arial"/>
                        </a:rPr>
                        <a:t>130</a:t>
                      </a:r>
                      <a:r>
                        <a:rPr sz="1100" spc="-10" dirty="0">
                          <a:solidFill>
                            <a:srgbClr val="3F4444"/>
                          </a:solidFill>
                          <a:latin typeface="Arial"/>
                          <a:cs typeface="Arial"/>
                        </a:rPr>
                        <a:t> (83.9)</a:t>
                      </a:r>
                      <a:endParaRPr sz="1100">
                        <a:latin typeface="Arial"/>
                        <a:cs typeface="Arial"/>
                      </a:endParaRPr>
                    </a:p>
                  </a:txBody>
                  <a:tcPr marL="0" marR="0" marT="33814" marB="0">
                    <a:lnL w="12700">
                      <a:solidFill>
                        <a:srgbClr val="FFFFFF"/>
                      </a:solidFill>
                      <a:prstDash val="solid"/>
                    </a:lnL>
                    <a:lnR w="12700">
                      <a:solidFill>
                        <a:srgbClr val="FFFFFF"/>
                      </a:solidFill>
                      <a:prstDash val="solid"/>
                    </a:lnR>
                    <a:lnT w="12700">
                      <a:solidFill>
                        <a:srgbClr val="BFBFBF"/>
                      </a:solidFill>
                      <a:prstDash val="solid"/>
                    </a:lnT>
                    <a:lnB w="12700">
                      <a:solidFill>
                        <a:srgbClr val="BFBFBF"/>
                      </a:solidFill>
                      <a:prstDash val="solid"/>
                    </a:lnB>
                    <a:solidFill>
                      <a:srgbClr val="F2E5ED"/>
                    </a:solidFill>
                  </a:tcPr>
                </a:tc>
                <a:tc>
                  <a:txBody>
                    <a:bodyPr/>
                    <a:lstStyle/>
                    <a:p>
                      <a:pPr marL="3810" algn="ctr">
                        <a:lnSpc>
                          <a:spcPct val="100000"/>
                        </a:lnSpc>
                        <a:spcBef>
                          <a:spcPts val="355"/>
                        </a:spcBef>
                      </a:pPr>
                      <a:r>
                        <a:rPr sz="1100" dirty="0">
                          <a:solidFill>
                            <a:srgbClr val="3F4444"/>
                          </a:solidFill>
                          <a:latin typeface="Arial"/>
                          <a:cs typeface="Arial"/>
                        </a:rPr>
                        <a:t>105</a:t>
                      </a:r>
                      <a:r>
                        <a:rPr sz="1100" spc="-10" dirty="0">
                          <a:solidFill>
                            <a:srgbClr val="3F4444"/>
                          </a:solidFill>
                          <a:latin typeface="Arial"/>
                          <a:cs typeface="Arial"/>
                        </a:rPr>
                        <a:t> (78.4)</a:t>
                      </a:r>
                      <a:endParaRPr sz="1100">
                        <a:latin typeface="Arial"/>
                        <a:cs typeface="Arial"/>
                      </a:endParaRPr>
                    </a:p>
                  </a:txBody>
                  <a:tcPr marL="0" marR="0" marT="33814" marB="0">
                    <a:lnL w="12700">
                      <a:solidFill>
                        <a:srgbClr val="FFFFFF"/>
                      </a:solidFill>
                      <a:prstDash val="solid"/>
                    </a:lnL>
                    <a:lnT w="12700">
                      <a:solidFill>
                        <a:srgbClr val="BFBFBF"/>
                      </a:solidFill>
                      <a:prstDash val="solid"/>
                    </a:lnT>
                    <a:lnB w="12700">
                      <a:solidFill>
                        <a:srgbClr val="BFBFBF"/>
                      </a:solidFill>
                      <a:prstDash val="solid"/>
                    </a:lnB>
                    <a:solidFill>
                      <a:srgbClr val="F2F2F2"/>
                    </a:solidFill>
                  </a:tcPr>
                </a:tc>
                <a:extLst>
                  <a:ext uri="{0D108BD9-81ED-4DB2-BD59-A6C34878D82A}">
                    <a16:rowId xmlns:a16="http://schemas.microsoft.com/office/drawing/2014/main" val="10002"/>
                  </a:ext>
                </a:extLst>
              </a:tr>
              <a:tr h="200978">
                <a:tc>
                  <a:txBody>
                    <a:bodyPr/>
                    <a:lstStyle/>
                    <a:p>
                      <a:pPr>
                        <a:lnSpc>
                          <a:spcPct val="100000"/>
                        </a:lnSpc>
                      </a:pPr>
                      <a:endParaRPr sz="900">
                        <a:latin typeface="Times New Roman"/>
                        <a:cs typeface="Times New Roman"/>
                      </a:endParaRPr>
                    </a:p>
                  </a:txBody>
                  <a:tcPr marL="0" marR="0" marT="0" marB="0">
                    <a:lnT w="12700">
                      <a:solidFill>
                        <a:srgbClr val="BFBFBF"/>
                      </a:solidFill>
                      <a:prstDash val="solid"/>
                    </a:lnT>
                  </a:tcPr>
                </a:tc>
                <a:tc gridSpan="4">
                  <a:txBody>
                    <a:bodyPr/>
                    <a:lstStyle/>
                    <a:p>
                      <a:pPr marL="444500">
                        <a:lnSpc>
                          <a:spcPct val="100000"/>
                        </a:lnSpc>
                        <a:spcBef>
                          <a:spcPts val="320"/>
                        </a:spcBef>
                      </a:pPr>
                      <a:r>
                        <a:rPr sz="1100" spc="-10" dirty="0">
                          <a:solidFill>
                            <a:srgbClr val="3F4444"/>
                          </a:solidFill>
                          <a:latin typeface="Arial"/>
                          <a:cs typeface="Arial"/>
                        </a:rPr>
                        <a:t>White</a:t>
                      </a:r>
                      <a:endParaRPr sz="1100">
                        <a:latin typeface="Arial"/>
                        <a:cs typeface="Arial"/>
                      </a:endParaRPr>
                    </a:p>
                  </a:txBody>
                  <a:tcPr marL="0" marR="0" marT="30480" marB="0">
                    <a:lnT w="12700">
                      <a:solidFill>
                        <a:srgbClr val="BFBFBF"/>
                      </a:solidFill>
                      <a:prstDash val="solid"/>
                    </a:lnT>
                  </a:tcPr>
                </a:tc>
                <a:tc hMerge="1">
                  <a:txBody>
                    <a:bodyPr/>
                    <a:lstStyle/>
                    <a:p>
                      <a:endParaRPr lang="en-US"/>
                    </a:p>
                  </a:txBody>
                  <a:tcPr/>
                </a:tc>
                <a:tc hMerge="1">
                  <a:txBody>
                    <a:bodyPr/>
                    <a:lstStyle/>
                    <a:p>
                      <a:endParaRPr lang="en-US"/>
                    </a:p>
                  </a:txBody>
                  <a:tcPr>
                    <a:lnT w="12700" cap="flat" cmpd="sng" algn="ctr">
                      <a:solidFill>
                        <a:srgbClr val="BFBFBF"/>
                      </a:solidFill>
                      <a:prstDash val="solid"/>
                      <a:round/>
                      <a:headEnd type="none" w="med" len="med"/>
                      <a:tailEnd type="none" w="med" len="med"/>
                    </a:lnT>
                  </a:tcPr>
                </a:tc>
                <a:tc hMerge="1">
                  <a:txBody>
                    <a:bodyPr/>
                    <a:lstStyle/>
                    <a:p>
                      <a:endParaRPr/>
                    </a:p>
                  </a:txBody>
                  <a:tcPr marL="0" marR="0" marT="0" marB="0">
                    <a:lnT w="12700" cap="flat" cmpd="sng" algn="ctr">
                      <a:solidFill>
                        <a:srgbClr val="BFBFBF"/>
                      </a:solidFill>
                      <a:prstDash val="solid"/>
                      <a:round/>
                      <a:headEnd type="none" w="med" len="med"/>
                      <a:tailEnd type="none" w="med" len="med"/>
                    </a:lnT>
                  </a:tcPr>
                </a:tc>
                <a:tc>
                  <a:txBody>
                    <a:bodyPr/>
                    <a:lstStyle/>
                    <a:p>
                      <a:pPr marR="491490" algn="r">
                        <a:lnSpc>
                          <a:spcPts val="1655"/>
                        </a:lnSpc>
                        <a:spcBef>
                          <a:spcPts val="355"/>
                        </a:spcBef>
                      </a:pPr>
                      <a:r>
                        <a:rPr sz="1100" dirty="0">
                          <a:solidFill>
                            <a:srgbClr val="3F4444"/>
                          </a:solidFill>
                          <a:latin typeface="Arial"/>
                          <a:cs typeface="Arial"/>
                        </a:rPr>
                        <a:t>201</a:t>
                      </a:r>
                      <a:r>
                        <a:rPr sz="1100" spc="-10" dirty="0">
                          <a:solidFill>
                            <a:srgbClr val="3F4444"/>
                          </a:solidFill>
                          <a:latin typeface="Arial"/>
                          <a:cs typeface="Arial"/>
                        </a:rPr>
                        <a:t> (56.6)</a:t>
                      </a:r>
                      <a:endParaRPr sz="1100">
                        <a:latin typeface="Arial"/>
                        <a:cs typeface="Arial"/>
                      </a:endParaRPr>
                    </a:p>
                  </a:txBody>
                  <a:tcPr marL="0" marR="0" marT="33814" marB="0">
                    <a:lnR w="12700">
                      <a:solidFill>
                        <a:srgbClr val="FFFFFF"/>
                      </a:solidFill>
                      <a:prstDash val="solid"/>
                    </a:lnR>
                    <a:lnT w="12700">
                      <a:solidFill>
                        <a:srgbClr val="BFBFBF"/>
                      </a:solidFill>
                      <a:prstDash val="solid"/>
                    </a:lnT>
                    <a:solidFill>
                      <a:srgbClr val="F9F2F6"/>
                    </a:solidFill>
                  </a:tcPr>
                </a:tc>
                <a:tc>
                  <a:txBody>
                    <a:bodyPr/>
                    <a:lstStyle/>
                    <a:p>
                      <a:pPr marL="3810" algn="ctr">
                        <a:lnSpc>
                          <a:spcPts val="1655"/>
                        </a:lnSpc>
                        <a:spcBef>
                          <a:spcPts val="355"/>
                        </a:spcBef>
                      </a:pPr>
                      <a:r>
                        <a:rPr sz="1100" dirty="0">
                          <a:solidFill>
                            <a:srgbClr val="3F4444"/>
                          </a:solidFill>
                          <a:latin typeface="Arial"/>
                          <a:cs typeface="Arial"/>
                        </a:rPr>
                        <a:t>206</a:t>
                      </a:r>
                      <a:r>
                        <a:rPr sz="1100" spc="-10" dirty="0">
                          <a:solidFill>
                            <a:srgbClr val="3F4444"/>
                          </a:solidFill>
                          <a:latin typeface="Arial"/>
                          <a:cs typeface="Arial"/>
                        </a:rPr>
                        <a:t> (58.4)</a:t>
                      </a:r>
                      <a:endParaRPr sz="1100">
                        <a:latin typeface="Arial"/>
                        <a:cs typeface="Arial"/>
                      </a:endParaRPr>
                    </a:p>
                  </a:txBody>
                  <a:tcPr marL="0" marR="0" marT="33814" marB="0">
                    <a:lnL w="12700">
                      <a:solidFill>
                        <a:srgbClr val="FFFFFF"/>
                      </a:solidFill>
                      <a:prstDash val="solid"/>
                    </a:lnL>
                    <a:lnR w="12700">
                      <a:solidFill>
                        <a:srgbClr val="FFFFFF"/>
                      </a:solidFill>
                      <a:prstDash val="solid"/>
                    </a:lnR>
                    <a:lnT w="12700">
                      <a:solidFill>
                        <a:srgbClr val="BFBFBF"/>
                      </a:solidFill>
                      <a:prstDash val="solid"/>
                    </a:lnT>
                    <a:solidFill>
                      <a:srgbClr val="FCFCFC"/>
                    </a:solidFill>
                  </a:tcPr>
                </a:tc>
                <a:tc>
                  <a:txBody>
                    <a:bodyPr/>
                    <a:lstStyle/>
                    <a:p>
                      <a:pPr marL="551815">
                        <a:lnSpc>
                          <a:spcPts val="1655"/>
                        </a:lnSpc>
                        <a:spcBef>
                          <a:spcPts val="355"/>
                        </a:spcBef>
                      </a:pPr>
                      <a:r>
                        <a:rPr sz="1100" dirty="0">
                          <a:solidFill>
                            <a:srgbClr val="3F4444"/>
                          </a:solidFill>
                          <a:latin typeface="Arial"/>
                          <a:cs typeface="Arial"/>
                        </a:rPr>
                        <a:t>75</a:t>
                      </a:r>
                      <a:r>
                        <a:rPr sz="1100" spc="-5" dirty="0">
                          <a:solidFill>
                            <a:srgbClr val="3F4444"/>
                          </a:solidFill>
                          <a:latin typeface="Arial"/>
                          <a:cs typeface="Arial"/>
                        </a:rPr>
                        <a:t> </a:t>
                      </a:r>
                      <a:r>
                        <a:rPr sz="1100" spc="-10" dirty="0">
                          <a:solidFill>
                            <a:srgbClr val="3F4444"/>
                          </a:solidFill>
                          <a:latin typeface="Arial"/>
                          <a:cs typeface="Arial"/>
                        </a:rPr>
                        <a:t>(48.4)</a:t>
                      </a:r>
                      <a:endParaRPr sz="1100">
                        <a:latin typeface="Arial"/>
                        <a:cs typeface="Arial"/>
                      </a:endParaRPr>
                    </a:p>
                  </a:txBody>
                  <a:tcPr marL="0" marR="0" marT="33814" marB="0">
                    <a:lnL w="12700">
                      <a:solidFill>
                        <a:srgbClr val="FFFFFF"/>
                      </a:solidFill>
                      <a:prstDash val="solid"/>
                    </a:lnL>
                    <a:lnR w="12700">
                      <a:solidFill>
                        <a:srgbClr val="FFFFFF"/>
                      </a:solidFill>
                      <a:prstDash val="solid"/>
                    </a:lnR>
                    <a:lnT w="12700">
                      <a:solidFill>
                        <a:srgbClr val="BFBFBF"/>
                      </a:solidFill>
                      <a:prstDash val="solid"/>
                    </a:lnT>
                    <a:solidFill>
                      <a:srgbClr val="F9F2F6"/>
                    </a:solidFill>
                  </a:tcPr>
                </a:tc>
                <a:tc>
                  <a:txBody>
                    <a:bodyPr/>
                    <a:lstStyle/>
                    <a:p>
                      <a:pPr marL="3175" algn="ctr">
                        <a:lnSpc>
                          <a:spcPts val="1655"/>
                        </a:lnSpc>
                        <a:spcBef>
                          <a:spcPts val="355"/>
                        </a:spcBef>
                      </a:pPr>
                      <a:r>
                        <a:rPr sz="1100" dirty="0">
                          <a:solidFill>
                            <a:srgbClr val="3F4444"/>
                          </a:solidFill>
                          <a:latin typeface="Arial"/>
                          <a:cs typeface="Arial"/>
                        </a:rPr>
                        <a:t>76</a:t>
                      </a:r>
                      <a:r>
                        <a:rPr sz="1100" spc="-5" dirty="0">
                          <a:solidFill>
                            <a:srgbClr val="3F4444"/>
                          </a:solidFill>
                          <a:latin typeface="Arial"/>
                          <a:cs typeface="Arial"/>
                        </a:rPr>
                        <a:t> </a:t>
                      </a:r>
                      <a:r>
                        <a:rPr sz="1100" spc="-10" dirty="0">
                          <a:solidFill>
                            <a:srgbClr val="3F4444"/>
                          </a:solidFill>
                          <a:latin typeface="Arial"/>
                          <a:cs typeface="Arial"/>
                        </a:rPr>
                        <a:t>(56.7)</a:t>
                      </a:r>
                      <a:endParaRPr sz="1100">
                        <a:latin typeface="Arial"/>
                        <a:cs typeface="Arial"/>
                      </a:endParaRPr>
                    </a:p>
                  </a:txBody>
                  <a:tcPr marL="0" marR="0" marT="33814" marB="0">
                    <a:lnL w="12700">
                      <a:solidFill>
                        <a:srgbClr val="FFFFFF"/>
                      </a:solidFill>
                      <a:prstDash val="solid"/>
                    </a:lnL>
                    <a:lnT w="12700">
                      <a:solidFill>
                        <a:srgbClr val="BFBFBF"/>
                      </a:solidFill>
                      <a:prstDash val="solid"/>
                    </a:lnT>
                    <a:solidFill>
                      <a:srgbClr val="FCFCFC"/>
                    </a:solidFill>
                  </a:tcPr>
                </a:tc>
                <a:extLst>
                  <a:ext uri="{0D108BD9-81ED-4DB2-BD59-A6C34878D82A}">
                    <a16:rowId xmlns:a16="http://schemas.microsoft.com/office/drawing/2014/main" val="10003"/>
                  </a:ext>
                </a:extLst>
              </a:tr>
              <a:tr h="318135">
                <a:tc>
                  <a:txBody>
                    <a:bodyPr/>
                    <a:lstStyle/>
                    <a:p>
                      <a:pPr marL="90805">
                        <a:lnSpc>
                          <a:spcPct val="100000"/>
                        </a:lnSpc>
                        <a:spcBef>
                          <a:spcPts val="725"/>
                        </a:spcBef>
                      </a:pPr>
                      <a:r>
                        <a:rPr sz="1100" dirty="0">
                          <a:solidFill>
                            <a:srgbClr val="3F4444"/>
                          </a:solidFill>
                          <a:latin typeface="Arial"/>
                          <a:cs typeface="Arial"/>
                        </a:rPr>
                        <a:t>Race; n </a:t>
                      </a:r>
                      <a:r>
                        <a:rPr sz="1100" spc="-25" dirty="0">
                          <a:solidFill>
                            <a:srgbClr val="3F4444"/>
                          </a:solidFill>
                          <a:latin typeface="Arial"/>
                          <a:cs typeface="Arial"/>
                        </a:rPr>
                        <a:t>(%)</a:t>
                      </a:r>
                      <a:endParaRPr sz="1100">
                        <a:latin typeface="Arial"/>
                        <a:cs typeface="Arial"/>
                      </a:endParaRPr>
                    </a:p>
                  </a:txBody>
                  <a:tcPr marL="0" marR="0" marT="69056" marB="0"/>
                </a:tc>
                <a:tc gridSpan="4">
                  <a:txBody>
                    <a:bodyPr/>
                    <a:lstStyle/>
                    <a:p>
                      <a:pPr marL="444500">
                        <a:lnSpc>
                          <a:spcPts val="1570"/>
                        </a:lnSpc>
                      </a:pPr>
                      <a:r>
                        <a:rPr sz="1100" spc="-10" dirty="0">
                          <a:solidFill>
                            <a:srgbClr val="3F4444"/>
                          </a:solidFill>
                          <a:latin typeface="Arial"/>
                          <a:cs typeface="Arial"/>
                        </a:rPr>
                        <a:t>Asian</a:t>
                      </a:r>
                      <a:endParaRPr sz="1100">
                        <a:latin typeface="Arial"/>
                        <a:cs typeface="Arial"/>
                      </a:endParaRPr>
                    </a:p>
                    <a:p>
                      <a:pPr marL="444500">
                        <a:lnSpc>
                          <a:spcPts val="1675"/>
                        </a:lnSpc>
                      </a:pPr>
                      <a:r>
                        <a:rPr sz="1100" dirty="0">
                          <a:solidFill>
                            <a:srgbClr val="3F4444"/>
                          </a:solidFill>
                          <a:latin typeface="Arial"/>
                          <a:cs typeface="Arial"/>
                        </a:rPr>
                        <a:t>Black</a:t>
                      </a:r>
                      <a:r>
                        <a:rPr sz="1100" spc="15" dirty="0">
                          <a:solidFill>
                            <a:srgbClr val="3F4444"/>
                          </a:solidFill>
                          <a:latin typeface="Arial"/>
                          <a:cs typeface="Arial"/>
                        </a:rPr>
                        <a:t> </a:t>
                      </a:r>
                      <a:r>
                        <a:rPr sz="1100" dirty="0">
                          <a:solidFill>
                            <a:srgbClr val="3F4444"/>
                          </a:solidFill>
                          <a:latin typeface="Arial"/>
                          <a:cs typeface="Arial"/>
                        </a:rPr>
                        <a:t>or</a:t>
                      </a:r>
                      <a:r>
                        <a:rPr sz="1100" spc="-70" dirty="0">
                          <a:solidFill>
                            <a:srgbClr val="3F4444"/>
                          </a:solidFill>
                          <a:latin typeface="Arial"/>
                          <a:cs typeface="Arial"/>
                        </a:rPr>
                        <a:t> </a:t>
                      </a:r>
                      <a:r>
                        <a:rPr sz="1100" spc="-10" dirty="0">
                          <a:solidFill>
                            <a:srgbClr val="3F4444"/>
                          </a:solidFill>
                          <a:latin typeface="Arial"/>
                          <a:cs typeface="Arial"/>
                        </a:rPr>
                        <a:t>African</a:t>
                      </a:r>
                      <a:r>
                        <a:rPr sz="1100" spc="-65" dirty="0">
                          <a:solidFill>
                            <a:srgbClr val="3F4444"/>
                          </a:solidFill>
                          <a:latin typeface="Arial"/>
                          <a:cs typeface="Arial"/>
                        </a:rPr>
                        <a:t> </a:t>
                      </a:r>
                      <a:r>
                        <a:rPr sz="1100" spc="-10" dirty="0">
                          <a:solidFill>
                            <a:srgbClr val="3F4444"/>
                          </a:solidFill>
                          <a:latin typeface="Arial"/>
                          <a:cs typeface="Arial"/>
                        </a:rPr>
                        <a:t>American</a:t>
                      </a:r>
                      <a:endParaRPr sz="1100">
                        <a:latin typeface="Arial"/>
                        <a:cs typeface="Arial"/>
                      </a:endParaRPr>
                    </a:p>
                  </a:txBody>
                  <a:tcPr marL="0" marR="0" marT="0" marB="0"/>
                </a:tc>
                <a:tc hMerge="1">
                  <a:txBody>
                    <a:bodyPr/>
                    <a:lstStyle/>
                    <a:p>
                      <a:endParaRPr lang="en-US"/>
                    </a:p>
                  </a:txBody>
                  <a:tcPr/>
                </a:tc>
                <a:tc hMerge="1">
                  <a:txBody>
                    <a:bodyPr/>
                    <a:lstStyle/>
                    <a:p>
                      <a:endParaRPr lang="en-US"/>
                    </a:p>
                  </a:txBody>
                  <a:tcPr/>
                </a:tc>
                <a:tc hMerge="1">
                  <a:txBody>
                    <a:bodyPr/>
                    <a:lstStyle/>
                    <a:p>
                      <a:endParaRPr/>
                    </a:p>
                  </a:txBody>
                  <a:tcPr marL="0" marR="0" marT="0" marB="0"/>
                </a:tc>
                <a:tc>
                  <a:txBody>
                    <a:bodyPr/>
                    <a:lstStyle/>
                    <a:p>
                      <a:pPr marL="3175" algn="ctr">
                        <a:lnSpc>
                          <a:spcPts val="1605"/>
                        </a:lnSpc>
                      </a:pPr>
                      <a:r>
                        <a:rPr sz="1100" dirty="0">
                          <a:solidFill>
                            <a:srgbClr val="3F4444"/>
                          </a:solidFill>
                          <a:latin typeface="Arial"/>
                          <a:cs typeface="Arial"/>
                        </a:rPr>
                        <a:t>95</a:t>
                      </a:r>
                      <a:r>
                        <a:rPr sz="1100" spc="-5" dirty="0">
                          <a:solidFill>
                            <a:srgbClr val="3F4444"/>
                          </a:solidFill>
                          <a:latin typeface="Arial"/>
                          <a:cs typeface="Arial"/>
                        </a:rPr>
                        <a:t> </a:t>
                      </a:r>
                      <a:r>
                        <a:rPr sz="1100" spc="-10" dirty="0">
                          <a:solidFill>
                            <a:srgbClr val="3F4444"/>
                          </a:solidFill>
                          <a:latin typeface="Arial"/>
                          <a:cs typeface="Arial"/>
                        </a:rPr>
                        <a:t>(26.8)</a:t>
                      </a:r>
                      <a:endParaRPr sz="1100">
                        <a:latin typeface="Arial"/>
                        <a:cs typeface="Arial"/>
                      </a:endParaRPr>
                    </a:p>
                    <a:p>
                      <a:pPr marL="2540" algn="ctr">
                        <a:lnSpc>
                          <a:spcPts val="1635"/>
                        </a:lnSpc>
                      </a:pPr>
                      <a:r>
                        <a:rPr sz="1100" dirty="0">
                          <a:solidFill>
                            <a:srgbClr val="3F4444"/>
                          </a:solidFill>
                          <a:latin typeface="Arial"/>
                          <a:cs typeface="Arial"/>
                        </a:rPr>
                        <a:t>4 </a:t>
                      </a:r>
                      <a:r>
                        <a:rPr sz="1100" spc="-10" dirty="0">
                          <a:solidFill>
                            <a:srgbClr val="3F4444"/>
                          </a:solidFill>
                          <a:latin typeface="Arial"/>
                          <a:cs typeface="Arial"/>
                        </a:rPr>
                        <a:t>(1.1)</a:t>
                      </a:r>
                      <a:endParaRPr sz="1100">
                        <a:latin typeface="Arial"/>
                        <a:cs typeface="Arial"/>
                      </a:endParaRPr>
                    </a:p>
                  </a:txBody>
                  <a:tcPr marL="0" marR="0" marT="0" marB="0">
                    <a:lnR w="12700">
                      <a:solidFill>
                        <a:srgbClr val="FFFFFF"/>
                      </a:solidFill>
                      <a:prstDash val="solid"/>
                    </a:lnR>
                    <a:solidFill>
                      <a:srgbClr val="F9F2F6"/>
                    </a:solidFill>
                  </a:tcPr>
                </a:tc>
                <a:tc>
                  <a:txBody>
                    <a:bodyPr/>
                    <a:lstStyle/>
                    <a:p>
                      <a:pPr marL="3175" algn="ctr">
                        <a:lnSpc>
                          <a:spcPts val="1605"/>
                        </a:lnSpc>
                      </a:pPr>
                      <a:r>
                        <a:rPr sz="1100" dirty="0">
                          <a:solidFill>
                            <a:srgbClr val="3F4444"/>
                          </a:solidFill>
                          <a:latin typeface="Arial"/>
                          <a:cs typeface="Arial"/>
                        </a:rPr>
                        <a:t>94</a:t>
                      </a:r>
                      <a:r>
                        <a:rPr sz="1100" spc="-5" dirty="0">
                          <a:solidFill>
                            <a:srgbClr val="3F4444"/>
                          </a:solidFill>
                          <a:latin typeface="Arial"/>
                          <a:cs typeface="Arial"/>
                        </a:rPr>
                        <a:t> </a:t>
                      </a:r>
                      <a:r>
                        <a:rPr sz="1100" spc="-10" dirty="0">
                          <a:solidFill>
                            <a:srgbClr val="3F4444"/>
                          </a:solidFill>
                          <a:latin typeface="Arial"/>
                          <a:cs typeface="Arial"/>
                        </a:rPr>
                        <a:t>(26.6)</a:t>
                      </a:r>
                      <a:endParaRPr sz="1100">
                        <a:latin typeface="Arial"/>
                        <a:cs typeface="Arial"/>
                      </a:endParaRPr>
                    </a:p>
                    <a:p>
                      <a:pPr marL="2540" algn="ctr">
                        <a:lnSpc>
                          <a:spcPts val="1635"/>
                        </a:lnSpc>
                      </a:pPr>
                      <a:r>
                        <a:rPr sz="1100" dirty="0">
                          <a:solidFill>
                            <a:srgbClr val="3F4444"/>
                          </a:solidFill>
                          <a:latin typeface="Arial"/>
                          <a:cs typeface="Arial"/>
                        </a:rPr>
                        <a:t>4 </a:t>
                      </a:r>
                      <a:r>
                        <a:rPr sz="1100" spc="-10" dirty="0">
                          <a:solidFill>
                            <a:srgbClr val="3F4444"/>
                          </a:solidFill>
                          <a:latin typeface="Arial"/>
                          <a:cs typeface="Arial"/>
                        </a:rPr>
                        <a:t>(1.1)</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CFCFC"/>
                    </a:solidFill>
                  </a:tcPr>
                </a:tc>
                <a:tc>
                  <a:txBody>
                    <a:bodyPr/>
                    <a:lstStyle/>
                    <a:p>
                      <a:pPr marL="3175" algn="ctr">
                        <a:lnSpc>
                          <a:spcPts val="1605"/>
                        </a:lnSpc>
                      </a:pPr>
                      <a:r>
                        <a:rPr sz="1100" dirty="0">
                          <a:solidFill>
                            <a:srgbClr val="3F4444"/>
                          </a:solidFill>
                          <a:latin typeface="Arial"/>
                          <a:cs typeface="Arial"/>
                        </a:rPr>
                        <a:t>48</a:t>
                      </a:r>
                      <a:r>
                        <a:rPr sz="1100" spc="-5" dirty="0">
                          <a:solidFill>
                            <a:srgbClr val="3F4444"/>
                          </a:solidFill>
                          <a:latin typeface="Arial"/>
                          <a:cs typeface="Arial"/>
                        </a:rPr>
                        <a:t> </a:t>
                      </a:r>
                      <a:r>
                        <a:rPr sz="1100" spc="-10" dirty="0">
                          <a:solidFill>
                            <a:srgbClr val="3F4444"/>
                          </a:solidFill>
                          <a:latin typeface="Arial"/>
                          <a:cs typeface="Arial"/>
                        </a:rPr>
                        <a:t>(31.0)</a:t>
                      </a:r>
                      <a:endParaRPr sz="1100">
                        <a:latin typeface="Arial"/>
                        <a:cs typeface="Arial"/>
                      </a:endParaRPr>
                    </a:p>
                    <a:p>
                      <a:pPr marL="2540" algn="ctr">
                        <a:lnSpc>
                          <a:spcPts val="1635"/>
                        </a:lnSpc>
                      </a:pPr>
                      <a:r>
                        <a:rPr sz="1100" dirty="0">
                          <a:solidFill>
                            <a:srgbClr val="3F4444"/>
                          </a:solidFill>
                          <a:latin typeface="Arial"/>
                          <a:cs typeface="Arial"/>
                        </a:rPr>
                        <a:t>2 </a:t>
                      </a:r>
                      <a:r>
                        <a:rPr sz="1100" spc="-10" dirty="0">
                          <a:solidFill>
                            <a:srgbClr val="3F4444"/>
                          </a:solidFill>
                          <a:latin typeface="Arial"/>
                          <a:cs typeface="Arial"/>
                        </a:rPr>
                        <a:t>(1.3)</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9F2F6"/>
                    </a:solidFill>
                  </a:tcPr>
                </a:tc>
                <a:tc>
                  <a:txBody>
                    <a:bodyPr/>
                    <a:lstStyle/>
                    <a:p>
                      <a:pPr marL="3175" algn="ctr">
                        <a:lnSpc>
                          <a:spcPts val="1605"/>
                        </a:lnSpc>
                      </a:pPr>
                      <a:r>
                        <a:rPr sz="1100" dirty="0">
                          <a:solidFill>
                            <a:srgbClr val="3F4444"/>
                          </a:solidFill>
                          <a:latin typeface="Arial"/>
                          <a:cs typeface="Arial"/>
                        </a:rPr>
                        <a:t>35</a:t>
                      </a:r>
                      <a:r>
                        <a:rPr sz="1100" spc="-5" dirty="0">
                          <a:solidFill>
                            <a:srgbClr val="3F4444"/>
                          </a:solidFill>
                          <a:latin typeface="Arial"/>
                          <a:cs typeface="Arial"/>
                        </a:rPr>
                        <a:t> </a:t>
                      </a:r>
                      <a:r>
                        <a:rPr sz="1100" spc="-10" dirty="0">
                          <a:solidFill>
                            <a:srgbClr val="3F4444"/>
                          </a:solidFill>
                          <a:latin typeface="Arial"/>
                          <a:cs typeface="Arial"/>
                        </a:rPr>
                        <a:t>(26.1)</a:t>
                      </a:r>
                      <a:endParaRPr sz="1100">
                        <a:latin typeface="Arial"/>
                        <a:cs typeface="Arial"/>
                      </a:endParaRPr>
                    </a:p>
                    <a:p>
                      <a:pPr marL="2540" algn="ctr">
                        <a:lnSpc>
                          <a:spcPts val="1635"/>
                        </a:lnSpc>
                      </a:pPr>
                      <a:r>
                        <a:rPr sz="1100" dirty="0">
                          <a:solidFill>
                            <a:srgbClr val="3F4444"/>
                          </a:solidFill>
                          <a:latin typeface="Arial"/>
                          <a:cs typeface="Arial"/>
                        </a:rPr>
                        <a:t>1 </a:t>
                      </a:r>
                      <a:r>
                        <a:rPr sz="1100" spc="-10" dirty="0">
                          <a:solidFill>
                            <a:srgbClr val="3F4444"/>
                          </a:solidFill>
                          <a:latin typeface="Arial"/>
                          <a:cs typeface="Arial"/>
                        </a:rPr>
                        <a:t>(0.7)</a:t>
                      </a:r>
                      <a:endParaRPr sz="1100">
                        <a:latin typeface="Arial"/>
                        <a:cs typeface="Arial"/>
                      </a:endParaRPr>
                    </a:p>
                  </a:txBody>
                  <a:tcPr marL="0" marR="0" marT="0" marB="0">
                    <a:lnL w="12700">
                      <a:solidFill>
                        <a:srgbClr val="FFFFFF"/>
                      </a:solidFill>
                      <a:prstDash val="solid"/>
                    </a:lnL>
                    <a:solidFill>
                      <a:srgbClr val="FCFCFC"/>
                    </a:solidFill>
                  </a:tcPr>
                </a:tc>
                <a:extLst>
                  <a:ext uri="{0D108BD9-81ED-4DB2-BD59-A6C34878D82A}">
                    <a16:rowId xmlns:a16="http://schemas.microsoft.com/office/drawing/2014/main" val="10004"/>
                  </a:ext>
                </a:extLst>
              </a:tr>
              <a:tr h="189071">
                <a:tc>
                  <a:txBody>
                    <a:bodyPr/>
                    <a:lstStyle/>
                    <a:p>
                      <a:pPr>
                        <a:lnSpc>
                          <a:spcPct val="100000"/>
                        </a:lnSpc>
                      </a:pPr>
                      <a:endParaRPr sz="900">
                        <a:latin typeface="Times New Roman"/>
                        <a:cs typeface="Times New Roman"/>
                      </a:endParaRPr>
                    </a:p>
                  </a:txBody>
                  <a:tcPr marL="0" marR="0" marT="0" marB="0">
                    <a:lnB w="12700">
                      <a:solidFill>
                        <a:srgbClr val="BFBFBF"/>
                      </a:solidFill>
                      <a:prstDash val="solid"/>
                    </a:lnB>
                  </a:tcPr>
                </a:tc>
                <a:tc gridSpan="4">
                  <a:txBody>
                    <a:bodyPr/>
                    <a:lstStyle/>
                    <a:p>
                      <a:pPr marL="444500">
                        <a:lnSpc>
                          <a:spcPts val="1585"/>
                        </a:lnSpc>
                      </a:pPr>
                      <a:r>
                        <a:rPr sz="1100" spc="-10" dirty="0">
                          <a:solidFill>
                            <a:srgbClr val="3F4444"/>
                          </a:solidFill>
                          <a:latin typeface="Arial"/>
                          <a:cs typeface="Arial"/>
                        </a:rPr>
                        <a:t>Other</a:t>
                      </a:r>
                      <a:endParaRPr sz="1100">
                        <a:latin typeface="Arial"/>
                        <a:cs typeface="Arial"/>
                      </a:endParaRPr>
                    </a:p>
                  </a:txBody>
                  <a:tcPr marL="0" marR="0" marT="0" marB="0">
                    <a:lnB w="12700">
                      <a:solidFill>
                        <a:srgbClr val="BFBFBF"/>
                      </a:solidFill>
                      <a:prstDash val="solid"/>
                    </a:lnB>
                  </a:tcPr>
                </a:tc>
                <a:tc hMerge="1">
                  <a:txBody>
                    <a:bodyPr/>
                    <a:lstStyle/>
                    <a:p>
                      <a:endParaRPr lang="en-US"/>
                    </a:p>
                  </a:txBody>
                  <a:tcPr/>
                </a:tc>
                <a:tc hMerge="1">
                  <a:txBody>
                    <a:bodyPr/>
                    <a:lstStyle/>
                    <a:p>
                      <a:endParaRPr lang="en-US"/>
                    </a:p>
                  </a:txBody>
                  <a:tcPr/>
                </a:tc>
                <a:tc hMerge="1">
                  <a:txBody>
                    <a:bodyPr/>
                    <a:lstStyle/>
                    <a:p>
                      <a:endParaRPr/>
                    </a:p>
                  </a:txBody>
                  <a:tcPr marL="0" marR="0" marT="0" marB="0"/>
                </a:tc>
                <a:tc>
                  <a:txBody>
                    <a:bodyPr/>
                    <a:lstStyle/>
                    <a:p>
                      <a:pPr marL="551815">
                        <a:lnSpc>
                          <a:spcPts val="1625"/>
                        </a:lnSpc>
                      </a:pPr>
                      <a:r>
                        <a:rPr sz="1100" dirty="0">
                          <a:solidFill>
                            <a:srgbClr val="3F4444"/>
                          </a:solidFill>
                          <a:latin typeface="Arial"/>
                          <a:cs typeface="Arial"/>
                        </a:rPr>
                        <a:t>55</a:t>
                      </a:r>
                      <a:r>
                        <a:rPr sz="1100" spc="-5" dirty="0">
                          <a:solidFill>
                            <a:srgbClr val="3F4444"/>
                          </a:solidFill>
                          <a:latin typeface="Arial"/>
                          <a:cs typeface="Arial"/>
                        </a:rPr>
                        <a:t> </a:t>
                      </a:r>
                      <a:r>
                        <a:rPr sz="1100" spc="-10" dirty="0">
                          <a:solidFill>
                            <a:srgbClr val="3F4444"/>
                          </a:solidFill>
                          <a:latin typeface="Arial"/>
                          <a:cs typeface="Arial"/>
                        </a:rPr>
                        <a:t>(15.5)</a:t>
                      </a:r>
                      <a:endParaRPr sz="1100">
                        <a:latin typeface="Arial"/>
                        <a:cs typeface="Arial"/>
                      </a:endParaRPr>
                    </a:p>
                  </a:txBody>
                  <a:tcPr marL="0" marR="0" marT="0" marB="0">
                    <a:lnR w="12700">
                      <a:solidFill>
                        <a:srgbClr val="FFFFFF"/>
                      </a:solidFill>
                      <a:prstDash val="solid"/>
                    </a:lnR>
                    <a:lnB w="12700">
                      <a:solidFill>
                        <a:srgbClr val="BFBFBF"/>
                      </a:solidFill>
                      <a:prstDash val="solid"/>
                    </a:lnB>
                    <a:solidFill>
                      <a:srgbClr val="F9F2F6"/>
                    </a:solidFill>
                  </a:tcPr>
                </a:tc>
                <a:tc>
                  <a:txBody>
                    <a:bodyPr/>
                    <a:lstStyle/>
                    <a:p>
                      <a:pPr marL="3175" algn="ctr">
                        <a:lnSpc>
                          <a:spcPts val="1625"/>
                        </a:lnSpc>
                      </a:pPr>
                      <a:r>
                        <a:rPr sz="1100" dirty="0">
                          <a:solidFill>
                            <a:srgbClr val="3F4444"/>
                          </a:solidFill>
                          <a:latin typeface="Arial"/>
                          <a:cs typeface="Arial"/>
                        </a:rPr>
                        <a:t>49</a:t>
                      </a:r>
                      <a:r>
                        <a:rPr sz="1100" spc="-5" dirty="0">
                          <a:solidFill>
                            <a:srgbClr val="3F4444"/>
                          </a:solidFill>
                          <a:latin typeface="Arial"/>
                          <a:cs typeface="Arial"/>
                        </a:rPr>
                        <a:t> </a:t>
                      </a:r>
                      <a:r>
                        <a:rPr sz="1100" spc="-10" dirty="0">
                          <a:solidFill>
                            <a:srgbClr val="3F4444"/>
                          </a:solidFill>
                          <a:latin typeface="Arial"/>
                          <a:cs typeface="Arial"/>
                        </a:rPr>
                        <a:t>(13.9)</a:t>
                      </a:r>
                      <a:endParaRPr sz="110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BFBFBF"/>
                      </a:solidFill>
                      <a:prstDash val="solid"/>
                    </a:lnB>
                    <a:solidFill>
                      <a:srgbClr val="FCFCFC"/>
                    </a:solidFill>
                  </a:tcPr>
                </a:tc>
                <a:tc>
                  <a:txBody>
                    <a:bodyPr/>
                    <a:lstStyle/>
                    <a:p>
                      <a:pPr marL="551815">
                        <a:lnSpc>
                          <a:spcPts val="1625"/>
                        </a:lnSpc>
                      </a:pPr>
                      <a:r>
                        <a:rPr sz="1100" dirty="0">
                          <a:solidFill>
                            <a:srgbClr val="3F4444"/>
                          </a:solidFill>
                          <a:latin typeface="Arial"/>
                          <a:cs typeface="Arial"/>
                        </a:rPr>
                        <a:t>30</a:t>
                      </a:r>
                      <a:r>
                        <a:rPr sz="1100" spc="-5" dirty="0">
                          <a:solidFill>
                            <a:srgbClr val="3F4444"/>
                          </a:solidFill>
                          <a:latin typeface="Arial"/>
                          <a:cs typeface="Arial"/>
                        </a:rPr>
                        <a:t> </a:t>
                      </a:r>
                      <a:r>
                        <a:rPr sz="1100" spc="-10" dirty="0">
                          <a:solidFill>
                            <a:srgbClr val="3F4444"/>
                          </a:solidFill>
                          <a:latin typeface="Arial"/>
                          <a:cs typeface="Arial"/>
                        </a:rPr>
                        <a:t>(19.4)</a:t>
                      </a:r>
                      <a:endParaRPr sz="110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BFBFBF"/>
                      </a:solidFill>
                      <a:prstDash val="solid"/>
                    </a:lnB>
                    <a:solidFill>
                      <a:srgbClr val="F9F2F6"/>
                    </a:solidFill>
                  </a:tcPr>
                </a:tc>
                <a:tc>
                  <a:txBody>
                    <a:bodyPr/>
                    <a:lstStyle/>
                    <a:p>
                      <a:pPr marL="3175" algn="ctr">
                        <a:lnSpc>
                          <a:spcPts val="1625"/>
                        </a:lnSpc>
                      </a:pPr>
                      <a:r>
                        <a:rPr sz="1100" dirty="0">
                          <a:solidFill>
                            <a:srgbClr val="3F4444"/>
                          </a:solidFill>
                          <a:latin typeface="Arial"/>
                          <a:cs typeface="Arial"/>
                        </a:rPr>
                        <a:t>22</a:t>
                      </a:r>
                      <a:r>
                        <a:rPr sz="1100" spc="-5" dirty="0">
                          <a:solidFill>
                            <a:srgbClr val="3F4444"/>
                          </a:solidFill>
                          <a:latin typeface="Arial"/>
                          <a:cs typeface="Arial"/>
                        </a:rPr>
                        <a:t> </a:t>
                      </a:r>
                      <a:r>
                        <a:rPr sz="1100" spc="-10" dirty="0">
                          <a:solidFill>
                            <a:srgbClr val="3F4444"/>
                          </a:solidFill>
                          <a:latin typeface="Arial"/>
                          <a:cs typeface="Arial"/>
                        </a:rPr>
                        <a:t>(16.4)</a:t>
                      </a:r>
                      <a:endParaRPr sz="1100">
                        <a:latin typeface="Arial"/>
                        <a:cs typeface="Arial"/>
                      </a:endParaRPr>
                    </a:p>
                  </a:txBody>
                  <a:tcPr marL="0" marR="0" marT="0" marB="0">
                    <a:lnL w="12700">
                      <a:solidFill>
                        <a:srgbClr val="FFFFFF"/>
                      </a:solidFill>
                      <a:prstDash val="solid"/>
                    </a:lnL>
                    <a:lnB w="12700">
                      <a:solidFill>
                        <a:srgbClr val="BFBFBF"/>
                      </a:solidFill>
                      <a:prstDash val="solid"/>
                    </a:lnB>
                    <a:solidFill>
                      <a:srgbClr val="FCFCFC"/>
                    </a:solidFill>
                  </a:tcPr>
                </a:tc>
                <a:extLst>
                  <a:ext uri="{0D108BD9-81ED-4DB2-BD59-A6C34878D82A}">
                    <a16:rowId xmlns:a16="http://schemas.microsoft.com/office/drawing/2014/main" val="10005"/>
                  </a:ext>
                </a:extLst>
              </a:tr>
              <a:tr h="421005">
                <a:tc>
                  <a:txBody>
                    <a:bodyPr/>
                    <a:lstStyle/>
                    <a:p>
                      <a:pPr marL="90805" marR="185420">
                        <a:lnSpc>
                          <a:spcPct val="100000"/>
                        </a:lnSpc>
                        <a:spcBef>
                          <a:spcPts val="1060"/>
                        </a:spcBef>
                      </a:pPr>
                      <a:r>
                        <a:rPr sz="1100" dirty="0">
                          <a:solidFill>
                            <a:srgbClr val="3F4444"/>
                          </a:solidFill>
                          <a:latin typeface="Arial"/>
                          <a:cs typeface="Arial"/>
                        </a:rPr>
                        <a:t>Metastatic </a:t>
                      </a:r>
                      <a:r>
                        <a:rPr sz="1100" spc="-10" dirty="0">
                          <a:solidFill>
                            <a:srgbClr val="3F4444"/>
                          </a:solidFill>
                          <a:latin typeface="Arial"/>
                          <a:cs typeface="Arial"/>
                        </a:rPr>
                        <a:t>sites; </a:t>
                      </a:r>
                      <a:r>
                        <a:rPr sz="1100" dirty="0">
                          <a:solidFill>
                            <a:srgbClr val="3F4444"/>
                          </a:solidFill>
                          <a:latin typeface="Arial"/>
                          <a:cs typeface="Arial"/>
                        </a:rPr>
                        <a:t>n </a:t>
                      </a:r>
                      <a:r>
                        <a:rPr sz="1100" spc="-25" dirty="0">
                          <a:solidFill>
                            <a:srgbClr val="3F4444"/>
                          </a:solidFill>
                          <a:latin typeface="Arial"/>
                          <a:cs typeface="Arial"/>
                        </a:rPr>
                        <a:t>(%)</a:t>
                      </a:r>
                      <a:endParaRPr sz="1100">
                        <a:latin typeface="Arial"/>
                        <a:cs typeface="Arial"/>
                      </a:endParaRPr>
                    </a:p>
                  </a:txBody>
                  <a:tcPr marL="0" marR="0" marT="100965" marB="0">
                    <a:lnT w="12700" cap="flat" cmpd="sng" algn="ctr">
                      <a:solidFill>
                        <a:srgbClr val="BFBFBF"/>
                      </a:solidFill>
                      <a:prstDash val="solid"/>
                      <a:round/>
                      <a:headEnd type="none" w="med" len="med"/>
                      <a:tailEnd type="none" w="med" len="med"/>
                    </a:lnT>
                  </a:tcPr>
                </a:tc>
                <a:tc gridSpan="4">
                  <a:txBody>
                    <a:bodyPr/>
                    <a:lstStyle/>
                    <a:p>
                      <a:pPr marL="444500" marR="1322070">
                        <a:lnSpc>
                          <a:spcPct val="100000"/>
                        </a:lnSpc>
                        <a:spcBef>
                          <a:spcPts val="315"/>
                        </a:spcBef>
                      </a:pPr>
                      <a:r>
                        <a:rPr sz="1100" dirty="0">
                          <a:solidFill>
                            <a:srgbClr val="3F4444"/>
                          </a:solidFill>
                          <a:latin typeface="Arial"/>
                          <a:cs typeface="Arial"/>
                        </a:rPr>
                        <a:t>Bone</a:t>
                      </a:r>
                      <a:r>
                        <a:rPr sz="1100" spc="-15" dirty="0">
                          <a:solidFill>
                            <a:srgbClr val="3F4444"/>
                          </a:solidFill>
                          <a:latin typeface="Arial"/>
                          <a:cs typeface="Arial"/>
                        </a:rPr>
                        <a:t> </a:t>
                      </a:r>
                      <a:r>
                        <a:rPr sz="1100" spc="-20" dirty="0">
                          <a:solidFill>
                            <a:srgbClr val="3F4444"/>
                          </a:solidFill>
                          <a:latin typeface="Arial"/>
                          <a:cs typeface="Arial"/>
                        </a:rPr>
                        <a:t>only </a:t>
                      </a:r>
                      <a:r>
                        <a:rPr sz="1100" spc="-10" dirty="0">
                          <a:solidFill>
                            <a:srgbClr val="3F4444"/>
                          </a:solidFill>
                          <a:latin typeface="Arial"/>
                          <a:cs typeface="Arial"/>
                        </a:rPr>
                        <a:t>Liver</a:t>
                      </a:r>
                      <a:r>
                        <a:rPr sz="1000" spc="-15" baseline="24691" dirty="0">
                          <a:solidFill>
                            <a:srgbClr val="3F4444"/>
                          </a:solidFill>
                          <a:latin typeface="Arial"/>
                          <a:cs typeface="Arial"/>
                        </a:rPr>
                        <a:t>*</a:t>
                      </a:r>
                      <a:endParaRPr sz="1000" baseline="24691" dirty="0">
                        <a:latin typeface="Arial"/>
                        <a:cs typeface="Arial"/>
                      </a:endParaRPr>
                    </a:p>
                  </a:txBody>
                  <a:tcPr marL="0" marR="0" marT="30004" marB="0">
                    <a:lnT w="12700" cap="flat" cmpd="sng" algn="ctr">
                      <a:solidFill>
                        <a:srgbClr val="BFBFBF"/>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a:p>
                  </a:txBody>
                  <a:tcPr marL="0" marR="0" marT="0" marB="0"/>
                </a:tc>
                <a:tc>
                  <a:txBody>
                    <a:bodyPr/>
                    <a:lstStyle/>
                    <a:p>
                      <a:pPr marL="551815">
                        <a:lnSpc>
                          <a:spcPct val="100000"/>
                        </a:lnSpc>
                        <a:spcBef>
                          <a:spcPts val="355"/>
                        </a:spcBef>
                      </a:pPr>
                      <a:r>
                        <a:rPr sz="1100" dirty="0">
                          <a:solidFill>
                            <a:srgbClr val="3F4444"/>
                          </a:solidFill>
                          <a:latin typeface="Arial"/>
                          <a:cs typeface="Arial"/>
                        </a:rPr>
                        <a:t>51</a:t>
                      </a:r>
                      <a:r>
                        <a:rPr sz="1100" spc="-5" dirty="0">
                          <a:solidFill>
                            <a:srgbClr val="3F4444"/>
                          </a:solidFill>
                          <a:latin typeface="Arial"/>
                          <a:cs typeface="Arial"/>
                        </a:rPr>
                        <a:t> </a:t>
                      </a:r>
                      <a:r>
                        <a:rPr sz="1100" spc="-10" dirty="0">
                          <a:solidFill>
                            <a:srgbClr val="3F4444"/>
                          </a:solidFill>
                          <a:latin typeface="Arial"/>
                          <a:cs typeface="Arial"/>
                        </a:rPr>
                        <a:t>(14.4)</a:t>
                      </a:r>
                      <a:endParaRPr sz="1100" dirty="0">
                        <a:latin typeface="Arial"/>
                        <a:cs typeface="Arial"/>
                      </a:endParaRPr>
                    </a:p>
                    <a:p>
                      <a:pPr marL="502920">
                        <a:lnSpc>
                          <a:spcPts val="1635"/>
                        </a:lnSpc>
                      </a:pPr>
                      <a:r>
                        <a:rPr sz="1100" dirty="0">
                          <a:solidFill>
                            <a:srgbClr val="3F4444"/>
                          </a:solidFill>
                          <a:latin typeface="Arial"/>
                          <a:cs typeface="Arial"/>
                        </a:rPr>
                        <a:t>156</a:t>
                      </a:r>
                      <a:r>
                        <a:rPr sz="1100" spc="-10" dirty="0">
                          <a:solidFill>
                            <a:srgbClr val="3F4444"/>
                          </a:solidFill>
                          <a:latin typeface="Arial"/>
                          <a:cs typeface="Arial"/>
                        </a:rPr>
                        <a:t> (43.9)</a:t>
                      </a:r>
                      <a:endParaRPr sz="1100" dirty="0">
                        <a:latin typeface="Arial"/>
                        <a:cs typeface="Arial"/>
                      </a:endParaRPr>
                    </a:p>
                  </a:txBody>
                  <a:tcPr marL="0" marR="0" marT="33814" marB="0">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solidFill>
                      <a:srgbClr val="F9F2F6"/>
                    </a:solidFill>
                  </a:tcPr>
                </a:tc>
                <a:tc>
                  <a:txBody>
                    <a:bodyPr/>
                    <a:lstStyle/>
                    <a:p>
                      <a:pPr marL="551815">
                        <a:lnSpc>
                          <a:spcPct val="100000"/>
                        </a:lnSpc>
                        <a:spcBef>
                          <a:spcPts val="355"/>
                        </a:spcBef>
                      </a:pPr>
                      <a:r>
                        <a:rPr sz="1100" dirty="0">
                          <a:solidFill>
                            <a:srgbClr val="3F4444"/>
                          </a:solidFill>
                          <a:latin typeface="Arial"/>
                          <a:cs typeface="Arial"/>
                        </a:rPr>
                        <a:t>52</a:t>
                      </a:r>
                      <a:r>
                        <a:rPr sz="1100" spc="-5" dirty="0">
                          <a:solidFill>
                            <a:srgbClr val="3F4444"/>
                          </a:solidFill>
                          <a:latin typeface="Arial"/>
                          <a:cs typeface="Arial"/>
                        </a:rPr>
                        <a:t> </a:t>
                      </a:r>
                      <a:r>
                        <a:rPr sz="1100" spc="-10" dirty="0">
                          <a:solidFill>
                            <a:srgbClr val="3F4444"/>
                          </a:solidFill>
                          <a:latin typeface="Arial"/>
                          <a:cs typeface="Arial"/>
                        </a:rPr>
                        <a:t>(14.7)</a:t>
                      </a:r>
                      <a:endParaRPr sz="1100">
                        <a:latin typeface="Arial"/>
                        <a:cs typeface="Arial"/>
                      </a:endParaRPr>
                    </a:p>
                    <a:p>
                      <a:pPr marL="502920">
                        <a:lnSpc>
                          <a:spcPts val="1635"/>
                        </a:lnSpc>
                      </a:pPr>
                      <a:r>
                        <a:rPr sz="1100" dirty="0">
                          <a:solidFill>
                            <a:srgbClr val="3F4444"/>
                          </a:solidFill>
                          <a:latin typeface="Arial"/>
                          <a:cs typeface="Arial"/>
                        </a:rPr>
                        <a:t>150</a:t>
                      </a:r>
                      <a:r>
                        <a:rPr sz="1100" spc="-10" dirty="0">
                          <a:solidFill>
                            <a:srgbClr val="3F4444"/>
                          </a:solidFill>
                          <a:latin typeface="Arial"/>
                          <a:cs typeface="Arial"/>
                        </a:rPr>
                        <a:t> (42.5)</a:t>
                      </a:r>
                      <a:endParaRPr sz="1100">
                        <a:latin typeface="Arial"/>
                        <a:cs typeface="Arial"/>
                      </a:endParaRPr>
                    </a:p>
                  </a:txBody>
                  <a:tcPr marL="0" marR="0" marT="3381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solidFill>
                      <a:srgbClr val="FCFCFC"/>
                    </a:solidFill>
                  </a:tcPr>
                </a:tc>
                <a:tc>
                  <a:txBody>
                    <a:bodyPr/>
                    <a:lstStyle/>
                    <a:p>
                      <a:pPr marL="551815">
                        <a:lnSpc>
                          <a:spcPct val="100000"/>
                        </a:lnSpc>
                        <a:spcBef>
                          <a:spcPts val="355"/>
                        </a:spcBef>
                      </a:pPr>
                      <a:r>
                        <a:rPr sz="1100" dirty="0">
                          <a:solidFill>
                            <a:srgbClr val="3F4444"/>
                          </a:solidFill>
                          <a:latin typeface="Arial"/>
                          <a:cs typeface="Arial"/>
                        </a:rPr>
                        <a:t>25</a:t>
                      </a:r>
                      <a:r>
                        <a:rPr sz="1100" spc="-5" dirty="0">
                          <a:solidFill>
                            <a:srgbClr val="3F4444"/>
                          </a:solidFill>
                          <a:latin typeface="Arial"/>
                          <a:cs typeface="Arial"/>
                        </a:rPr>
                        <a:t> </a:t>
                      </a:r>
                      <a:r>
                        <a:rPr sz="1100" spc="-10" dirty="0">
                          <a:solidFill>
                            <a:srgbClr val="3F4444"/>
                          </a:solidFill>
                          <a:latin typeface="Arial"/>
                          <a:cs typeface="Arial"/>
                        </a:rPr>
                        <a:t>(16.1)</a:t>
                      </a:r>
                      <a:endParaRPr sz="1100">
                        <a:latin typeface="Arial"/>
                        <a:cs typeface="Arial"/>
                      </a:endParaRPr>
                    </a:p>
                    <a:p>
                      <a:pPr marL="551815">
                        <a:lnSpc>
                          <a:spcPts val="1635"/>
                        </a:lnSpc>
                      </a:pPr>
                      <a:r>
                        <a:rPr sz="1100" dirty="0">
                          <a:solidFill>
                            <a:srgbClr val="3F4444"/>
                          </a:solidFill>
                          <a:latin typeface="Arial"/>
                          <a:cs typeface="Arial"/>
                        </a:rPr>
                        <a:t>70</a:t>
                      </a:r>
                      <a:r>
                        <a:rPr sz="1100" spc="-5" dirty="0">
                          <a:solidFill>
                            <a:srgbClr val="3F4444"/>
                          </a:solidFill>
                          <a:latin typeface="Arial"/>
                          <a:cs typeface="Arial"/>
                        </a:rPr>
                        <a:t> </a:t>
                      </a:r>
                      <a:r>
                        <a:rPr sz="1100" spc="-10" dirty="0">
                          <a:solidFill>
                            <a:srgbClr val="3F4444"/>
                          </a:solidFill>
                          <a:latin typeface="Arial"/>
                          <a:cs typeface="Arial"/>
                        </a:rPr>
                        <a:t>(45.2)</a:t>
                      </a:r>
                      <a:endParaRPr sz="1100">
                        <a:latin typeface="Arial"/>
                        <a:cs typeface="Arial"/>
                      </a:endParaRPr>
                    </a:p>
                  </a:txBody>
                  <a:tcPr marL="0" marR="0" marT="3381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solidFill>
                      <a:srgbClr val="F9F2F6"/>
                    </a:solidFill>
                  </a:tcPr>
                </a:tc>
                <a:tc>
                  <a:txBody>
                    <a:bodyPr/>
                    <a:lstStyle/>
                    <a:p>
                      <a:pPr marL="558800">
                        <a:lnSpc>
                          <a:spcPct val="100000"/>
                        </a:lnSpc>
                        <a:spcBef>
                          <a:spcPts val="355"/>
                        </a:spcBef>
                      </a:pPr>
                      <a:r>
                        <a:rPr sz="1100" dirty="0">
                          <a:solidFill>
                            <a:srgbClr val="3F4444"/>
                          </a:solidFill>
                          <a:latin typeface="Arial"/>
                          <a:cs typeface="Arial"/>
                        </a:rPr>
                        <a:t>16</a:t>
                      </a:r>
                      <a:r>
                        <a:rPr sz="1100" spc="-15" dirty="0">
                          <a:solidFill>
                            <a:srgbClr val="3F4444"/>
                          </a:solidFill>
                          <a:latin typeface="Arial"/>
                          <a:cs typeface="Arial"/>
                        </a:rPr>
                        <a:t> </a:t>
                      </a:r>
                      <a:r>
                        <a:rPr sz="1100" spc="-10" dirty="0">
                          <a:solidFill>
                            <a:srgbClr val="3F4444"/>
                          </a:solidFill>
                          <a:latin typeface="Arial"/>
                          <a:cs typeface="Arial"/>
                        </a:rPr>
                        <a:t>(11.9)</a:t>
                      </a:r>
                      <a:endParaRPr sz="1100" dirty="0">
                        <a:latin typeface="Arial"/>
                        <a:cs typeface="Arial"/>
                      </a:endParaRPr>
                    </a:p>
                    <a:p>
                      <a:pPr marL="551815">
                        <a:lnSpc>
                          <a:spcPts val="1635"/>
                        </a:lnSpc>
                      </a:pPr>
                      <a:r>
                        <a:rPr sz="1100" dirty="0">
                          <a:solidFill>
                            <a:srgbClr val="3F4444"/>
                          </a:solidFill>
                          <a:latin typeface="Arial"/>
                          <a:cs typeface="Arial"/>
                        </a:rPr>
                        <a:t>53</a:t>
                      </a:r>
                      <a:r>
                        <a:rPr sz="1100" spc="-5" dirty="0">
                          <a:solidFill>
                            <a:srgbClr val="3F4444"/>
                          </a:solidFill>
                          <a:latin typeface="Arial"/>
                          <a:cs typeface="Arial"/>
                        </a:rPr>
                        <a:t> </a:t>
                      </a:r>
                      <a:r>
                        <a:rPr sz="1100" spc="-10" dirty="0">
                          <a:solidFill>
                            <a:srgbClr val="3F4444"/>
                          </a:solidFill>
                          <a:latin typeface="Arial"/>
                          <a:cs typeface="Arial"/>
                        </a:rPr>
                        <a:t>(39.6)</a:t>
                      </a:r>
                      <a:endParaRPr sz="1100" dirty="0">
                        <a:latin typeface="Arial"/>
                        <a:cs typeface="Arial"/>
                      </a:endParaRPr>
                    </a:p>
                  </a:txBody>
                  <a:tcPr marL="0" marR="0" marT="33814" marB="0">
                    <a:lnL w="12700" cap="flat" cmpd="sng" algn="ctr">
                      <a:solidFill>
                        <a:srgbClr val="FFFFFF"/>
                      </a:solidFill>
                      <a:prstDash val="solid"/>
                      <a:round/>
                      <a:headEnd type="none" w="med" len="med"/>
                      <a:tailEnd type="none" w="med" len="med"/>
                    </a:lnL>
                    <a:lnT w="12700" cap="flat" cmpd="sng" algn="ctr">
                      <a:solidFill>
                        <a:srgbClr val="BFBFBF"/>
                      </a:solidFill>
                      <a:prstDash val="solid"/>
                      <a:round/>
                      <a:headEnd type="none" w="med" len="med"/>
                      <a:tailEnd type="none" w="med" len="med"/>
                    </a:lnT>
                    <a:solidFill>
                      <a:srgbClr val="FCFCFC"/>
                    </a:solidFill>
                  </a:tcPr>
                </a:tc>
                <a:extLst>
                  <a:ext uri="{0D108BD9-81ED-4DB2-BD59-A6C34878D82A}">
                    <a16:rowId xmlns:a16="http://schemas.microsoft.com/office/drawing/2014/main" val="10009"/>
                  </a:ext>
                </a:extLst>
              </a:tr>
              <a:tr h="189071">
                <a:tc>
                  <a:txBody>
                    <a:bodyPr/>
                    <a:lstStyle/>
                    <a:p>
                      <a:pPr>
                        <a:lnSpc>
                          <a:spcPct val="100000"/>
                        </a:lnSpc>
                      </a:pPr>
                      <a:endParaRPr sz="900">
                        <a:latin typeface="Times New Roman"/>
                        <a:cs typeface="Times New Roman"/>
                      </a:endParaRPr>
                    </a:p>
                  </a:txBody>
                  <a:tcPr marL="0" marR="0" marT="0" marB="0">
                    <a:lnB w="12700">
                      <a:solidFill>
                        <a:srgbClr val="BFBFBF"/>
                      </a:solidFill>
                      <a:prstDash val="solid"/>
                    </a:lnB>
                  </a:tcPr>
                </a:tc>
                <a:tc gridSpan="4">
                  <a:txBody>
                    <a:bodyPr/>
                    <a:lstStyle/>
                    <a:p>
                      <a:pPr marL="444500">
                        <a:lnSpc>
                          <a:spcPts val="1585"/>
                        </a:lnSpc>
                      </a:pPr>
                      <a:r>
                        <a:rPr sz="1100" spc="-10" dirty="0">
                          <a:solidFill>
                            <a:srgbClr val="3F4444"/>
                          </a:solidFill>
                          <a:latin typeface="Arial"/>
                          <a:cs typeface="Arial"/>
                        </a:rPr>
                        <a:t>Visceral</a:t>
                      </a:r>
                      <a:endParaRPr sz="1100">
                        <a:latin typeface="Arial"/>
                        <a:cs typeface="Arial"/>
                      </a:endParaRPr>
                    </a:p>
                  </a:txBody>
                  <a:tcPr marL="0" marR="0" marT="0" marB="0">
                    <a:lnB w="12700">
                      <a:solidFill>
                        <a:srgbClr val="BFBFBF"/>
                      </a:solidFill>
                      <a:prstDash val="solid"/>
                    </a:lnB>
                  </a:tcPr>
                </a:tc>
                <a:tc hMerge="1">
                  <a:txBody>
                    <a:bodyPr/>
                    <a:lstStyle/>
                    <a:p>
                      <a:endParaRPr lang="en-US"/>
                    </a:p>
                  </a:txBody>
                  <a:tcPr/>
                </a:tc>
                <a:tc hMerge="1">
                  <a:txBody>
                    <a:bodyPr/>
                    <a:lstStyle/>
                    <a:p>
                      <a:endParaRPr lang="en-US"/>
                    </a:p>
                  </a:txBody>
                  <a:tcPr/>
                </a:tc>
                <a:tc hMerge="1">
                  <a:txBody>
                    <a:bodyPr/>
                    <a:lstStyle/>
                    <a:p>
                      <a:endParaRPr/>
                    </a:p>
                  </a:txBody>
                  <a:tcPr marL="0" marR="0" marT="0" marB="0"/>
                </a:tc>
                <a:tc>
                  <a:txBody>
                    <a:bodyPr/>
                    <a:lstStyle/>
                    <a:p>
                      <a:pPr marR="491490" algn="r">
                        <a:lnSpc>
                          <a:spcPts val="1625"/>
                        </a:lnSpc>
                      </a:pPr>
                      <a:r>
                        <a:rPr sz="1100" dirty="0">
                          <a:solidFill>
                            <a:srgbClr val="3F4444"/>
                          </a:solidFill>
                          <a:latin typeface="Arial"/>
                          <a:cs typeface="Arial"/>
                        </a:rPr>
                        <a:t>237</a:t>
                      </a:r>
                      <a:r>
                        <a:rPr sz="1100" spc="-10" dirty="0">
                          <a:solidFill>
                            <a:srgbClr val="3F4444"/>
                          </a:solidFill>
                          <a:latin typeface="Arial"/>
                          <a:cs typeface="Arial"/>
                        </a:rPr>
                        <a:t> (66.8)</a:t>
                      </a:r>
                      <a:endParaRPr sz="1100">
                        <a:latin typeface="Arial"/>
                        <a:cs typeface="Arial"/>
                      </a:endParaRPr>
                    </a:p>
                  </a:txBody>
                  <a:tcPr marL="0" marR="0" marT="0" marB="0">
                    <a:lnR w="12700">
                      <a:solidFill>
                        <a:srgbClr val="FFFFFF"/>
                      </a:solidFill>
                      <a:prstDash val="solid"/>
                    </a:lnR>
                    <a:lnB w="12700">
                      <a:solidFill>
                        <a:srgbClr val="BFBFBF"/>
                      </a:solidFill>
                      <a:prstDash val="solid"/>
                    </a:lnB>
                    <a:solidFill>
                      <a:srgbClr val="F9F2F6"/>
                    </a:solidFill>
                  </a:tcPr>
                </a:tc>
                <a:tc>
                  <a:txBody>
                    <a:bodyPr/>
                    <a:lstStyle/>
                    <a:p>
                      <a:pPr marL="3810" algn="ctr">
                        <a:lnSpc>
                          <a:spcPts val="1625"/>
                        </a:lnSpc>
                      </a:pPr>
                      <a:r>
                        <a:rPr sz="1100" dirty="0">
                          <a:solidFill>
                            <a:srgbClr val="3F4444"/>
                          </a:solidFill>
                          <a:latin typeface="Arial"/>
                          <a:cs typeface="Arial"/>
                        </a:rPr>
                        <a:t>241</a:t>
                      </a:r>
                      <a:r>
                        <a:rPr sz="1100" spc="-10" dirty="0">
                          <a:solidFill>
                            <a:srgbClr val="3F4444"/>
                          </a:solidFill>
                          <a:latin typeface="Arial"/>
                          <a:cs typeface="Arial"/>
                        </a:rPr>
                        <a:t> (68.3)</a:t>
                      </a:r>
                      <a:endParaRPr sz="110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BFBFBF"/>
                      </a:solidFill>
                      <a:prstDash val="solid"/>
                    </a:lnB>
                    <a:solidFill>
                      <a:srgbClr val="FCFCFC"/>
                    </a:solidFill>
                  </a:tcPr>
                </a:tc>
                <a:tc>
                  <a:txBody>
                    <a:bodyPr/>
                    <a:lstStyle/>
                    <a:p>
                      <a:pPr marR="491490" algn="r">
                        <a:lnSpc>
                          <a:spcPts val="1625"/>
                        </a:lnSpc>
                      </a:pPr>
                      <a:r>
                        <a:rPr sz="1100" dirty="0">
                          <a:solidFill>
                            <a:srgbClr val="3F4444"/>
                          </a:solidFill>
                          <a:latin typeface="Arial"/>
                          <a:cs typeface="Arial"/>
                        </a:rPr>
                        <a:t>103</a:t>
                      </a:r>
                      <a:r>
                        <a:rPr sz="1100" spc="-10" dirty="0">
                          <a:solidFill>
                            <a:srgbClr val="3F4444"/>
                          </a:solidFill>
                          <a:latin typeface="Arial"/>
                          <a:cs typeface="Arial"/>
                        </a:rPr>
                        <a:t> (66.5)</a:t>
                      </a:r>
                      <a:endParaRPr sz="110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BFBFBF"/>
                      </a:solidFill>
                      <a:prstDash val="solid"/>
                    </a:lnB>
                    <a:solidFill>
                      <a:srgbClr val="F9F2F6"/>
                    </a:solidFill>
                  </a:tcPr>
                </a:tc>
                <a:tc>
                  <a:txBody>
                    <a:bodyPr/>
                    <a:lstStyle/>
                    <a:p>
                      <a:pPr marL="3175" algn="ctr">
                        <a:lnSpc>
                          <a:spcPts val="1625"/>
                        </a:lnSpc>
                      </a:pPr>
                      <a:r>
                        <a:rPr sz="1100" dirty="0">
                          <a:solidFill>
                            <a:srgbClr val="3F4444"/>
                          </a:solidFill>
                          <a:latin typeface="Arial"/>
                          <a:cs typeface="Arial"/>
                        </a:rPr>
                        <a:t>98</a:t>
                      </a:r>
                      <a:r>
                        <a:rPr sz="1100" spc="-5" dirty="0">
                          <a:solidFill>
                            <a:srgbClr val="3F4444"/>
                          </a:solidFill>
                          <a:latin typeface="Arial"/>
                          <a:cs typeface="Arial"/>
                        </a:rPr>
                        <a:t> </a:t>
                      </a:r>
                      <a:r>
                        <a:rPr sz="1100" spc="-10" dirty="0">
                          <a:solidFill>
                            <a:srgbClr val="3F4444"/>
                          </a:solidFill>
                          <a:latin typeface="Arial"/>
                          <a:cs typeface="Arial"/>
                        </a:rPr>
                        <a:t>(73.1)</a:t>
                      </a:r>
                      <a:endParaRPr sz="1100">
                        <a:latin typeface="Arial"/>
                        <a:cs typeface="Arial"/>
                      </a:endParaRPr>
                    </a:p>
                  </a:txBody>
                  <a:tcPr marL="0" marR="0" marT="0" marB="0">
                    <a:lnL w="12700">
                      <a:solidFill>
                        <a:srgbClr val="FFFFFF"/>
                      </a:solidFill>
                      <a:prstDash val="solid"/>
                    </a:lnL>
                    <a:lnB w="12700">
                      <a:solidFill>
                        <a:srgbClr val="BFBFBF"/>
                      </a:solidFill>
                      <a:prstDash val="solid"/>
                    </a:lnB>
                    <a:solidFill>
                      <a:srgbClr val="FCFCFC"/>
                    </a:solidFill>
                  </a:tcPr>
                </a:tc>
                <a:extLst>
                  <a:ext uri="{0D108BD9-81ED-4DB2-BD59-A6C34878D82A}">
                    <a16:rowId xmlns:a16="http://schemas.microsoft.com/office/drawing/2014/main" val="10010"/>
                  </a:ext>
                </a:extLst>
              </a:tr>
              <a:tr h="195739">
                <a:tc>
                  <a:txBody>
                    <a:bodyPr/>
                    <a:lstStyle/>
                    <a:p>
                      <a:pPr>
                        <a:lnSpc>
                          <a:spcPct val="100000"/>
                        </a:lnSpc>
                      </a:pPr>
                      <a:endParaRPr sz="900">
                        <a:latin typeface="Times New Roman"/>
                        <a:cs typeface="Times New Roman"/>
                      </a:endParaRPr>
                    </a:p>
                  </a:txBody>
                  <a:tcPr marL="0" marR="0" marT="0" marB="0">
                    <a:lnT w="12700">
                      <a:solidFill>
                        <a:srgbClr val="BFBFBF"/>
                      </a:solidFill>
                      <a:prstDash val="solid"/>
                    </a:lnT>
                    <a:solidFill>
                      <a:srgbClr val="F2F2F2"/>
                    </a:solidFill>
                  </a:tcPr>
                </a:tc>
                <a:tc gridSpan="4">
                  <a:txBody>
                    <a:bodyPr/>
                    <a:lstStyle/>
                    <a:p>
                      <a:pPr marL="444500">
                        <a:lnSpc>
                          <a:spcPts val="1635"/>
                        </a:lnSpc>
                        <a:spcBef>
                          <a:spcPts val="320"/>
                        </a:spcBef>
                      </a:pPr>
                      <a:r>
                        <a:rPr sz="1100" spc="-10" dirty="0">
                          <a:solidFill>
                            <a:srgbClr val="3F4444"/>
                          </a:solidFill>
                          <a:latin typeface="Arial"/>
                          <a:cs typeface="Arial"/>
                        </a:rPr>
                        <a:t>ER+/PR+</a:t>
                      </a:r>
                      <a:endParaRPr sz="1100" dirty="0">
                        <a:latin typeface="Arial"/>
                        <a:cs typeface="Arial"/>
                      </a:endParaRPr>
                    </a:p>
                  </a:txBody>
                  <a:tcPr marL="0" marR="0" marT="30480" marB="0">
                    <a:lnT w="12700">
                      <a:solidFill>
                        <a:srgbClr val="BFBFBF"/>
                      </a:solidFill>
                      <a:prstDash val="solid"/>
                    </a:lnT>
                    <a:solidFill>
                      <a:srgbClr val="F2F2F2"/>
                    </a:solidFill>
                  </a:tcPr>
                </a:tc>
                <a:tc hMerge="1">
                  <a:txBody>
                    <a:bodyPr/>
                    <a:lstStyle/>
                    <a:p>
                      <a:endParaRPr lang="en-US"/>
                    </a:p>
                  </a:txBody>
                  <a:tcPr/>
                </a:tc>
                <a:tc hMerge="1">
                  <a:txBody>
                    <a:bodyPr/>
                    <a:lstStyle/>
                    <a:p>
                      <a:endParaRPr lang="en-US"/>
                    </a:p>
                  </a:txBody>
                  <a:tcPr/>
                </a:tc>
                <a:tc hMerge="1">
                  <a:txBody>
                    <a:bodyPr/>
                    <a:lstStyle/>
                    <a:p>
                      <a:endParaRPr/>
                    </a:p>
                  </a:txBody>
                  <a:tcPr marL="0" marR="0" marT="0" marB="0"/>
                </a:tc>
                <a:tc>
                  <a:txBody>
                    <a:bodyPr/>
                    <a:lstStyle/>
                    <a:p>
                      <a:pPr marR="491490" algn="r">
                        <a:lnSpc>
                          <a:spcPts val="1595"/>
                        </a:lnSpc>
                        <a:spcBef>
                          <a:spcPts val="355"/>
                        </a:spcBef>
                      </a:pPr>
                      <a:r>
                        <a:rPr sz="1100" dirty="0">
                          <a:solidFill>
                            <a:srgbClr val="3F4444"/>
                          </a:solidFill>
                          <a:latin typeface="Arial"/>
                          <a:cs typeface="Arial"/>
                        </a:rPr>
                        <a:t>255</a:t>
                      </a:r>
                      <a:r>
                        <a:rPr sz="1100" spc="-10" dirty="0">
                          <a:solidFill>
                            <a:srgbClr val="3F4444"/>
                          </a:solidFill>
                          <a:latin typeface="Arial"/>
                          <a:cs typeface="Arial"/>
                        </a:rPr>
                        <a:t> (71.8)</a:t>
                      </a:r>
                      <a:endParaRPr sz="1100">
                        <a:latin typeface="Arial"/>
                        <a:cs typeface="Arial"/>
                      </a:endParaRPr>
                    </a:p>
                  </a:txBody>
                  <a:tcPr marL="0" marR="0" marT="33814" marB="0">
                    <a:lnR w="12700">
                      <a:solidFill>
                        <a:srgbClr val="FFFFFF"/>
                      </a:solidFill>
                      <a:prstDash val="solid"/>
                    </a:lnR>
                    <a:lnT w="12700">
                      <a:solidFill>
                        <a:srgbClr val="BFBFBF"/>
                      </a:solidFill>
                      <a:prstDash val="solid"/>
                    </a:lnT>
                    <a:solidFill>
                      <a:srgbClr val="F2F2F2"/>
                    </a:solidFill>
                  </a:tcPr>
                </a:tc>
                <a:tc>
                  <a:txBody>
                    <a:bodyPr/>
                    <a:lstStyle/>
                    <a:p>
                      <a:pPr marL="3810" algn="ctr">
                        <a:lnSpc>
                          <a:spcPts val="1595"/>
                        </a:lnSpc>
                        <a:spcBef>
                          <a:spcPts val="355"/>
                        </a:spcBef>
                      </a:pPr>
                      <a:r>
                        <a:rPr sz="1100" dirty="0">
                          <a:solidFill>
                            <a:srgbClr val="3F4444"/>
                          </a:solidFill>
                          <a:latin typeface="Arial"/>
                          <a:cs typeface="Arial"/>
                        </a:rPr>
                        <a:t>246</a:t>
                      </a:r>
                      <a:r>
                        <a:rPr sz="1100" spc="-10" dirty="0">
                          <a:solidFill>
                            <a:srgbClr val="3F4444"/>
                          </a:solidFill>
                          <a:latin typeface="Arial"/>
                          <a:cs typeface="Arial"/>
                        </a:rPr>
                        <a:t> (69.7)</a:t>
                      </a:r>
                      <a:endParaRPr sz="1100">
                        <a:latin typeface="Arial"/>
                        <a:cs typeface="Arial"/>
                      </a:endParaRPr>
                    </a:p>
                  </a:txBody>
                  <a:tcPr marL="0" marR="0" marT="33814" marB="0">
                    <a:lnL w="12700">
                      <a:solidFill>
                        <a:srgbClr val="FFFFFF"/>
                      </a:solidFill>
                      <a:prstDash val="solid"/>
                    </a:lnL>
                    <a:lnR w="12700">
                      <a:solidFill>
                        <a:srgbClr val="FFFFFF"/>
                      </a:solidFill>
                      <a:prstDash val="solid"/>
                    </a:lnR>
                    <a:lnT w="12700">
                      <a:solidFill>
                        <a:srgbClr val="BFBFBF"/>
                      </a:solidFill>
                      <a:prstDash val="solid"/>
                    </a:lnT>
                    <a:solidFill>
                      <a:srgbClr val="F2F2F2"/>
                    </a:solidFill>
                  </a:tcPr>
                </a:tc>
                <a:tc>
                  <a:txBody>
                    <a:bodyPr/>
                    <a:lstStyle/>
                    <a:p>
                      <a:pPr marR="497840" algn="r">
                        <a:lnSpc>
                          <a:spcPts val="1595"/>
                        </a:lnSpc>
                        <a:spcBef>
                          <a:spcPts val="355"/>
                        </a:spcBef>
                      </a:pPr>
                      <a:r>
                        <a:rPr sz="1100" spc="-10" dirty="0">
                          <a:solidFill>
                            <a:srgbClr val="3F4444"/>
                          </a:solidFill>
                          <a:latin typeface="Arial"/>
                          <a:cs typeface="Arial"/>
                        </a:rPr>
                        <a:t>116</a:t>
                      </a:r>
                      <a:r>
                        <a:rPr sz="1100" spc="-80" dirty="0">
                          <a:solidFill>
                            <a:srgbClr val="3F4444"/>
                          </a:solidFill>
                          <a:latin typeface="Arial"/>
                          <a:cs typeface="Arial"/>
                        </a:rPr>
                        <a:t> </a:t>
                      </a:r>
                      <a:r>
                        <a:rPr sz="1100" spc="-10" dirty="0">
                          <a:solidFill>
                            <a:srgbClr val="3F4444"/>
                          </a:solidFill>
                          <a:latin typeface="Arial"/>
                          <a:cs typeface="Arial"/>
                        </a:rPr>
                        <a:t>(74.8)</a:t>
                      </a:r>
                      <a:endParaRPr sz="1100">
                        <a:latin typeface="Arial"/>
                        <a:cs typeface="Arial"/>
                      </a:endParaRPr>
                    </a:p>
                  </a:txBody>
                  <a:tcPr marL="0" marR="0" marT="33814" marB="0">
                    <a:lnL w="12700">
                      <a:solidFill>
                        <a:srgbClr val="FFFFFF"/>
                      </a:solidFill>
                      <a:prstDash val="solid"/>
                    </a:lnL>
                    <a:lnR w="12700">
                      <a:solidFill>
                        <a:srgbClr val="FFFFFF"/>
                      </a:solidFill>
                      <a:prstDash val="solid"/>
                    </a:lnR>
                    <a:lnT w="12700">
                      <a:solidFill>
                        <a:srgbClr val="BFBFBF"/>
                      </a:solidFill>
                      <a:prstDash val="solid"/>
                    </a:lnT>
                    <a:solidFill>
                      <a:srgbClr val="F2E5ED"/>
                    </a:solidFill>
                  </a:tcPr>
                </a:tc>
                <a:tc>
                  <a:txBody>
                    <a:bodyPr/>
                    <a:lstStyle/>
                    <a:p>
                      <a:pPr marL="3810" algn="ctr">
                        <a:lnSpc>
                          <a:spcPts val="1595"/>
                        </a:lnSpc>
                        <a:spcBef>
                          <a:spcPts val="355"/>
                        </a:spcBef>
                      </a:pPr>
                      <a:r>
                        <a:rPr sz="1100" dirty="0">
                          <a:solidFill>
                            <a:srgbClr val="3F4444"/>
                          </a:solidFill>
                          <a:latin typeface="Arial"/>
                          <a:cs typeface="Arial"/>
                        </a:rPr>
                        <a:t>101</a:t>
                      </a:r>
                      <a:r>
                        <a:rPr sz="1100" spc="-10" dirty="0">
                          <a:solidFill>
                            <a:srgbClr val="3F4444"/>
                          </a:solidFill>
                          <a:latin typeface="Arial"/>
                          <a:cs typeface="Arial"/>
                        </a:rPr>
                        <a:t> (75.4)</a:t>
                      </a:r>
                      <a:endParaRPr sz="1100" dirty="0">
                        <a:latin typeface="Arial"/>
                        <a:cs typeface="Arial"/>
                      </a:endParaRPr>
                    </a:p>
                  </a:txBody>
                  <a:tcPr marL="0" marR="0" marT="33814" marB="0">
                    <a:lnL w="12700">
                      <a:solidFill>
                        <a:srgbClr val="FFFFFF"/>
                      </a:solidFill>
                      <a:prstDash val="solid"/>
                    </a:lnL>
                    <a:lnT w="12700">
                      <a:solidFill>
                        <a:srgbClr val="BFBFBF"/>
                      </a:solidFill>
                      <a:prstDash val="solid"/>
                    </a:lnT>
                    <a:solidFill>
                      <a:srgbClr val="F2F2F2"/>
                    </a:solidFill>
                  </a:tcPr>
                </a:tc>
                <a:extLst>
                  <a:ext uri="{0D108BD9-81ED-4DB2-BD59-A6C34878D82A}">
                    <a16:rowId xmlns:a16="http://schemas.microsoft.com/office/drawing/2014/main" val="10011"/>
                  </a:ext>
                </a:extLst>
              </a:tr>
              <a:tr h="177975">
                <a:tc>
                  <a:txBody>
                    <a:bodyPr/>
                    <a:lstStyle/>
                    <a:p>
                      <a:pPr marL="90805">
                        <a:lnSpc>
                          <a:spcPts val="785"/>
                        </a:lnSpc>
                      </a:pPr>
                      <a:r>
                        <a:rPr sz="1100" dirty="0">
                          <a:solidFill>
                            <a:srgbClr val="3F4444"/>
                          </a:solidFill>
                          <a:latin typeface="Arial"/>
                          <a:cs typeface="Arial"/>
                        </a:rPr>
                        <a:t>Hormone</a:t>
                      </a:r>
                      <a:r>
                        <a:rPr sz="1100" spc="-40" dirty="0">
                          <a:solidFill>
                            <a:srgbClr val="3F4444"/>
                          </a:solidFill>
                          <a:latin typeface="Arial"/>
                          <a:cs typeface="Arial"/>
                        </a:rPr>
                        <a:t> </a:t>
                      </a:r>
                      <a:r>
                        <a:rPr sz="1100" spc="-10" dirty="0">
                          <a:solidFill>
                            <a:srgbClr val="3F4444"/>
                          </a:solidFill>
                          <a:latin typeface="Arial"/>
                          <a:cs typeface="Arial"/>
                        </a:rPr>
                        <a:t>receptor</a:t>
                      </a:r>
                      <a:endParaRPr sz="1100">
                        <a:latin typeface="Arial"/>
                        <a:cs typeface="Arial"/>
                      </a:endParaRPr>
                    </a:p>
                    <a:p>
                      <a:pPr marL="90805">
                        <a:lnSpc>
                          <a:spcPts val="975"/>
                        </a:lnSpc>
                      </a:pPr>
                      <a:r>
                        <a:rPr sz="1100" dirty="0">
                          <a:solidFill>
                            <a:srgbClr val="3F4444"/>
                          </a:solidFill>
                          <a:latin typeface="Arial"/>
                          <a:cs typeface="Arial"/>
                        </a:rPr>
                        <a:t>status;</a:t>
                      </a:r>
                      <a:r>
                        <a:rPr sz="1100" spc="-10" dirty="0">
                          <a:solidFill>
                            <a:srgbClr val="3F4444"/>
                          </a:solidFill>
                          <a:latin typeface="Arial"/>
                          <a:cs typeface="Arial"/>
                        </a:rPr>
                        <a:t> </a:t>
                      </a:r>
                      <a:r>
                        <a:rPr sz="1100" dirty="0">
                          <a:solidFill>
                            <a:srgbClr val="3F4444"/>
                          </a:solidFill>
                          <a:latin typeface="Arial"/>
                          <a:cs typeface="Arial"/>
                        </a:rPr>
                        <a:t>n </a:t>
                      </a:r>
                      <a:r>
                        <a:rPr sz="1100" spc="-20" dirty="0">
                          <a:solidFill>
                            <a:srgbClr val="3F4444"/>
                          </a:solidFill>
                          <a:latin typeface="Arial"/>
                          <a:cs typeface="Arial"/>
                        </a:rPr>
                        <a:t>(%)</a:t>
                      </a:r>
                      <a:r>
                        <a:rPr sz="1000" spc="-30" baseline="24691" dirty="0">
                          <a:solidFill>
                            <a:srgbClr val="3F4444"/>
                          </a:solidFill>
                          <a:latin typeface="Arial"/>
                          <a:cs typeface="Arial"/>
                        </a:rPr>
                        <a:t>†</a:t>
                      </a:r>
                      <a:endParaRPr sz="1000" baseline="24691">
                        <a:latin typeface="Arial"/>
                        <a:cs typeface="Arial"/>
                      </a:endParaRPr>
                    </a:p>
                  </a:txBody>
                  <a:tcPr marL="0" marR="0" marT="0" marB="0">
                    <a:solidFill>
                      <a:srgbClr val="F2F2F2"/>
                    </a:solidFill>
                  </a:tcPr>
                </a:tc>
                <a:tc gridSpan="4">
                  <a:txBody>
                    <a:bodyPr/>
                    <a:lstStyle/>
                    <a:p>
                      <a:pPr marL="444500">
                        <a:lnSpc>
                          <a:spcPts val="1625"/>
                        </a:lnSpc>
                      </a:pPr>
                      <a:r>
                        <a:rPr sz="1100" spc="-10" dirty="0">
                          <a:solidFill>
                            <a:srgbClr val="3F4444"/>
                          </a:solidFill>
                          <a:latin typeface="Arial"/>
                          <a:cs typeface="Arial"/>
                        </a:rPr>
                        <a:t>ER+/PR­</a:t>
                      </a:r>
                      <a:endParaRPr sz="1100">
                        <a:latin typeface="Arial"/>
                        <a:cs typeface="Arial"/>
                      </a:endParaRPr>
                    </a:p>
                  </a:txBody>
                  <a:tcPr marL="0" marR="0" marT="0" marB="0">
                    <a:solidFill>
                      <a:srgbClr val="F2F2F2"/>
                    </a:solidFill>
                  </a:tcPr>
                </a:tc>
                <a:tc hMerge="1">
                  <a:txBody>
                    <a:bodyPr/>
                    <a:lstStyle/>
                    <a:p>
                      <a:endParaRPr lang="en-US"/>
                    </a:p>
                  </a:txBody>
                  <a:tcPr/>
                </a:tc>
                <a:tc hMerge="1">
                  <a:txBody>
                    <a:bodyPr/>
                    <a:lstStyle/>
                    <a:p>
                      <a:endParaRPr lang="en-US"/>
                    </a:p>
                  </a:txBody>
                  <a:tcPr/>
                </a:tc>
                <a:tc hMerge="1">
                  <a:txBody>
                    <a:bodyPr/>
                    <a:lstStyle/>
                    <a:p>
                      <a:endParaRPr/>
                    </a:p>
                  </a:txBody>
                  <a:tcPr marL="0" marR="0" marT="0" marB="0"/>
                </a:tc>
                <a:tc>
                  <a:txBody>
                    <a:bodyPr/>
                    <a:lstStyle/>
                    <a:p>
                      <a:pPr marL="551815">
                        <a:lnSpc>
                          <a:spcPts val="1664"/>
                        </a:lnSpc>
                      </a:pPr>
                      <a:r>
                        <a:rPr sz="1100" dirty="0">
                          <a:solidFill>
                            <a:srgbClr val="3F4444"/>
                          </a:solidFill>
                          <a:latin typeface="Arial"/>
                          <a:cs typeface="Arial"/>
                        </a:rPr>
                        <a:t>94</a:t>
                      </a:r>
                      <a:r>
                        <a:rPr sz="1100" spc="-5" dirty="0">
                          <a:solidFill>
                            <a:srgbClr val="3F4444"/>
                          </a:solidFill>
                          <a:latin typeface="Arial"/>
                          <a:cs typeface="Arial"/>
                        </a:rPr>
                        <a:t> </a:t>
                      </a:r>
                      <a:r>
                        <a:rPr sz="1100" spc="-10" dirty="0">
                          <a:solidFill>
                            <a:srgbClr val="3F4444"/>
                          </a:solidFill>
                          <a:latin typeface="Arial"/>
                          <a:cs typeface="Arial"/>
                        </a:rPr>
                        <a:t>(26.5)</a:t>
                      </a:r>
                      <a:endParaRPr sz="1100" dirty="0">
                        <a:latin typeface="Arial"/>
                        <a:cs typeface="Arial"/>
                      </a:endParaRPr>
                    </a:p>
                  </a:txBody>
                  <a:tcPr marL="0" marR="0" marT="0" marB="0">
                    <a:lnR w="12700">
                      <a:solidFill>
                        <a:srgbClr val="FFFFFF"/>
                      </a:solidFill>
                      <a:prstDash val="solid"/>
                    </a:lnR>
                    <a:solidFill>
                      <a:srgbClr val="F2F2F2"/>
                    </a:solidFill>
                  </a:tcPr>
                </a:tc>
                <a:tc>
                  <a:txBody>
                    <a:bodyPr/>
                    <a:lstStyle/>
                    <a:p>
                      <a:pPr marL="3810" algn="ctr">
                        <a:lnSpc>
                          <a:spcPts val="1664"/>
                        </a:lnSpc>
                      </a:pPr>
                      <a:r>
                        <a:rPr sz="1100" dirty="0">
                          <a:solidFill>
                            <a:srgbClr val="3F4444"/>
                          </a:solidFill>
                          <a:latin typeface="Arial"/>
                          <a:cs typeface="Arial"/>
                        </a:rPr>
                        <a:t>103</a:t>
                      </a:r>
                      <a:r>
                        <a:rPr sz="1100" spc="-10" dirty="0">
                          <a:solidFill>
                            <a:srgbClr val="3F4444"/>
                          </a:solidFill>
                          <a:latin typeface="Arial"/>
                          <a:cs typeface="Arial"/>
                        </a:rPr>
                        <a:t> (29.2)</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2F2F2"/>
                    </a:solidFill>
                  </a:tcPr>
                </a:tc>
                <a:tc>
                  <a:txBody>
                    <a:bodyPr/>
                    <a:lstStyle/>
                    <a:p>
                      <a:pPr marL="551815">
                        <a:lnSpc>
                          <a:spcPts val="1664"/>
                        </a:lnSpc>
                      </a:pPr>
                      <a:r>
                        <a:rPr sz="1100" dirty="0">
                          <a:solidFill>
                            <a:srgbClr val="3F4444"/>
                          </a:solidFill>
                          <a:latin typeface="Arial"/>
                          <a:cs typeface="Arial"/>
                        </a:rPr>
                        <a:t>35</a:t>
                      </a:r>
                      <a:r>
                        <a:rPr sz="1100" spc="-5" dirty="0">
                          <a:solidFill>
                            <a:srgbClr val="3F4444"/>
                          </a:solidFill>
                          <a:latin typeface="Arial"/>
                          <a:cs typeface="Arial"/>
                        </a:rPr>
                        <a:t> </a:t>
                      </a:r>
                      <a:r>
                        <a:rPr sz="1100" spc="-10" dirty="0">
                          <a:solidFill>
                            <a:srgbClr val="3F4444"/>
                          </a:solidFill>
                          <a:latin typeface="Arial"/>
                          <a:cs typeface="Arial"/>
                        </a:rPr>
                        <a:t>(22.6)</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2E5ED"/>
                    </a:solidFill>
                  </a:tcPr>
                </a:tc>
                <a:tc>
                  <a:txBody>
                    <a:bodyPr/>
                    <a:lstStyle/>
                    <a:p>
                      <a:pPr marL="3175" algn="ctr">
                        <a:lnSpc>
                          <a:spcPts val="1664"/>
                        </a:lnSpc>
                      </a:pPr>
                      <a:r>
                        <a:rPr sz="1100" dirty="0">
                          <a:solidFill>
                            <a:srgbClr val="3F4444"/>
                          </a:solidFill>
                          <a:latin typeface="Arial"/>
                          <a:cs typeface="Arial"/>
                        </a:rPr>
                        <a:t>31</a:t>
                      </a:r>
                      <a:r>
                        <a:rPr sz="1100" spc="-5" dirty="0">
                          <a:solidFill>
                            <a:srgbClr val="3F4444"/>
                          </a:solidFill>
                          <a:latin typeface="Arial"/>
                          <a:cs typeface="Arial"/>
                        </a:rPr>
                        <a:t> </a:t>
                      </a:r>
                      <a:r>
                        <a:rPr sz="1100" spc="-10" dirty="0">
                          <a:solidFill>
                            <a:srgbClr val="3F4444"/>
                          </a:solidFill>
                          <a:latin typeface="Arial"/>
                          <a:cs typeface="Arial"/>
                        </a:rPr>
                        <a:t>(23.1)</a:t>
                      </a:r>
                      <a:endParaRPr sz="1100">
                        <a:latin typeface="Arial"/>
                        <a:cs typeface="Arial"/>
                      </a:endParaRPr>
                    </a:p>
                  </a:txBody>
                  <a:tcPr marL="0" marR="0" marT="0" marB="0">
                    <a:lnL w="12700">
                      <a:solidFill>
                        <a:srgbClr val="FFFFFF"/>
                      </a:solidFill>
                      <a:prstDash val="solid"/>
                    </a:lnL>
                    <a:solidFill>
                      <a:srgbClr val="F2F2F2"/>
                    </a:solidFill>
                  </a:tcPr>
                </a:tc>
                <a:extLst>
                  <a:ext uri="{0D108BD9-81ED-4DB2-BD59-A6C34878D82A}">
                    <a16:rowId xmlns:a16="http://schemas.microsoft.com/office/drawing/2014/main" val="10012"/>
                  </a:ext>
                </a:extLst>
              </a:tr>
              <a:tr h="175259">
                <a:tc>
                  <a:txBody>
                    <a:bodyPr/>
                    <a:lstStyle/>
                    <a:p>
                      <a:pPr>
                        <a:lnSpc>
                          <a:spcPct val="100000"/>
                        </a:lnSpc>
                      </a:pPr>
                      <a:endParaRPr sz="900">
                        <a:latin typeface="Times New Roman"/>
                        <a:cs typeface="Times New Roman"/>
                      </a:endParaRPr>
                    </a:p>
                  </a:txBody>
                  <a:tcPr marL="0" marR="0" marT="0" marB="0">
                    <a:lnB w="12700">
                      <a:solidFill>
                        <a:srgbClr val="BFBFBF"/>
                      </a:solidFill>
                      <a:prstDash val="solid"/>
                    </a:lnB>
                    <a:solidFill>
                      <a:srgbClr val="F2F2F2"/>
                    </a:solidFill>
                  </a:tcPr>
                </a:tc>
                <a:tc gridSpan="4">
                  <a:txBody>
                    <a:bodyPr/>
                    <a:lstStyle/>
                    <a:p>
                      <a:pPr marL="444500">
                        <a:lnSpc>
                          <a:spcPts val="1445"/>
                        </a:lnSpc>
                      </a:pPr>
                      <a:r>
                        <a:rPr sz="1100" dirty="0">
                          <a:solidFill>
                            <a:srgbClr val="3F4444"/>
                          </a:solidFill>
                          <a:latin typeface="Arial"/>
                          <a:cs typeface="Arial"/>
                        </a:rPr>
                        <a:t>ER+/PR</a:t>
                      </a:r>
                      <a:r>
                        <a:rPr sz="1100" spc="-25" dirty="0">
                          <a:solidFill>
                            <a:srgbClr val="3F4444"/>
                          </a:solidFill>
                          <a:latin typeface="Arial"/>
                          <a:cs typeface="Arial"/>
                        </a:rPr>
                        <a:t> </a:t>
                      </a:r>
                      <a:r>
                        <a:rPr sz="1100" spc="-10" dirty="0">
                          <a:solidFill>
                            <a:srgbClr val="3F4444"/>
                          </a:solidFill>
                          <a:latin typeface="Arial"/>
                          <a:cs typeface="Arial"/>
                        </a:rPr>
                        <a:t>unknown</a:t>
                      </a:r>
                      <a:endParaRPr sz="1100">
                        <a:latin typeface="Arial"/>
                        <a:cs typeface="Arial"/>
                      </a:endParaRPr>
                    </a:p>
                  </a:txBody>
                  <a:tcPr marL="0" marR="0" marT="0" marB="0">
                    <a:lnB w="12700">
                      <a:solidFill>
                        <a:srgbClr val="BFBFBF"/>
                      </a:solidFill>
                      <a:prstDash val="solid"/>
                    </a:lnB>
                    <a:solidFill>
                      <a:srgbClr val="F2F2F2"/>
                    </a:solidFill>
                  </a:tcPr>
                </a:tc>
                <a:tc hMerge="1">
                  <a:txBody>
                    <a:bodyPr/>
                    <a:lstStyle/>
                    <a:p>
                      <a:endParaRPr lang="en-US"/>
                    </a:p>
                  </a:txBody>
                  <a:tcPr/>
                </a:tc>
                <a:tc hMerge="1">
                  <a:txBody>
                    <a:bodyPr/>
                    <a:lstStyle/>
                    <a:p>
                      <a:endParaRPr lang="en-US"/>
                    </a:p>
                  </a:txBody>
                  <a:tcPr/>
                </a:tc>
                <a:tc hMerge="1">
                  <a:txBody>
                    <a:bodyPr/>
                    <a:lstStyle/>
                    <a:p>
                      <a:endParaRPr/>
                    </a:p>
                  </a:txBody>
                  <a:tcPr marL="0" marR="0" marT="0" marB="0"/>
                </a:tc>
                <a:tc>
                  <a:txBody>
                    <a:bodyPr/>
                    <a:lstStyle/>
                    <a:p>
                      <a:pPr marL="2540" algn="ctr">
                        <a:lnSpc>
                          <a:spcPts val="1485"/>
                        </a:lnSpc>
                      </a:pPr>
                      <a:r>
                        <a:rPr sz="1100" dirty="0">
                          <a:solidFill>
                            <a:srgbClr val="3F4444"/>
                          </a:solidFill>
                          <a:latin typeface="Arial"/>
                          <a:cs typeface="Arial"/>
                        </a:rPr>
                        <a:t>5 </a:t>
                      </a:r>
                      <a:r>
                        <a:rPr sz="1100" spc="-10" dirty="0">
                          <a:solidFill>
                            <a:srgbClr val="3F4444"/>
                          </a:solidFill>
                          <a:latin typeface="Arial"/>
                          <a:cs typeface="Arial"/>
                        </a:rPr>
                        <a:t>(1.4)</a:t>
                      </a:r>
                      <a:endParaRPr sz="1100">
                        <a:latin typeface="Arial"/>
                        <a:cs typeface="Arial"/>
                      </a:endParaRPr>
                    </a:p>
                  </a:txBody>
                  <a:tcPr marL="0" marR="0" marT="0" marB="0">
                    <a:lnR w="12700">
                      <a:solidFill>
                        <a:srgbClr val="FFFFFF"/>
                      </a:solidFill>
                      <a:prstDash val="solid"/>
                    </a:lnR>
                    <a:lnB w="12700">
                      <a:solidFill>
                        <a:srgbClr val="BFBFBF"/>
                      </a:solidFill>
                      <a:prstDash val="solid"/>
                    </a:lnB>
                    <a:solidFill>
                      <a:srgbClr val="F2F2F2"/>
                    </a:solidFill>
                  </a:tcPr>
                </a:tc>
                <a:tc>
                  <a:txBody>
                    <a:bodyPr/>
                    <a:lstStyle/>
                    <a:p>
                      <a:pPr marL="2540" algn="ctr">
                        <a:lnSpc>
                          <a:spcPts val="1485"/>
                        </a:lnSpc>
                      </a:pPr>
                      <a:r>
                        <a:rPr sz="1100" dirty="0">
                          <a:solidFill>
                            <a:srgbClr val="3F4444"/>
                          </a:solidFill>
                          <a:latin typeface="Arial"/>
                          <a:cs typeface="Arial"/>
                        </a:rPr>
                        <a:t>4 </a:t>
                      </a:r>
                      <a:r>
                        <a:rPr sz="1100" spc="-10" dirty="0">
                          <a:solidFill>
                            <a:srgbClr val="3F4444"/>
                          </a:solidFill>
                          <a:latin typeface="Arial"/>
                          <a:cs typeface="Arial"/>
                        </a:rPr>
                        <a:t>(1.1)</a:t>
                      </a:r>
                      <a:endParaRPr sz="110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BFBFBF"/>
                      </a:solidFill>
                      <a:prstDash val="solid"/>
                    </a:lnB>
                    <a:solidFill>
                      <a:srgbClr val="F2F2F2"/>
                    </a:solidFill>
                  </a:tcPr>
                </a:tc>
                <a:tc>
                  <a:txBody>
                    <a:bodyPr/>
                    <a:lstStyle/>
                    <a:p>
                      <a:pPr marL="2540" algn="ctr">
                        <a:lnSpc>
                          <a:spcPts val="1485"/>
                        </a:lnSpc>
                      </a:pPr>
                      <a:r>
                        <a:rPr sz="1100" dirty="0">
                          <a:solidFill>
                            <a:srgbClr val="3F4444"/>
                          </a:solidFill>
                          <a:latin typeface="Arial"/>
                          <a:cs typeface="Arial"/>
                        </a:rPr>
                        <a:t>4 </a:t>
                      </a:r>
                      <a:r>
                        <a:rPr sz="1100" spc="-10" dirty="0">
                          <a:solidFill>
                            <a:srgbClr val="3F4444"/>
                          </a:solidFill>
                          <a:latin typeface="Arial"/>
                          <a:cs typeface="Arial"/>
                        </a:rPr>
                        <a:t>(2.6)</a:t>
                      </a:r>
                      <a:endParaRPr sz="110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BFBFBF"/>
                      </a:solidFill>
                      <a:prstDash val="solid"/>
                    </a:lnB>
                    <a:solidFill>
                      <a:srgbClr val="F2E5ED"/>
                    </a:solidFill>
                  </a:tcPr>
                </a:tc>
                <a:tc>
                  <a:txBody>
                    <a:bodyPr/>
                    <a:lstStyle/>
                    <a:p>
                      <a:pPr marL="2540" algn="ctr">
                        <a:lnSpc>
                          <a:spcPts val="1485"/>
                        </a:lnSpc>
                      </a:pPr>
                      <a:r>
                        <a:rPr sz="1100" dirty="0">
                          <a:solidFill>
                            <a:srgbClr val="3F4444"/>
                          </a:solidFill>
                          <a:latin typeface="Arial"/>
                          <a:cs typeface="Arial"/>
                        </a:rPr>
                        <a:t>2 </a:t>
                      </a:r>
                      <a:r>
                        <a:rPr sz="1100" spc="-10" dirty="0">
                          <a:solidFill>
                            <a:srgbClr val="3F4444"/>
                          </a:solidFill>
                          <a:latin typeface="Arial"/>
                          <a:cs typeface="Arial"/>
                        </a:rPr>
                        <a:t>(1.5)</a:t>
                      </a:r>
                      <a:endParaRPr sz="1100">
                        <a:latin typeface="Arial"/>
                        <a:cs typeface="Arial"/>
                      </a:endParaRPr>
                    </a:p>
                  </a:txBody>
                  <a:tcPr marL="0" marR="0" marT="0" marB="0">
                    <a:lnL w="12700">
                      <a:solidFill>
                        <a:srgbClr val="FFFFFF"/>
                      </a:solidFill>
                      <a:prstDash val="solid"/>
                    </a:lnL>
                    <a:lnB w="12700">
                      <a:solidFill>
                        <a:srgbClr val="BFBFBF"/>
                      </a:solidFill>
                      <a:prstDash val="solid"/>
                    </a:lnB>
                    <a:solidFill>
                      <a:srgbClr val="F2F2F2"/>
                    </a:solidFill>
                  </a:tcPr>
                </a:tc>
                <a:extLst>
                  <a:ext uri="{0D108BD9-81ED-4DB2-BD59-A6C34878D82A}">
                    <a16:rowId xmlns:a16="http://schemas.microsoft.com/office/drawing/2014/main" val="10013"/>
                  </a:ext>
                </a:extLst>
              </a:tr>
              <a:tr h="199073">
                <a:tc gridSpan="5">
                  <a:txBody>
                    <a:bodyPr/>
                    <a:lstStyle/>
                    <a:p>
                      <a:pPr marL="90805">
                        <a:lnSpc>
                          <a:spcPts val="1675"/>
                        </a:lnSpc>
                        <a:spcBef>
                          <a:spcPts val="320"/>
                        </a:spcBef>
                        <a:tabLst>
                          <a:tab pos="2004060" algn="l"/>
                        </a:tabLst>
                      </a:pPr>
                      <a:r>
                        <a:rPr sz="1100" dirty="0">
                          <a:solidFill>
                            <a:srgbClr val="3F4444"/>
                          </a:solidFill>
                          <a:latin typeface="Arial"/>
                          <a:cs typeface="Arial"/>
                        </a:rPr>
                        <a:t>Endocrine</a:t>
                      </a:r>
                      <a:r>
                        <a:rPr sz="1100" spc="-40" dirty="0">
                          <a:solidFill>
                            <a:srgbClr val="3F4444"/>
                          </a:solidFill>
                          <a:latin typeface="Arial"/>
                          <a:cs typeface="Arial"/>
                        </a:rPr>
                        <a:t> </a:t>
                      </a:r>
                      <a:r>
                        <a:rPr sz="1100" spc="-10" dirty="0">
                          <a:solidFill>
                            <a:srgbClr val="3F4444"/>
                          </a:solidFill>
                          <a:latin typeface="Arial"/>
                          <a:cs typeface="Arial"/>
                        </a:rPr>
                        <a:t>resistance;</a:t>
                      </a:r>
                      <a:r>
                        <a:rPr sz="1100" dirty="0">
                          <a:solidFill>
                            <a:srgbClr val="3F4444"/>
                          </a:solidFill>
                          <a:latin typeface="Arial"/>
                          <a:cs typeface="Arial"/>
                        </a:rPr>
                        <a:t>	</a:t>
                      </a:r>
                      <a:r>
                        <a:rPr sz="1100" spc="-10" dirty="0">
                          <a:solidFill>
                            <a:srgbClr val="3F4444"/>
                          </a:solidFill>
                          <a:latin typeface="Arial"/>
                          <a:cs typeface="Arial"/>
                        </a:rPr>
                        <a:t>Primary</a:t>
                      </a:r>
                      <a:endParaRPr sz="1100">
                        <a:latin typeface="Arial"/>
                        <a:cs typeface="Arial"/>
                      </a:endParaRPr>
                    </a:p>
                  </a:txBody>
                  <a:tcPr marL="0" marR="0" marT="30480" marB="0">
                    <a:lnT w="12700">
                      <a:solidFill>
                        <a:srgbClr val="BFBFBF"/>
                      </a:solidFill>
                      <a:prstDash val="solid"/>
                    </a:lnT>
                  </a:tcPr>
                </a:tc>
                <a:tc hMerge="1">
                  <a:txBody>
                    <a:bodyPr/>
                    <a:lstStyle/>
                    <a:p>
                      <a:endParaRPr/>
                    </a:p>
                  </a:txBody>
                  <a:tcPr marL="0" marR="0" marT="0" marB="0"/>
                </a:tc>
                <a:tc hMerge="1">
                  <a:txBody>
                    <a:bodyPr/>
                    <a:lstStyle/>
                    <a:p>
                      <a:endParaRPr lang="en-US"/>
                    </a:p>
                  </a:txBody>
                  <a:tcPr/>
                </a:tc>
                <a:tc hMerge="1">
                  <a:txBody>
                    <a:bodyPr/>
                    <a:lstStyle/>
                    <a:p>
                      <a:endParaRPr lang="en-US"/>
                    </a:p>
                  </a:txBody>
                  <a:tcPr/>
                </a:tc>
                <a:tc hMerge="1">
                  <a:txBody>
                    <a:bodyPr/>
                    <a:lstStyle/>
                    <a:p>
                      <a:endParaRPr/>
                    </a:p>
                  </a:txBody>
                  <a:tcPr marL="0" marR="0" marT="0" marB="0"/>
                </a:tc>
                <a:tc>
                  <a:txBody>
                    <a:bodyPr/>
                    <a:lstStyle/>
                    <a:p>
                      <a:pPr marR="491490" algn="r">
                        <a:lnSpc>
                          <a:spcPts val="1635"/>
                        </a:lnSpc>
                        <a:spcBef>
                          <a:spcPts val="355"/>
                        </a:spcBef>
                      </a:pPr>
                      <a:r>
                        <a:rPr sz="1100" dirty="0">
                          <a:solidFill>
                            <a:srgbClr val="3F4444"/>
                          </a:solidFill>
                          <a:latin typeface="Arial"/>
                          <a:cs typeface="Arial"/>
                        </a:rPr>
                        <a:t>127</a:t>
                      </a:r>
                      <a:r>
                        <a:rPr sz="1100" spc="-10" dirty="0">
                          <a:solidFill>
                            <a:srgbClr val="3F4444"/>
                          </a:solidFill>
                          <a:latin typeface="Arial"/>
                          <a:cs typeface="Arial"/>
                        </a:rPr>
                        <a:t> (35.8)</a:t>
                      </a:r>
                      <a:endParaRPr sz="1100">
                        <a:latin typeface="Arial"/>
                        <a:cs typeface="Arial"/>
                      </a:endParaRPr>
                    </a:p>
                  </a:txBody>
                  <a:tcPr marL="0" marR="0" marT="33814" marB="0">
                    <a:lnR w="12700">
                      <a:solidFill>
                        <a:srgbClr val="FFFFFF"/>
                      </a:solidFill>
                      <a:prstDash val="solid"/>
                    </a:lnR>
                    <a:lnT w="12700">
                      <a:solidFill>
                        <a:srgbClr val="BFBFBF"/>
                      </a:solidFill>
                      <a:prstDash val="solid"/>
                    </a:lnT>
                    <a:solidFill>
                      <a:srgbClr val="F9F2F6"/>
                    </a:solidFill>
                  </a:tcPr>
                </a:tc>
                <a:tc>
                  <a:txBody>
                    <a:bodyPr/>
                    <a:lstStyle/>
                    <a:p>
                      <a:pPr marL="3810" algn="ctr">
                        <a:lnSpc>
                          <a:spcPts val="1635"/>
                        </a:lnSpc>
                        <a:spcBef>
                          <a:spcPts val="355"/>
                        </a:spcBef>
                      </a:pPr>
                      <a:r>
                        <a:rPr sz="1100" dirty="0">
                          <a:solidFill>
                            <a:srgbClr val="3F4444"/>
                          </a:solidFill>
                          <a:latin typeface="Arial"/>
                          <a:cs typeface="Arial"/>
                        </a:rPr>
                        <a:t>135</a:t>
                      </a:r>
                      <a:r>
                        <a:rPr sz="1100" spc="-10" dirty="0">
                          <a:solidFill>
                            <a:srgbClr val="3F4444"/>
                          </a:solidFill>
                          <a:latin typeface="Arial"/>
                          <a:cs typeface="Arial"/>
                        </a:rPr>
                        <a:t> (38.2)</a:t>
                      </a:r>
                      <a:endParaRPr sz="1100">
                        <a:latin typeface="Arial"/>
                        <a:cs typeface="Arial"/>
                      </a:endParaRPr>
                    </a:p>
                  </a:txBody>
                  <a:tcPr marL="0" marR="0" marT="33814" marB="0">
                    <a:lnL w="12700">
                      <a:solidFill>
                        <a:srgbClr val="FFFFFF"/>
                      </a:solidFill>
                      <a:prstDash val="solid"/>
                    </a:lnL>
                    <a:lnR w="12700">
                      <a:solidFill>
                        <a:srgbClr val="FFFFFF"/>
                      </a:solidFill>
                      <a:prstDash val="solid"/>
                    </a:lnR>
                    <a:lnT w="12700">
                      <a:solidFill>
                        <a:srgbClr val="BFBFBF"/>
                      </a:solidFill>
                      <a:prstDash val="solid"/>
                    </a:lnT>
                    <a:solidFill>
                      <a:srgbClr val="FCFCFC"/>
                    </a:solidFill>
                  </a:tcPr>
                </a:tc>
                <a:tc>
                  <a:txBody>
                    <a:bodyPr/>
                    <a:lstStyle/>
                    <a:p>
                      <a:pPr marL="551815">
                        <a:lnSpc>
                          <a:spcPts val="1635"/>
                        </a:lnSpc>
                        <a:spcBef>
                          <a:spcPts val="355"/>
                        </a:spcBef>
                      </a:pPr>
                      <a:r>
                        <a:rPr sz="1100" dirty="0">
                          <a:solidFill>
                            <a:srgbClr val="3F4444"/>
                          </a:solidFill>
                          <a:latin typeface="Arial"/>
                          <a:cs typeface="Arial"/>
                        </a:rPr>
                        <a:t>60</a:t>
                      </a:r>
                      <a:r>
                        <a:rPr sz="1100" spc="-5" dirty="0">
                          <a:solidFill>
                            <a:srgbClr val="3F4444"/>
                          </a:solidFill>
                          <a:latin typeface="Arial"/>
                          <a:cs typeface="Arial"/>
                        </a:rPr>
                        <a:t> </a:t>
                      </a:r>
                      <a:r>
                        <a:rPr sz="1100" spc="-10" dirty="0">
                          <a:solidFill>
                            <a:srgbClr val="3F4444"/>
                          </a:solidFill>
                          <a:latin typeface="Arial"/>
                          <a:cs typeface="Arial"/>
                        </a:rPr>
                        <a:t>(38.7)</a:t>
                      </a:r>
                      <a:endParaRPr sz="1100">
                        <a:latin typeface="Arial"/>
                        <a:cs typeface="Arial"/>
                      </a:endParaRPr>
                    </a:p>
                  </a:txBody>
                  <a:tcPr marL="0" marR="0" marT="33814" marB="0">
                    <a:lnL w="12700">
                      <a:solidFill>
                        <a:srgbClr val="FFFFFF"/>
                      </a:solidFill>
                      <a:prstDash val="solid"/>
                    </a:lnL>
                    <a:lnR w="12700">
                      <a:solidFill>
                        <a:srgbClr val="FFFFFF"/>
                      </a:solidFill>
                      <a:prstDash val="solid"/>
                    </a:lnR>
                    <a:lnT w="12700">
                      <a:solidFill>
                        <a:srgbClr val="BFBFBF"/>
                      </a:solidFill>
                      <a:prstDash val="solid"/>
                    </a:lnT>
                    <a:solidFill>
                      <a:srgbClr val="F9F2F6"/>
                    </a:solidFill>
                  </a:tcPr>
                </a:tc>
                <a:tc>
                  <a:txBody>
                    <a:bodyPr/>
                    <a:lstStyle/>
                    <a:p>
                      <a:pPr marL="3175" algn="ctr">
                        <a:lnSpc>
                          <a:spcPts val="1635"/>
                        </a:lnSpc>
                        <a:spcBef>
                          <a:spcPts val="355"/>
                        </a:spcBef>
                      </a:pPr>
                      <a:r>
                        <a:rPr sz="1100" dirty="0">
                          <a:solidFill>
                            <a:srgbClr val="3F4444"/>
                          </a:solidFill>
                          <a:latin typeface="Arial"/>
                          <a:cs typeface="Arial"/>
                        </a:rPr>
                        <a:t>55</a:t>
                      </a:r>
                      <a:r>
                        <a:rPr sz="1100" spc="-5" dirty="0">
                          <a:solidFill>
                            <a:srgbClr val="3F4444"/>
                          </a:solidFill>
                          <a:latin typeface="Arial"/>
                          <a:cs typeface="Arial"/>
                        </a:rPr>
                        <a:t> </a:t>
                      </a:r>
                      <a:r>
                        <a:rPr sz="1100" spc="-10" dirty="0">
                          <a:solidFill>
                            <a:srgbClr val="3F4444"/>
                          </a:solidFill>
                          <a:latin typeface="Arial"/>
                          <a:cs typeface="Arial"/>
                        </a:rPr>
                        <a:t>(41.0)</a:t>
                      </a:r>
                      <a:endParaRPr sz="1100">
                        <a:latin typeface="Arial"/>
                        <a:cs typeface="Arial"/>
                      </a:endParaRPr>
                    </a:p>
                  </a:txBody>
                  <a:tcPr marL="0" marR="0" marT="33814" marB="0">
                    <a:lnL w="12700">
                      <a:solidFill>
                        <a:srgbClr val="FFFFFF"/>
                      </a:solidFill>
                      <a:prstDash val="solid"/>
                    </a:lnL>
                    <a:lnT w="12700">
                      <a:solidFill>
                        <a:srgbClr val="BFBFBF"/>
                      </a:solidFill>
                      <a:prstDash val="solid"/>
                    </a:lnT>
                    <a:solidFill>
                      <a:srgbClr val="FCFCFC"/>
                    </a:solidFill>
                  </a:tcPr>
                </a:tc>
                <a:extLst>
                  <a:ext uri="{0D108BD9-81ED-4DB2-BD59-A6C34878D82A}">
                    <a16:rowId xmlns:a16="http://schemas.microsoft.com/office/drawing/2014/main" val="10014"/>
                  </a:ext>
                </a:extLst>
              </a:tr>
              <a:tr h="189071">
                <a:tc gridSpan="5">
                  <a:txBody>
                    <a:bodyPr/>
                    <a:lstStyle/>
                    <a:p>
                      <a:pPr marL="90805">
                        <a:lnSpc>
                          <a:spcPts val="1585"/>
                        </a:lnSpc>
                        <a:tabLst>
                          <a:tab pos="2004060" algn="l"/>
                        </a:tabLst>
                      </a:pPr>
                      <a:r>
                        <a:rPr sz="1100" dirty="0">
                          <a:solidFill>
                            <a:srgbClr val="3F4444"/>
                          </a:solidFill>
                          <a:latin typeface="Arial"/>
                          <a:cs typeface="Arial"/>
                        </a:rPr>
                        <a:t>n </a:t>
                      </a:r>
                      <a:r>
                        <a:rPr sz="1100" spc="-25" dirty="0">
                          <a:solidFill>
                            <a:srgbClr val="3F4444"/>
                          </a:solidFill>
                          <a:latin typeface="Arial"/>
                          <a:cs typeface="Arial"/>
                        </a:rPr>
                        <a:t>(%)</a:t>
                      </a:r>
                      <a:r>
                        <a:rPr sz="1100" dirty="0">
                          <a:solidFill>
                            <a:srgbClr val="3F4444"/>
                          </a:solidFill>
                          <a:latin typeface="Arial"/>
                          <a:cs typeface="Arial"/>
                        </a:rPr>
                        <a:t>	</a:t>
                      </a:r>
                      <a:r>
                        <a:rPr sz="1100" spc="-10" dirty="0">
                          <a:solidFill>
                            <a:srgbClr val="3F4444"/>
                          </a:solidFill>
                          <a:latin typeface="Arial"/>
                          <a:cs typeface="Arial"/>
                        </a:rPr>
                        <a:t>Secondary</a:t>
                      </a:r>
                      <a:endParaRPr sz="1100">
                        <a:latin typeface="Arial"/>
                        <a:cs typeface="Arial"/>
                      </a:endParaRPr>
                    </a:p>
                  </a:txBody>
                  <a:tcPr marL="0" marR="0" marT="0" marB="0">
                    <a:lnB w="12700">
                      <a:solidFill>
                        <a:srgbClr val="9DB0AC"/>
                      </a:solidFill>
                      <a:prstDash val="solid"/>
                    </a:lnB>
                  </a:tcPr>
                </a:tc>
                <a:tc hMerge="1">
                  <a:txBody>
                    <a:bodyPr/>
                    <a:lstStyle/>
                    <a:p>
                      <a:endParaRPr/>
                    </a:p>
                  </a:txBody>
                  <a:tcPr marL="0" marR="0" marT="0" marB="0"/>
                </a:tc>
                <a:tc hMerge="1">
                  <a:txBody>
                    <a:bodyPr/>
                    <a:lstStyle/>
                    <a:p>
                      <a:endParaRPr lang="en-US"/>
                    </a:p>
                  </a:txBody>
                  <a:tcPr/>
                </a:tc>
                <a:tc hMerge="1">
                  <a:txBody>
                    <a:bodyPr/>
                    <a:lstStyle/>
                    <a:p>
                      <a:endParaRPr lang="en-US"/>
                    </a:p>
                  </a:txBody>
                  <a:tcPr/>
                </a:tc>
                <a:tc hMerge="1">
                  <a:txBody>
                    <a:bodyPr/>
                    <a:lstStyle/>
                    <a:p>
                      <a:endParaRPr/>
                    </a:p>
                  </a:txBody>
                  <a:tcPr marL="0" marR="0" marT="0" marB="0"/>
                </a:tc>
                <a:tc>
                  <a:txBody>
                    <a:bodyPr/>
                    <a:lstStyle/>
                    <a:p>
                      <a:pPr marR="491490" algn="r">
                        <a:lnSpc>
                          <a:spcPts val="1625"/>
                        </a:lnSpc>
                      </a:pPr>
                      <a:r>
                        <a:rPr sz="1100" dirty="0">
                          <a:solidFill>
                            <a:srgbClr val="3F4444"/>
                          </a:solidFill>
                          <a:latin typeface="Arial"/>
                          <a:cs typeface="Arial"/>
                        </a:rPr>
                        <a:t>228</a:t>
                      </a:r>
                      <a:r>
                        <a:rPr sz="1100" spc="-10" dirty="0">
                          <a:solidFill>
                            <a:srgbClr val="3F4444"/>
                          </a:solidFill>
                          <a:latin typeface="Arial"/>
                          <a:cs typeface="Arial"/>
                        </a:rPr>
                        <a:t> (64.2)</a:t>
                      </a:r>
                      <a:endParaRPr sz="1100">
                        <a:latin typeface="Arial"/>
                        <a:cs typeface="Arial"/>
                      </a:endParaRPr>
                    </a:p>
                  </a:txBody>
                  <a:tcPr marL="0" marR="0" marT="0" marB="0">
                    <a:lnR w="12700">
                      <a:solidFill>
                        <a:srgbClr val="FFFFFF"/>
                      </a:solidFill>
                      <a:prstDash val="solid"/>
                    </a:lnR>
                    <a:lnB w="12700">
                      <a:solidFill>
                        <a:srgbClr val="9DB0AC"/>
                      </a:solidFill>
                      <a:prstDash val="solid"/>
                    </a:lnB>
                    <a:solidFill>
                      <a:srgbClr val="F9F2F6"/>
                    </a:solidFill>
                  </a:tcPr>
                </a:tc>
                <a:tc>
                  <a:txBody>
                    <a:bodyPr/>
                    <a:lstStyle/>
                    <a:p>
                      <a:pPr marL="3810" algn="ctr">
                        <a:lnSpc>
                          <a:spcPts val="1625"/>
                        </a:lnSpc>
                      </a:pPr>
                      <a:r>
                        <a:rPr sz="1100" dirty="0">
                          <a:solidFill>
                            <a:srgbClr val="3F4444"/>
                          </a:solidFill>
                          <a:latin typeface="Arial"/>
                          <a:cs typeface="Arial"/>
                        </a:rPr>
                        <a:t>218</a:t>
                      </a:r>
                      <a:r>
                        <a:rPr sz="1100" spc="-10" dirty="0">
                          <a:solidFill>
                            <a:srgbClr val="3F4444"/>
                          </a:solidFill>
                          <a:latin typeface="Arial"/>
                          <a:cs typeface="Arial"/>
                        </a:rPr>
                        <a:t> (61.8)</a:t>
                      </a:r>
                      <a:endParaRPr sz="110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9DB0AC"/>
                      </a:solidFill>
                      <a:prstDash val="solid"/>
                    </a:lnB>
                    <a:solidFill>
                      <a:srgbClr val="FCFCFC"/>
                    </a:solidFill>
                  </a:tcPr>
                </a:tc>
                <a:tc>
                  <a:txBody>
                    <a:bodyPr/>
                    <a:lstStyle/>
                    <a:p>
                      <a:pPr marL="551815">
                        <a:lnSpc>
                          <a:spcPts val="1625"/>
                        </a:lnSpc>
                      </a:pPr>
                      <a:r>
                        <a:rPr sz="1100" dirty="0">
                          <a:solidFill>
                            <a:srgbClr val="3F4444"/>
                          </a:solidFill>
                          <a:latin typeface="Arial"/>
                          <a:cs typeface="Arial"/>
                        </a:rPr>
                        <a:t>95</a:t>
                      </a:r>
                      <a:r>
                        <a:rPr sz="1100" spc="-5" dirty="0">
                          <a:solidFill>
                            <a:srgbClr val="3F4444"/>
                          </a:solidFill>
                          <a:latin typeface="Arial"/>
                          <a:cs typeface="Arial"/>
                        </a:rPr>
                        <a:t> </a:t>
                      </a:r>
                      <a:r>
                        <a:rPr sz="1100" spc="-10" dirty="0">
                          <a:solidFill>
                            <a:srgbClr val="3F4444"/>
                          </a:solidFill>
                          <a:latin typeface="Arial"/>
                          <a:cs typeface="Arial"/>
                        </a:rPr>
                        <a:t>(61.3)</a:t>
                      </a:r>
                      <a:endParaRPr sz="110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9DB0AC"/>
                      </a:solidFill>
                      <a:prstDash val="solid"/>
                    </a:lnB>
                    <a:solidFill>
                      <a:srgbClr val="F9F2F6"/>
                    </a:solidFill>
                  </a:tcPr>
                </a:tc>
                <a:tc>
                  <a:txBody>
                    <a:bodyPr/>
                    <a:lstStyle/>
                    <a:p>
                      <a:pPr marL="3175" algn="ctr">
                        <a:lnSpc>
                          <a:spcPts val="1625"/>
                        </a:lnSpc>
                      </a:pPr>
                      <a:r>
                        <a:rPr sz="1100" dirty="0">
                          <a:solidFill>
                            <a:srgbClr val="3F4444"/>
                          </a:solidFill>
                          <a:latin typeface="Arial"/>
                          <a:cs typeface="Arial"/>
                        </a:rPr>
                        <a:t>79</a:t>
                      </a:r>
                      <a:r>
                        <a:rPr sz="1100" spc="-5" dirty="0">
                          <a:solidFill>
                            <a:srgbClr val="3F4444"/>
                          </a:solidFill>
                          <a:latin typeface="Arial"/>
                          <a:cs typeface="Arial"/>
                        </a:rPr>
                        <a:t> </a:t>
                      </a:r>
                      <a:r>
                        <a:rPr sz="1100" spc="-10" dirty="0">
                          <a:solidFill>
                            <a:srgbClr val="3F4444"/>
                          </a:solidFill>
                          <a:latin typeface="Arial"/>
                          <a:cs typeface="Arial"/>
                        </a:rPr>
                        <a:t>(59.0)</a:t>
                      </a:r>
                      <a:endParaRPr sz="1100" dirty="0">
                        <a:latin typeface="Arial"/>
                        <a:cs typeface="Arial"/>
                      </a:endParaRPr>
                    </a:p>
                  </a:txBody>
                  <a:tcPr marL="0" marR="0" marT="0" marB="0">
                    <a:lnL w="12700">
                      <a:solidFill>
                        <a:srgbClr val="FFFFFF"/>
                      </a:solidFill>
                      <a:prstDash val="solid"/>
                    </a:lnL>
                    <a:lnB w="12700">
                      <a:solidFill>
                        <a:srgbClr val="9DB0AC"/>
                      </a:solidFill>
                      <a:prstDash val="solid"/>
                    </a:lnB>
                    <a:solidFill>
                      <a:srgbClr val="FCFCFC"/>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3294947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97983" y="50599"/>
            <a:ext cx="3310414" cy="148117"/>
          </a:xfrm>
          <a:prstGeom prst="rect">
            <a:avLst/>
          </a:prstGeom>
        </p:spPr>
        <p:txBody>
          <a:bodyPr vert="horz" wrap="square" lIns="0" tIns="9525" rIns="0" bIns="0" rtlCol="0">
            <a:spAutoFit/>
          </a:bodyPr>
          <a:lstStyle/>
          <a:p>
            <a:pPr marL="28575">
              <a:spcBef>
                <a:spcPts val="75"/>
              </a:spcBef>
            </a:pPr>
            <a:r>
              <a:rPr sz="900" dirty="0">
                <a:solidFill>
                  <a:srgbClr val="3F4444"/>
                </a:solidFill>
                <a:latin typeface="Arial"/>
                <a:cs typeface="Arial"/>
              </a:rPr>
              <a:t>San</a:t>
            </a:r>
            <a:r>
              <a:rPr sz="900" spc="-64" dirty="0">
                <a:solidFill>
                  <a:srgbClr val="3F4444"/>
                </a:solidFill>
                <a:latin typeface="Arial"/>
                <a:cs typeface="Arial"/>
              </a:rPr>
              <a:t> </a:t>
            </a:r>
            <a:r>
              <a:rPr sz="900" dirty="0">
                <a:solidFill>
                  <a:srgbClr val="3F4444"/>
                </a:solidFill>
                <a:latin typeface="Arial"/>
                <a:cs typeface="Arial"/>
              </a:rPr>
              <a:t>Antonio</a:t>
            </a:r>
            <a:r>
              <a:rPr sz="900" spc="-11" dirty="0">
                <a:solidFill>
                  <a:srgbClr val="3F4444"/>
                </a:solidFill>
                <a:latin typeface="Arial"/>
                <a:cs typeface="Arial"/>
              </a:rPr>
              <a:t> </a:t>
            </a:r>
            <a:r>
              <a:rPr sz="900" dirty="0">
                <a:solidFill>
                  <a:srgbClr val="3F4444"/>
                </a:solidFill>
                <a:latin typeface="Arial"/>
                <a:cs typeface="Arial"/>
              </a:rPr>
              <a:t>Breast</a:t>
            </a:r>
            <a:r>
              <a:rPr sz="900" spc="-11" dirty="0">
                <a:solidFill>
                  <a:srgbClr val="3F4444"/>
                </a:solidFill>
                <a:latin typeface="Arial"/>
                <a:cs typeface="Arial"/>
              </a:rPr>
              <a:t> </a:t>
            </a:r>
            <a:r>
              <a:rPr sz="900" dirty="0">
                <a:solidFill>
                  <a:srgbClr val="3F4444"/>
                </a:solidFill>
                <a:latin typeface="Arial"/>
                <a:cs typeface="Arial"/>
              </a:rPr>
              <a:t>Cancer</a:t>
            </a:r>
            <a:r>
              <a:rPr sz="900" spc="-11" dirty="0">
                <a:solidFill>
                  <a:srgbClr val="3F4444"/>
                </a:solidFill>
                <a:latin typeface="Arial"/>
                <a:cs typeface="Arial"/>
              </a:rPr>
              <a:t> </a:t>
            </a:r>
            <a:r>
              <a:rPr sz="900" dirty="0">
                <a:solidFill>
                  <a:srgbClr val="3F4444"/>
                </a:solidFill>
                <a:latin typeface="Arial"/>
                <a:cs typeface="Arial"/>
              </a:rPr>
              <a:t>Symposium</a:t>
            </a:r>
            <a:r>
              <a:rPr sz="900" baseline="24305" dirty="0">
                <a:solidFill>
                  <a:srgbClr val="3F4444"/>
                </a:solidFill>
                <a:latin typeface="Arial"/>
                <a:cs typeface="Arial"/>
              </a:rPr>
              <a:t>®</a:t>
            </a:r>
            <a:r>
              <a:rPr sz="900" dirty="0">
                <a:solidFill>
                  <a:srgbClr val="3F4444"/>
                </a:solidFill>
                <a:latin typeface="Arial"/>
                <a:cs typeface="Arial"/>
              </a:rPr>
              <a:t>,</a:t>
            </a:r>
            <a:r>
              <a:rPr sz="900" spc="-11" dirty="0">
                <a:solidFill>
                  <a:srgbClr val="3F4444"/>
                </a:solidFill>
                <a:latin typeface="Arial"/>
                <a:cs typeface="Arial"/>
              </a:rPr>
              <a:t> </a:t>
            </a:r>
            <a:r>
              <a:rPr sz="900" dirty="0">
                <a:solidFill>
                  <a:srgbClr val="3F4444"/>
                </a:solidFill>
                <a:latin typeface="Arial"/>
                <a:cs typeface="Arial"/>
              </a:rPr>
              <a:t>December</a:t>
            </a:r>
            <a:r>
              <a:rPr sz="900" spc="-15" dirty="0">
                <a:solidFill>
                  <a:srgbClr val="3F4444"/>
                </a:solidFill>
                <a:latin typeface="Arial"/>
                <a:cs typeface="Arial"/>
              </a:rPr>
              <a:t> </a:t>
            </a:r>
            <a:r>
              <a:rPr sz="900" dirty="0">
                <a:solidFill>
                  <a:srgbClr val="3F4444"/>
                </a:solidFill>
                <a:latin typeface="Arial"/>
                <a:cs typeface="Arial"/>
              </a:rPr>
              <a:t>6–10,</a:t>
            </a:r>
            <a:r>
              <a:rPr sz="900" spc="-11" dirty="0">
                <a:solidFill>
                  <a:srgbClr val="3F4444"/>
                </a:solidFill>
                <a:latin typeface="Arial"/>
                <a:cs typeface="Arial"/>
              </a:rPr>
              <a:t> </a:t>
            </a:r>
            <a:r>
              <a:rPr sz="900" spc="-15" dirty="0">
                <a:solidFill>
                  <a:srgbClr val="3F4444"/>
                </a:solidFill>
                <a:latin typeface="Arial"/>
                <a:cs typeface="Arial"/>
              </a:rPr>
              <a:t>2022</a:t>
            </a:r>
            <a:endParaRPr sz="900">
              <a:latin typeface="Arial"/>
              <a:cs typeface="Arial"/>
            </a:endParaRPr>
          </a:p>
        </p:txBody>
      </p:sp>
      <p:grpSp>
        <p:nvGrpSpPr>
          <p:cNvPr id="3" name="object 3"/>
          <p:cNvGrpSpPr/>
          <p:nvPr/>
        </p:nvGrpSpPr>
        <p:grpSpPr>
          <a:xfrm>
            <a:off x="3403909" y="1016050"/>
            <a:ext cx="5428298" cy="459105"/>
            <a:chOff x="4538545" y="1351559"/>
            <a:chExt cx="7237730" cy="612140"/>
          </a:xfrm>
        </p:grpSpPr>
        <p:sp>
          <p:nvSpPr>
            <p:cNvPr id="4" name="object 4"/>
            <p:cNvSpPr/>
            <p:nvPr/>
          </p:nvSpPr>
          <p:spPr>
            <a:xfrm>
              <a:off x="4538545" y="1351559"/>
              <a:ext cx="1802764" cy="612140"/>
            </a:xfrm>
            <a:custGeom>
              <a:avLst/>
              <a:gdLst/>
              <a:ahLst/>
              <a:cxnLst/>
              <a:rect l="l" t="t" r="r" b="b"/>
              <a:pathLst>
                <a:path w="1802764" h="612139">
                  <a:moveTo>
                    <a:pt x="1802725" y="612000"/>
                  </a:moveTo>
                  <a:lnTo>
                    <a:pt x="0" y="612000"/>
                  </a:lnTo>
                  <a:lnTo>
                    <a:pt x="0" y="102002"/>
                  </a:lnTo>
                  <a:lnTo>
                    <a:pt x="8015" y="62298"/>
                  </a:lnTo>
                  <a:lnTo>
                    <a:pt x="29875" y="29875"/>
                  </a:lnTo>
                  <a:lnTo>
                    <a:pt x="62298" y="8015"/>
                  </a:lnTo>
                  <a:lnTo>
                    <a:pt x="102002" y="0"/>
                  </a:lnTo>
                  <a:lnTo>
                    <a:pt x="1700722" y="0"/>
                  </a:lnTo>
                  <a:lnTo>
                    <a:pt x="1740426" y="8015"/>
                  </a:lnTo>
                  <a:lnTo>
                    <a:pt x="1772849" y="29875"/>
                  </a:lnTo>
                  <a:lnTo>
                    <a:pt x="1794708" y="62298"/>
                  </a:lnTo>
                  <a:lnTo>
                    <a:pt x="1802724" y="102002"/>
                  </a:lnTo>
                  <a:lnTo>
                    <a:pt x="1802725" y="612000"/>
                  </a:lnTo>
                  <a:close/>
                </a:path>
              </a:pathLst>
            </a:custGeom>
            <a:solidFill>
              <a:srgbClr val="830051"/>
            </a:solidFill>
          </p:spPr>
          <p:txBody>
            <a:bodyPr wrap="square" lIns="0" tIns="0" rIns="0" bIns="0" rtlCol="0"/>
            <a:lstStyle/>
            <a:p>
              <a:endParaRPr sz="1800"/>
            </a:p>
          </p:txBody>
        </p:sp>
        <p:sp>
          <p:nvSpPr>
            <p:cNvPr id="5" name="object 5"/>
            <p:cNvSpPr/>
            <p:nvPr/>
          </p:nvSpPr>
          <p:spPr>
            <a:xfrm>
              <a:off x="6348815" y="1351559"/>
              <a:ext cx="1802764" cy="612140"/>
            </a:xfrm>
            <a:custGeom>
              <a:avLst/>
              <a:gdLst/>
              <a:ahLst/>
              <a:cxnLst/>
              <a:rect l="l" t="t" r="r" b="b"/>
              <a:pathLst>
                <a:path w="1802765" h="612139">
                  <a:moveTo>
                    <a:pt x="1802725" y="612000"/>
                  </a:moveTo>
                  <a:lnTo>
                    <a:pt x="0" y="612000"/>
                  </a:lnTo>
                  <a:lnTo>
                    <a:pt x="0" y="102001"/>
                  </a:lnTo>
                  <a:lnTo>
                    <a:pt x="8015" y="62298"/>
                  </a:lnTo>
                  <a:lnTo>
                    <a:pt x="29875" y="29875"/>
                  </a:lnTo>
                  <a:lnTo>
                    <a:pt x="62298" y="8015"/>
                  </a:lnTo>
                  <a:lnTo>
                    <a:pt x="102002" y="0"/>
                  </a:lnTo>
                  <a:lnTo>
                    <a:pt x="1700721" y="0"/>
                  </a:lnTo>
                  <a:lnTo>
                    <a:pt x="1740425" y="8015"/>
                  </a:lnTo>
                  <a:lnTo>
                    <a:pt x="1772848" y="29875"/>
                  </a:lnTo>
                  <a:lnTo>
                    <a:pt x="1794707" y="62298"/>
                  </a:lnTo>
                  <a:lnTo>
                    <a:pt x="1802723" y="102001"/>
                  </a:lnTo>
                  <a:lnTo>
                    <a:pt x="1802725" y="612000"/>
                  </a:lnTo>
                  <a:close/>
                </a:path>
              </a:pathLst>
            </a:custGeom>
            <a:solidFill>
              <a:srgbClr val="3F4444"/>
            </a:solidFill>
          </p:spPr>
          <p:txBody>
            <a:bodyPr wrap="square" lIns="0" tIns="0" rIns="0" bIns="0" rtlCol="0"/>
            <a:lstStyle/>
            <a:p>
              <a:endParaRPr sz="1800"/>
            </a:p>
          </p:txBody>
        </p:sp>
        <p:sp>
          <p:nvSpPr>
            <p:cNvPr id="6" name="object 6"/>
            <p:cNvSpPr/>
            <p:nvPr/>
          </p:nvSpPr>
          <p:spPr>
            <a:xfrm>
              <a:off x="8162692" y="1351559"/>
              <a:ext cx="1802764" cy="612140"/>
            </a:xfrm>
            <a:custGeom>
              <a:avLst/>
              <a:gdLst/>
              <a:ahLst/>
              <a:cxnLst/>
              <a:rect l="l" t="t" r="r" b="b"/>
              <a:pathLst>
                <a:path w="1802765" h="612139">
                  <a:moveTo>
                    <a:pt x="1802724" y="612000"/>
                  </a:moveTo>
                  <a:lnTo>
                    <a:pt x="0" y="612000"/>
                  </a:lnTo>
                  <a:lnTo>
                    <a:pt x="0" y="102001"/>
                  </a:lnTo>
                  <a:lnTo>
                    <a:pt x="8015" y="62298"/>
                  </a:lnTo>
                  <a:lnTo>
                    <a:pt x="29875" y="29875"/>
                  </a:lnTo>
                  <a:lnTo>
                    <a:pt x="62298" y="8015"/>
                  </a:lnTo>
                  <a:lnTo>
                    <a:pt x="102002" y="0"/>
                  </a:lnTo>
                  <a:lnTo>
                    <a:pt x="1700722" y="0"/>
                  </a:lnTo>
                  <a:lnTo>
                    <a:pt x="1740425" y="8015"/>
                  </a:lnTo>
                  <a:lnTo>
                    <a:pt x="1772848" y="29875"/>
                  </a:lnTo>
                  <a:lnTo>
                    <a:pt x="1794708" y="62298"/>
                  </a:lnTo>
                  <a:lnTo>
                    <a:pt x="1802724" y="102001"/>
                  </a:lnTo>
                  <a:lnTo>
                    <a:pt x="1802724" y="612000"/>
                  </a:lnTo>
                  <a:close/>
                </a:path>
              </a:pathLst>
            </a:custGeom>
            <a:solidFill>
              <a:srgbClr val="830051"/>
            </a:solidFill>
          </p:spPr>
          <p:txBody>
            <a:bodyPr wrap="square" lIns="0" tIns="0" rIns="0" bIns="0" rtlCol="0"/>
            <a:lstStyle/>
            <a:p>
              <a:endParaRPr sz="1800"/>
            </a:p>
          </p:txBody>
        </p:sp>
        <p:sp>
          <p:nvSpPr>
            <p:cNvPr id="7" name="object 7"/>
            <p:cNvSpPr/>
            <p:nvPr/>
          </p:nvSpPr>
          <p:spPr>
            <a:xfrm>
              <a:off x="9972963" y="1351559"/>
              <a:ext cx="1802764" cy="612140"/>
            </a:xfrm>
            <a:custGeom>
              <a:avLst/>
              <a:gdLst/>
              <a:ahLst/>
              <a:cxnLst/>
              <a:rect l="l" t="t" r="r" b="b"/>
              <a:pathLst>
                <a:path w="1802765" h="612139">
                  <a:moveTo>
                    <a:pt x="1802724" y="612000"/>
                  </a:moveTo>
                  <a:lnTo>
                    <a:pt x="0" y="612000"/>
                  </a:lnTo>
                  <a:lnTo>
                    <a:pt x="0" y="102001"/>
                  </a:lnTo>
                  <a:lnTo>
                    <a:pt x="8015" y="62298"/>
                  </a:lnTo>
                  <a:lnTo>
                    <a:pt x="29875" y="29875"/>
                  </a:lnTo>
                  <a:lnTo>
                    <a:pt x="62298" y="8015"/>
                  </a:lnTo>
                  <a:lnTo>
                    <a:pt x="102002" y="0"/>
                  </a:lnTo>
                  <a:lnTo>
                    <a:pt x="1700722" y="0"/>
                  </a:lnTo>
                  <a:lnTo>
                    <a:pt x="1740425" y="8015"/>
                  </a:lnTo>
                  <a:lnTo>
                    <a:pt x="1772848" y="29875"/>
                  </a:lnTo>
                  <a:lnTo>
                    <a:pt x="1794708" y="62298"/>
                  </a:lnTo>
                  <a:lnTo>
                    <a:pt x="1802724" y="102001"/>
                  </a:lnTo>
                  <a:lnTo>
                    <a:pt x="1802724" y="612000"/>
                  </a:lnTo>
                  <a:close/>
                </a:path>
              </a:pathLst>
            </a:custGeom>
            <a:solidFill>
              <a:srgbClr val="3F4444"/>
            </a:solidFill>
          </p:spPr>
          <p:txBody>
            <a:bodyPr wrap="square" lIns="0" tIns="0" rIns="0" bIns="0" rtlCol="0"/>
            <a:lstStyle/>
            <a:p>
              <a:endParaRPr sz="1800"/>
            </a:p>
          </p:txBody>
        </p:sp>
      </p:grpSp>
      <p:sp>
        <p:nvSpPr>
          <p:cNvPr id="8" name="object 8"/>
          <p:cNvSpPr txBox="1">
            <a:spLocks noGrp="1"/>
          </p:cNvSpPr>
          <p:nvPr>
            <p:ph type="title"/>
          </p:nvPr>
        </p:nvSpPr>
        <p:spPr>
          <a:xfrm>
            <a:off x="222350" y="217223"/>
            <a:ext cx="5213866" cy="355867"/>
          </a:xfrm>
          <a:prstGeom prst="rect">
            <a:avLst/>
          </a:prstGeom>
        </p:spPr>
        <p:txBody>
          <a:bodyPr vert="horz" wrap="square" lIns="0" tIns="9525" rIns="0" bIns="0" rtlCol="0">
            <a:spAutoFit/>
          </a:bodyPr>
          <a:lstStyle/>
          <a:p>
            <a:pPr marL="9525">
              <a:spcBef>
                <a:spcPts val="75"/>
              </a:spcBef>
            </a:pPr>
            <a:r>
              <a:rPr dirty="0"/>
              <a:t>Prior </a:t>
            </a:r>
            <a:r>
              <a:rPr spc="-8" dirty="0"/>
              <a:t>treatments</a:t>
            </a:r>
          </a:p>
        </p:txBody>
      </p:sp>
      <p:graphicFrame>
        <p:nvGraphicFramePr>
          <p:cNvPr id="9" name="object 9"/>
          <p:cNvGraphicFramePr>
            <a:graphicFrameLocks noGrp="1"/>
          </p:cNvGraphicFramePr>
          <p:nvPr/>
        </p:nvGraphicFramePr>
        <p:xfrm>
          <a:off x="305989" y="1485162"/>
          <a:ext cx="8532973" cy="1838040"/>
        </p:xfrm>
        <a:graphic>
          <a:graphicData uri="http://schemas.openxmlformats.org/drawingml/2006/table">
            <a:tbl>
              <a:tblPr firstRow="1" bandRow="1">
                <a:tableStyleId>{2D5ABB26-0587-4C30-8999-92F81FD0307C}</a:tableStyleId>
              </a:tblPr>
              <a:tblGrid>
                <a:gridCol w="1404938">
                  <a:extLst>
                    <a:ext uri="{9D8B030D-6E8A-4147-A177-3AD203B41FA5}">
                      <a16:colId xmlns:a16="http://schemas.microsoft.com/office/drawing/2014/main" val="20000"/>
                    </a:ext>
                  </a:extLst>
                </a:gridCol>
                <a:gridCol w="1689259">
                  <a:extLst>
                    <a:ext uri="{9D8B030D-6E8A-4147-A177-3AD203B41FA5}">
                      <a16:colId xmlns:a16="http://schemas.microsoft.com/office/drawing/2014/main" val="20001"/>
                    </a:ext>
                  </a:extLst>
                </a:gridCol>
                <a:gridCol w="1359694">
                  <a:extLst>
                    <a:ext uri="{9D8B030D-6E8A-4147-A177-3AD203B41FA5}">
                      <a16:colId xmlns:a16="http://schemas.microsoft.com/office/drawing/2014/main" val="20002"/>
                    </a:ext>
                  </a:extLst>
                </a:gridCol>
                <a:gridCol w="1359694">
                  <a:extLst>
                    <a:ext uri="{9D8B030D-6E8A-4147-A177-3AD203B41FA5}">
                      <a16:colId xmlns:a16="http://schemas.microsoft.com/office/drawing/2014/main" val="20003"/>
                    </a:ext>
                  </a:extLst>
                </a:gridCol>
                <a:gridCol w="1359694">
                  <a:extLst>
                    <a:ext uri="{9D8B030D-6E8A-4147-A177-3AD203B41FA5}">
                      <a16:colId xmlns:a16="http://schemas.microsoft.com/office/drawing/2014/main" val="20004"/>
                    </a:ext>
                  </a:extLst>
                </a:gridCol>
                <a:gridCol w="1359694">
                  <a:extLst>
                    <a:ext uri="{9D8B030D-6E8A-4147-A177-3AD203B41FA5}">
                      <a16:colId xmlns:a16="http://schemas.microsoft.com/office/drawing/2014/main" val="20005"/>
                    </a:ext>
                  </a:extLst>
                </a:gridCol>
              </a:tblGrid>
              <a:tr h="250984">
                <a:tc>
                  <a:txBody>
                    <a:bodyPr/>
                    <a:lstStyle/>
                    <a:p>
                      <a:pPr marL="90805">
                        <a:lnSpc>
                          <a:spcPts val="1675"/>
                        </a:lnSpc>
                        <a:spcBef>
                          <a:spcPts val="860"/>
                        </a:spcBef>
                      </a:pPr>
                      <a:r>
                        <a:rPr sz="1100" dirty="0">
                          <a:solidFill>
                            <a:srgbClr val="3F4444"/>
                          </a:solidFill>
                          <a:latin typeface="Arial"/>
                          <a:cs typeface="Arial"/>
                        </a:rPr>
                        <a:t>Prior </a:t>
                      </a:r>
                      <a:r>
                        <a:rPr sz="1100" spc="-10" dirty="0">
                          <a:solidFill>
                            <a:srgbClr val="3F4444"/>
                          </a:solidFill>
                          <a:latin typeface="Arial"/>
                          <a:cs typeface="Arial"/>
                        </a:rPr>
                        <a:t>endocrine</a:t>
                      </a:r>
                      <a:endParaRPr sz="1100">
                        <a:latin typeface="Arial"/>
                        <a:cs typeface="Arial"/>
                      </a:endParaRPr>
                    </a:p>
                  </a:txBody>
                  <a:tcPr marL="0" marR="0" marT="81915" marB="0">
                    <a:solidFill>
                      <a:srgbClr val="F2F2F2"/>
                    </a:solidFill>
                  </a:tcPr>
                </a:tc>
                <a:tc>
                  <a:txBody>
                    <a:bodyPr/>
                    <a:lstStyle/>
                    <a:p>
                      <a:pPr marL="130810">
                        <a:lnSpc>
                          <a:spcPts val="1675"/>
                        </a:lnSpc>
                        <a:spcBef>
                          <a:spcPts val="860"/>
                        </a:spcBef>
                      </a:pPr>
                      <a:r>
                        <a:rPr sz="1100" dirty="0">
                          <a:solidFill>
                            <a:srgbClr val="3F4444"/>
                          </a:solidFill>
                          <a:latin typeface="Arial"/>
                          <a:cs typeface="Arial"/>
                        </a:rPr>
                        <a:t>0</a:t>
                      </a:r>
                      <a:endParaRPr sz="1100">
                        <a:latin typeface="Arial"/>
                        <a:cs typeface="Arial"/>
                      </a:endParaRPr>
                    </a:p>
                  </a:txBody>
                  <a:tcPr marL="0" marR="0" marT="81915" marB="0">
                    <a:solidFill>
                      <a:srgbClr val="F2F2F2"/>
                    </a:solidFill>
                  </a:tcPr>
                </a:tc>
                <a:tc>
                  <a:txBody>
                    <a:bodyPr/>
                    <a:lstStyle/>
                    <a:p>
                      <a:pPr marL="3175" algn="ctr">
                        <a:lnSpc>
                          <a:spcPts val="1635"/>
                        </a:lnSpc>
                        <a:spcBef>
                          <a:spcPts val="900"/>
                        </a:spcBef>
                      </a:pPr>
                      <a:r>
                        <a:rPr sz="1100" dirty="0">
                          <a:solidFill>
                            <a:srgbClr val="3F4444"/>
                          </a:solidFill>
                          <a:latin typeface="Arial"/>
                          <a:cs typeface="Arial"/>
                        </a:rPr>
                        <a:t>40</a:t>
                      </a:r>
                      <a:r>
                        <a:rPr sz="1100" spc="-15" dirty="0">
                          <a:solidFill>
                            <a:srgbClr val="3F4444"/>
                          </a:solidFill>
                          <a:latin typeface="Arial"/>
                          <a:cs typeface="Arial"/>
                        </a:rPr>
                        <a:t> </a:t>
                      </a:r>
                      <a:r>
                        <a:rPr sz="1100" spc="-10" dirty="0">
                          <a:solidFill>
                            <a:srgbClr val="3F4444"/>
                          </a:solidFill>
                          <a:latin typeface="Arial"/>
                          <a:cs typeface="Arial"/>
                        </a:rPr>
                        <a:t>(11.3)</a:t>
                      </a:r>
                      <a:endParaRPr sz="1100">
                        <a:latin typeface="Arial"/>
                        <a:cs typeface="Arial"/>
                      </a:endParaRPr>
                    </a:p>
                  </a:txBody>
                  <a:tcPr marL="0" marR="0" marT="85725" marB="0">
                    <a:lnR w="12700">
                      <a:solidFill>
                        <a:srgbClr val="FFFFFF"/>
                      </a:solidFill>
                      <a:prstDash val="solid"/>
                    </a:lnR>
                    <a:solidFill>
                      <a:srgbClr val="F2F2F2"/>
                    </a:solidFill>
                  </a:tcPr>
                </a:tc>
                <a:tc>
                  <a:txBody>
                    <a:bodyPr/>
                    <a:lstStyle/>
                    <a:p>
                      <a:pPr marL="3175" algn="ctr">
                        <a:lnSpc>
                          <a:spcPts val="1635"/>
                        </a:lnSpc>
                        <a:spcBef>
                          <a:spcPts val="900"/>
                        </a:spcBef>
                      </a:pPr>
                      <a:r>
                        <a:rPr sz="1100" dirty="0">
                          <a:solidFill>
                            <a:srgbClr val="3F4444"/>
                          </a:solidFill>
                          <a:latin typeface="Arial"/>
                          <a:cs typeface="Arial"/>
                        </a:rPr>
                        <a:t>54</a:t>
                      </a:r>
                      <a:r>
                        <a:rPr sz="1100" spc="-5" dirty="0">
                          <a:solidFill>
                            <a:srgbClr val="3F4444"/>
                          </a:solidFill>
                          <a:latin typeface="Arial"/>
                          <a:cs typeface="Arial"/>
                        </a:rPr>
                        <a:t> </a:t>
                      </a:r>
                      <a:r>
                        <a:rPr sz="1100" spc="-10" dirty="0">
                          <a:solidFill>
                            <a:srgbClr val="3F4444"/>
                          </a:solidFill>
                          <a:latin typeface="Arial"/>
                          <a:cs typeface="Arial"/>
                        </a:rPr>
                        <a:t>(15.3)</a:t>
                      </a:r>
                      <a:endParaRPr sz="1100">
                        <a:latin typeface="Arial"/>
                        <a:cs typeface="Arial"/>
                      </a:endParaRPr>
                    </a:p>
                  </a:txBody>
                  <a:tcPr marL="0" marR="0" marT="85725" marB="0">
                    <a:lnL w="12700">
                      <a:solidFill>
                        <a:srgbClr val="FFFFFF"/>
                      </a:solidFill>
                      <a:prstDash val="solid"/>
                    </a:lnL>
                    <a:lnR w="12700">
                      <a:solidFill>
                        <a:srgbClr val="FFFFFF"/>
                      </a:solidFill>
                      <a:prstDash val="solid"/>
                    </a:lnR>
                    <a:solidFill>
                      <a:srgbClr val="F2F2F2"/>
                    </a:solidFill>
                  </a:tcPr>
                </a:tc>
                <a:tc>
                  <a:txBody>
                    <a:bodyPr/>
                    <a:lstStyle/>
                    <a:p>
                      <a:pPr marL="601345">
                        <a:lnSpc>
                          <a:spcPts val="1635"/>
                        </a:lnSpc>
                        <a:spcBef>
                          <a:spcPts val="900"/>
                        </a:spcBef>
                      </a:pPr>
                      <a:r>
                        <a:rPr sz="1100" dirty="0">
                          <a:solidFill>
                            <a:srgbClr val="3F4444"/>
                          </a:solidFill>
                          <a:latin typeface="Arial"/>
                          <a:cs typeface="Arial"/>
                        </a:rPr>
                        <a:t>14</a:t>
                      </a:r>
                      <a:r>
                        <a:rPr sz="1100" spc="-5" dirty="0">
                          <a:solidFill>
                            <a:srgbClr val="3F4444"/>
                          </a:solidFill>
                          <a:latin typeface="Arial"/>
                          <a:cs typeface="Arial"/>
                        </a:rPr>
                        <a:t> </a:t>
                      </a:r>
                      <a:r>
                        <a:rPr sz="1100" spc="-10" dirty="0">
                          <a:solidFill>
                            <a:srgbClr val="3F4444"/>
                          </a:solidFill>
                          <a:latin typeface="Arial"/>
                          <a:cs typeface="Arial"/>
                        </a:rPr>
                        <a:t>(9.0)</a:t>
                      </a:r>
                      <a:endParaRPr sz="1100">
                        <a:latin typeface="Arial"/>
                        <a:cs typeface="Arial"/>
                      </a:endParaRPr>
                    </a:p>
                  </a:txBody>
                  <a:tcPr marL="0" marR="0" marT="85725" marB="0">
                    <a:lnL w="12700">
                      <a:solidFill>
                        <a:srgbClr val="FFFFFF"/>
                      </a:solidFill>
                      <a:prstDash val="solid"/>
                    </a:lnL>
                    <a:lnR w="12700">
                      <a:solidFill>
                        <a:srgbClr val="FFFFFF"/>
                      </a:solidFill>
                      <a:prstDash val="solid"/>
                    </a:lnR>
                    <a:solidFill>
                      <a:srgbClr val="F2E5ED"/>
                    </a:solidFill>
                  </a:tcPr>
                </a:tc>
                <a:tc>
                  <a:txBody>
                    <a:bodyPr/>
                    <a:lstStyle/>
                    <a:p>
                      <a:pPr marL="3175" algn="ctr">
                        <a:lnSpc>
                          <a:spcPts val="1635"/>
                        </a:lnSpc>
                        <a:spcBef>
                          <a:spcPts val="900"/>
                        </a:spcBef>
                      </a:pPr>
                      <a:r>
                        <a:rPr sz="1100" dirty="0">
                          <a:solidFill>
                            <a:srgbClr val="3F4444"/>
                          </a:solidFill>
                          <a:latin typeface="Arial"/>
                          <a:cs typeface="Arial"/>
                        </a:rPr>
                        <a:t>20</a:t>
                      </a:r>
                      <a:r>
                        <a:rPr sz="1100" spc="-5" dirty="0">
                          <a:solidFill>
                            <a:srgbClr val="3F4444"/>
                          </a:solidFill>
                          <a:latin typeface="Arial"/>
                          <a:cs typeface="Arial"/>
                        </a:rPr>
                        <a:t> </a:t>
                      </a:r>
                      <a:r>
                        <a:rPr sz="1100" spc="-10" dirty="0">
                          <a:solidFill>
                            <a:srgbClr val="3F4444"/>
                          </a:solidFill>
                          <a:latin typeface="Arial"/>
                          <a:cs typeface="Arial"/>
                        </a:rPr>
                        <a:t>(14.9)</a:t>
                      </a:r>
                      <a:endParaRPr sz="1100">
                        <a:latin typeface="Arial"/>
                        <a:cs typeface="Arial"/>
                      </a:endParaRPr>
                    </a:p>
                  </a:txBody>
                  <a:tcPr marL="0" marR="0" marT="85725" marB="0">
                    <a:lnL w="12700">
                      <a:solidFill>
                        <a:srgbClr val="FFFFFF"/>
                      </a:solidFill>
                      <a:prstDash val="solid"/>
                    </a:lnL>
                    <a:solidFill>
                      <a:srgbClr val="F2F2F2"/>
                    </a:solidFill>
                  </a:tcPr>
                </a:tc>
                <a:extLst>
                  <a:ext uri="{0D108BD9-81ED-4DB2-BD59-A6C34878D82A}">
                    <a16:rowId xmlns:a16="http://schemas.microsoft.com/office/drawing/2014/main" val="10000"/>
                  </a:ext>
                </a:extLst>
              </a:tr>
              <a:tr h="160020">
                <a:tc>
                  <a:txBody>
                    <a:bodyPr/>
                    <a:lstStyle/>
                    <a:p>
                      <a:pPr marL="90805">
                        <a:lnSpc>
                          <a:spcPts val="1580"/>
                        </a:lnSpc>
                      </a:pPr>
                      <a:r>
                        <a:rPr sz="1100" dirty="0">
                          <a:solidFill>
                            <a:srgbClr val="3F4444"/>
                          </a:solidFill>
                          <a:latin typeface="Arial"/>
                          <a:cs typeface="Arial"/>
                        </a:rPr>
                        <a:t>therapy for</a:t>
                      </a:r>
                      <a:r>
                        <a:rPr sz="1100" spc="-80" dirty="0">
                          <a:solidFill>
                            <a:srgbClr val="3F4444"/>
                          </a:solidFill>
                          <a:latin typeface="Arial"/>
                          <a:cs typeface="Arial"/>
                        </a:rPr>
                        <a:t> </a:t>
                      </a:r>
                      <a:r>
                        <a:rPr sz="1100" spc="-20" dirty="0">
                          <a:solidFill>
                            <a:srgbClr val="3F4444"/>
                          </a:solidFill>
                          <a:latin typeface="Arial"/>
                          <a:cs typeface="Arial"/>
                        </a:rPr>
                        <a:t>ABC;</a:t>
                      </a:r>
                      <a:endParaRPr sz="1100">
                        <a:latin typeface="Arial"/>
                        <a:cs typeface="Arial"/>
                      </a:endParaRPr>
                    </a:p>
                  </a:txBody>
                  <a:tcPr marL="0" marR="0" marT="0" marB="0">
                    <a:solidFill>
                      <a:srgbClr val="F2F2F2"/>
                    </a:solidFill>
                  </a:tcPr>
                </a:tc>
                <a:tc>
                  <a:txBody>
                    <a:bodyPr/>
                    <a:lstStyle/>
                    <a:p>
                      <a:pPr marL="130810">
                        <a:lnSpc>
                          <a:spcPts val="1580"/>
                        </a:lnSpc>
                      </a:pPr>
                      <a:r>
                        <a:rPr sz="1100" dirty="0">
                          <a:solidFill>
                            <a:srgbClr val="3F4444"/>
                          </a:solidFill>
                          <a:latin typeface="Arial"/>
                          <a:cs typeface="Arial"/>
                        </a:rPr>
                        <a:t>1</a:t>
                      </a:r>
                      <a:endParaRPr sz="1100">
                        <a:latin typeface="Arial"/>
                        <a:cs typeface="Arial"/>
                      </a:endParaRPr>
                    </a:p>
                  </a:txBody>
                  <a:tcPr marL="0" marR="0" marT="0" marB="0">
                    <a:solidFill>
                      <a:srgbClr val="F2F2F2"/>
                    </a:solidFill>
                  </a:tcPr>
                </a:tc>
                <a:tc>
                  <a:txBody>
                    <a:bodyPr/>
                    <a:lstStyle/>
                    <a:p>
                      <a:pPr marL="3810" algn="ctr">
                        <a:lnSpc>
                          <a:spcPts val="1580"/>
                        </a:lnSpc>
                      </a:pPr>
                      <a:r>
                        <a:rPr sz="1100" dirty="0">
                          <a:solidFill>
                            <a:srgbClr val="3F4444"/>
                          </a:solidFill>
                          <a:latin typeface="Arial"/>
                          <a:cs typeface="Arial"/>
                        </a:rPr>
                        <a:t>286</a:t>
                      </a:r>
                      <a:r>
                        <a:rPr sz="1100" spc="-10" dirty="0">
                          <a:solidFill>
                            <a:srgbClr val="3F4444"/>
                          </a:solidFill>
                          <a:latin typeface="Arial"/>
                          <a:cs typeface="Arial"/>
                        </a:rPr>
                        <a:t> (80.6)</a:t>
                      </a:r>
                      <a:endParaRPr sz="1100">
                        <a:latin typeface="Arial"/>
                        <a:cs typeface="Arial"/>
                      </a:endParaRPr>
                    </a:p>
                  </a:txBody>
                  <a:tcPr marL="0" marR="0" marT="0" marB="0">
                    <a:lnR w="12700">
                      <a:solidFill>
                        <a:srgbClr val="FFFFFF"/>
                      </a:solidFill>
                      <a:prstDash val="solid"/>
                    </a:lnR>
                    <a:solidFill>
                      <a:srgbClr val="F2F2F2"/>
                    </a:solidFill>
                  </a:tcPr>
                </a:tc>
                <a:tc>
                  <a:txBody>
                    <a:bodyPr/>
                    <a:lstStyle/>
                    <a:p>
                      <a:pPr marL="3810" algn="ctr">
                        <a:lnSpc>
                          <a:spcPts val="1580"/>
                        </a:lnSpc>
                      </a:pPr>
                      <a:r>
                        <a:rPr sz="1100" dirty="0">
                          <a:solidFill>
                            <a:srgbClr val="3F4444"/>
                          </a:solidFill>
                          <a:latin typeface="Arial"/>
                          <a:cs typeface="Arial"/>
                        </a:rPr>
                        <a:t>252</a:t>
                      </a:r>
                      <a:r>
                        <a:rPr sz="1100" spc="-10" dirty="0">
                          <a:solidFill>
                            <a:srgbClr val="3F4444"/>
                          </a:solidFill>
                          <a:latin typeface="Arial"/>
                          <a:cs typeface="Arial"/>
                        </a:rPr>
                        <a:t> (71.4)</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2F2F2"/>
                    </a:solidFill>
                  </a:tcPr>
                </a:tc>
                <a:tc>
                  <a:txBody>
                    <a:bodyPr/>
                    <a:lstStyle/>
                    <a:p>
                      <a:pPr marL="502920">
                        <a:lnSpc>
                          <a:spcPts val="1580"/>
                        </a:lnSpc>
                      </a:pPr>
                      <a:r>
                        <a:rPr sz="1100" dirty="0">
                          <a:solidFill>
                            <a:srgbClr val="3F4444"/>
                          </a:solidFill>
                          <a:latin typeface="Arial"/>
                          <a:cs typeface="Arial"/>
                        </a:rPr>
                        <a:t>130</a:t>
                      </a:r>
                      <a:r>
                        <a:rPr sz="1100" spc="-10" dirty="0">
                          <a:solidFill>
                            <a:srgbClr val="3F4444"/>
                          </a:solidFill>
                          <a:latin typeface="Arial"/>
                          <a:cs typeface="Arial"/>
                        </a:rPr>
                        <a:t> (83.9)</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2E5ED"/>
                    </a:solidFill>
                  </a:tcPr>
                </a:tc>
                <a:tc>
                  <a:txBody>
                    <a:bodyPr/>
                    <a:lstStyle/>
                    <a:p>
                      <a:pPr marL="3175" algn="ctr">
                        <a:lnSpc>
                          <a:spcPts val="1580"/>
                        </a:lnSpc>
                      </a:pPr>
                      <a:r>
                        <a:rPr sz="1100" dirty="0">
                          <a:solidFill>
                            <a:srgbClr val="3F4444"/>
                          </a:solidFill>
                          <a:latin typeface="Arial"/>
                          <a:cs typeface="Arial"/>
                        </a:rPr>
                        <a:t>96</a:t>
                      </a:r>
                      <a:r>
                        <a:rPr sz="1100" spc="-5" dirty="0">
                          <a:solidFill>
                            <a:srgbClr val="3F4444"/>
                          </a:solidFill>
                          <a:latin typeface="Arial"/>
                          <a:cs typeface="Arial"/>
                        </a:rPr>
                        <a:t> </a:t>
                      </a:r>
                      <a:r>
                        <a:rPr sz="1100" spc="-10" dirty="0">
                          <a:solidFill>
                            <a:srgbClr val="3F4444"/>
                          </a:solidFill>
                          <a:latin typeface="Arial"/>
                          <a:cs typeface="Arial"/>
                        </a:rPr>
                        <a:t>(71.6)</a:t>
                      </a:r>
                      <a:endParaRPr sz="1100">
                        <a:latin typeface="Arial"/>
                        <a:cs typeface="Arial"/>
                      </a:endParaRPr>
                    </a:p>
                  </a:txBody>
                  <a:tcPr marL="0" marR="0" marT="0" marB="0">
                    <a:lnL w="12700">
                      <a:solidFill>
                        <a:srgbClr val="FFFFFF"/>
                      </a:solidFill>
                      <a:prstDash val="solid"/>
                    </a:lnL>
                    <a:solidFill>
                      <a:srgbClr val="F2F2F2"/>
                    </a:solidFill>
                  </a:tcPr>
                </a:tc>
                <a:extLst>
                  <a:ext uri="{0D108BD9-81ED-4DB2-BD59-A6C34878D82A}">
                    <a16:rowId xmlns:a16="http://schemas.microsoft.com/office/drawing/2014/main" val="10001"/>
                  </a:ext>
                </a:extLst>
              </a:tr>
              <a:tr h="240506">
                <a:tc>
                  <a:txBody>
                    <a:bodyPr/>
                    <a:lstStyle/>
                    <a:p>
                      <a:pPr marL="90805">
                        <a:lnSpc>
                          <a:spcPts val="1585"/>
                        </a:lnSpc>
                      </a:pPr>
                      <a:r>
                        <a:rPr sz="1100" dirty="0">
                          <a:solidFill>
                            <a:srgbClr val="3F4444"/>
                          </a:solidFill>
                          <a:latin typeface="Arial"/>
                          <a:cs typeface="Arial"/>
                        </a:rPr>
                        <a:t>n </a:t>
                      </a:r>
                      <a:r>
                        <a:rPr sz="1100" spc="-25" dirty="0">
                          <a:solidFill>
                            <a:srgbClr val="3F4444"/>
                          </a:solidFill>
                          <a:latin typeface="Arial"/>
                          <a:cs typeface="Arial"/>
                        </a:rPr>
                        <a:t>(%)</a:t>
                      </a:r>
                      <a:endParaRPr sz="1100">
                        <a:latin typeface="Arial"/>
                        <a:cs typeface="Arial"/>
                      </a:endParaRPr>
                    </a:p>
                  </a:txBody>
                  <a:tcPr marL="0" marR="0" marT="0" marB="0">
                    <a:lnB w="12700">
                      <a:solidFill>
                        <a:srgbClr val="BFBFBF"/>
                      </a:solidFill>
                      <a:prstDash val="solid"/>
                    </a:lnB>
                    <a:solidFill>
                      <a:srgbClr val="F2F2F2"/>
                    </a:solidFill>
                  </a:tcPr>
                </a:tc>
                <a:tc>
                  <a:txBody>
                    <a:bodyPr/>
                    <a:lstStyle/>
                    <a:p>
                      <a:pPr marL="130810">
                        <a:lnSpc>
                          <a:spcPts val="1585"/>
                        </a:lnSpc>
                      </a:pPr>
                      <a:r>
                        <a:rPr sz="1100" dirty="0">
                          <a:solidFill>
                            <a:srgbClr val="3F4444"/>
                          </a:solidFill>
                          <a:latin typeface="Arial"/>
                          <a:cs typeface="Arial"/>
                        </a:rPr>
                        <a:t>2</a:t>
                      </a:r>
                      <a:endParaRPr sz="1100">
                        <a:latin typeface="Arial"/>
                        <a:cs typeface="Arial"/>
                      </a:endParaRPr>
                    </a:p>
                  </a:txBody>
                  <a:tcPr marL="0" marR="0" marT="0" marB="0">
                    <a:lnB w="12700">
                      <a:solidFill>
                        <a:srgbClr val="BFBFBF"/>
                      </a:solidFill>
                      <a:prstDash val="solid"/>
                    </a:lnB>
                    <a:solidFill>
                      <a:srgbClr val="F2F2F2"/>
                    </a:solidFill>
                  </a:tcPr>
                </a:tc>
                <a:tc>
                  <a:txBody>
                    <a:bodyPr/>
                    <a:lstStyle/>
                    <a:p>
                      <a:pPr marL="2540" algn="ctr">
                        <a:lnSpc>
                          <a:spcPts val="1625"/>
                        </a:lnSpc>
                      </a:pPr>
                      <a:r>
                        <a:rPr sz="1100" dirty="0">
                          <a:solidFill>
                            <a:srgbClr val="3F4444"/>
                          </a:solidFill>
                          <a:latin typeface="Arial"/>
                          <a:cs typeface="Arial"/>
                        </a:rPr>
                        <a:t>29</a:t>
                      </a:r>
                      <a:r>
                        <a:rPr sz="1100" spc="-5" dirty="0">
                          <a:solidFill>
                            <a:srgbClr val="3F4444"/>
                          </a:solidFill>
                          <a:latin typeface="Arial"/>
                          <a:cs typeface="Arial"/>
                        </a:rPr>
                        <a:t> </a:t>
                      </a:r>
                      <a:r>
                        <a:rPr sz="1100" spc="-10" dirty="0">
                          <a:solidFill>
                            <a:srgbClr val="3F4444"/>
                          </a:solidFill>
                          <a:latin typeface="Arial"/>
                          <a:cs typeface="Arial"/>
                        </a:rPr>
                        <a:t>(8.2)</a:t>
                      </a:r>
                      <a:endParaRPr sz="1100">
                        <a:latin typeface="Arial"/>
                        <a:cs typeface="Arial"/>
                      </a:endParaRPr>
                    </a:p>
                  </a:txBody>
                  <a:tcPr marL="0" marR="0" marT="0" marB="0">
                    <a:lnR w="12700">
                      <a:solidFill>
                        <a:srgbClr val="FFFFFF"/>
                      </a:solidFill>
                      <a:prstDash val="solid"/>
                    </a:lnR>
                    <a:lnB w="12700">
                      <a:solidFill>
                        <a:srgbClr val="BFBFBF"/>
                      </a:solidFill>
                      <a:prstDash val="solid"/>
                    </a:lnB>
                    <a:solidFill>
                      <a:srgbClr val="F2F2F2"/>
                    </a:solidFill>
                  </a:tcPr>
                </a:tc>
                <a:tc>
                  <a:txBody>
                    <a:bodyPr/>
                    <a:lstStyle/>
                    <a:p>
                      <a:pPr marL="3175" algn="ctr">
                        <a:lnSpc>
                          <a:spcPts val="1625"/>
                        </a:lnSpc>
                      </a:pPr>
                      <a:r>
                        <a:rPr sz="1100" dirty="0">
                          <a:solidFill>
                            <a:srgbClr val="3F4444"/>
                          </a:solidFill>
                          <a:latin typeface="Arial"/>
                          <a:cs typeface="Arial"/>
                        </a:rPr>
                        <a:t>47</a:t>
                      </a:r>
                      <a:r>
                        <a:rPr sz="1100" spc="-5" dirty="0">
                          <a:solidFill>
                            <a:srgbClr val="3F4444"/>
                          </a:solidFill>
                          <a:latin typeface="Arial"/>
                          <a:cs typeface="Arial"/>
                        </a:rPr>
                        <a:t> </a:t>
                      </a:r>
                      <a:r>
                        <a:rPr sz="1100" spc="-10" dirty="0">
                          <a:solidFill>
                            <a:srgbClr val="3F4444"/>
                          </a:solidFill>
                          <a:latin typeface="Arial"/>
                          <a:cs typeface="Arial"/>
                        </a:rPr>
                        <a:t>(13.3)</a:t>
                      </a:r>
                      <a:endParaRPr sz="110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BFBFBF"/>
                      </a:solidFill>
                      <a:prstDash val="solid"/>
                    </a:lnB>
                    <a:solidFill>
                      <a:srgbClr val="F2F2F2"/>
                    </a:solidFill>
                  </a:tcPr>
                </a:tc>
                <a:tc>
                  <a:txBody>
                    <a:bodyPr/>
                    <a:lstStyle/>
                    <a:p>
                      <a:pPr marL="88265" algn="ctr">
                        <a:lnSpc>
                          <a:spcPts val="1625"/>
                        </a:lnSpc>
                      </a:pPr>
                      <a:r>
                        <a:rPr sz="1100" dirty="0">
                          <a:solidFill>
                            <a:srgbClr val="3F4444"/>
                          </a:solidFill>
                          <a:latin typeface="Arial"/>
                          <a:cs typeface="Arial"/>
                        </a:rPr>
                        <a:t>1 </a:t>
                      </a:r>
                      <a:r>
                        <a:rPr sz="1100" spc="-10" dirty="0">
                          <a:solidFill>
                            <a:srgbClr val="3F4444"/>
                          </a:solidFill>
                          <a:latin typeface="Arial"/>
                          <a:cs typeface="Arial"/>
                        </a:rPr>
                        <a:t>(7.1)</a:t>
                      </a:r>
                      <a:endParaRPr sz="110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BFBFBF"/>
                      </a:solidFill>
                      <a:prstDash val="solid"/>
                    </a:lnB>
                    <a:solidFill>
                      <a:srgbClr val="F2E5ED"/>
                    </a:solidFill>
                  </a:tcPr>
                </a:tc>
                <a:tc>
                  <a:txBody>
                    <a:bodyPr/>
                    <a:lstStyle/>
                    <a:p>
                      <a:pPr marL="3175" algn="ctr">
                        <a:lnSpc>
                          <a:spcPts val="1625"/>
                        </a:lnSpc>
                      </a:pPr>
                      <a:r>
                        <a:rPr sz="1100" dirty="0">
                          <a:solidFill>
                            <a:srgbClr val="3F4444"/>
                          </a:solidFill>
                          <a:latin typeface="Arial"/>
                          <a:cs typeface="Arial"/>
                        </a:rPr>
                        <a:t>18</a:t>
                      </a:r>
                      <a:r>
                        <a:rPr sz="1100" spc="-5" dirty="0">
                          <a:solidFill>
                            <a:srgbClr val="3F4444"/>
                          </a:solidFill>
                          <a:latin typeface="Arial"/>
                          <a:cs typeface="Arial"/>
                        </a:rPr>
                        <a:t> </a:t>
                      </a:r>
                      <a:r>
                        <a:rPr sz="1100" spc="-10" dirty="0">
                          <a:solidFill>
                            <a:srgbClr val="3F4444"/>
                          </a:solidFill>
                          <a:latin typeface="Arial"/>
                          <a:cs typeface="Arial"/>
                        </a:rPr>
                        <a:t>(13.4)</a:t>
                      </a:r>
                      <a:endParaRPr sz="1100">
                        <a:latin typeface="Arial"/>
                        <a:cs typeface="Arial"/>
                      </a:endParaRPr>
                    </a:p>
                  </a:txBody>
                  <a:tcPr marL="0" marR="0" marT="0" marB="0">
                    <a:lnL w="12700">
                      <a:solidFill>
                        <a:srgbClr val="FFFFFF"/>
                      </a:solidFill>
                      <a:prstDash val="solid"/>
                    </a:lnL>
                    <a:lnB w="12700">
                      <a:solidFill>
                        <a:srgbClr val="BFBFBF"/>
                      </a:solidFill>
                      <a:prstDash val="solid"/>
                    </a:lnB>
                    <a:solidFill>
                      <a:srgbClr val="F2F2F2"/>
                    </a:solidFill>
                  </a:tcPr>
                </a:tc>
                <a:extLst>
                  <a:ext uri="{0D108BD9-81ED-4DB2-BD59-A6C34878D82A}">
                    <a16:rowId xmlns:a16="http://schemas.microsoft.com/office/drawing/2014/main" val="10002"/>
                  </a:ext>
                </a:extLst>
              </a:tr>
              <a:tr h="651510">
                <a:tc gridSpan="2">
                  <a:txBody>
                    <a:bodyPr/>
                    <a:lstStyle/>
                    <a:p>
                      <a:pPr>
                        <a:lnSpc>
                          <a:spcPct val="100000"/>
                        </a:lnSpc>
                        <a:spcBef>
                          <a:spcPts val="10"/>
                        </a:spcBef>
                      </a:pPr>
                      <a:endParaRPr sz="1700">
                        <a:latin typeface="Times New Roman"/>
                        <a:cs typeface="Times New Roman"/>
                      </a:endParaRPr>
                    </a:p>
                    <a:p>
                      <a:pPr marL="90805">
                        <a:lnSpc>
                          <a:spcPct val="100000"/>
                        </a:lnSpc>
                      </a:pPr>
                      <a:r>
                        <a:rPr sz="1100" dirty="0">
                          <a:solidFill>
                            <a:srgbClr val="3F4444"/>
                          </a:solidFill>
                          <a:latin typeface="Arial"/>
                          <a:cs typeface="Arial"/>
                        </a:rPr>
                        <a:t>Previous</a:t>
                      </a:r>
                      <a:r>
                        <a:rPr sz="1100" spc="-5" dirty="0">
                          <a:solidFill>
                            <a:srgbClr val="3F4444"/>
                          </a:solidFill>
                          <a:latin typeface="Arial"/>
                          <a:cs typeface="Arial"/>
                        </a:rPr>
                        <a:t> </a:t>
                      </a:r>
                      <a:r>
                        <a:rPr sz="1100" dirty="0">
                          <a:solidFill>
                            <a:srgbClr val="3F4444"/>
                          </a:solidFill>
                          <a:latin typeface="Arial"/>
                          <a:cs typeface="Arial"/>
                        </a:rPr>
                        <a:t>CDK4/6</a:t>
                      </a:r>
                      <a:r>
                        <a:rPr sz="1100" spc="-5" dirty="0">
                          <a:solidFill>
                            <a:srgbClr val="3F4444"/>
                          </a:solidFill>
                          <a:latin typeface="Arial"/>
                          <a:cs typeface="Arial"/>
                        </a:rPr>
                        <a:t> </a:t>
                      </a:r>
                      <a:r>
                        <a:rPr sz="1100" dirty="0">
                          <a:solidFill>
                            <a:srgbClr val="3F4444"/>
                          </a:solidFill>
                          <a:latin typeface="Arial"/>
                          <a:cs typeface="Arial"/>
                        </a:rPr>
                        <a:t>inhibitor</a:t>
                      </a:r>
                      <a:r>
                        <a:rPr sz="1100" spc="-5" dirty="0">
                          <a:solidFill>
                            <a:srgbClr val="3F4444"/>
                          </a:solidFill>
                          <a:latin typeface="Arial"/>
                          <a:cs typeface="Arial"/>
                        </a:rPr>
                        <a:t> </a:t>
                      </a:r>
                      <a:r>
                        <a:rPr sz="1100" dirty="0">
                          <a:solidFill>
                            <a:srgbClr val="3F4444"/>
                          </a:solidFill>
                          <a:latin typeface="Arial"/>
                          <a:cs typeface="Arial"/>
                        </a:rPr>
                        <a:t>for</a:t>
                      </a:r>
                      <a:r>
                        <a:rPr sz="1100" spc="-85" dirty="0">
                          <a:solidFill>
                            <a:srgbClr val="3F4444"/>
                          </a:solidFill>
                          <a:latin typeface="Arial"/>
                          <a:cs typeface="Arial"/>
                        </a:rPr>
                        <a:t> </a:t>
                      </a:r>
                      <a:r>
                        <a:rPr sz="1100" dirty="0">
                          <a:solidFill>
                            <a:srgbClr val="3F4444"/>
                          </a:solidFill>
                          <a:latin typeface="Arial"/>
                          <a:cs typeface="Arial"/>
                        </a:rPr>
                        <a:t>ABC;</a:t>
                      </a:r>
                      <a:r>
                        <a:rPr sz="1100" spc="-5" dirty="0">
                          <a:solidFill>
                            <a:srgbClr val="3F4444"/>
                          </a:solidFill>
                          <a:latin typeface="Arial"/>
                          <a:cs typeface="Arial"/>
                        </a:rPr>
                        <a:t> </a:t>
                      </a:r>
                      <a:r>
                        <a:rPr sz="1100" dirty="0">
                          <a:solidFill>
                            <a:srgbClr val="3F4444"/>
                          </a:solidFill>
                          <a:latin typeface="Arial"/>
                          <a:cs typeface="Arial"/>
                        </a:rPr>
                        <a:t>n </a:t>
                      </a:r>
                      <a:r>
                        <a:rPr sz="1100" spc="-25" dirty="0">
                          <a:solidFill>
                            <a:srgbClr val="3F4444"/>
                          </a:solidFill>
                          <a:latin typeface="Arial"/>
                          <a:cs typeface="Arial"/>
                        </a:rPr>
                        <a:t>(%)</a:t>
                      </a:r>
                      <a:endParaRPr sz="1100">
                        <a:latin typeface="Arial"/>
                        <a:cs typeface="Arial"/>
                      </a:endParaRPr>
                    </a:p>
                  </a:txBody>
                  <a:tcPr marL="0" marR="0" marT="953" marB="0">
                    <a:lnT w="12700">
                      <a:solidFill>
                        <a:srgbClr val="BFBFBF"/>
                      </a:solidFill>
                      <a:prstDash val="solid"/>
                    </a:lnT>
                    <a:lnB w="12700">
                      <a:solidFill>
                        <a:srgbClr val="9DB0AC"/>
                      </a:solidFill>
                      <a:prstDash val="solid"/>
                    </a:lnB>
                  </a:tcPr>
                </a:tc>
                <a:tc hMerge="1">
                  <a:txBody>
                    <a:bodyPr/>
                    <a:lstStyle/>
                    <a:p>
                      <a:endParaRPr/>
                    </a:p>
                  </a:txBody>
                  <a:tcPr marL="0" marR="0" marT="0" marB="0"/>
                </a:tc>
                <a:tc>
                  <a:txBody>
                    <a:bodyPr/>
                    <a:lstStyle/>
                    <a:p>
                      <a:pPr>
                        <a:lnSpc>
                          <a:spcPct val="100000"/>
                        </a:lnSpc>
                        <a:spcBef>
                          <a:spcPts val="50"/>
                        </a:spcBef>
                      </a:pPr>
                      <a:endParaRPr sz="1700">
                        <a:latin typeface="Times New Roman"/>
                        <a:cs typeface="Times New Roman"/>
                      </a:endParaRPr>
                    </a:p>
                    <a:p>
                      <a:pPr marL="3810" algn="ctr">
                        <a:lnSpc>
                          <a:spcPct val="100000"/>
                        </a:lnSpc>
                      </a:pPr>
                      <a:r>
                        <a:rPr sz="1100" dirty="0">
                          <a:solidFill>
                            <a:srgbClr val="3F4444"/>
                          </a:solidFill>
                          <a:latin typeface="Arial"/>
                          <a:cs typeface="Arial"/>
                        </a:rPr>
                        <a:t>245</a:t>
                      </a:r>
                      <a:r>
                        <a:rPr sz="1100" spc="-10" dirty="0">
                          <a:solidFill>
                            <a:srgbClr val="3F4444"/>
                          </a:solidFill>
                          <a:latin typeface="Arial"/>
                          <a:cs typeface="Arial"/>
                        </a:rPr>
                        <a:t> (69.0)</a:t>
                      </a:r>
                      <a:endParaRPr sz="1100">
                        <a:latin typeface="Arial"/>
                        <a:cs typeface="Arial"/>
                      </a:endParaRPr>
                    </a:p>
                  </a:txBody>
                  <a:tcPr marL="0" marR="0" marT="4763" marB="0">
                    <a:lnR w="12700">
                      <a:solidFill>
                        <a:srgbClr val="FFFFFF"/>
                      </a:solidFill>
                      <a:prstDash val="solid"/>
                    </a:lnR>
                    <a:lnT w="12700">
                      <a:solidFill>
                        <a:srgbClr val="BFBFBF"/>
                      </a:solidFill>
                      <a:prstDash val="solid"/>
                    </a:lnT>
                    <a:lnB w="12700">
                      <a:solidFill>
                        <a:srgbClr val="BFBFBF"/>
                      </a:solidFill>
                      <a:prstDash val="solid"/>
                    </a:lnB>
                    <a:solidFill>
                      <a:srgbClr val="F9F2F6"/>
                    </a:solidFill>
                  </a:tcPr>
                </a:tc>
                <a:tc>
                  <a:txBody>
                    <a:bodyPr/>
                    <a:lstStyle/>
                    <a:p>
                      <a:pPr>
                        <a:lnSpc>
                          <a:spcPct val="100000"/>
                        </a:lnSpc>
                        <a:spcBef>
                          <a:spcPts val="50"/>
                        </a:spcBef>
                      </a:pPr>
                      <a:endParaRPr sz="1700">
                        <a:latin typeface="Times New Roman"/>
                        <a:cs typeface="Times New Roman"/>
                      </a:endParaRPr>
                    </a:p>
                    <a:p>
                      <a:pPr marL="3810" algn="ctr">
                        <a:lnSpc>
                          <a:spcPct val="100000"/>
                        </a:lnSpc>
                      </a:pPr>
                      <a:r>
                        <a:rPr sz="1100" dirty="0">
                          <a:solidFill>
                            <a:srgbClr val="3F4444"/>
                          </a:solidFill>
                          <a:latin typeface="Arial"/>
                          <a:cs typeface="Arial"/>
                        </a:rPr>
                        <a:t>244</a:t>
                      </a:r>
                      <a:r>
                        <a:rPr sz="1100" spc="-10" dirty="0">
                          <a:solidFill>
                            <a:srgbClr val="3F4444"/>
                          </a:solidFill>
                          <a:latin typeface="Arial"/>
                          <a:cs typeface="Arial"/>
                        </a:rPr>
                        <a:t> (69.1)</a:t>
                      </a:r>
                      <a:endParaRPr sz="1100">
                        <a:latin typeface="Arial"/>
                        <a:cs typeface="Arial"/>
                      </a:endParaRPr>
                    </a:p>
                  </a:txBody>
                  <a:tcPr marL="0" marR="0" marT="4763" marB="0">
                    <a:lnL w="12700">
                      <a:solidFill>
                        <a:srgbClr val="FFFFFF"/>
                      </a:solidFill>
                      <a:prstDash val="solid"/>
                    </a:lnL>
                    <a:lnR w="12700">
                      <a:solidFill>
                        <a:srgbClr val="FFFFFF"/>
                      </a:solidFill>
                      <a:prstDash val="solid"/>
                    </a:lnR>
                    <a:lnT w="12700">
                      <a:solidFill>
                        <a:srgbClr val="BFBFBF"/>
                      </a:solidFill>
                      <a:prstDash val="solid"/>
                    </a:lnT>
                    <a:lnB w="12700">
                      <a:solidFill>
                        <a:srgbClr val="BFBFBF"/>
                      </a:solidFill>
                      <a:prstDash val="solid"/>
                    </a:lnB>
                    <a:solidFill>
                      <a:srgbClr val="FCFCFC"/>
                    </a:solidFill>
                  </a:tcPr>
                </a:tc>
                <a:tc>
                  <a:txBody>
                    <a:bodyPr/>
                    <a:lstStyle/>
                    <a:p>
                      <a:pPr>
                        <a:lnSpc>
                          <a:spcPct val="100000"/>
                        </a:lnSpc>
                        <a:spcBef>
                          <a:spcPts val="10"/>
                        </a:spcBef>
                      </a:pPr>
                      <a:endParaRPr sz="1700">
                        <a:latin typeface="Times New Roman"/>
                        <a:cs typeface="Times New Roman"/>
                      </a:endParaRPr>
                    </a:p>
                    <a:p>
                      <a:pPr marL="509270">
                        <a:lnSpc>
                          <a:spcPct val="100000"/>
                        </a:lnSpc>
                      </a:pPr>
                      <a:r>
                        <a:rPr sz="1100" spc="-10" dirty="0">
                          <a:solidFill>
                            <a:srgbClr val="3F4444"/>
                          </a:solidFill>
                          <a:latin typeface="Arial"/>
                          <a:cs typeface="Arial"/>
                        </a:rPr>
                        <a:t>113</a:t>
                      </a:r>
                      <a:r>
                        <a:rPr sz="1100" spc="-80" dirty="0">
                          <a:solidFill>
                            <a:srgbClr val="3F4444"/>
                          </a:solidFill>
                          <a:latin typeface="Arial"/>
                          <a:cs typeface="Arial"/>
                        </a:rPr>
                        <a:t> </a:t>
                      </a:r>
                      <a:r>
                        <a:rPr sz="1100" spc="-10" dirty="0">
                          <a:solidFill>
                            <a:srgbClr val="3F4444"/>
                          </a:solidFill>
                          <a:latin typeface="Arial"/>
                          <a:cs typeface="Arial"/>
                        </a:rPr>
                        <a:t>(72.9)</a:t>
                      </a:r>
                      <a:endParaRPr sz="1100">
                        <a:latin typeface="Arial"/>
                        <a:cs typeface="Arial"/>
                      </a:endParaRPr>
                    </a:p>
                  </a:txBody>
                  <a:tcPr marL="0" marR="0" marT="953" marB="0">
                    <a:lnL w="12700">
                      <a:solidFill>
                        <a:srgbClr val="FFFFFF"/>
                      </a:solidFill>
                      <a:prstDash val="solid"/>
                    </a:lnL>
                    <a:lnR w="12700">
                      <a:solidFill>
                        <a:srgbClr val="FFFFFF"/>
                      </a:solidFill>
                      <a:prstDash val="solid"/>
                    </a:lnR>
                    <a:lnT w="12700">
                      <a:solidFill>
                        <a:srgbClr val="BFBFBF"/>
                      </a:solidFill>
                      <a:prstDash val="solid"/>
                    </a:lnT>
                    <a:lnB w="12700">
                      <a:solidFill>
                        <a:srgbClr val="BFBFBF"/>
                      </a:solidFill>
                      <a:prstDash val="solid"/>
                    </a:lnB>
                    <a:solidFill>
                      <a:srgbClr val="F9F2F6"/>
                    </a:solidFill>
                  </a:tcPr>
                </a:tc>
                <a:tc>
                  <a:txBody>
                    <a:bodyPr/>
                    <a:lstStyle/>
                    <a:p>
                      <a:pPr>
                        <a:lnSpc>
                          <a:spcPct val="100000"/>
                        </a:lnSpc>
                        <a:spcBef>
                          <a:spcPts val="10"/>
                        </a:spcBef>
                      </a:pPr>
                      <a:endParaRPr sz="1700">
                        <a:latin typeface="Times New Roman"/>
                        <a:cs typeface="Times New Roman"/>
                      </a:endParaRPr>
                    </a:p>
                    <a:p>
                      <a:pPr marL="3175" algn="ctr">
                        <a:lnSpc>
                          <a:spcPct val="100000"/>
                        </a:lnSpc>
                      </a:pPr>
                      <a:r>
                        <a:rPr sz="1100" dirty="0">
                          <a:solidFill>
                            <a:srgbClr val="3F4444"/>
                          </a:solidFill>
                          <a:latin typeface="Arial"/>
                          <a:cs typeface="Arial"/>
                        </a:rPr>
                        <a:t>91</a:t>
                      </a:r>
                      <a:r>
                        <a:rPr sz="1100" spc="-5" dirty="0">
                          <a:solidFill>
                            <a:srgbClr val="3F4444"/>
                          </a:solidFill>
                          <a:latin typeface="Arial"/>
                          <a:cs typeface="Arial"/>
                        </a:rPr>
                        <a:t> </a:t>
                      </a:r>
                      <a:r>
                        <a:rPr sz="1100" spc="-10" dirty="0">
                          <a:solidFill>
                            <a:srgbClr val="3F4444"/>
                          </a:solidFill>
                          <a:latin typeface="Arial"/>
                          <a:cs typeface="Arial"/>
                        </a:rPr>
                        <a:t>(67.9)</a:t>
                      </a:r>
                      <a:endParaRPr sz="1100">
                        <a:latin typeface="Arial"/>
                        <a:cs typeface="Arial"/>
                      </a:endParaRPr>
                    </a:p>
                  </a:txBody>
                  <a:tcPr marL="0" marR="0" marT="953" marB="0">
                    <a:lnL w="12700">
                      <a:solidFill>
                        <a:srgbClr val="FFFFFF"/>
                      </a:solidFill>
                      <a:prstDash val="solid"/>
                    </a:lnL>
                    <a:lnT w="12700">
                      <a:solidFill>
                        <a:srgbClr val="BFBFBF"/>
                      </a:solidFill>
                      <a:prstDash val="solid"/>
                    </a:lnT>
                    <a:lnB w="12700">
                      <a:solidFill>
                        <a:srgbClr val="BFBFBF"/>
                      </a:solidFill>
                      <a:prstDash val="solid"/>
                    </a:lnB>
                    <a:solidFill>
                      <a:srgbClr val="FCFCFC"/>
                    </a:solidFill>
                  </a:tcPr>
                </a:tc>
                <a:extLst>
                  <a:ext uri="{0D108BD9-81ED-4DB2-BD59-A6C34878D82A}">
                    <a16:rowId xmlns:a16="http://schemas.microsoft.com/office/drawing/2014/main" val="10003"/>
                  </a:ext>
                </a:extLst>
              </a:tr>
              <a:tr h="235744">
                <a:tc>
                  <a:txBody>
                    <a:bodyPr/>
                    <a:lstStyle/>
                    <a:p>
                      <a:pPr marL="90805">
                        <a:lnSpc>
                          <a:spcPts val="1675"/>
                        </a:lnSpc>
                        <a:spcBef>
                          <a:spcPts val="705"/>
                        </a:spcBef>
                      </a:pPr>
                      <a:r>
                        <a:rPr sz="1100" spc="-10" dirty="0">
                          <a:solidFill>
                            <a:srgbClr val="3F4444"/>
                          </a:solidFill>
                          <a:latin typeface="Arial"/>
                          <a:cs typeface="Arial"/>
                        </a:rPr>
                        <a:t>Previous</a:t>
                      </a:r>
                      <a:endParaRPr sz="1100">
                        <a:latin typeface="Arial"/>
                        <a:cs typeface="Arial"/>
                      </a:endParaRPr>
                    </a:p>
                  </a:txBody>
                  <a:tcPr marL="0" marR="0" marT="67151" marB="0">
                    <a:lnT w="12700">
                      <a:solidFill>
                        <a:srgbClr val="9DB0AC"/>
                      </a:solidFill>
                      <a:prstDash val="solid"/>
                    </a:lnT>
                    <a:solidFill>
                      <a:srgbClr val="F2F2F2"/>
                    </a:solidFill>
                  </a:tcPr>
                </a:tc>
                <a:tc>
                  <a:txBody>
                    <a:bodyPr/>
                    <a:lstStyle/>
                    <a:p>
                      <a:pPr marL="130810">
                        <a:lnSpc>
                          <a:spcPts val="1675"/>
                        </a:lnSpc>
                        <a:spcBef>
                          <a:spcPts val="705"/>
                        </a:spcBef>
                      </a:pPr>
                      <a:r>
                        <a:rPr sz="1100" spc="-10" dirty="0">
                          <a:solidFill>
                            <a:srgbClr val="3F4444"/>
                          </a:solidFill>
                          <a:latin typeface="Arial"/>
                          <a:cs typeface="Arial"/>
                        </a:rPr>
                        <a:t>Adjuvant/neoadjuvant</a:t>
                      </a:r>
                      <a:endParaRPr sz="1100">
                        <a:latin typeface="Arial"/>
                        <a:cs typeface="Arial"/>
                      </a:endParaRPr>
                    </a:p>
                  </a:txBody>
                  <a:tcPr marL="0" marR="0" marT="67151" marB="0">
                    <a:lnT w="12700">
                      <a:solidFill>
                        <a:srgbClr val="9DB0AC"/>
                      </a:solidFill>
                      <a:prstDash val="solid"/>
                    </a:lnT>
                    <a:solidFill>
                      <a:srgbClr val="F2F2F2"/>
                    </a:solidFill>
                  </a:tcPr>
                </a:tc>
                <a:tc>
                  <a:txBody>
                    <a:bodyPr/>
                    <a:lstStyle/>
                    <a:p>
                      <a:pPr marL="3810" algn="ctr">
                        <a:lnSpc>
                          <a:spcPts val="1635"/>
                        </a:lnSpc>
                        <a:spcBef>
                          <a:spcPts val="740"/>
                        </a:spcBef>
                      </a:pPr>
                      <a:r>
                        <a:rPr sz="1100" dirty="0">
                          <a:solidFill>
                            <a:srgbClr val="3F4444"/>
                          </a:solidFill>
                          <a:latin typeface="Arial"/>
                          <a:cs typeface="Arial"/>
                        </a:rPr>
                        <a:t>180</a:t>
                      </a:r>
                      <a:r>
                        <a:rPr sz="1100" spc="-10" dirty="0">
                          <a:solidFill>
                            <a:srgbClr val="3F4444"/>
                          </a:solidFill>
                          <a:latin typeface="Arial"/>
                          <a:cs typeface="Arial"/>
                        </a:rPr>
                        <a:t> (50.7)</a:t>
                      </a:r>
                      <a:endParaRPr sz="1100">
                        <a:latin typeface="Arial"/>
                        <a:cs typeface="Arial"/>
                      </a:endParaRPr>
                    </a:p>
                  </a:txBody>
                  <a:tcPr marL="0" marR="0" marT="70485" marB="0">
                    <a:lnR w="12700">
                      <a:solidFill>
                        <a:srgbClr val="FFFFFF"/>
                      </a:solidFill>
                      <a:prstDash val="solid"/>
                    </a:lnR>
                    <a:lnT w="12700">
                      <a:solidFill>
                        <a:srgbClr val="BFBFBF"/>
                      </a:solidFill>
                      <a:prstDash val="solid"/>
                    </a:lnT>
                    <a:solidFill>
                      <a:srgbClr val="F2F2F2"/>
                    </a:solidFill>
                  </a:tcPr>
                </a:tc>
                <a:tc>
                  <a:txBody>
                    <a:bodyPr/>
                    <a:lstStyle/>
                    <a:p>
                      <a:pPr marL="3810" algn="ctr">
                        <a:lnSpc>
                          <a:spcPts val="1635"/>
                        </a:lnSpc>
                        <a:spcBef>
                          <a:spcPts val="740"/>
                        </a:spcBef>
                      </a:pPr>
                      <a:r>
                        <a:rPr sz="1100" dirty="0">
                          <a:solidFill>
                            <a:srgbClr val="3F4444"/>
                          </a:solidFill>
                          <a:latin typeface="Arial"/>
                          <a:cs typeface="Arial"/>
                        </a:rPr>
                        <a:t>170</a:t>
                      </a:r>
                      <a:r>
                        <a:rPr sz="1100" spc="-10" dirty="0">
                          <a:solidFill>
                            <a:srgbClr val="3F4444"/>
                          </a:solidFill>
                          <a:latin typeface="Arial"/>
                          <a:cs typeface="Arial"/>
                        </a:rPr>
                        <a:t> (48.2)</a:t>
                      </a:r>
                      <a:endParaRPr sz="1100">
                        <a:latin typeface="Arial"/>
                        <a:cs typeface="Arial"/>
                      </a:endParaRPr>
                    </a:p>
                  </a:txBody>
                  <a:tcPr marL="0" marR="0" marT="70485" marB="0">
                    <a:lnL w="12700">
                      <a:solidFill>
                        <a:srgbClr val="FFFFFF"/>
                      </a:solidFill>
                      <a:prstDash val="solid"/>
                    </a:lnL>
                    <a:lnR w="12700">
                      <a:solidFill>
                        <a:srgbClr val="FFFFFF"/>
                      </a:solidFill>
                      <a:prstDash val="solid"/>
                    </a:lnR>
                    <a:lnT w="12700">
                      <a:solidFill>
                        <a:srgbClr val="BFBFBF"/>
                      </a:solidFill>
                      <a:prstDash val="solid"/>
                    </a:lnT>
                    <a:solidFill>
                      <a:srgbClr val="F2F2F2"/>
                    </a:solidFill>
                  </a:tcPr>
                </a:tc>
                <a:tc>
                  <a:txBody>
                    <a:bodyPr/>
                    <a:lstStyle/>
                    <a:p>
                      <a:pPr marL="551815">
                        <a:lnSpc>
                          <a:spcPts val="1675"/>
                        </a:lnSpc>
                        <a:spcBef>
                          <a:spcPts val="705"/>
                        </a:spcBef>
                      </a:pPr>
                      <a:r>
                        <a:rPr sz="1100" dirty="0">
                          <a:solidFill>
                            <a:srgbClr val="3F4444"/>
                          </a:solidFill>
                          <a:latin typeface="Arial"/>
                          <a:cs typeface="Arial"/>
                        </a:rPr>
                        <a:t>79</a:t>
                      </a:r>
                      <a:r>
                        <a:rPr sz="1100" spc="-5" dirty="0">
                          <a:solidFill>
                            <a:srgbClr val="3F4444"/>
                          </a:solidFill>
                          <a:latin typeface="Arial"/>
                          <a:cs typeface="Arial"/>
                        </a:rPr>
                        <a:t> </a:t>
                      </a:r>
                      <a:r>
                        <a:rPr sz="1100" spc="-10" dirty="0">
                          <a:solidFill>
                            <a:srgbClr val="3F4444"/>
                          </a:solidFill>
                          <a:latin typeface="Arial"/>
                          <a:cs typeface="Arial"/>
                        </a:rPr>
                        <a:t>(51.0)</a:t>
                      </a:r>
                      <a:endParaRPr sz="1100">
                        <a:latin typeface="Arial"/>
                        <a:cs typeface="Arial"/>
                      </a:endParaRPr>
                    </a:p>
                  </a:txBody>
                  <a:tcPr marL="0" marR="0" marT="67151" marB="0">
                    <a:lnL w="12700">
                      <a:solidFill>
                        <a:srgbClr val="FFFFFF"/>
                      </a:solidFill>
                      <a:prstDash val="solid"/>
                    </a:lnL>
                    <a:lnR w="12700">
                      <a:solidFill>
                        <a:srgbClr val="FFFFFF"/>
                      </a:solidFill>
                      <a:prstDash val="solid"/>
                    </a:lnR>
                    <a:lnT w="12700">
                      <a:solidFill>
                        <a:srgbClr val="BFBFBF"/>
                      </a:solidFill>
                      <a:prstDash val="solid"/>
                    </a:lnT>
                    <a:solidFill>
                      <a:srgbClr val="F2E5ED"/>
                    </a:solidFill>
                  </a:tcPr>
                </a:tc>
                <a:tc>
                  <a:txBody>
                    <a:bodyPr/>
                    <a:lstStyle/>
                    <a:p>
                      <a:pPr marL="3175" algn="ctr">
                        <a:lnSpc>
                          <a:spcPts val="1675"/>
                        </a:lnSpc>
                        <a:spcBef>
                          <a:spcPts val="705"/>
                        </a:spcBef>
                      </a:pPr>
                      <a:r>
                        <a:rPr sz="1100" dirty="0">
                          <a:solidFill>
                            <a:srgbClr val="3F4444"/>
                          </a:solidFill>
                          <a:latin typeface="Arial"/>
                          <a:cs typeface="Arial"/>
                        </a:rPr>
                        <a:t>67</a:t>
                      </a:r>
                      <a:r>
                        <a:rPr sz="1100" spc="-5" dirty="0">
                          <a:solidFill>
                            <a:srgbClr val="3F4444"/>
                          </a:solidFill>
                          <a:latin typeface="Arial"/>
                          <a:cs typeface="Arial"/>
                        </a:rPr>
                        <a:t> </a:t>
                      </a:r>
                      <a:r>
                        <a:rPr sz="1100" spc="-10" dirty="0">
                          <a:solidFill>
                            <a:srgbClr val="3F4444"/>
                          </a:solidFill>
                          <a:latin typeface="Arial"/>
                          <a:cs typeface="Arial"/>
                        </a:rPr>
                        <a:t>(50.0)</a:t>
                      </a:r>
                      <a:endParaRPr sz="1100">
                        <a:latin typeface="Arial"/>
                        <a:cs typeface="Arial"/>
                      </a:endParaRPr>
                    </a:p>
                  </a:txBody>
                  <a:tcPr marL="0" marR="0" marT="67151" marB="0">
                    <a:lnL w="12700">
                      <a:solidFill>
                        <a:srgbClr val="FFFFFF"/>
                      </a:solidFill>
                      <a:prstDash val="solid"/>
                    </a:lnL>
                    <a:lnT w="12700">
                      <a:solidFill>
                        <a:srgbClr val="BFBFBF"/>
                      </a:solidFill>
                      <a:prstDash val="solid"/>
                    </a:lnT>
                    <a:solidFill>
                      <a:srgbClr val="F2F2F2"/>
                    </a:solidFill>
                  </a:tcPr>
                </a:tc>
                <a:extLst>
                  <a:ext uri="{0D108BD9-81ED-4DB2-BD59-A6C34878D82A}">
                    <a16:rowId xmlns:a16="http://schemas.microsoft.com/office/drawing/2014/main" val="10004"/>
                  </a:ext>
                </a:extLst>
              </a:tr>
              <a:tr h="225266">
                <a:tc>
                  <a:txBody>
                    <a:bodyPr/>
                    <a:lstStyle/>
                    <a:p>
                      <a:pPr marL="90805">
                        <a:lnSpc>
                          <a:spcPts val="1585"/>
                        </a:lnSpc>
                      </a:pPr>
                      <a:r>
                        <a:rPr sz="1100" dirty="0">
                          <a:solidFill>
                            <a:srgbClr val="3F4444"/>
                          </a:solidFill>
                          <a:latin typeface="Arial"/>
                          <a:cs typeface="Arial"/>
                        </a:rPr>
                        <a:t>chemotherapy; n </a:t>
                      </a:r>
                      <a:r>
                        <a:rPr sz="1100" spc="-25" dirty="0">
                          <a:solidFill>
                            <a:srgbClr val="3F4444"/>
                          </a:solidFill>
                          <a:latin typeface="Arial"/>
                          <a:cs typeface="Arial"/>
                        </a:rPr>
                        <a:t>(%)</a:t>
                      </a:r>
                      <a:endParaRPr sz="1100">
                        <a:latin typeface="Arial"/>
                        <a:cs typeface="Arial"/>
                      </a:endParaRPr>
                    </a:p>
                  </a:txBody>
                  <a:tcPr marL="0" marR="0" marT="0" marB="0">
                    <a:lnB w="12700">
                      <a:solidFill>
                        <a:srgbClr val="9DB0AC"/>
                      </a:solidFill>
                      <a:prstDash val="solid"/>
                    </a:lnB>
                    <a:solidFill>
                      <a:srgbClr val="F2F2F2"/>
                    </a:solidFill>
                  </a:tcPr>
                </a:tc>
                <a:tc>
                  <a:txBody>
                    <a:bodyPr/>
                    <a:lstStyle/>
                    <a:p>
                      <a:pPr marL="130810">
                        <a:lnSpc>
                          <a:spcPts val="1585"/>
                        </a:lnSpc>
                      </a:pPr>
                      <a:r>
                        <a:rPr sz="1100" spc="-25" dirty="0">
                          <a:solidFill>
                            <a:srgbClr val="3F4444"/>
                          </a:solidFill>
                          <a:latin typeface="Arial"/>
                          <a:cs typeface="Arial"/>
                        </a:rPr>
                        <a:t>ABC</a:t>
                      </a:r>
                      <a:endParaRPr sz="1100">
                        <a:latin typeface="Arial"/>
                        <a:cs typeface="Arial"/>
                      </a:endParaRPr>
                    </a:p>
                  </a:txBody>
                  <a:tcPr marL="0" marR="0" marT="0" marB="0">
                    <a:lnB w="12700">
                      <a:solidFill>
                        <a:srgbClr val="9DB0AC"/>
                      </a:solidFill>
                      <a:prstDash val="solid"/>
                    </a:lnB>
                    <a:solidFill>
                      <a:srgbClr val="F2F2F2"/>
                    </a:solidFill>
                  </a:tcPr>
                </a:tc>
                <a:tc>
                  <a:txBody>
                    <a:bodyPr/>
                    <a:lstStyle/>
                    <a:p>
                      <a:pPr marL="3175" algn="ctr">
                        <a:lnSpc>
                          <a:spcPts val="1625"/>
                        </a:lnSpc>
                      </a:pPr>
                      <a:r>
                        <a:rPr sz="1100" dirty="0">
                          <a:solidFill>
                            <a:srgbClr val="3F4444"/>
                          </a:solidFill>
                          <a:latin typeface="Arial"/>
                          <a:cs typeface="Arial"/>
                        </a:rPr>
                        <a:t>65</a:t>
                      </a:r>
                      <a:r>
                        <a:rPr sz="1100" spc="-5" dirty="0">
                          <a:solidFill>
                            <a:srgbClr val="3F4444"/>
                          </a:solidFill>
                          <a:latin typeface="Arial"/>
                          <a:cs typeface="Arial"/>
                        </a:rPr>
                        <a:t> </a:t>
                      </a:r>
                      <a:r>
                        <a:rPr sz="1100" spc="-10" dirty="0">
                          <a:solidFill>
                            <a:srgbClr val="3F4444"/>
                          </a:solidFill>
                          <a:latin typeface="Arial"/>
                          <a:cs typeface="Arial"/>
                        </a:rPr>
                        <a:t>(18.3)</a:t>
                      </a:r>
                      <a:endParaRPr sz="1100">
                        <a:latin typeface="Arial"/>
                        <a:cs typeface="Arial"/>
                      </a:endParaRPr>
                    </a:p>
                  </a:txBody>
                  <a:tcPr marL="0" marR="0" marT="0" marB="0">
                    <a:lnR w="12700">
                      <a:solidFill>
                        <a:srgbClr val="FFFFFF"/>
                      </a:solidFill>
                      <a:prstDash val="solid"/>
                    </a:lnR>
                    <a:lnB w="12700">
                      <a:solidFill>
                        <a:srgbClr val="BFBFBF"/>
                      </a:solidFill>
                      <a:prstDash val="solid"/>
                    </a:lnB>
                    <a:solidFill>
                      <a:srgbClr val="F2F2F2"/>
                    </a:solidFill>
                  </a:tcPr>
                </a:tc>
                <a:tc>
                  <a:txBody>
                    <a:bodyPr/>
                    <a:lstStyle/>
                    <a:p>
                      <a:pPr marL="3175" algn="ctr">
                        <a:lnSpc>
                          <a:spcPts val="1625"/>
                        </a:lnSpc>
                      </a:pPr>
                      <a:r>
                        <a:rPr sz="1100" dirty="0">
                          <a:solidFill>
                            <a:srgbClr val="3F4444"/>
                          </a:solidFill>
                          <a:latin typeface="Arial"/>
                          <a:cs typeface="Arial"/>
                        </a:rPr>
                        <a:t>64</a:t>
                      </a:r>
                      <a:r>
                        <a:rPr sz="1100" spc="-5" dirty="0">
                          <a:solidFill>
                            <a:srgbClr val="3F4444"/>
                          </a:solidFill>
                          <a:latin typeface="Arial"/>
                          <a:cs typeface="Arial"/>
                        </a:rPr>
                        <a:t> </a:t>
                      </a:r>
                      <a:r>
                        <a:rPr sz="1100" spc="-10" dirty="0">
                          <a:solidFill>
                            <a:srgbClr val="3F4444"/>
                          </a:solidFill>
                          <a:latin typeface="Arial"/>
                          <a:cs typeface="Arial"/>
                        </a:rPr>
                        <a:t>(18.1)</a:t>
                      </a:r>
                      <a:endParaRPr sz="110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BFBFBF"/>
                      </a:solidFill>
                      <a:prstDash val="solid"/>
                    </a:lnB>
                    <a:solidFill>
                      <a:srgbClr val="F2F2F2"/>
                    </a:solidFill>
                  </a:tcPr>
                </a:tc>
                <a:tc>
                  <a:txBody>
                    <a:bodyPr/>
                    <a:lstStyle/>
                    <a:p>
                      <a:pPr marL="551815">
                        <a:lnSpc>
                          <a:spcPts val="1585"/>
                        </a:lnSpc>
                      </a:pPr>
                      <a:r>
                        <a:rPr sz="1100" dirty="0">
                          <a:solidFill>
                            <a:srgbClr val="3F4444"/>
                          </a:solidFill>
                          <a:latin typeface="Arial"/>
                          <a:cs typeface="Arial"/>
                        </a:rPr>
                        <a:t>30</a:t>
                      </a:r>
                      <a:r>
                        <a:rPr sz="1100" spc="-5" dirty="0">
                          <a:solidFill>
                            <a:srgbClr val="3F4444"/>
                          </a:solidFill>
                          <a:latin typeface="Arial"/>
                          <a:cs typeface="Arial"/>
                        </a:rPr>
                        <a:t> </a:t>
                      </a:r>
                      <a:r>
                        <a:rPr sz="1100" spc="-10" dirty="0">
                          <a:solidFill>
                            <a:srgbClr val="3F4444"/>
                          </a:solidFill>
                          <a:latin typeface="Arial"/>
                          <a:cs typeface="Arial"/>
                        </a:rPr>
                        <a:t>(19.4)</a:t>
                      </a:r>
                      <a:endParaRPr sz="110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BFBFBF"/>
                      </a:solidFill>
                      <a:prstDash val="solid"/>
                    </a:lnB>
                    <a:solidFill>
                      <a:srgbClr val="F2E5ED"/>
                    </a:solidFill>
                  </a:tcPr>
                </a:tc>
                <a:tc>
                  <a:txBody>
                    <a:bodyPr/>
                    <a:lstStyle/>
                    <a:p>
                      <a:pPr marL="3175" algn="ctr">
                        <a:lnSpc>
                          <a:spcPts val="1585"/>
                        </a:lnSpc>
                      </a:pPr>
                      <a:r>
                        <a:rPr sz="1100" dirty="0">
                          <a:solidFill>
                            <a:srgbClr val="3F4444"/>
                          </a:solidFill>
                          <a:latin typeface="Arial"/>
                          <a:cs typeface="Arial"/>
                        </a:rPr>
                        <a:t>23</a:t>
                      </a:r>
                      <a:r>
                        <a:rPr sz="1100" spc="-5" dirty="0">
                          <a:solidFill>
                            <a:srgbClr val="3F4444"/>
                          </a:solidFill>
                          <a:latin typeface="Arial"/>
                          <a:cs typeface="Arial"/>
                        </a:rPr>
                        <a:t> </a:t>
                      </a:r>
                      <a:r>
                        <a:rPr sz="1100" spc="-10" dirty="0">
                          <a:solidFill>
                            <a:srgbClr val="3F4444"/>
                          </a:solidFill>
                          <a:latin typeface="Arial"/>
                          <a:cs typeface="Arial"/>
                        </a:rPr>
                        <a:t>(17.2)</a:t>
                      </a:r>
                      <a:endParaRPr sz="1100">
                        <a:latin typeface="Arial"/>
                        <a:cs typeface="Arial"/>
                      </a:endParaRPr>
                    </a:p>
                  </a:txBody>
                  <a:tcPr marL="0" marR="0" marT="0" marB="0">
                    <a:lnL w="12700">
                      <a:solidFill>
                        <a:srgbClr val="FFFFFF"/>
                      </a:solidFill>
                      <a:prstDash val="solid"/>
                    </a:lnL>
                    <a:lnB w="12700">
                      <a:solidFill>
                        <a:srgbClr val="BFBFBF"/>
                      </a:solidFill>
                      <a:prstDash val="solid"/>
                    </a:lnB>
                    <a:solidFill>
                      <a:srgbClr val="F2F2F2"/>
                    </a:solidFill>
                  </a:tcPr>
                </a:tc>
                <a:extLst>
                  <a:ext uri="{0D108BD9-81ED-4DB2-BD59-A6C34878D82A}">
                    <a16:rowId xmlns:a16="http://schemas.microsoft.com/office/drawing/2014/main" val="10005"/>
                  </a:ext>
                </a:extLst>
              </a:tr>
            </a:tbl>
          </a:graphicData>
        </a:graphic>
      </p:graphicFrame>
      <p:sp>
        <p:nvSpPr>
          <p:cNvPr id="10" name="object 10"/>
          <p:cNvSpPr txBox="1"/>
          <p:nvPr/>
        </p:nvSpPr>
        <p:spPr>
          <a:xfrm>
            <a:off x="4167066" y="777657"/>
            <a:ext cx="1190149" cy="171201"/>
          </a:xfrm>
          <a:prstGeom prst="rect">
            <a:avLst/>
          </a:prstGeom>
        </p:spPr>
        <p:txBody>
          <a:bodyPr vert="horz" wrap="square" lIns="0" tIns="9525" rIns="0" bIns="0" rtlCol="0">
            <a:spAutoFit/>
          </a:bodyPr>
          <a:lstStyle/>
          <a:p>
            <a:pPr marL="9525">
              <a:spcBef>
                <a:spcPts val="75"/>
              </a:spcBef>
            </a:pPr>
            <a:r>
              <a:rPr sz="1050" b="1" dirty="0">
                <a:solidFill>
                  <a:srgbClr val="3F4444"/>
                </a:solidFill>
                <a:latin typeface="Arial"/>
                <a:cs typeface="Arial"/>
              </a:rPr>
              <a:t>Overall </a:t>
            </a:r>
            <a:r>
              <a:rPr sz="1050" b="1" spc="-8" dirty="0">
                <a:solidFill>
                  <a:srgbClr val="3F4444"/>
                </a:solidFill>
                <a:latin typeface="Arial"/>
                <a:cs typeface="Arial"/>
              </a:rPr>
              <a:t>population</a:t>
            </a:r>
            <a:endParaRPr sz="1050">
              <a:latin typeface="Arial"/>
              <a:cs typeface="Arial"/>
            </a:endParaRPr>
          </a:p>
        </p:txBody>
      </p:sp>
      <p:sp>
        <p:nvSpPr>
          <p:cNvPr id="11" name="object 11"/>
          <p:cNvSpPr txBox="1"/>
          <p:nvPr/>
        </p:nvSpPr>
        <p:spPr>
          <a:xfrm>
            <a:off x="6450963" y="777657"/>
            <a:ext cx="2064544" cy="171201"/>
          </a:xfrm>
          <a:prstGeom prst="rect">
            <a:avLst/>
          </a:prstGeom>
        </p:spPr>
        <p:txBody>
          <a:bodyPr vert="horz" wrap="square" lIns="0" tIns="9525" rIns="0" bIns="0" rtlCol="0">
            <a:spAutoFit/>
          </a:bodyPr>
          <a:lstStyle/>
          <a:p>
            <a:pPr marL="9525">
              <a:spcBef>
                <a:spcPts val="75"/>
              </a:spcBef>
            </a:pPr>
            <a:r>
              <a:rPr sz="1050" b="1" dirty="0">
                <a:solidFill>
                  <a:srgbClr val="3F4444"/>
                </a:solidFill>
                <a:latin typeface="Arial"/>
                <a:cs typeface="Arial"/>
              </a:rPr>
              <a:t>AKT pathway-altered </a:t>
            </a:r>
            <a:r>
              <a:rPr sz="1050" b="1" spc="-8" dirty="0">
                <a:solidFill>
                  <a:srgbClr val="3F4444"/>
                </a:solidFill>
                <a:latin typeface="Arial"/>
                <a:cs typeface="Arial"/>
              </a:rPr>
              <a:t>population</a:t>
            </a:r>
            <a:endParaRPr sz="1050">
              <a:latin typeface="Arial"/>
              <a:cs typeface="Arial"/>
            </a:endParaRPr>
          </a:p>
        </p:txBody>
      </p:sp>
      <p:sp>
        <p:nvSpPr>
          <p:cNvPr id="12" name="object 12"/>
          <p:cNvSpPr txBox="1"/>
          <p:nvPr/>
        </p:nvSpPr>
        <p:spPr>
          <a:xfrm>
            <a:off x="365044" y="1049268"/>
            <a:ext cx="908209" cy="171201"/>
          </a:xfrm>
          <a:prstGeom prst="rect">
            <a:avLst/>
          </a:prstGeom>
        </p:spPr>
        <p:txBody>
          <a:bodyPr vert="horz" wrap="square" lIns="0" tIns="9525" rIns="0" bIns="0" rtlCol="0">
            <a:spAutoFit/>
          </a:bodyPr>
          <a:lstStyle/>
          <a:p>
            <a:pPr marL="9525">
              <a:spcBef>
                <a:spcPts val="75"/>
              </a:spcBef>
            </a:pPr>
            <a:r>
              <a:rPr sz="1050" b="1" spc="-8" dirty="0">
                <a:solidFill>
                  <a:srgbClr val="3F4444"/>
                </a:solidFill>
                <a:latin typeface="Arial"/>
                <a:cs typeface="Arial"/>
              </a:rPr>
              <a:t>Characteristic</a:t>
            </a:r>
            <a:endParaRPr sz="1050">
              <a:latin typeface="Arial"/>
              <a:cs typeface="Arial"/>
            </a:endParaRPr>
          </a:p>
        </p:txBody>
      </p:sp>
      <p:sp>
        <p:nvSpPr>
          <p:cNvPr id="13" name="object 13"/>
          <p:cNvSpPr txBox="1"/>
          <p:nvPr/>
        </p:nvSpPr>
        <p:spPr>
          <a:xfrm>
            <a:off x="3470629" y="1049267"/>
            <a:ext cx="1223486" cy="332783"/>
          </a:xfrm>
          <a:prstGeom prst="rect">
            <a:avLst/>
          </a:prstGeom>
        </p:spPr>
        <p:txBody>
          <a:bodyPr vert="horz" wrap="square" lIns="0" tIns="9525" rIns="0" bIns="0" rtlCol="0">
            <a:spAutoFit/>
          </a:bodyPr>
          <a:lstStyle/>
          <a:p>
            <a:pPr marL="9525" marR="3810" indent="143351">
              <a:spcBef>
                <a:spcPts val="75"/>
              </a:spcBef>
            </a:pPr>
            <a:r>
              <a:rPr sz="1050" b="1" dirty="0">
                <a:solidFill>
                  <a:srgbClr val="FFFFFF"/>
                </a:solidFill>
                <a:latin typeface="Arial"/>
                <a:cs typeface="Arial"/>
              </a:rPr>
              <a:t>Capivasertib </a:t>
            </a:r>
            <a:r>
              <a:rPr sz="1050" b="1" spc="-38" dirty="0">
                <a:solidFill>
                  <a:srgbClr val="FFFFFF"/>
                </a:solidFill>
                <a:latin typeface="Arial"/>
                <a:cs typeface="Arial"/>
              </a:rPr>
              <a:t>+ </a:t>
            </a:r>
            <a:r>
              <a:rPr sz="1050" b="1" dirty="0">
                <a:solidFill>
                  <a:srgbClr val="FFFFFF"/>
                </a:solidFill>
                <a:latin typeface="Arial"/>
                <a:cs typeface="Arial"/>
              </a:rPr>
              <a:t>fulvestrant </a:t>
            </a:r>
            <a:r>
              <a:rPr sz="1050" b="1" spc="-8" dirty="0">
                <a:solidFill>
                  <a:srgbClr val="FFFFFF"/>
                </a:solidFill>
                <a:latin typeface="Arial"/>
                <a:cs typeface="Arial"/>
              </a:rPr>
              <a:t>(N=355)</a:t>
            </a:r>
            <a:endParaRPr sz="1050">
              <a:latin typeface="Arial"/>
              <a:cs typeface="Arial"/>
            </a:endParaRPr>
          </a:p>
        </p:txBody>
      </p:sp>
      <p:sp>
        <p:nvSpPr>
          <p:cNvPr id="14" name="object 14"/>
          <p:cNvSpPr txBox="1"/>
          <p:nvPr/>
        </p:nvSpPr>
        <p:spPr>
          <a:xfrm>
            <a:off x="4830164" y="1049267"/>
            <a:ext cx="1223486" cy="332783"/>
          </a:xfrm>
          <a:prstGeom prst="rect">
            <a:avLst/>
          </a:prstGeom>
        </p:spPr>
        <p:txBody>
          <a:bodyPr vert="horz" wrap="square" lIns="0" tIns="9525" rIns="0" bIns="0" rtlCol="0">
            <a:spAutoFit/>
          </a:bodyPr>
          <a:lstStyle/>
          <a:p>
            <a:pPr marL="9525" marR="3810" indent="287179">
              <a:spcBef>
                <a:spcPts val="75"/>
              </a:spcBef>
            </a:pPr>
            <a:r>
              <a:rPr sz="1050" b="1" dirty="0">
                <a:solidFill>
                  <a:srgbClr val="FFFFFF"/>
                </a:solidFill>
                <a:latin typeface="Arial"/>
                <a:cs typeface="Arial"/>
              </a:rPr>
              <a:t>Placebo </a:t>
            </a:r>
            <a:r>
              <a:rPr sz="1050" b="1" spc="-38" dirty="0">
                <a:solidFill>
                  <a:srgbClr val="FFFFFF"/>
                </a:solidFill>
                <a:latin typeface="Arial"/>
                <a:cs typeface="Arial"/>
              </a:rPr>
              <a:t>+ </a:t>
            </a:r>
            <a:r>
              <a:rPr sz="1050" b="1" dirty="0">
                <a:solidFill>
                  <a:srgbClr val="FFFFFF"/>
                </a:solidFill>
                <a:latin typeface="Arial"/>
                <a:cs typeface="Arial"/>
              </a:rPr>
              <a:t>fulvestrant </a:t>
            </a:r>
            <a:r>
              <a:rPr sz="1050" b="1" spc="-8" dirty="0">
                <a:solidFill>
                  <a:srgbClr val="FFFFFF"/>
                </a:solidFill>
                <a:latin typeface="Arial"/>
                <a:cs typeface="Arial"/>
              </a:rPr>
              <a:t>(N=353)</a:t>
            </a:r>
            <a:endParaRPr sz="1050">
              <a:latin typeface="Arial"/>
              <a:cs typeface="Arial"/>
            </a:endParaRPr>
          </a:p>
        </p:txBody>
      </p:sp>
      <p:sp>
        <p:nvSpPr>
          <p:cNvPr id="15" name="object 15"/>
          <p:cNvSpPr txBox="1"/>
          <p:nvPr/>
        </p:nvSpPr>
        <p:spPr>
          <a:xfrm>
            <a:off x="6189700" y="1049267"/>
            <a:ext cx="1223486" cy="332783"/>
          </a:xfrm>
          <a:prstGeom prst="rect">
            <a:avLst/>
          </a:prstGeom>
        </p:spPr>
        <p:txBody>
          <a:bodyPr vert="horz" wrap="square" lIns="0" tIns="9525" rIns="0" bIns="0" rtlCol="0">
            <a:spAutoFit/>
          </a:bodyPr>
          <a:lstStyle/>
          <a:p>
            <a:pPr marL="9525" marR="3810" indent="143351">
              <a:spcBef>
                <a:spcPts val="75"/>
              </a:spcBef>
            </a:pPr>
            <a:r>
              <a:rPr sz="1050" b="1" dirty="0">
                <a:solidFill>
                  <a:srgbClr val="FFFFFF"/>
                </a:solidFill>
                <a:latin typeface="Arial"/>
                <a:cs typeface="Arial"/>
              </a:rPr>
              <a:t>Capivasertib </a:t>
            </a:r>
            <a:r>
              <a:rPr sz="1050" b="1" spc="-38" dirty="0">
                <a:solidFill>
                  <a:srgbClr val="FFFFFF"/>
                </a:solidFill>
                <a:latin typeface="Arial"/>
                <a:cs typeface="Arial"/>
              </a:rPr>
              <a:t>+ </a:t>
            </a:r>
            <a:r>
              <a:rPr sz="1050" b="1" dirty="0">
                <a:solidFill>
                  <a:srgbClr val="FFFFFF"/>
                </a:solidFill>
                <a:latin typeface="Arial"/>
                <a:cs typeface="Arial"/>
              </a:rPr>
              <a:t>fulvestrant </a:t>
            </a:r>
            <a:r>
              <a:rPr sz="1050" b="1" spc="-8" dirty="0">
                <a:solidFill>
                  <a:srgbClr val="FFFFFF"/>
                </a:solidFill>
                <a:latin typeface="Arial"/>
                <a:cs typeface="Arial"/>
              </a:rPr>
              <a:t>(N=155)</a:t>
            </a:r>
            <a:endParaRPr sz="1050">
              <a:latin typeface="Arial"/>
              <a:cs typeface="Arial"/>
            </a:endParaRPr>
          </a:p>
        </p:txBody>
      </p:sp>
      <p:sp>
        <p:nvSpPr>
          <p:cNvPr id="16" name="object 16"/>
          <p:cNvSpPr txBox="1"/>
          <p:nvPr/>
        </p:nvSpPr>
        <p:spPr>
          <a:xfrm>
            <a:off x="7549235" y="1049267"/>
            <a:ext cx="1223486" cy="332783"/>
          </a:xfrm>
          <a:prstGeom prst="rect">
            <a:avLst/>
          </a:prstGeom>
        </p:spPr>
        <p:txBody>
          <a:bodyPr vert="horz" wrap="square" lIns="0" tIns="9525" rIns="0" bIns="0" rtlCol="0">
            <a:spAutoFit/>
          </a:bodyPr>
          <a:lstStyle/>
          <a:p>
            <a:pPr marL="9525" marR="3810" indent="287179">
              <a:spcBef>
                <a:spcPts val="75"/>
              </a:spcBef>
            </a:pPr>
            <a:r>
              <a:rPr sz="1050" b="1" dirty="0">
                <a:solidFill>
                  <a:srgbClr val="FFFFFF"/>
                </a:solidFill>
                <a:latin typeface="Arial"/>
                <a:cs typeface="Arial"/>
              </a:rPr>
              <a:t>Placebo </a:t>
            </a:r>
            <a:r>
              <a:rPr sz="1050" b="1" spc="-38" dirty="0">
                <a:solidFill>
                  <a:srgbClr val="FFFFFF"/>
                </a:solidFill>
                <a:latin typeface="Arial"/>
                <a:cs typeface="Arial"/>
              </a:rPr>
              <a:t>+ </a:t>
            </a:r>
            <a:r>
              <a:rPr sz="1050" b="1" dirty="0">
                <a:solidFill>
                  <a:srgbClr val="FFFFFF"/>
                </a:solidFill>
                <a:latin typeface="Arial"/>
                <a:cs typeface="Arial"/>
              </a:rPr>
              <a:t>fulvestrant </a:t>
            </a:r>
            <a:r>
              <a:rPr sz="1050" b="1" spc="-8" dirty="0">
                <a:solidFill>
                  <a:srgbClr val="FFFFFF"/>
                </a:solidFill>
                <a:latin typeface="Arial"/>
                <a:cs typeface="Arial"/>
              </a:rPr>
              <a:t>(N=134)</a:t>
            </a:r>
            <a:endParaRPr sz="1050">
              <a:latin typeface="Arial"/>
              <a:cs typeface="Arial"/>
            </a:endParaRPr>
          </a:p>
        </p:txBody>
      </p:sp>
      <p:sp>
        <p:nvSpPr>
          <p:cNvPr id="18" name="object 15">
            <a:extLst>
              <a:ext uri="{FF2B5EF4-FFF2-40B4-BE49-F238E27FC236}">
                <a16:creationId xmlns:a16="http://schemas.microsoft.com/office/drawing/2014/main" id="{95734335-D407-E551-5ED2-8662B49D9CF5}"/>
              </a:ext>
            </a:extLst>
          </p:cNvPr>
          <p:cNvSpPr txBox="1"/>
          <p:nvPr/>
        </p:nvSpPr>
        <p:spPr>
          <a:xfrm>
            <a:off x="239791" y="4944427"/>
            <a:ext cx="7375208" cy="125034"/>
          </a:xfrm>
          <a:prstGeom prst="rect">
            <a:avLst/>
          </a:prstGeom>
        </p:spPr>
        <p:txBody>
          <a:bodyPr vert="horz" wrap="square" lIns="0" tIns="9525" rIns="0" bIns="0" rtlCol="0">
            <a:spAutoFit/>
          </a:bodyPr>
          <a:lstStyle/>
          <a:p>
            <a:pPr marL="9525">
              <a:spcBef>
                <a:spcPts val="75"/>
              </a:spcBef>
            </a:pPr>
            <a:r>
              <a:rPr sz="750" b="1" spc="-45" dirty="0">
                <a:latin typeface="Arial"/>
                <a:cs typeface="Arial"/>
              </a:rPr>
              <a:t>Turner</a:t>
            </a:r>
            <a:r>
              <a:rPr sz="750" b="1" spc="-38" dirty="0">
                <a:latin typeface="Arial"/>
                <a:cs typeface="Arial"/>
              </a:rPr>
              <a:t> </a:t>
            </a:r>
            <a:r>
              <a:rPr sz="750" b="1" dirty="0">
                <a:latin typeface="Arial"/>
                <a:cs typeface="Arial"/>
              </a:rPr>
              <a:t>et</a:t>
            </a:r>
            <a:r>
              <a:rPr sz="750" b="1" spc="-23" dirty="0">
                <a:latin typeface="Arial"/>
                <a:cs typeface="Arial"/>
              </a:rPr>
              <a:t> </a:t>
            </a:r>
            <a:r>
              <a:rPr sz="750" b="1" spc="-19" dirty="0">
                <a:latin typeface="Arial"/>
                <a:cs typeface="Arial"/>
              </a:rPr>
              <a:t>al.</a:t>
            </a:r>
            <a:r>
              <a:rPr sz="750" b="1" spc="-60" dirty="0">
                <a:latin typeface="Arial"/>
                <a:cs typeface="Arial"/>
              </a:rPr>
              <a:t> </a:t>
            </a:r>
            <a:r>
              <a:rPr sz="750" b="1" spc="-56" dirty="0">
                <a:latin typeface="Arial"/>
                <a:cs typeface="Arial"/>
              </a:rPr>
              <a:t>San</a:t>
            </a:r>
            <a:r>
              <a:rPr sz="750" b="1" spc="-38" dirty="0">
                <a:latin typeface="Arial"/>
                <a:cs typeface="Arial"/>
              </a:rPr>
              <a:t> Antonio</a:t>
            </a:r>
            <a:r>
              <a:rPr sz="750" b="1" spc="-41" dirty="0">
                <a:latin typeface="Arial"/>
                <a:cs typeface="Arial"/>
              </a:rPr>
              <a:t> </a:t>
            </a:r>
            <a:r>
              <a:rPr sz="750" b="1" spc="-49" dirty="0">
                <a:latin typeface="Arial"/>
                <a:cs typeface="Arial"/>
              </a:rPr>
              <a:t>Breast</a:t>
            </a:r>
            <a:r>
              <a:rPr sz="750" b="1" spc="-23" dirty="0">
                <a:latin typeface="Arial"/>
                <a:cs typeface="Arial"/>
              </a:rPr>
              <a:t> </a:t>
            </a:r>
            <a:r>
              <a:rPr sz="750" b="1" spc="-64" dirty="0">
                <a:latin typeface="Arial"/>
                <a:cs typeface="Arial"/>
              </a:rPr>
              <a:t>Cancer</a:t>
            </a:r>
            <a:r>
              <a:rPr sz="750" b="1" spc="-53" dirty="0">
                <a:latin typeface="Arial"/>
                <a:cs typeface="Arial"/>
              </a:rPr>
              <a:t> </a:t>
            </a:r>
            <a:r>
              <a:rPr sz="750" b="1" spc="-56" dirty="0">
                <a:latin typeface="Arial"/>
                <a:cs typeface="Arial"/>
              </a:rPr>
              <a:t>Symposium</a:t>
            </a:r>
            <a:r>
              <a:rPr sz="750" b="1" spc="-23" dirty="0">
                <a:latin typeface="Arial"/>
                <a:cs typeface="Arial"/>
              </a:rPr>
              <a:t> </a:t>
            </a:r>
            <a:r>
              <a:rPr sz="750" b="1" spc="-68" dirty="0">
                <a:latin typeface="Arial"/>
                <a:cs typeface="Arial"/>
              </a:rPr>
              <a:t>(SABCS)</a:t>
            </a:r>
            <a:r>
              <a:rPr sz="750" b="1" spc="-30" dirty="0">
                <a:latin typeface="Arial"/>
                <a:cs typeface="Arial"/>
              </a:rPr>
              <a:t> </a:t>
            </a:r>
            <a:r>
              <a:rPr sz="750" b="1" spc="-41" dirty="0">
                <a:latin typeface="Arial"/>
                <a:cs typeface="Arial"/>
              </a:rPr>
              <a:t>2022;</a:t>
            </a:r>
            <a:r>
              <a:rPr sz="750" b="1" spc="-38" dirty="0">
                <a:latin typeface="Arial"/>
                <a:cs typeface="Arial"/>
              </a:rPr>
              <a:t> </a:t>
            </a:r>
            <a:r>
              <a:rPr sz="750" b="1" spc="-45" dirty="0">
                <a:latin typeface="Arial"/>
                <a:cs typeface="Arial"/>
              </a:rPr>
              <a:t>December</a:t>
            </a:r>
            <a:r>
              <a:rPr sz="750" b="1" spc="-56" dirty="0">
                <a:latin typeface="Arial"/>
                <a:cs typeface="Arial"/>
              </a:rPr>
              <a:t> </a:t>
            </a:r>
            <a:r>
              <a:rPr sz="750" b="1" dirty="0">
                <a:latin typeface="Arial"/>
                <a:cs typeface="Arial"/>
              </a:rPr>
              <a:t>6-</a:t>
            </a:r>
            <a:r>
              <a:rPr sz="750" b="1" spc="-23" dirty="0">
                <a:latin typeface="Arial"/>
                <a:cs typeface="Arial"/>
              </a:rPr>
              <a:t>10,</a:t>
            </a:r>
            <a:r>
              <a:rPr sz="750" b="1" spc="-38" dirty="0">
                <a:latin typeface="Arial"/>
                <a:cs typeface="Arial"/>
              </a:rPr>
              <a:t> </a:t>
            </a:r>
            <a:r>
              <a:rPr sz="750" b="1" spc="-41" dirty="0">
                <a:latin typeface="Arial"/>
                <a:cs typeface="Arial"/>
              </a:rPr>
              <a:t>2022;</a:t>
            </a:r>
            <a:r>
              <a:rPr sz="750" b="1" spc="-38" dirty="0">
                <a:latin typeface="Arial"/>
                <a:cs typeface="Arial"/>
              </a:rPr>
              <a:t> </a:t>
            </a:r>
            <a:r>
              <a:rPr sz="750" b="1" spc="-56" dirty="0">
                <a:latin typeface="Arial"/>
                <a:cs typeface="Arial"/>
              </a:rPr>
              <a:t>San</a:t>
            </a:r>
            <a:r>
              <a:rPr sz="750" b="1" spc="-41" dirty="0">
                <a:latin typeface="Arial"/>
                <a:cs typeface="Arial"/>
              </a:rPr>
              <a:t> </a:t>
            </a:r>
            <a:r>
              <a:rPr sz="750" b="1" spc="-30" dirty="0">
                <a:latin typeface="Arial"/>
                <a:cs typeface="Arial"/>
              </a:rPr>
              <a:t>Antonio,</a:t>
            </a:r>
            <a:r>
              <a:rPr sz="750" b="1" spc="-56" dirty="0">
                <a:latin typeface="Arial"/>
                <a:cs typeface="Arial"/>
              </a:rPr>
              <a:t> </a:t>
            </a:r>
            <a:r>
              <a:rPr sz="750" b="1" spc="-19" dirty="0">
                <a:latin typeface="Arial"/>
                <a:cs typeface="Arial"/>
              </a:rPr>
              <a:t>TX.</a:t>
            </a:r>
            <a:r>
              <a:rPr sz="750" b="1" spc="-41" dirty="0">
                <a:latin typeface="Arial"/>
                <a:cs typeface="Arial"/>
              </a:rPr>
              <a:t> </a:t>
            </a:r>
            <a:r>
              <a:rPr sz="750" b="1" spc="-38" dirty="0">
                <a:latin typeface="Arial"/>
                <a:cs typeface="Arial"/>
              </a:rPr>
              <a:t>Presentation </a:t>
            </a:r>
            <a:r>
              <a:rPr sz="750" b="1" spc="-56" dirty="0">
                <a:latin typeface="Arial"/>
                <a:cs typeface="Arial"/>
              </a:rPr>
              <a:t>GS3-</a:t>
            </a:r>
            <a:r>
              <a:rPr sz="750" b="1" spc="-23" dirty="0">
                <a:latin typeface="Arial"/>
                <a:cs typeface="Arial"/>
              </a:rPr>
              <a:t>04.</a:t>
            </a:r>
            <a:r>
              <a:rPr sz="750" b="1" spc="-38" dirty="0">
                <a:latin typeface="Arial"/>
                <a:cs typeface="Arial"/>
              </a:rPr>
              <a:t> </a:t>
            </a:r>
            <a:r>
              <a:rPr sz="750" b="1" spc="-45" dirty="0">
                <a:latin typeface="Arial"/>
                <a:cs typeface="Arial"/>
              </a:rPr>
              <a:t>Turner</a:t>
            </a:r>
            <a:r>
              <a:rPr sz="750" b="1" spc="-19" dirty="0">
                <a:latin typeface="Arial"/>
                <a:cs typeface="Arial"/>
              </a:rPr>
              <a:t> </a:t>
            </a:r>
            <a:r>
              <a:rPr sz="750" b="1" dirty="0">
                <a:latin typeface="Arial"/>
                <a:cs typeface="Arial"/>
              </a:rPr>
              <a:t>et</a:t>
            </a:r>
            <a:r>
              <a:rPr sz="750" b="1" spc="-41" dirty="0">
                <a:latin typeface="Arial"/>
                <a:cs typeface="Arial"/>
              </a:rPr>
              <a:t> </a:t>
            </a:r>
            <a:r>
              <a:rPr sz="750" b="1" spc="-19" dirty="0">
                <a:latin typeface="Arial"/>
                <a:cs typeface="Arial"/>
              </a:rPr>
              <a:t>al.</a:t>
            </a:r>
            <a:r>
              <a:rPr sz="750" b="1" spc="-41" dirty="0">
                <a:latin typeface="Arial"/>
                <a:cs typeface="Arial"/>
              </a:rPr>
              <a:t> </a:t>
            </a:r>
            <a:r>
              <a:rPr sz="750" b="1" dirty="0">
                <a:latin typeface="Arial"/>
                <a:cs typeface="Arial"/>
              </a:rPr>
              <a:t>N</a:t>
            </a:r>
            <a:r>
              <a:rPr sz="750" b="1" spc="-34" dirty="0">
                <a:latin typeface="Arial"/>
                <a:cs typeface="Arial"/>
              </a:rPr>
              <a:t> </a:t>
            </a:r>
            <a:r>
              <a:rPr sz="750" b="1" spc="-56" dirty="0">
                <a:latin typeface="Arial"/>
                <a:cs typeface="Arial"/>
              </a:rPr>
              <a:t>Engl</a:t>
            </a:r>
            <a:r>
              <a:rPr sz="750" b="1" spc="-38" dirty="0">
                <a:latin typeface="Arial"/>
                <a:cs typeface="Arial"/>
              </a:rPr>
              <a:t> </a:t>
            </a:r>
            <a:r>
              <a:rPr sz="750" b="1" spc="-124" dirty="0">
                <a:latin typeface="Arial"/>
                <a:cs typeface="Arial"/>
              </a:rPr>
              <a:t>J</a:t>
            </a:r>
            <a:r>
              <a:rPr sz="750" b="1" spc="-30" dirty="0">
                <a:latin typeface="Arial"/>
                <a:cs typeface="Arial"/>
              </a:rPr>
              <a:t> </a:t>
            </a:r>
            <a:r>
              <a:rPr sz="750" b="1" spc="-26" dirty="0">
                <a:latin typeface="Arial"/>
                <a:cs typeface="Arial"/>
              </a:rPr>
              <a:t>Med.</a:t>
            </a:r>
            <a:r>
              <a:rPr sz="750" b="1" spc="-19" dirty="0">
                <a:latin typeface="Arial"/>
                <a:cs typeface="Arial"/>
              </a:rPr>
              <a:t> </a:t>
            </a:r>
            <a:r>
              <a:rPr sz="750" b="1" spc="-38" dirty="0">
                <a:latin typeface="Arial"/>
                <a:cs typeface="Arial"/>
              </a:rPr>
              <a:t>2023;388(22):2058-</a:t>
            </a:r>
            <a:r>
              <a:rPr sz="750" b="1" spc="-8" dirty="0">
                <a:latin typeface="Arial"/>
                <a:cs typeface="Arial"/>
              </a:rPr>
              <a:t>2070.</a:t>
            </a:r>
            <a:endParaRPr sz="750" dirty="0">
              <a:latin typeface="Arial"/>
              <a:cs typeface="Arial"/>
            </a:endParaRPr>
          </a:p>
        </p:txBody>
      </p:sp>
    </p:spTree>
    <p:extLst>
      <p:ext uri="{BB962C8B-B14F-4D97-AF65-F5344CB8AC3E}">
        <p14:creationId xmlns:p14="http://schemas.microsoft.com/office/powerpoint/2010/main" val="3505139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 page&#10;&#10;Description automatically generated with low confidence">
            <a:extLst>
              <a:ext uri="{FF2B5EF4-FFF2-40B4-BE49-F238E27FC236}">
                <a16:creationId xmlns:a16="http://schemas.microsoft.com/office/drawing/2014/main" id="{7F8FA186-0545-F7A8-36CD-4C6571303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919"/>
            <a:ext cx="9144000" cy="5151120"/>
          </a:xfrm>
          <a:prstGeom prst="rect">
            <a:avLst/>
          </a:prstGeom>
        </p:spPr>
      </p:pic>
    </p:spTree>
    <p:extLst>
      <p:ext uri="{BB962C8B-B14F-4D97-AF65-F5344CB8AC3E}">
        <p14:creationId xmlns:p14="http://schemas.microsoft.com/office/powerpoint/2010/main" val="1761898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97983" y="50599"/>
            <a:ext cx="3310414" cy="148117"/>
          </a:xfrm>
          <a:prstGeom prst="rect">
            <a:avLst/>
          </a:prstGeom>
        </p:spPr>
        <p:txBody>
          <a:bodyPr vert="horz" wrap="square" lIns="0" tIns="9525" rIns="0" bIns="0" rtlCol="0">
            <a:spAutoFit/>
          </a:bodyPr>
          <a:lstStyle/>
          <a:p>
            <a:pPr marL="28575">
              <a:spcBef>
                <a:spcPts val="75"/>
              </a:spcBef>
            </a:pPr>
            <a:r>
              <a:rPr sz="900" dirty="0">
                <a:solidFill>
                  <a:srgbClr val="3F4444"/>
                </a:solidFill>
                <a:latin typeface="Arial"/>
                <a:cs typeface="Arial"/>
              </a:rPr>
              <a:t>San</a:t>
            </a:r>
            <a:r>
              <a:rPr sz="900" spc="-64" dirty="0">
                <a:solidFill>
                  <a:srgbClr val="3F4444"/>
                </a:solidFill>
                <a:latin typeface="Arial"/>
                <a:cs typeface="Arial"/>
              </a:rPr>
              <a:t> </a:t>
            </a:r>
            <a:r>
              <a:rPr sz="900" dirty="0">
                <a:solidFill>
                  <a:srgbClr val="3F4444"/>
                </a:solidFill>
                <a:latin typeface="Arial"/>
                <a:cs typeface="Arial"/>
              </a:rPr>
              <a:t>Antonio</a:t>
            </a:r>
            <a:r>
              <a:rPr sz="900" spc="-11" dirty="0">
                <a:solidFill>
                  <a:srgbClr val="3F4444"/>
                </a:solidFill>
                <a:latin typeface="Arial"/>
                <a:cs typeface="Arial"/>
              </a:rPr>
              <a:t> </a:t>
            </a:r>
            <a:r>
              <a:rPr sz="900" dirty="0">
                <a:solidFill>
                  <a:srgbClr val="3F4444"/>
                </a:solidFill>
                <a:latin typeface="Arial"/>
                <a:cs typeface="Arial"/>
              </a:rPr>
              <a:t>Breast</a:t>
            </a:r>
            <a:r>
              <a:rPr sz="900" spc="-11" dirty="0">
                <a:solidFill>
                  <a:srgbClr val="3F4444"/>
                </a:solidFill>
                <a:latin typeface="Arial"/>
                <a:cs typeface="Arial"/>
              </a:rPr>
              <a:t> </a:t>
            </a:r>
            <a:r>
              <a:rPr sz="900" dirty="0">
                <a:solidFill>
                  <a:srgbClr val="3F4444"/>
                </a:solidFill>
                <a:latin typeface="Arial"/>
                <a:cs typeface="Arial"/>
              </a:rPr>
              <a:t>Cancer</a:t>
            </a:r>
            <a:r>
              <a:rPr sz="900" spc="-11" dirty="0">
                <a:solidFill>
                  <a:srgbClr val="3F4444"/>
                </a:solidFill>
                <a:latin typeface="Arial"/>
                <a:cs typeface="Arial"/>
              </a:rPr>
              <a:t> </a:t>
            </a:r>
            <a:r>
              <a:rPr sz="900" dirty="0">
                <a:solidFill>
                  <a:srgbClr val="3F4444"/>
                </a:solidFill>
                <a:latin typeface="Arial"/>
                <a:cs typeface="Arial"/>
              </a:rPr>
              <a:t>Symposium</a:t>
            </a:r>
            <a:r>
              <a:rPr sz="900" baseline="24305" dirty="0">
                <a:solidFill>
                  <a:srgbClr val="3F4444"/>
                </a:solidFill>
                <a:latin typeface="Arial"/>
                <a:cs typeface="Arial"/>
              </a:rPr>
              <a:t>®</a:t>
            </a:r>
            <a:r>
              <a:rPr sz="900" dirty="0">
                <a:solidFill>
                  <a:srgbClr val="3F4444"/>
                </a:solidFill>
                <a:latin typeface="Arial"/>
                <a:cs typeface="Arial"/>
              </a:rPr>
              <a:t>,</a:t>
            </a:r>
            <a:r>
              <a:rPr sz="900" spc="-11" dirty="0">
                <a:solidFill>
                  <a:srgbClr val="3F4444"/>
                </a:solidFill>
                <a:latin typeface="Arial"/>
                <a:cs typeface="Arial"/>
              </a:rPr>
              <a:t> </a:t>
            </a:r>
            <a:r>
              <a:rPr sz="900" dirty="0">
                <a:solidFill>
                  <a:srgbClr val="3F4444"/>
                </a:solidFill>
                <a:latin typeface="Arial"/>
                <a:cs typeface="Arial"/>
              </a:rPr>
              <a:t>December</a:t>
            </a:r>
            <a:r>
              <a:rPr sz="900" spc="-15" dirty="0">
                <a:solidFill>
                  <a:srgbClr val="3F4444"/>
                </a:solidFill>
                <a:latin typeface="Arial"/>
                <a:cs typeface="Arial"/>
              </a:rPr>
              <a:t> </a:t>
            </a:r>
            <a:r>
              <a:rPr sz="900" dirty="0">
                <a:solidFill>
                  <a:srgbClr val="3F4444"/>
                </a:solidFill>
                <a:latin typeface="Arial"/>
                <a:cs typeface="Arial"/>
              </a:rPr>
              <a:t>6–10,</a:t>
            </a:r>
            <a:r>
              <a:rPr sz="900" spc="-11" dirty="0">
                <a:solidFill>
                  <a:srgbClr val="3F4444"/>
                </a:solidFill>
                <a:latin typeface="Arial"/>
                <a:cs typeface="Arial"/>
              </a:rPr>
              <a:t> </a:t>
            </a:r>
            <a:r>
              <a:rPr sz="900" spc="-15" dirty="0">
                <a:solidFill>
                  <a:srgbClr val="3F4444"/>
                </a:solidFill>
                <a:latin typeface="Arial"/>
                <a:cs typeface="Arial"/>
              </a:rPr>
              <a:t>2022</a:t>
            </a:r>
            <a:endParaRPr sz="900">
              <a:latin typeface="Arial"/>
              <a:cs typeface="Arial"/>
            </a:endParaRPr>
          </a:p>
        </p:txBody>
      </p:sp>
      <p:grpSp>
        <p:nvGrpSpPr>
          <p:cNvPr id="3" name="object 3"/>
          <p:cNvGrpSpPr/>
          <p:nvPr/>
        </p:nvGrpSpPr>
        <p:grpSpPr>
          <a:xfrm>
            <a:off x="3555331" y="853344"/>
            <a:ext cx="5198269" cy="286226"/>
            <a:chOff x="4740441" y="1134616"/>
            <a:chExt cx="6931025" cy="381635"/>
          </a:xfrm>
        </p:grpSpPr>
        <p:sp>
          <p:nvSpPr>
            <p:cNvPr id="4" name="object 4"/>
            <p:cNvSpPr/>
            <p:nvPr/>
          </p:nvSpPr>
          <p:spPr>
            <a:xfrm>
              <a:off x="4740441" y="1134616"/>
              <a:ext cx="3458210" cy="381635"/>
            </a:xfrm>
            <a:custGeom>
              <a:avLst/>
              <a:gdLst/>
              <a:ahLst/>
              <a:cxnLst/>
              <a:rect l="l" t="t" r="r" b="b"/>
              <a:pathLst>
                <a:path w="3458209" h="381634">
                  <a:moveTo>
                    <a:pt x="3458191" y="381296"/>
                  </a:moveTo>
                  <a:lnTo>
                    <a:pt x="0" y="381296"/>
                  </a:lnTo>
                  <a:lnTo>
                    <a:pt x="0" y="63550"/>
                  </a:lnTo>
                  <a:lnTo>
                    <a:pt x="4994" y="38813"/>
                  </a:lnTo>
                  <a:lnTo>
                    <a:pt x="18613" y="18613"/>
                  </a:lnTo>
                  <a:lnTo>
                    <a:pt x="38814" y="4994"/>
                  </a:lnTo>
                  <a:lnTo>
                    <a:pt x="63551" y="0"/>
                  </a:lnTo>
                  <a:lnTo>
                    <a:pt x="3394638" y="0"/>
                  </a:lnTo>
                  <a:lnTo>
                    <a:pt x="3439576" y="18613"/>
                  </a:lnTo>
                  <a:lnTo>
                    <a:pt x="3458189" y="63550"/>
                  </a:lnTo>
                  <a:lnTo>
                    <a:pt x="3458191" y="381296"/>
                  </a:lnTo>
                  <a:close/>
                </a:path>
              </a:pathLst>
            </a:custGeom>
            <a:solidFill>
              <a:srgbClr val="830051"/>
            </a:solidFill>
          </p:spPr>
          <p:txBody>
            <a:bodyPr wrap="square" lIns="0" tIns="0" rIns="0" bIns="0" rtlCol="0"/>
            <a:lstStyle/>
            <a:p>
              <a:endParaRPr sz="1800"/>
            </a:p>
          </p:txBody>
        </p:sp>
        <p:sp>
          <p:nvSpPr>
            <p:cNvPr id="5" name="object 5"/>
            <p:cNvSpPr/>
            <p:nvPr/>
          </p:nvSpPr>
          <p:spPr>
            <a:xfrm>
              <a:off x="8213108" y="1134616"/>
              <a:ext cx="3458210" cy="381635"/>
            </a:xfrm>
            <a:custGeom>
              <a:avLst/>
              <a:gdLst/>
              <a:ahLst/>
              <a:cxnLst/>
              <a:rect l="l" t="t" r="r" b="b"/>
              <a:pathLst>
                <a:path w="3458209" h="381634">
                  <a:moveTo>
                    <a:pt x="3458191" y="381296"/>
                  </a:moveTo>
                  <a:lnTo>
                    <a:pt x="0" y="381296"/>
                  </a:lnTo>
                  <a:lnTo>
                    <a:pt x="0" y="63550"/>
                  </a:lnTo>
                  <a:lnTo>
                    <a:pt x="4994" y="38813"/>
                  </a:lnTo>
                  <a:lnTo>
                    <a:pt x="18613" y="18613"/>
                  </a:lnTo>
                  <a:lnTo>
                    <a:pt x="38813" y="4994"/>
                  </a:lnTo>
                  <a:lnTo>
                    <a:pt x="63551" y="0"/>
                  </a:lnTo>
                  <a:lnTo>
                    <a:pt x="3394640" y="0"/>
                  </a:lnTo>
                  <a:lnTo>
                    <a:pt x="3419377" y="4994"/>
                  </a:lnTo>
                  <a:lnTo>
                    <a:pt x="3439577" y="18613"/>
                  </a:lnTo>
                  <a:lnTo>
                    <a:pt x="3453197" y="38813"/>
                  </a:lnTo>
                  <a:lnTo>
                    <a:pt x="3458191" y="63550"/>
                  </a:lnTo>
                  <a:lnTo>
                    <a:pt x="3458191" y="381296"/>
                  </a:lnTo>
                  <a:close/>
                </a:path>
              </a:pathLst>
            </a:custGeom>
            <a:solidFill>
              <a:srgbClr val="3F4444"/>
            </a:solidFill>
          </p:spPr>
          <p:txBody>
            <a:bodyPr wrap="square" lIns="0" tIns="0" rIns="0" bIns="0" rtlCol="0"/>
            <a:lstStyle/>
            <a:p>
              <a:endParaRPr sz="1800"/>
            </a:p>
          </p:txBody>
        </p:sp>
      </p:grpSp>
      <p:sp>
        <p:nvSpPr>
          <p:cNvPr id="6" name="object 6"/>
          <p:cNvSpPr txBox="1">
            <a:spLocks noGrp="1"/>
          </p:cNvSpPr>
          <p:nvPr>
            <p:ph type="title"/>
          </p:nvPr>
        </p:nvSpPr>
        <p:spPr>
          <a:xfrm>
            <a:off x="222350" y="217223"/>
            <a:ext cx="5213866" cy="355867"/>
          </a:xfrm>
          <a:prstGeom prst="rect">
            <a:avLst/>
          </a:prstGeom>
        </p:spPr>
        <p:txBody>
          <a:bodyPr vert="horz" wrap="square" lIns="0" tIns="9525" rIns="0" bIns="0" rtlCol="0">
            <a:spAutoFit/>
          </a:bodyPr>
          <a:lstStyle/>
          <a:p>
            <a:pPr marL="9525">
              <a:spcBef>
                <a:spcPts val="75"/>
              </a:spcBef>
            </a:pPr>
            <a:r>
              <a:rPr dirty="0"/>
              <a:t>AKT</a:t>
            </a:r>
            <a:r>
              <a:rPr spc="-41" dirty="0"/>
              <a:t> </a:t>
            </a:r>
            <a:r>
              <a:rPr dirty="0"/>
              <a:t>pathway </a:t>
            </a:r>
            <a:r>
              <a:rPr spc="-8" dirty="0"/>
              <a:t>alterations</a:t>
            </a:r>
          </a:p>
        </p:txBody>
      </p:sp>
      <p:sp>
        <p:nvSpPr>
          <p:cNvPr id="7" name="object 7"/>
          <p:cNvSpPr txBox="1"/>
          <p:nvPr/>
        </p:nvSpPr>
        <p:spPr>
          <a:xfrm>
            <a:off x="343323" y="4256660"/>
            <a:ext cx="7737158" cy="378950"/>
          </a:xfrm>
          <a:prstGeom prst="rect">
            <a:avLst/>
          </a:prstGeom>
        </p:spPr>
        <p:txBody>
          <a:bodyPr vert="horz" wrap="square" lIns="0" tIns="9525" rIns="0" bIns="0" rtlCol="0">
            <a:spAutoFit/>
          </a:bodyPr>
          <a:lstStyle/>
          <a:p>
            <a:pPr marL="28575" marR="22860">
              <a:spcBef>
                <a:spcPts val="75"/>
              </a:spcBef>
            </a:pPr>
            <a:r>
              <a:rPr sz="1200" dirty="0">
                <a:solidFill>
                  <a:srgbClr val="3F4444"/>
                </a:solidFill>
                <a:latin typeface="Arial"/>
                <a:cs typeface="Arial"/>
              </a:rPr>
              <a:t>AKT</a:t>
            </a:r>
            <a:r>
              <a:rPr sz="1200" spc="-41" dirty="0">
                <a:solidFill>
                  <a:srgbClr val="3F4444"/>
                </a:solidFill>
                <a:latin typeface="Arial"/>
                <a:cs typeface="Arial"/>
              </a:rPr>
              <a:t> </a:t>
            </a:r>
            <a:r>
              <a:rPr sz="1200" dirty="0">
                <a:solidFill>
                  <a:srgbClr val="3F4444"/>
                </a:solidFill>
                <a:latin typeface="Arial"/>
                <a:cs typeface="Arial"/>
              </a:rPr>
              <a:t>pathway</a:t>
            </a:r>
            <a:r>
              <a:rPr sz="1200" spc="-15" dirty="0">
                <a:solidFill>
                  <a:srgbClr val="3F4444"/>
                </a:solidFill>
                <a:latin typeface="Arial"/>
                <a:cs typeface="Arial"/>
              </a:rPr>
              <a:t> </a:t>
            </a:r>
            <a:r>
              <a:rPr sz="1200" dirty="0">
                <a:solidFill>
                  <a:srgbClr val="3F4444"/>
                </a:solidFill>
                <a:latin typeface="Arial"/>
                <a:cs typeface="Arial"/>
              </a:rPr>
              <a:t>alteration</a:t>
            </a:r>
            <a:r>
              <a:rPr sz="1200" spc="-11" dirty="0">
                <a:solidFill>
                  <a:srgbClr val="3F4444"/>
                </a:solidFill>
                <a:latin typeface="Arial"/>
                <a:cs typeface="Arial"/>
              </a:rPr>
              <a:t> </a:t>
            </a:r>
            <a:r>
              <a:rPr sz="1200" dirty="0">
                <a:solidFill>
                  <a:srgbClr val="3F4444"/>
                </a:solidFill>
                <a:latin typeface="Arial"/>
                <a:cs typeface="Arial"/>
              </a:rPr>
              <a:t>status</a:t>
            </a:r>
            <a:r>
              <a:rPr sz="1200" spc="-11" dirty="0">
                <a:solidFill>
                  <a:srgbClr val="3F4444"/>
                </a:solidFill>
                <a:latin typeface="Arial"/>
                <a:cs typeface="Arial"/>
              </a:rPr>
              <a:t> </a:t>
            </a:r>
            <a:r>
              <a:rPr sz="1200" dirty="0">
                <a:solidFill>
                  <a:srgbClr val="3F4444"/>
                </a:solidFill>
                <a:latin typeface="Arial"/>
                <a:cs typeface="Arial"/>
              </a:rPr>
              <a:t>was</a:t>
            </a:r>
            <a:r>
              <a:rPr sz="1200" spc="-11" dirty="0">
                <a:solidFill>
                  <a:srgbClr val="3F4444"/>
                </a:solidFill>
                <a:latin typeface="Arial"/>
                <a:cs typeface="Arial"/>
              </a:rPr>
              <a:t> </a:t>
            </a:r>
            <a:r>
              <a:rPr sz="1200" dirty="0">
                <a:solidFill>
                  <a:srgbClr val="3F4444"/>
                </a:solidFill>
                <a:latin typeface="Arial"/>
                <a:cs typeface="Arial"/>
              </a:rPr>
              <a:t>determined</a:t>
            </a:r>
            <a:r>
              <a:rPr sz="1200" spc="-11" dirty="0">
                <a:solidFill>
                  <a:srgbClr val="3F4444"/>
                </a:solidFill>
                <a:latin typeface="Arial"/>
                <a:cs typeface="Arial"/>
              </a:rPr>
              <a:t> </a:t>
            </a:r>
            <a:r>
              <a:rPr sz="1200" dirty="0">
                <a:solidFill>
                  <a:srgbClr val="3F4444"/>
                </a:solidFill>
                <a:latin typeface="Arial"/>
                <a:cs typeface="Arial"/>
              </a:rPr>
              <a:t>centrally</a:t>
            </a:r>
            <a:r>
              <a:rPr sz="1200" spc="-11" dirty="0">
                <a:solidFill>
                  <a:srgbClr val="3F4444"/>
                </a:solidFill>
                <a:latin typeface="Arial"/>
                <a:cs typeface="Arial"/>
              </a:rPr>
              <a:t> </a:t>
            </a:r>
            <a:r>
              <a:rPr sz="1200" dirty="0">
                <a:solidFill>
                  <a:srgbClr val="3F4444"/>
                </a:solidFill>
                <a:latin typeface="Arial"/>
                <a:cs typeface="Arial"/>
              </a:rPr>
              <a:t>using</a:t>
            </a:r>
            <a:r>
              <a:rPr sz="1200" spc="-15" dirty="0">
                <a:solidFill>
                  <a:srgbClr val="3F4444"/>
                </a:solidFill>
                <a:latin typeface="Arial"/>
                <a:cs typeface="Arial"/>
              </a:rPr>
              <a:t> </a:t>
            </a:r>
            <a:r>
              <a:rPr sz="1200" spc="-8" dirty="0">
                <a:solidFill>
                  <a:srgbClr val="3F4444"/>
                </a:solidFill>
                <a:latin typeface="Arial"/>
                <a:cs typeface="Arial"/>
              </a:rPr>
              <a:t>next­</a:t>
            </a:r>
            <a:r>
              <a:rPr sz="1200" dirty="0">
                <a:solidFill>
                  <a:srgbClr val="3F4444"/>
                </a:solidFill>
                <a:latin typeface="Arial"/>
                <a:cs typeface="Arial"/>
              </a:rPr>
              <a:t>generation</a:t>
            </a:r>
            <a:r>
              <a:rPr sz="1200" spc="-11" dirty="0">
                <a:solidFill>
                  <a:srgbClr val="3F4444"/>
                </a:solidFill>
                <a:latin typeface="Arial"/>
                <a:cs typeface="Arial"/>
              </a:rPr>
              <a:t> </a:t>
            </a:r>
            <a:r>
              <a:rPr sz="1200" dirty="0">
                <a:solidFill>
                  <a:srgbClr val="3F4444"/>
                </a:solidFill>
                <a:latin typeface="Arial"/>
                <a:cs typeface="Arial"/>
              </a:rPr>
              <a:t>sequencing</a:t>
            </a:r>
            <a:r>
              <a:rPr sz="1200" spc="-11" dirty="0">
                <a:solidFill>
                  <a:srgbClr val="3F4444"/>
                </a:solidFill>
                <a:latin typeface="Arial"/>
                <a:cs typeface="Arial"/>
              </a:rPr>
              <a:t> </a:t>
            </a:r>
            <a:r>
              <a:rPr sz="1200" dirty="0">
                <a:solidFill>
                  <a:srgbClr val="3F4444"/>
                </a:solidFill>
                <a:latin typeface="Arial"/>
                <a:cs typeface="Arial"/>
              </a:rPr>
              <a:t>in</a:t>
            </a:r>
            <a:r>
              <a:rPr sz="1200" spc="-11" dirty="0">
                <a:solidFill>
                  <a:srgbClr val="3F4444"/>
                </a:solidFill>
                <a:latin typeface="Arial"/>
                <a:cs typeface="Arial"/>
              </a:rPr>
              <a:t> </a:t>
            </a:r>
            <a:r>
              <a:rPr sz="1200" dirty="0">
                <a:solidFill>
                  <a:srgbClr val="3F4444"/>
                </a:solidFill>
                <a:latin typeface="Arial"/>
                <a:cs typeface="Arial"/>
              </a:rPr>
              <a:t>tumor</a:t>
            </a:r>
            <a:r>
              <a:rPr sz="1200" spc="-11" dirty="0">
                <a:solidFill>
                  <a:srgbClr val="3F4444"/>
                </a:solidFill>
                <a:latin typeface="Arial"/>
                <a:cs typeface="Arial"/>
              </a:rPr>
              <a:t> </a:t>
            </a:r>
            <a:r>
              <a:rPr sz="1200" dirty="0">
                <a:solidFill>
                  <a:srgbClr val="3F4444"/>
                </a:solidFill>
                <a:latin typeface="Arial"/>
                <a:cs typeface="Arial"/>
              </a:rPr>
              <a:t>tissue</a:t>
            </a:r>
            <a:r>
              <a:rPr sz="1200" spc="-11" dirty="0">
                <a:solidFill>
                  <a:srgbClr val="3F4444"/>
                </a:solidFill>
                <a:latin typeface="Arial"/>
                <a:cs typeface="Arial"/>
              </a:rPr>
              <a:t> </a:t>
            </a:r>
            <a:r>
              <a:rPr sz="1200" dirty="0">
                <a:solidFill>
                  <a:srgbClr val="3F4444"/>
                </a:solidFill>
                <a:latin typeface="Arial"/>
                <a:cs typeface="Arial"/>
              </a:rPr>
              <a:t>with</a:t>
            </a:r>
            <a:r>
              <a:rPr sz="1200" spc="-11" dirty="0">
                <a:solidFill>
                  <a:srgbClr val="3F4444"/>
                </a:solidFill>
                <a:latin typeface="Arial"/>
                <a:cs typeface="Arial"/>
              </a:rPr>
              <a:t> </a:t>
            </a:r>
            <a:r>
              <a:rPr sz="1200" spc="-19" dirty="0">
                <a:solidFill>
                  <a:srgbClr val="3F4444"/>
                </a:solidFill>
                <a:latin typeface="Arial"/>
                <a:cs typeface="Arial"/>
              </a:rPr>
              <a:t>the </a:t>
            </a:r>
            <a:r>
              <a:rPr sz="1200" dirty="0">
                <a:solidFill>
                  <a:srgbClr val="3F4444"/>
                </a:solidFill>
                <a:latin typeface="Arial"/>
                <a:cs typeface="Arial"/>
              </a:rPr>
              <a:t>FoundationOne</a:t>
            </a:r>
            <a:r>
              <a:rPr sz="1181" baseline="26455" dirty="0">
                <a:solidFill>
                  <a:srgbClr val="3F4444"/>
                </a:solidFill>
                <a:latin typeface="Arial"/>
                <a:cs typeface="Arial"/>
              </a:rPr>
              <a:t>®</a:t>
            </a:r>
            <a:r>
              <a:rPr sz="1200" dirty="0">
                <a:solidFill>
                  <a:srgbClr val="3F4444"/>
                </a:solidFill>
                <a:latin typeface="Arial"/>
                <a:cs typeface="Arial"/>
              </a:rPr>
              <a:t>CDx</a:t>
            </a:r>
            <a:r>
              <a:rPr sz="1200" spc="-23" dirty="0">
                <a:solidFill>
                  <a:srgbClr val="3F4444"/>
                </a:solidFill>
                <a:latin typeface="Arial"/>
                <a:cs typeface="Arial"/>
              </a:rPr>
              <a:t> </a:t>
            </a:r>
            <a:r>
              <a:rPr sz="1200" dirty="0">
                <a:solidFill>
                  <a:srgbClr val="3F4444"/>
                </a:solidFill>
                <a:latin typeface="Arial"/>
                <a:cs typeface="Arial"/>
              </a:rPr>
              <a:t>assay</a:t>
            </a:r>
            <a:r>
              <a:rPr sz="1200" spc="-15" dirty="0">
                <a:solidFill>
                  <a:srgbClr val="3F4444"/>
                </a:solidFill>
                <a:latin typeface="Arial"/>
                <a:cs typeface="Arial"/>
              </a:rPr>
              <a:t> </a:t>
            </a:r>
            <a:r>
              <a:rPr sz="1200" dirty="0">
                <a:solidFill>
                  <a:srgbClr val="3F4444"/>
                </a:solidFill>
                <a:latin typeface="Arial"/>
                <a:cs typeface="Arial"/>
              </a:rPr>
              <a:t>(and</a:t>
            </a:r>
            <a:r>
              <a:rPr sz="1200" spc="-15" dirty="0">
                <a:solidFill>
                  <a:srgbClr val="3F4444"/>
                </a:solidFill>
                <a:latin typeface="Arial"/>
                <a:cs typeface="Arial"/>
              </a:rPr>
              <a:t> </a:t>
            </a:r>
            <a:r>
              <a:rPr sz="1200" dirty="0">
                <a:solidFill>
                  <a:srgbClr val="3F4444"/>
                </a:solidFill>
                <a:latin typeface="Arial"/>
                <a:cs typeface="Arial"/>
              </a:rPr>
              <a:t>Burning</a:t>
            </a:r>
            <a:r>
              <a:rPr sz="1200" spc="-11" dirty="0">
                <a:solidFill>
                  <a:srgbClr val="3F4444"/>
                </a:solidFill>
                <a:latin typeface="Arial"/>
                <a:cs typeface="Arial"/>
              </a:rPr>
              <a:t> </a:t>
            </a:r>
            <a:r>
              <a:rPr sz="1200" dirty="0">
                <a:solidFill>
                  <a:srgbClr val="3F4444"/>
                </a:solidFill>
                <a:latin typeface="Arial"/>
                <a:cs typeface="Arial"/>
              </a:rPr>
              <a:t>Rock</a:t>
            </a:r>
            <a:r>
              <a:rPr sz="1200" spc="-15" dirty="0">
                <a:solidFill>
                  <a:srgbClr val="3F4444"/>
                </a:solidFill>
                <a:latin typeface="Arial"/>
                <a:cs typeface="Arial"/>
              </a:rPr>
              <a:t> </a:t>
            </a:r>
            <a:r>
              <a:rPr sz="1200" dirty="0">
                <a:solidFill>
                  <a:srgbClr val="3F4444"/>
                </a:solidFill>
                <a:latin typeface="Arial"/>
                <a:cs typeface="Arial"/>
              </a:rPr>
              <a:t>assay</a:t>
            </a:r>
            <a:r>
              <a:rPr sz="1200" spc="-15" dirty="0">
                <a:solidFill>
                  <a:srgbClr val="3F4444"/>
                </a:solidFill>
                <a:latin typeface="Arial"/>
                <a:cs typeface="Arial"/>
              </a:rPr>
              <a:t> </a:t>
            </a:r>
            <a:r>
              <a:rPr sz="1200" dirty="0">
                <a:solidFill>
                  <a:srgbClr val="3F4444"/>
                </a:solidFill>
                <a:latin typeface="Arial"/>
                <a:cs typeface="Arial"/>
              </a:rPr>
              <a:t>in</a:t>
            </a:r>
            <a:r>
              <a:rPr sz="1200" spc="-11" dirty="0">
                <a:solidFill>
                  <a:srgbClr val="3F4444"/>
                </a:solidFill>
                <a:latin typeface="Arial"/>
                <a:cs typeface="Arial"/>
              </a:rPr>
              <a:t> </a:t>
            </a:r>
            <a:r>
              <a:rPr sz="1200" spc="-8" dirty="0">
                <a:solidFill>
                  <a:srgbClr val="3F4444"/>
                </a:solidFill>
                <a:latin typeface="Arial"/>
                <a:cs typeface="Arial"/>
              </a:rPr>
              <a:t>China)</a:t>
            </a:r>
            <a:endParaRPr sz="1200">
              <a:latin typeface="Arial"/>
              <a:cs typeface="Arial"/>
            </a:endParaRPr>
          </a:p>
        </p:txBody>
      </p:sp>
      <p:sp>
        <p:nvSpPr>
          <p:cNvPr id="8" name="object 8"/>
          <p:cNvSpPr/>
          <p:nvPr/>
        </p:nvSpPr>
        <p:spPr>
          <a:xfrm>
            <a:off x="6157217" y="880580"/>
            <a:ext cx="0" cy="277654"/>
          </a:xfrm>
          <a:custGeom>
            <a:avLst/>
            <a:gdLst/>
            <a:ahLst/>
            <a:cxnLst/>
            <a:rect l="l" t="t" r="r" b="b"/>
            <a:pathLst>
              <a:path h="370205">
                <a:moveTo>
                  <a:pt x="0" y="0"/>
                </a:moveTo>
                <a:lnTo>
                  <a:pt x="0" y="369654"/>
                </a:lnTo>
              </a:path>
            </a:pathLst>
          </a:custGeom>
          <a:ln w="12700">
            <a:solidFill>
              <a:srgbClr val="FFFFFF"/>
            </a:solidFill>
          </a:ln>
        </p:spPr>
        <p:txBody>
          <a:bodyPr wrap="square" lIns="0" tIns="0" rIns="0" bIns="0" rtlCol="0"/>
          <a:lstStyle/>
          <a:p>
            <a:endParaRPr sz="1800"/>
          </a:p>
        </p:txBody>
      </p:sp>
      <p:sp>
        <p:nvSpPr>
          <p:cNvPr id="9" name="object 9"/>
          <p:cNvSpPr/>
          <p:nvPr/>
        </p:nvSpPr>
        <p:spPr>
          <a:xfrm>
            <a:off x="8753477" y="880580"/>
            <a:ext cx="0" cy="277654"/>
          </a:xfrm>
          <a:custGeom>
            <a:avLst/>
            <a:gdLst/>
            <a:ahLst/>
            <a:cxnLst/>
            <a:rect l="l" t="t" r="r" b="b"/>
            <a:pathLst>
              <a:path h="370205">
                <a:moveTo>
                  <a:pt x="0" y="0"/>
                </a:moveTo>
                <a:lnTo>
                  <a:pt x="0" y="369654"/>
                </a:lnTo>
              </a:path>
            </a:pathLst>
          </a:custGeom>
          <a:ln w="12700">
            <a:solidFill>
              <a:srgbClr val="FFFFFF"/>
            </a:solidFill>
          </a:ln>
        </p:spPr>
        <p:txBody>
          <a:bodyPr wrap="square" lIns="0" tIns="0" rIns="0" bIns="0" rtlCol="0"/>
          <a:lstStyle/>
          <a:p>
            <a:endParaRPr sz="1800"/>
          </a:p>
        </p:txBody>
      </p:sp>
      <p:sp>
        <p:nvSpPr>
          <p:cNvPr id="10" name="object 10"/>
          <p:cNvSpPr txBox="1"/>
          <p:nvPr/>
        </p:nvSpPr>
        <p:spPr>
          <a:xfrm>
            <a:off x="412671" y="901661"/>
            <a:ext cx="1049179" cy="171201"/>
          </a:xfrm>
          <a:prstGeom prst="rect">
            <a:avLst/>
          </a:prstGeom>
        </p:spPr>
        <p:txBody>
          <a:bodyPr vert="horz" wrap="square" lIns="0" tIns="9525" rIns="0" bIns="0" rtlCol="0">
            <a:spAutoFit/>
          </a:bodyPr>
          <a:lstStyle/>
          <a:p>
            <a:pPr marL="9525">
              <a:spcBef>
                <a:spcPts val="75"/>
              </a:spcBef>
            </a:pPr>
            <a:r>
              <a:rPr sz="1050" b="1" dirty="0">
                <a:solidFill>
                  <a:srgbClr val="3F4444"/>
                </a:solidFill>
                <a:latin typeface="Arial"/>
                <a:cs typeface="Arial"/>
              </a:rPr>
              <a:t>Alteration; n </a:t>
            </a:r>
            <a:r>
              <a:rPr sz="1050" b="1" spc="-19" dirty="0">
                <a:solidFill>
                  <a:srgbClr val="3F4444"/>
                </a:solidFill>
                <a:latin typeface="Arial"/>
                <a:cs typeface="Arial"/>
              </a:rPr>
              <a:t>(%)</a:t>
            </a:r>
            <a:endParaRPr sz="1050">
              <a:latin typeface="Arial"/>
              <a:cs typeface="Arial"/>
            </a:endParaRPr>
          </a:p>
        </p:txBody>
      </p:sp>
      <p:sp>
        <p:nvSpPr>
          <p:cNvPr id="11" name="object 11"/>
          <p:cNvSpPr txBox="1"/>
          <p:nvPr/>
        </p:nvSpPr>
        <p:spPr>
          <a:xfrm>
            <a:off x="3775618" y="901661"/>
            <a:ext cx="2176463" cy="171201"/>
          </a:xfrm>
          <a:prstGeom prst="rect">
            <a:avLst/>
          </a:prstGeom>
        </p:spPr>
        <p:txBody>
          <a:bodyPr vert="horz" wrap="square" lIns="0" tIns="9525" rIns="0" bIns="0" rtlCol="0">
            <a:spAutoFit/>
          </a:bodyPr>
          <a:lstStyle/>
          <a:p>
            <a:pPr marL="9525">
              <a:spcBef>
                <a:spcPts val="75"/>
              </a:spcBef>
            </a:pPr>
            <a:r>
              <a:rPr sz="1050" b="1" dirty="0">
                <a:solidFill>
                  <a:srgbClr val="FFFFFF"/>
                </a:solidFill>
                <a:latin typeface="Arial"/>
                <a:cs typeface="Arial"/>
              </a:rPr>
              <a:t>Capivasertib + fulvestrant </a:t>
            </a:r>
            <a:r>
              <a:rPr sz="1050" b="1" spc="-8" dirty="0">
                <a:solidFill>
                  <a:srgbClr val="FFFFFF"/>
                </a:solidFill>
                <a:latin typeface="Arial"/>
                <a:cs typeface="Arial"/>
              </a:rPr>
              <a:t>(N=355)</a:t>
            </a:r>
            <a:endParaRPr sz="1050">
              <a:latin typeface="Arial"/>
              <a:cs typeface="Arial"/>
            </a:endParaRPr>
          </a:p>
        </p:txBody>
      </p:sp>
      <p:sp>
        <p:nvSpPr>
          <p:cNvPr id="12" name="object 12"/>
          <p:cNvSpPr txBox="1"/>
          <p:nvPr/>
        </p:nvSpPr>
        <p:spPr>
          <a:xfrm>
            <a:off x="6515942" y="901661"/>
            <a:ext cx="1886903" cy="171201"/>
          </a:xfrm>
          <a:prstGeom prst="rect">
            <a:avLst/>
          </a:prstGeom>
        </p:spPr>
        <p:txBody>
          <a:bodyPr vert="horz" wrap="square" lIns="0" tIns="9525" rIns="0" bIns="0" rtlCol="0">
            <a:spAutoFit/>
          </a:bodyPr>
          <a:lstStyle/>
          <a:p>
            <a:pPr marL="9525">
              <a:spcBef>
                <a:spcPts val="75"/>
              </a:spcBef>
            </a:pPr>
            <a:r>
              <a:rPr sz="1050" b="1" dirty="0">
                <a:solidFill>
                  <a:srgbClr val="FFFFFF"/>
                </a:solidFill>
                <a:latin typeface="Arial"/>
                <a:cs typeface="Arial"/>
              </a:rPr>
              <a:t>Placebo + fulvestrant </a:t>
            </a:r>
            <a:r>
              <a:rPr sz="1050" b="1" spc="-8" dirty="0">
                <a:solidFill>
                  <a:srgbClr val="FFFFFF"/>
                </a:solidFill>
                <a:latin typeface="Arial"/>
                <a:cs typeface="Arial"/>
              </a:rPr>
              <a:t>(N=353)</a:t>
            </a:r>
            <a:endParaRPr sz="1050">
              <a:latin typeface="Arial"/>
              <a:cs typeface="Arial"/>
            </a:endParaRPr>
          </a:p>
        </p:txBody>
      </p:sp>
      <p:graphicFrame>
        <p:nvGraphicFramePr>
          <p:cNvPr id="13" name="object 13"/>
          <p:cNvGraphicFramePr>
            <a:graphicFrameLocks noGrp="1"/>
          </p:cNvGraphicFramePr>
          <p:nvPr/>
        </p:nvGraphicFramePr>
        <p:xfrm>
          <a:off x="348853" y="1153058"/>
          <a:ext cx="8399144" cy="3112107"/>
        </p:xfrm>
        <a:graphic>
          <a:graphicData uri="http://schemas.openxmlformats.org/drawingml/2006/table">
            <a:tbl>
              <a:tblPr firstRow="1" bandRow="1">
                <a:tableStyleId>{2D5ABB26-0587-4C30-8999-92F81FD0307C}</a:tableStyleId>
              </a:tblPr>
              <a:tblGrid>
                <a:gridCol w="1132523">
                  <a:extLst>
                    <a:ext uri="{9D8B030D-6E8A-4147-A177-3AD203B41FA5}">
                      <a16:colId xmlns:a16="http://schemas.microsoft.com/office/drawing/2014/main" val="20000"/>
                    </a:ext>
                  </a:extLst>
                </a:gridCol>
                <a:gridCol w="2074545">
                  <a:extLst>
                    <a:ext uri="{9D8B030D-6E8A-4147-A177-3AD203B41FA5}">
                      <a16:colId xmlns:a16="http://schemas.microsoft.com/office/drawing/2014/main" val="20001"/>
                    </a:ext>
                  </a:extLst>
                </a:gridCol>
                <a:gridCol w="2596038">
                  <a:extLst>
                    <a:ext uri="{9D8B030D-6E8A-4147-A177-3AD203B41FA5}">
                      <a16:colId xmlns:a16="http://schemas.microsoft.com/office/drawing/2014/main" val="20002"/>
                    </a:ext>
                  </a:extLst>
                </a:gridCol>
                <a:gridCol w="2596038">
                  <a:extLst>
                    <a:ext uri="{9D8B030D-6E8A-4147-A177-3AD203B41FA5}">
                      <a16:colId xmlns:a16="http://schemas.microsoft.com/office/drawing/2014/main" val="20003"/>
                    </a:ext>
                  </a:extLst>
                </a:gridCol>
              </a:tblGrid>
              <a:tr h="253365">
                <a:tc gridSpan="2">
                  <a:txBody>
                    <a:bodyPr/>
                    <a:lstStyle/>
                    <a:p>
                      <a:pPr marL="90805">
                        <a:lnSpc>
                          <a:spcPct val="100000"/>
                        </a:lnSpc>
                        <a:spcBef>
                          <a:spcPts val="450"/>
                        </a:spcBef>
                      </a:pPr>
                      <a:r>
                        <a:rPr sz="1100" b="1" dirty="0">
                          <a:solidFill>
                            <a:srgbClr val="3F4444"/>
                          </a:solidFill>
                          <a:latin typeface="Arial"/>
                          <a:cs typeface="Arial"/>
                        </a:rPr>
                        <a:t>Any</a:t>
                      </a:r>
                      <a:r>
                        <a:rPr sz="1100" b="1" spc="-70" dirty="0">
                          <a:solidFill>
                            <a:srgbClr val="3F4444"/>
                          </a:solidFill>
                          <a:latin typeface="Arial"/>
                          <a:cs typeface="Arial"/>
                        </a:rPr>
                        <a:t> </a:t>
                      </a:r>
                      <a:r>
                        <a:rPr sz="1100" b="1" dirty="0">
                          <a:solidFill>
                            <a:srgbClr val="3F4444"/>
                          </a:solidFill>
                          <a:latin typeface="Arial"/>
                          <a:cs typeface="Arial"/>
                        </a:rPr>
                        <a:t>AKT</a:t>
                      </a:r>
                      <a:r>
                        <a:rPr sz="1100" b="1" spc="-15" dirty="0">
                          <a:solidFill>
                            <a:srgbClr val="3F4444"/>
                          </a:solidFill>
                          <a:latin typeface="Arial"/>
                          <a:cs typeface="Arial"/>
                        </a:rPr>
                        <a:t> </a:t>
                      </a:r>
                      <a:r>
                        <a:rPr sz="1100" b="1" dirty="0">
                          <a:solidFill>
                            <a:srgbClr val="3F4444"/>
                          </a:solidFill>
                          <a:latin typeface="Arial"/>
                          <a:cs typeface="Arial"/>
                        </a:rPr>
                        <a:t>pathway</a:t>
                      </a:r>
                      <a:r>
                        <a:rPr sz="1100" b="1" spc="-10" dirty="0">
                          <a:solidFill>
                            <a:srgbClr val="3F4444"/>
                          </a:solidFill>
                          <a:latin typeface="Arial"/>
                          <a:cs typeface="Arial"/>
                        </a:rPr>
                        <a:t> alteration</a:t>
                      </a:r>
                      <a:endParaRPr sz="1100">
                        <a:latin typeface="Arial"/>
                        <a:cs typeface="Arial"/>
                      </a:endParaRPr>
                    </a:p>
                  </a:txBody>
                  <a:tcPr marL="0" marR="0" marT="42863" marB="0">
                    <a:lnB w="12700">
                      <a:solidFill>
                        <a:srgbClr val="BFBFBF"/>
                      </a:solidFill>
                      <a:prstDash val="solid"/>
                    </a:lnB>
                    <a:solidFill>
                      <a:srgbClr val="F2F2F2"/>
                    </a:solidFill>
                  </a:tcPr>
                </a:tc>
                <a:tc hMerge="1">
                  <a:txBody>
                    <a:bodyPr/>
                    <a:lstStyle/>
                    <a:p>
                      <a:endParaRPr/>
                    </a:p>
                  </a:txBody>
                  <a:tcPr marL="0" marR="0" marT="0" marB="0"/>
                </a:tc>
                <a:tc>
                  <a:txBody>
                    <a:bodyPr/>
                    <a:lstStyle/>
                    <a:p>
                      <a:pPr marR="1340485" algn="r">
                        <a:lnSpc>
                          <a:spcPct val="100000"/>
                        </a:lnSpc>
                        <a:spcBef>
                          <a:spcPts val="490"/>
                        </a:spcBef>
                      </a:pPr>
                      <a:r>
                        <a:rPr sz="1100" b="1" dirty="0">
                          <a:solidFill>
                            <a:srgbClr val="3F4444"/>
                          </a:solidFill>
                          <a:latin typeface="Arial"/>
                          <a:cs typeface="Arial"/>
                        </a:rPr>
                        <a:t>155</a:t>
                      </a:r>
                      <a:r>
                        <a:rPr sz="1100" b="1" spc="-10" dirty="0">
                          <a:solidFill>
                            <a:srgbClr val="3F4444"/>
                          </a:solidFill>
                          <a:latin typeface="Arial"/>
                          <a:cs typeface="Arial"/>
                        </a:rPr>
                        <a:t> (43.7)</a:t>
                      </a:r>
                      <a:endParaRPr sz="1100">
                        <a:latin typeface="Arial"/>
                        <a:cs typeface="Arial"/>
                      </a:endParaRPr>
                    </a:p>
                  </a:txBody>
                  <a:tcPr marL="0" marR="0" marT="46673" marB="0">
                    <a:lnR w="12700">
                      <a:solidFill>
                        <a:srgbClr val="FFFFFF"/>
                      </a:solidFill>
                      <a:prstDash val="solid"/>
                    </a:lnR>
                    <a:lnB w="12700">
                      <a:solidFill>
                        <a:srgbClr val="BFBFBF"/>
                      </a:solidFill>
                      <a:prstDash val="solid"/>
                    </a:lnB>
                    <a:solidFill>
                      <a:srgbClr val="F2F2F2"/>
                    </a:solidFill>
                  </a:tcPr>
                </a:tc>
                <a:tc>
                  <a:txBody>
                    <a:bodyPr/>
                    <a:lstStyle/>
                    <a:p>
                      <a:pPr marR="1340485" algn="r">
                        <a:lnSpc>
                          <a:spcPct val="100000"/>
                        </a:lnSpc>
                        <a:spcBef>
                          <a:spcPts val="490"/>
                        </a:spcBef>
                      </a:pPr>
                      <a:r>
                        <a:rPr sz="1100" b="1" dirty="0">
                          <a:solidFill>
                            <a:srgbClr val="3F4444"/>
                          </a:solidFill>
                          <a:latin typeface="Arial"/>
                          <a:cs typeface="Arial"/>
                        </a:rPr>
                        <a:t>134</a:t>
                      </a:r>
                      <a:r>
                        <a:rPr sz="1100" b="1" spc="-10" dirty="0">
                          <a:solidFill>
                            <a:srgbClr val="3F4444"/>
                          </a:solidFill>
                          <a:latin typeface="Arial"/>
                          <a:cs typeface="Arial"/>
                        </a:rPr>
                        <a:t> (38.0)</a:t>
                      </a:r>
                      <a:endParaRPr sz="1100">
                        <a:latin typeface="Arial"/>
                        <a:cs typeface="Arial"/>
                      </a:endParaRPr>
                    </a:p>
                  </a:txBody>
                  <a:tcPr marL="0" marR="0" marT="46673" marB="0">
                    <a:lnL w="12700">
                      <a:solidFill>
                        <a:srgbClr val="FFFFFF"/>
                      </a:solidFill>
                      <a:prstDash val="solid"/>
                    </a:lnL>
                    <a:lnR w="12700">
                      <a:solidFill>
                        <a:srgbClr val="FFFFFF"/>
                      </a:solidFill>
                      <a:prstDash val="solid"/>
                    </a:lnR>
                    <a:lnB w="12700">
                      <a:solidFill>
                        <a:srgbClr val="BFBFBF"/>
                      </a:solidFill>
                      <a:prstDash val="solid"/>
                    </a:lnB>
                    <a:solidFill>
                      <a:srgbClr val="F2F2F2"/>
                    </a:solidFill>
                  </a:tcPr>
                </a:tc>
                <a:extLst>
                  <a:ext uri="{0D108BD9-81ED-4DB2-BD59-A6C34878D82A}">
                    <a16:rowId xmlns:a16="http://schemas.microsoft.com/office/drawing/2014/main" val="10000"/>
                  </a:ext>
                </a:extLst>
              </a:tr>
              <a:tr h="240506">
                <a:tc>
                  <a:txBody>
                    <a:bodyPr/>
                    <a:lstStyle/>
                    <a:p>
                      <a:pPr>
                        <a:lnSpc>
                          <a:spcPct val="100000"/>
                        </a:lnSpc>
                      </a:pPr>
                      <a:endParaRPr sz="1000">
                        <a:latin typeface="Times New Roman"/>
                        <a:cs typeface="Times New Roman"/>
                      </a:endParaRPr>
                    </a:p>
                  </a:txBody>
                  <a:tcPr marL="0" marR="0" marT="0" marB="0">
                    <a:lnT w="12700">
                      <a:solidFill>
                        <a:srgbClr val="BFBFBF"/>
                      </a:solidFill>
                      <a:prstDash val="solid"/>
                    </a:lnT>
                  </a:tcPr>
                </a:tc>
                <a:tc>
                  <a:txBody>
                    <a:bodyPr/>
                    <a:lstStyle/>
                    <a:p>
                      <a:pPr marL="339725">
                        <a:lnSpc>
                          <a:spcPts val="1590"/>
                        </a:lnSpc>
                        <a:spcBef>
                          <a:spcPts val="835"/>
                        </a:spcBef>
                      </a:pPr>
                      <a:r>
                        <a:rPr sz="1100" spc="-25" dirty="0">
                          <a:solidFill>
                            <a:srgbClr val="3F4444"/>
                          </a:solidFill>
                          <a:latin typeface="Arial"/>
                          <a:cs typeface="Arial"/>
                        </a:rPr>
                        <a:t>Any</a:t>
                      </a:r>
                      <a:endParaRPr sz="1100">
                        <a:latin typeface="Arial"/>
                        <a:cs typeface="Arial"/>
                      </a:endParaRPr>
                    </a:p>
                  </a:txBody>
                  <a:tcPr marL="0" marR="0" marT="79534" marB="0">
                    <a:lnT w="12700">
                      <a:solidFill>
                        <a:srgbClr val="BFBFBF"/>
                      </a:solidFill>
                      <a:prstDash val="solid"/>
                    </a:lnT>
                  </a:tcPr>
                </a:tc>
                <a:tc>
                  <a:txBody>
                    <a:bodyPr/>
                    <a:lstStyle/>
                    <a:p>
                      <a:pPr marR="1322070" algn="r">
                        <a:lnSpc>
                          <a:spcPts val="1550"/>
                        </a:lnSpc>
                        <a:spcBef>
                          <a:spcPts val="875"/>
                        </a:spcBef>
                      </a:pPr>
                      <a:r>
                        <a:rPr sz="1100" spc="-10" dirty="0">
                          <a:solidFill>
                            <a:srgbClr val="3F4444"/>
                          </a:solidFill>
                          <a:latin typeface="Arial"/>
                          <a:cs typeface="Arial"/>
                        </a:rPr>
                        <a:t>116</a:t>
                      </a:r>
                      <a:r>
                        <a:rPr sz="1100" spc="-80" dirty="0">
                          <a:solidFill>
                            <a:srgbClr val="3F4444"/>
                          </a:solidFill>
                          <a:latin typeface="Arial"/>
                          <a:cs typeface="Arial"/>
                        </a:rPr>
                        <a:t> </a:t>
                      </a:r>
                      <a:r>
                        <a:rPr sz="1100" spc="-10" dirty="0">
                          <a:solidFill>
                            <a:srgbClr val="3F4444"/>
                          </a:solidFill>
                          <a:latin typeface="Arial"/>
                          <a:cs typeface="Arial"/>
                        </a:rPr>
                        <a:t>(32.7)</a:t>
                      </a:r>
                      <a:endParaRPr sz="1100">
                        <a:latin typeface="Arial"/>
                        <a:cs typeface="Arial"/>
                      </a:endParaRPr>
                    </a:p>
                  </a:txBody>
                  <a:tcPr marL="0" marR="0" marT="83344" marB="0">
                    <a:lnR w="12700">
                      <a:solidFill>
                        <a:srgbClr val="FFFFFF"/>
                      </a:solidFill>
                      <a:prstDash val="solid"/>
                    </a:lnR>
                    <a:lnT w="12700">
                      <a:solidFill>
                        <a:srgbClr val="BFBFBF"/>
                      </a:solidFill>
                      <a:prstDash val="solid"/>
                    </a:lnT>
                    <a:solidFill>
                      <a:srgbClr val="F9F2F6"/>
                    </a:solidFill>
                  </a:tcPr>
                </a:tc>
                <a:tc>
                  <a:txBody>
                    <a:bodyPr/>
                    <a:lstStyle/>
                    <a:p>
                      <a:pPr marR="1315720" algn="r">
                        <a:lnSpc>
                          <a:spcPts val="1550"/>
                        </a:lnSpc>
                        <a:spcBef>
                          <a:spcPts val="875"/>
                        </a:spcBef>
                      </a:pPr>
                      <a:r>
                        <a:rPr sz="1100" dirty="0">
                          <a:solidFill>
                            <a:srgbClr val="3F4444"/>
                          </a:solidFill>
                          <a:latin typeface="Arial"/>
                          <a:cs typeface="Arial"/>
                        </a:rPr>
                        <a:t>103</a:t>
                      </a:r>
                      <a:r>
                        <a:rPr sz="1100" spc="-10" dirty="0">
                          <a:solidFill>
                            <a:srgbClr val="3F4444"/>
                          </a:solidFill>
                          <a:latin typeface="Arial"/>
                          <a:cs typeface="Arial"/>
                        </a:rPr>
                        <a:t> (29.2)</a:t>
                      </a:r>
                      <a:endParaRPr sz="1100">
                        <a:latin typeface="Arial"/>
                        <a:cs typeface="Arial"/>
                      </a:endParaRPr>
                    </a:p>
                  </a:txBody>
                  <a:tcPr marL="0" marR="0" marT="83344" marB="0">
                    <a:lnL w="12700">
                      <a:solidFill>
                        <a:srgbClr val="FFFFFF"/>
                      </a:solidFill>
                      <a:prstDash val="solid"/>
                    </a:lnL>
                    <a:lnR w="12700">
                      <a:solidFill>
                        <a:srgbClr val="FFFFFF"/>
                      </a:solidFill>
                      <a:prstDash val="solid"/>
                    </a:lnR>
                    <a:lnT w="12700">
                      <a:solidFill>
                        <a:srgbClr val="BFBFBF"/>
                      </a:solidFill>
                      <a:prstDash val="solid"/>
                    </a:lnT>
                    <a:solidFill>
                      <a:srgbClr val="FCFCFC"/>
                    </a:solidFill>
                  </a:tcPr>
                </a:tc>
                <a:extLst>
                  <a:ext uri="{0D108BD9-81ED-4DB2-BD59-A6C34878D82A}">
                    <a16:rowId xmlns:a16="http://schemas.microsoft.com/office/drawing/2014/main" val="10001"/>
                  </a:ext>
                </a:extLst>
              </a:tr>
              <a:tr h="168116">
                <a:tc>
                  <a:txBody>
                    <a:bodyPr/>
                    <a:lstStyle/>
                    <a:p>
                      <a:pPr marL="537210">
                        <a:lnSpc>
                          <a:spcPts val="835"/>
                        </a:lnSpc>
                        <a:spcBef>
                          <a:spcPts val="830"/>
                        </a:spcBef>
                      </a:pPr>
                      <a:r>
                        <a:rPr sz="1100" i="1" spc="-10" dirty="0">
                          <a:solidFill>
                            <a:srgbClr val="3F4444"/>
                          </a:solidFill>
                          <a:latin typeface="Arial"/>
                          <a:cs typeface="Arial"/>
                        </a:rPr>
                        <a:t>PIK3CA</a:t>
                      </a:r>
                      <a:endParaRPr sz="1100">
                        <a:latin typeface="Arial"/>
                        <a:cs typeface="Arial"/>
                      </a:endParaRPr>
                    </a:p>
                  </a:txBody>
                  <a:tcPr marL="0" marR="0" marT="79058" marB="0"/>
                </a:tc>
                <a:tc>
                  <a:txBody>
                    <a:bodyPr/>
                    <a:lstStyle/>
                    <a:p>
                      <a:pPr marL="339725">
                        <a:lnSpc>
                          <a:spcPts val="1664"/>
                        </a:lnSpc>
                      </a:pPr>
                      <a:r>
                        <a:rPr sz="1100" i="1" dirty="0">
                          <a:solidFill>
                            <a:srgbClr val="3F4444"/>
                          </a:solidFill>
                          <a:latin typeface="Arial"/>
                          <a:cs typeface="Arial"/>
                        </a:rPr>
                        <a:t>PIK3CA</a:t>
                      </a:r>
                      <a:r>
                        <a:rPr sz="1100" i="1" spc="5" dirty="0">
                          <a:solidFill>
                            <a:srgbClr val="3F4444"/>
                          </a:solidFill>
                          <a:latin typeface="Arial"/>
                          <a:cs typeface="Arial"/>
                        </a:rPr>
                        <a:t> </a:t>
                      </a:r>
                      <a:r>
                        <a:rPr sz="1100" spc="-20" dirty="0">
                          <a:solidFill>
                            <a:srgbClr val="3F4444"/>
                          </a:solidFill>
                          <a:latin typeface="Arial"/>
                          <a:cs typeface="Arial"/>
                        </a:rPr>
                        <a:t>only</a:t>
                      </a:r>
                      <a:endParaRPr sz="1100">
                        <a:latin typeface="Arial"/>
                        <a:cs typeface="Arial"/>
                      </a:endParaRPr>
                    </a:p>
                  </a:txBody>
                  <a:tcPr marL="0" marR="0" marT="0" marB="0"/>
                </a:tc>
                <a:tc>
                  <a:txBody>
                    <a:bodyPr/>
                    <a:lstStyle/>
                    <a:p>
                      <a:pPr marR="1322070" algn="r">
                        <a:lnSpc>
                          <a:spcPts val="1635"/>
                        </a:lnSpc>
                        <a:spcBef>
                          <a:spcPts val="30"/>
                        </a:spcBef>
                      </a:pPr>
                      <a:r>
                        <a:rPr sz="1100" spc="-10" dirty="0">
                          <a:solidFill>
                            <a:srgbClr val="3F4444"/>
                          </a:solidFill>
                          <a:latin typeface="Arial"/>
                          <a:cs typeface="Arial"/>
                        </a:rPr>
                        <a:t>110</a:t>
                      </a:r>
                      <a:r>
                        <a:rPr sz="1100" spc="-80" dirty="0">
                          <a:solidFill>
                            <a:srgbClr val="3F4444"/>
                          </a:solidFill>
                          <a:latin typeface="Arial"/>
                          <a:cs typeface="Arial"/>
                        </a:rPr>
                        <a:t> </a:t>
                      </a:r>
                      <a:r>
                        <a:rPr sz="1100" spc="-10" dirty="0">
                          <a:solidFill>
                            <a:srgbClr val="3F4444"/>
                          </a:solidFill>
                          <a:latin typeface="Arial"/>
                          <a:cs typeface="Arial"/>
                        </a:rPr>
                        <a:t>(31.0)</a:t>
                      </a:r>
                      <a:endParaRPr sz="1100">
                        <a:latin typeface="Arial"/>
                        <a:cs typeface="Arial"/>
                      </a:endParaRPr>
                    </a:p>
                  </a:txBody>
                  <a:tcPr marL="0" marR="0" marT="2858" marB="0">
                    <a:lnR w="12700">
                      <a:solidFill>
                        <a:srgbClr val="FFFFFF"/>
                      </a:solidFill>
                      <a:prstDash val="solid"/>
                    </a:lnR>
                    <a:solidFill>
                      <a:srgbClr val="F9F2F6"/>
                    </a:solidFill>
                  </a:tcPr>
                </a:tc>
                <a:tc>
                  <a:txBody>
                    <a:bodyPr/>
                    <a:lstStyle/>
                    <a:p>
                      <a:pPr marR="37465" algn="ctr">
                        <a:lnSpc>
                          <a:spcPts val="1635"/>
                        </a:lnSpc>
                        <a:spcBef>
                          <a:spcPts val="30"/>
                        </a:spcBef>
                      </a:pPr>
                      <a:r>
                        <a:rPr sz="1100" dirty="0">
                          <a:solidFill>
                            <a:srgbClr val="3F4444"/>
                          </a:solidFill>
                          <a:latin typeface="Arial"/>
                          <a:cs typeface="Arial"/>
                        </a:rPr>
                        <a:t>92</a:t>
                      </a:r>
                      <a:r>
                        <a:rPr sz="1100" spc="-5" dirty="0">
                          <a:solidFill>
                            <a:srgbClr val="3F4444"/>
                          </a:solidFill>
                          <a:latin typeface="Arial"/>
                          <a:cs typeface="Arial"/>
                        </a:rPr>
                        <a:t> </a:t>
                      </a:r>
                      <a:r>
                        <a:rPr sz="1100" spc="-10" dirty="0">
                          <a:solidFill>
                            <a:srgbClr val="3F4444"/>
                          </a:solidFill>
                          <a:latin typeface="Arial"/>
                          <a:cs typeface="Arial"/>
                        </a:rPr>
                        <a:t>(26.1)</a:t>
                      </a:r>
                      <a:endParaRPr sz="1100">
                        <a:latin typeface="Arial"/>
                        <a:cs typeface="Arial"/>
                      </a:endParaRPr>
                    </a:p>
                  </a:txBody>
                  <a:tcPr marL="0" marR="0" marT="2858" marB="0">
                    <a:lnL w="12700">
                      <a:solidFill>
                        <a:srgbClr val="FFFFFF"/>
                      </a:solidFill>
                      <a:prstDash val="solid"/>
                    </a:lnL>
                    <a:lnR w="12700">
                      <a:solidFill>
                        <a:srgbClr val="FFFFFF"/>
                      </a:solidFill>
                      <a:prstDash val="solid"/>
                    </a:lnR>
                    <a:solidFill>
                      <a:srgbClr val="FCFCFC"/>
                    </a:solidFill>
                  </a:tcPr>
                </a:tc>
                <a:extLst>
                  <a:ext uri="{0D108BD9-81ED-4DB2-BD59-A6C34878D82A}">
                    <a16:rowId xmlns:a16="http://schemas.microsoft.com/office/drawing/2014/main" val="10002"/>
                  </a:ext>
                </a:extLst>
              </a:tr>
              <a:tr h="160020">
                <a:tc>
                  <a:txBody>
                    <a:bodyPr/>
                    <a:lstStyle/>
                    <a:p>
                      <a:pPr>
                        <a:lnSpc>
                          <a:spcPct val="100000"/>
                        </a:lnSpc>
                      </a:pPr>
                      <a:endParaRPr sz="900">
                        <a:latin typeface="Times New Roman"/>
                        <a:cs typeface="Times New Roman"/>
                      </a:endParaRPr>
                    </a:p>
                  </a:txBody>
                  <a:tcPr marL="0" marR="0" marT="0" marB="0"/>
                </a:tc>
                <a:tc>
                  <a:txBody>
                    <a:bodyPr/>
                    <a:lstStyle/>
                    <a:p>
                      <a:pPr marL="339725">
                        <a:lnSpc>
                          <a:spcPts val="1580"/>
                        </a:lnSpc>
                      </a:pPr>
                      <a:r>
                        <a:rPr sz="1100" i="1" dirty="0">
                          <a:solidFill>
                            <a:srgbClr val="3F4444"/>
                          </a:solidFill>
                          <a:latin typeface="Arial"/>
                          <a:cs typeface="Arial"/>
                        </a:rPr>
                        <a:t>PIK3CA</a:t>
                      </a:r>
                      <a:r>
                        <a:rPr sz="1100" i="1" spc="-5" dirty="0">
                          <a:solidFill>
                            <a:srgbClr val="3F4444"/>
                          </a:solidFill>
                          <a:latin typeface="Arial"/>
                          <a:cs typeface="Arial"/>
                        </a:rPr>
                        <a:t> </a:t>
                      </a:r>
                      <a:r>
                        <a:rPr sz="1100" dirty="0">
                          <a:solidFill>
                            <a:srgbClr val="3F4444"/>
                          </a:solidFill>
                          <a:latin typeface="Arial"/>
                          <a:cs typeface="Arial"/>
                        </a:rPr>
                        <a:t>and</a:t>
                      </a:r>
                      <a:r>
                        <a:rPr sz="1100" spc="-15" dirty="0">
                          <a:solidFill>
                            <a:srgbClr val="3F4444"/>
                          </a:solidFill>
                          <a:latin typeface="Arial"/>
                          <a:cs typeface="Arial"/>
                        </a:rPr>
                        <a:t> </a:t>
                      </a:r>
                      <a:r>
                        <a:rPr sz="1100" i="1" spc="-20" dirty="0">
                          <a:solidFill>
                            <a:srgbClr val="3F4444"/>
                          </a:solidFill>
                          <a:latin typeface="Arial"/>
                          <a:cs typeface="Arial"/>
                        </a:rPr>
                        <a:t>AKT1</a:t>
                      </a:r>
                      <a:endParaRPr sz="1100">
                        <a:latin typeface="Arial"/>
                        <a:cs typeface="Arial"/>
                      </a:endParaRPr>
                    </a:p>
                  </a:txBody>
                  <a:tcPr marL="0" marR="0" marT="0" marB="0"/>
                </a:tc>
                <a:tc>
                  <a:txBody>
                    <a:bodyPr/>
                    <a:lstStyle/>
                    <a:p>
                      <a:pPr marL="2540" algn="ctr">
                        <a:lnSpc>
                          <a:spcPts val="1580"/>
                        </a:lnSpc>
                      </a:pPr>
                      <a:r>
                        <a:rPr sz="1100" dirty="0">
                          <a:solidFill>
                            <a:srgbClr val="3F4444"/>
                          </a:solidFill>
                          <a:latin typeface="Arial"/>
                          <a:cs typeface="Arial"/>
                        </a:rPr>
                        <a:t>2 </a:t>
                      </a:r>
                      <a:r>
                        <a:rPr sz="1100" spc="-10" dirty="0">
                          <a:solidFill>
                            <a:srgbClr val="3F4444"/>
                          </a:solidFill>
                          <a:latin typeface="Arial"/>
                          <a:cs typeface="Arial"/>
                        </a:rPr>
                        <a:t>(0.6)</a:t>
                      </a:r>
                      <a:endParaRPr sz="1100">
                        <a:latin typeface="Arial"/>
                        <a:cs typeface="Arial"/>
                      </a:endParaRPr>
                    </a:p>
                  </a:txBody>
                  <a:tcPr marL="0" marR="0" marT="0" marB="0">
                    <a:lnR w="12700">
                      <a:solidFill>
                        <a:srgbClr val="FFFFFF"/>
                      </a:solidFill>
                      <a:prstDash val="solid"/>
                    </a:lnR>
                    <a:solidFill>
                      <a:srgbClr val="F9F2F6"/>
                    </a:solidFill>
                  </a:tcPr>
                </a:tc>
                <a:tc>
                  <a:txBody>
                    <a:bodyPr/>
                    <a:lstStyle/>
                    <a:p>
                      <a:pPr marR="38735" algn="ctr">
                        <a:lnSpc>
                          <a:spcPts val="1580"/>
                        </a:lnSpc>
                      </a:pPr>
                      <a:r>
                        <a:rPr sz="1100" dirty="0">
                          <a:solidFill>
                            <a:srgbClr val="3F4444"/>
                          </a:solidFill>
                          <a:latin typeface="Arial"/>
                          <a:cs typeface="Arial"/>
                        </a:rPr>
                        <a:t>2 </a:t>
                      </a:r>
                      <a:r>
                        <a:rPr sz="1100" spc="-10" dirty="0">
                          <a:solidFill>
                            <a:srgbClr val="3F4444"/>
                          </a:solidFill>
                          <a:latin typeface="Arial"/>
                          <a:cs typeface="Arial"/>
                        </a:rPr>
                        <a:t>(0.6)</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CFCFC"/>
                    </a:solidFill>
                  </a:tcPr>
                </a:tc>
                <a:extLst>
                  <a:ext uri="{0D108BD9-81ED-4DB2-BD59-A6C34878D82A}">
                    <a16:rowId xmlns:a16="http://schemas.microsoft.com/office/drawing/2014/main" val="10003"/>
                  </a:ext>
                </a:extLst>
              </a:tr>
              <a:tr h="238125">
                <a:tc>
                  <a:txBody>
                    <a:bodyPr/>
                    <a:lstStyle/>
                    <a:p>
                      <a:pPr>
                        <a:lnSpc>
                          <a:spcPct val="100000"/>
                        </a:lnSpc>
                      </a:pPr>
                      <a:endParaRPr sz="1000">
                        <a:latin typeface="Times New Roman"/>
                        <a:cs typeface="Times New Roman"/>
                      </a:endParaRPr>
                    </a:p>
                  </a:txBody>
                  <a:tcPr marL="0" marR="0" marT="0" marB="0">
                    <a:lnB w="12700">
                      <a:solidFill>
                        <a:srgbClr val="BFBFBF"/>
                      </a:solidFill>
                      <a:prstDash val="solid"/>
                    </a:lnB>
                  </a:tcPr>
                </a:tc>
                <a:tc>
                  <a:txBody>
                    <a:bodyPr/>
                    <a:lstStyle/>
                    <a:p>
                      <a:pPr marL="339725">
                        <a:lnSpc>
                          <a:spcPts val="1585"/>
                        </a:lnSpc>
                      </a:pPr>
                      <a:r>
                        <a:rPr sz="1100" i="1" dirty="0">
                          <a:solidFill>
                            <a:srgbClr val="3F4444"/>
                          </a:solidFill>
                          <a:latin typeface="Arial"/>
                          <a:cs typeface="Arial"/>
                        </a:rPr>
                        <a:t>PIK3CA</a:t>
                      </a:r>
                      <a:r>
                        <a:rPr sz="1100" i="1" spc="-5" dirty="0">
                          <a:solidFill>
                            <a:srgbClr val="3F4444"/>
                          </a:solidFill>
                          <a:latin typeface="Arial"/>
                          <a:cs typeface="Arial"/>
                        </a:rPr>
                        <a:t> </a:t>
                      </a:r>
                      <a:r>
                        <a:rPr sz="1100" dirty="0">
                          <a:solidFill>
                            <a:srgbClr val="3F4444"/>
                          </a:solidFill>
                          <a:latin typeface="Arial"/>
                          <a:cs typeface="Arial"/>
                        </a:rPr>
                        <a:t>and</a:t>
                      </a:r>
                      <a:r>
                        <a:rPr sz="1100" spc="-15" dirty="0">
                          <a:solidFill>
                            <a:srgbClr val="3F4444"/>
                          </a:solidFill>
                          <a:latin typeface="Arial"/>
                          <a:cs typeface="Arial"/>
                        </a:rPr>
                        <a:t> </a:t>
                      </a:r>
                      <a:r>
                        <a:rPr sz="1100" i="1" spc="-20" dirty="0">
                          <a:solidFill>
                            <a:srgbClr val="3F4444"/>
                          </a:solidFill>
                          <a:latin typeface="Arial"/>
                          <a:cs typeface="Arial"/>
                        </a:rPr>
                        <a:t>PTEN</a:t>
                      </a:r>
                      <a:endParaRPr sz="1100">
                        <a:latin typeface="Arial"/>
                        <a:cs typeface="Arial"/>
                      </a:endParaRPr>
                    </a:p>
                  </a:txBody>
                  <a:tcPr marL="0" marR="0" marT="0" marB="0">
                    <a:lnB w="12700">
                      <a:solidFill>
                        <a:srgbClr val="BFBFBF"/>
                      </a:solidFill>
                      <a:prstDash val="solid"/>
                    </a:lnB>
                  </a:tcPr>
                </a:tc>
                <a:tc>
                  <a:txBody>
                    <a:bodyPr/>
                    <a:lstStyle/>
                    <a:p>
                      <a:pPr marL="2540" algn="ctr">
                        <a:lnSpc>
                          <a:spcPts val="1625"/>
                        </a:lnSpc>
                      </a:pPr>
                      <a:r>
                        <a:rPr sz="1100" dirty="0">
                          <a:solidFill>
                            <a:srgbClr val="3F4444"/>
                          </a:solidFill>
                          <a:latin typeface="Arial"/>
                          <a:cs typeface="Arial"/>
                        </a:rPr>
                        <a:t>4 </a:t>
                      </a:r>
                      <a:r>
                        <a:rPr sz="1100" spc="-10" dirty="0">
                          <a:solidFill>
                            <a:srgbClr val="3F4444"/>
                          </a:solidFill>
                          <a:latin typeface="Arial"/>
                          <a:cs typeface="Arial"/>
                        </a:rPr>
                        <a:t>(1.1)</a:t>
                      </a:r>
                      <a:endParaRPr sz="1100">
                        <a:latin typeface="Arial"/>
                        <a:cs typeface="Arial"/>
                      </a:endParaRPr>
                    </a:p>
                  </a:txBody>
                  <a:tcPr marL="0" marR="0" marT="0" marB="0">
                    <a:lnR w="12700">
                      <a:solidFill>
                        <a:srgbClr val="FFFFFF"/>
                      </a:solidFill>
                      <a:prstDash val="solid"/>
                    </a:lnR>
                    <a:lnB w="12700">
                      <a:solidFill>
                        <a:srgbClr val="BFBFBF"/>
                      </a:solidFill>
                      <a:prstDash val="solid"/>
                    </a:lnB>
                    <a:solidFill>
                      <a:srgbClr val="F9F2F6"/>
                    </a:solidFill>
                  </a:tcPr>
                </a:tc>
                <a:tc>
                  <a:txBody>
                    <a:bodyPr/>
                    <a:lstStyle/>
                    <a:p>
                      <a:pPr marR="38735" algn="ctr">
                        <a:lnSpc>
                          <a:spcPts val="1625"/>
                        </a:lnSpc>
                      </a:pPr>
                      <a:r>
                        <a:rPr sz="1100" dirty="0">
                          <a:solidFill>
                            <a:srgbClr val="3F4444"/>
                          </a:solidFill>
                          <a:latin typeface="Arial"/>
                          <a:cs typeface="Arial"/>
                        </a:rPr>
                        <a:t>9 </a:t>
                      </a:r>
                      <a:r>
                        <a:rPr sz="1100" spc="-10" dirty="0">
                          <a:solidFill>
                            <a:srgbClr val="3F4444"/>
                          </a:solidFill>
                          <a:latin typeface="Arial"/>
                          <a:cs typeface="Arial"/>
                        </a:rPr>
                        <a:t>(2.5)</a:t>
                      </a:r>
                      <a:endParaRPr sz="110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BFBFBF"/>
                      </a:solidFill>
                      <a:prstDash val="solid"/>
                    </a:lnB>
                    <a:solidFill>
                      <a:srgbClr val="FCFCFC"/>
                    </a:solidFill>
                  </a:tcPr>
                </a:tc>
                <a:extLst>
                  <a:ext uri="{0D108BD9-81ED-4DB2-BD59-A6C34878D82A}">
                    <a16:rowId xmlns:a16="http://schemas.microsoft.com/office/drawing/2014/main" val="10004"/>
                  </a:ext>
                </a:extLst>
              </a:tr>
              <a:tr h="322421">
                <a:tc gridSpan="2">
                  <a:txBody>
                    <a:bodyPr/>
                    <a:lstStyle/>
                    <a:p>
                      <a:pPr marL="537210">
                        <a:lnSpc>
                          <a:spcPct val="100000"/>
                        </a:lnSpc>
                        <a:spcBef>
                          <a:spcPts val="815"/>
                        </a:spcBef>
                      </a:pPr>
                      <a:r>
                        <a:rPr sz="1100" i="1" dirty="0">
                          <a:solidFill>
                            <a:srgbClr val="3F4444"/>
                          </a:solidFill>
                          <a:latin typeface="Arial"/>
                          <a:cs typeface="Arial"/>
                        </a:rPr>
                        <a:t>AKT1</a:t>
                      </a:r>
                      <a:r>
                        <a:rPr sz="1100" i="1" spc="-20" dirty="0">
                          <a:solidFill>
                            <a:srgbClr val="3F4444"/>
                          </a:solidFill>
                          <a:latin typeface="Arial"/>
                          <a:cs typeface="Arial"/>
                        </a:rPr>
                        <a:t> </a:t>
                      </a:r>
                      <a:r>
                        <a:rPr sz="1100" spc="-20" dirty="0">
                          <a:solidFill>
                            <a:srgbClr val="3F4444"/>
                          </a:solidFill>
                          <a:latin typeface="Arial"/>
                          <a:cs typeface="Arial"/>
                        </a:rPr>
                        <a:t>only</a:t>
                      </a:r>
                      <a:endParaRPr sz="1100">
                        <a:latin typeface="Arial"/>
                        <a:cs typeface="Arial"/>
                      </a:endParaRPr>
                    </a:p>
                  </a:txBody>
                  <a:tcPr marL="0" marR="0" marT="77629" marB="0">
                    <a:lnT w="12700">
                      <a:solidFill>
                        <a:srgbClr val="BFBFBF"/>
                      </a:solidFill>
                      <a:prstDash val="solid"/>
                    </a:lnT>
                    <a:lnB w="12700">
                      <a:solidFill>
                        <a:srgbClr val="BFBFBF"/>
                      </a:solidFill>
                      <a:prstDash val="solid"/>
                    </a:lnB>
                  </a:tcPr>
                </a:tc>
                <a:tc hMerge="1">
                  <a:txBody>
                    <a:bodyPr/>
                    <a:lstStyle/>
                    <a:p>
                      <a:endParaRPr/>
                    </a:p>
                  </a:txBody>
                  <a:tcPr marL="0" marR="0" marT="0" marB="0"/>
                </a:tc>
                <a:tc>
                  <a:txBody>
                    <a:bodyPr/>
                    <a:lstStyle/>
                    <a:p>
                      <a:pPr marL="2540" algn="ctr">
                        <a:lnSpc>
                          <a:spcPct val="100000"/>
                        </a:lnSpc>
                        <a:spcBef>
                          <a:spcPts val="850"/>
                        </a:spcBef>
                      </a:pPr>
                      <a:r>
                        <a:rPr sz="1100" dirty="0">
                          <a:solidFill>
                            <a:srgbClr val="3F4444"/>
                          </a:solidFill>
                          <a:latin typeface="Arial"/>
                          <a:cs typeface="Arial"/>
                        </a:rPr>
                        <a:t>18</a:t>
                      </a:r>
                      <a:r>
                        <a:rPr sz="1100" spc="-5" dirty="0">
                          <a:solidFill>
                            <a:srgbClr val="3F4444"/>
                          </a:solidFill>
                          <a:latin typeface="Arial"/>
                          <a:cs typeface="Arial"/>
                        </a:rPr>
                        <a:t> </a:t>
                      </a:r>
                      <a:r>
                        <a:rPr sz="1100" spc="-10" dirty="0">
                          <a:solidFill>
                            <a:srgbClr val="3F4444"/>
                          </a:solidFill>
                          <a:latin typeface="Arial"/>
                          <a:cs typeface="Arial"/>
                        </a:rPr>
                        <a:t>(5.1)</a:t>
                      </a:r>
                      <a:endParaRPr sz="1100">
                        <a:latin typeface="Arial"/>
                        <a:cs typeface="Arial"/>
                      </a:endParaRPr>
                    </a:p>
                  </a:txBody>
                  <a:tcPr marL="0" marR="0" marT="80963" marB="0">
                    <a:lnR w="12700">
                      <a:solidFill>
                        <a:srgbClr val="FFFFFF"/>
                      </a:solidFill>
                      <a:prstDash val="solid"/>
                    </a:lnR>
                    <a:lnT w="12700">
                      <a:solidFill>
                        <a:srgbClr val="BFBFBF"/>
                      </a:solidFill>
                      <a:prstDash val="solid"/>
                    </a:lnT>
                    <a:lnB w="12700">
                      <a:solidFill>
                        <a:srgbClr val="BFBFBF"/>
                      </a:solidFill>
                      <a:prstDash val="solid"/>
                    </a:lnB>
                    <a:solidFill>
                      <a:srgbClr val="F9F2F6"/>
                    </a:solidFill>
                  </a:tcPr>
                </a:tc>
                <a:tc>
                  <a:txBody>
                    <a:bodyPr/>
                    <a:lstStyle/>
                    <a:p>
                      <a:pPr marR="38100" algn="ctr">
                        <a:lnSpc>
                          <a:spcPct val="100000"/>
                        </a:lnSpc>
                        <a:spcBef>
                          <a:spcPts val="850"/>
                        </a:spcBef>
                      </a:pPr>
                      <a:r>
                        <a:rPr sz="1100" dirty="0">
                          <a:solidFill>
                            <a:srgbClr val="3F4444"/>
                          </a:solidFill>
                          <a:latin typeface="Arial"/>
                          <a:cs typeface="Arial"/>
                        </a:rPr>
                        <a:t>15</a:t>
                      </a:r>
                      <a:r>
                        <a:rPr sz="1100" spc="-5" dirty="0">
                          <a:solidFill>
                            <a:srgbClr val="3F4444"/>
                          </a:solidFill>
                          <a:latin typeface="Arial"/>
                          <a:cs typeface="Arial"/>
                        </a:rPr>
                        <a:t> </a:t>
                      </a:r>
                      <a:r>
                        <a:rPr sz="1100" spc="-10" dirty="0">
                          <a:solidFill>
                            <a:srgbClr val="3F4444"/>
                          </a:solidFill>
                          <a:latin typeface="Arial"/>
                          <a:cs typeface="Arial"/>
                        </a:rPr>
                        <a:t>(4.2)</a:t>
                      </a:r>
                      <a:endParaRPr sz="1100">
                        <a:latin typeface="Arial"/>
                        <a:cs typeface="Arial"/>
                      </a:endParaRPr>
                    </a:p>
                  </a:txBody>
                  <a:tcPr marL="0" marR="0" marT="80963" marB="0">
                    <a:lnL w="12700">
                      <a:solidFill>
                        <a:srgbClr val="FFFFFF"/>
                      </a:solidFill>
                      <a:prstDash val="solid"/>
                    </a:lnL>
                    <a:lnR w="12700">
                      <a:solidFill>
                        <a:srgbClr val="FFFFFF"/>
                      </a:solidFill>
                      <a:prstDash val="solid"/>
                    </a:lnR>
                    <a:lnT w="12700">
                      <a:solidFill>
                        <a:srgbClr val="BFBFBF"/>
                      </a:solidFill>
                      <a:prstDash val="solid"/>
                    </a:lnT>
                    <a:lnB w="12700">
                      <a:solidFill>
                        <a:srgbClr val="BFBFBF"/>
                      </a:solidFill>
                      <a:prstDash val="solid"/>
                    </a:lnB>
                    <a:solidFill>
                      <a:srgbClr val="FCFCFC"/>
                    </a:solidFill>
                  </a:tcPr>
                </a:tc>
                <a:extLst>
                  <a:ext uri="{0D108BD9-81ED-4DB2-BD59-A6C34878D82A}">
                    <a16:rowId xmlns:a16="http://schemas.microsoft.com/office/drawing/2014/main" val="10005"/>
                  </a:ext>
                </a:extLst>
              </a:tr>
              <a:tr h="395288">
                <a:tc gridSpan="2">
                  <a:txBody>
                    <a:bodyPr/>
                    <a:lstStyle/>
                    <a:p>
                      <a:pPr marL="537210">
                        <a:lnSpc>
                          <a:spcPct val="100000"/>
                        </a:lnSpc>
                        <a:spcBef>
                          <a:spcPts val="1195"/>
                        </a:spcBef>
                      </a:pPr>
                      <a:r>
                        <a:rPr sz="1100" i="1" dirty="0">
                          <a:solidFill>
                            <a:srgbClr val="3F4444"/>
                          </a:solidFill>
                          <a:latin typeface="Arial"/>
                          <a:cs typeface="Arial"/>
                        </a:rPr>
                        <a:t>PTEN</a:t>
                      </a:r>
                      <a:r>
                        <a:rPr sz="1100" i="1" spc="-15" dirty="0">
                          <a:solidFill>
                            <a:srgbClr val="3F4444"/>
                          </a:solidFill>
                          <a:latin typeface="Arial"/>
                          <a:cs typeface="Arial"/>
                        </a:rPr>
                        <a:t> </a:t>
                      </a:r>
                      <a:r>
                        <a:rPr sz="1100" spc="-20" dirty="0">
                          <a:solidFill>
                            <a:srgbClr val="3F4444"/>
                          </a:solidFill>
                          <a:latin typeface="Arial"/>
                          <a:cs typeface="Arial"/>
                        </a:rPr>
                        <a:t>only</a:t>
                      </a:r>
                      <a:endParaRPr sz="1100">
                        <a:latin typeface="Arial"/>
                        <a:cs typeface="Arial"/>
                      </a:endParaRPr>
                    </a:p>
                  </a:txBody>
                  <a:tcPr marL="0" marR="0" marT="113824" marB="0">
                    <a:lnT w="12700">
                      <a:solidFill>
                        <a:srgbClr val="BFBFBF"/>
                      </a:solidFill>
                      <a:prstDash val="solid"/>
                    </a:lnT>
                    <a:lnB w="12700">
                      <a:solidFill>
                        <a:srgbClr val="BFBFBF"/>
                      </a:solidFill>
                      <a:prstDash val="solid"/>
                    </a:lnB>
                  </a:tcPr>
                </a:tc>
                <a:tc hMerge="1">
                  <a:txBody>
                    <a:bodyPr/>
                    <a:lstStyle/>
                    <a:p>
                      <a:endParaRPr/>
                    </a:p>
                  </a:txBody>
                  <a:tcPr marL="0" marR="0" marT="0" marB="0"/>
                </a:tc>
                <a:tc>
                  <a:txBody>
                    <a:bodyPr/>
                    <a:lstStyle/>
                    <a:p>
                      <a:pPr marL="2540" algn="ctr">
                        <a:lnSpc>
                          <a:spcPct val="100000"/>
                        </a:lnSpc>
                        <a:spcBef>
                          <a:spcPts val="1235"/>
                        </a:spcBef>
                      </a:pPr>
                      <a:r>
                        <a:rPr sz="1100" dirty="0">
                          <a:solidFill>
                            <a:srgbClr val="3F4444"/>
                          </a:solidFill>
                          <a:latin typeface="Arial"/>
                          <a:cs typeface="Arial"/>
                        </a:rPr>
                        <a:t>21</a:t>
                      </a:r>
                      <a:r>
                        <a:rPr sz="1100" spc="-5" dirty="0">
                          <a:solidFill>
                            <a:srgbClr val="3F4444"/>
                          </a:solidFill>
                          <a:latin typeface="Arial"/>
                          <a:cs typeface="Arial"/>
                        </a:rPr>
                        <a:t> </a:t>
                      </a:r>
                      <a:r>
                        <a:rPr sz="1100" spc="-10" dirty="0">
                          <a:solidFill>
                            <a:srgbClr val="3F4444"/>
                          </a:solidFill>
                          <a:latin typeface="Arial"/>
                          <a:cs typeface="Arial"/>
                        </a:rPr>
                        <a:t>(5.9)</a:t>
                      </a:r>
                      <a:endParaRPr sz="1100">
                        <a:latin typeface="Arial"/>
                        <a:cs typeface="Arial"/>
                      </a:endParaRPr>
                    </a:p>
                  </a:txBody>
                  <a:tcPr marL="0" marR="0" marT="117634" marB="0">
                    <a:lnR w="12700">
                      <a:solidFill>
                        <a:srgbClr val="FFFFFF"/>
                      </a:solidFill>
                      <a:prstDash val="solid"/>
                    </a:lnR>
                    <a:lnT w="12700">
                      <a:solidFill>
                        <a:srgbClr val="BFBFBF"/>
                      </a:solidFill>
                      <a:prstDash val="solid"/>
                    </a:lnT>
                    <a:lnB w="12700">
                      <a:solidFill>
                        <a:srgbClr val="BFBFBF"/>
                      </a:solidFill>
                      <a:prstDash val="solid"/>
                    </a:lnB>
                    <a:solidFill>
                      <a:srgbClr val="F9F2F6"/>
                    </a:solidFill>
                  </a:tcPr>
                </a:tc>
                <a:tc>
                  <a:txBody>
                    <a:bodyPr/>
                    <a:lstStyle/>
                    <a:p>
                      <a:pPr marR="38100" algn="ctr">
                        <a:lnSpc>
                          <a:spcPct val="100000"/>
                        </a:lnSpc>
                        <a:spcBef>
                          <a:spcPts val="1235"/>
                        </a:spcBef>
                      </a:pPr>
                      <a:r>
                        <a:rPr sz="1100" dirty="0">
                          <a:solidFill>
                            <a:srgbClr val="3F4444"/>
                          </a:solidFill>
                          <a:latin typeface="Arial"/>
                          <a:cs typeface="Arial"/>
                        </a:rPr>
                        <a:t>16</a:t>
                      </a:r>
                      <a:r>
                        <a:rPr sz="1100" spc="-5" dirty="0">
                          <a:solidFill>
                            <a:srgbClr val="3F4444"/>
                          </a:solidFill>
                          <a:latin typeface="Arial"/>
                          <a:cs typeface="Arial"/>
                        </a:rPr>
                        <a:t> </a:t>
                      </a:r>
                      <a:r>
                        <a:rPr sz="1100" spc="-10" dirty="0">
                          <a:solidFill>
                            <a:srgbClr val="3F4444"/>
                          </a:solidFill>
                          <a:latin typeface="Arial"/>
                          <a:cs typeface="Arial"/>
                        </a:rPr>
                        <a:t>(4.5)</a:t>
                      </a:r>
                      <a:endParaRPr sz="1100">
                        <a:latin typeface="Arial"/>
                        <a:cs typeface="Arial"/>
                      </a:endParaRPr>
                    </a:p>
                  </a:txBody>
                  <a:tcPr marL="0" marR="0" marT="117634" marB="0">
                    <a:lnL w="12700">
                      <a:solidFill>
                        <a:srgbClr val="FFFFFF"/>
                      </a:solidFill>
                      <a:prstDash val="solid"/>
                    </a:lnL>
                    <a:lnR w="12700">
                      <a:solidFill>
                        <a:srgbClr val="FFFFFF"/>
                      </a:solidFill>
                      <a:prstDash val="solid"/>
                    </a:lnR>
                    <a:lnT w="12700">
                      <a:solidFill>
                        <a:srgbClr val="BFBFBF"/>
                      </a:solidFill>
                      <a:prstDash val="solid"/>
                    </a:lnT>
                    <a:lnB w="12700">
                      <a:solidFill>
                        <a:srgbClr val="BFBFBF"/>
                      </a:solidFill>
                      <a:prstDash val="solid"/>
                    </a:lnB>
                    <a:solidFill>
                      <a:srgbClr val="FCFCFC"/>
                    </a:solidFill>
                  </a:tcPr>
                </a:tc>
                <a:extLst>
                  <a:ext uri="{0D108BD9-81ED-4DB2-BD59-A6C34878D82A}">
                    <a16:rowId xmlns:a16="http://schemas.microsoft.com/office/drawing/2014/main" val="10006"/>
                  </a:ext>
                </a:extLst>
              </a:tr>
              <a:tr h="291465">
                <a:tc>
                  <a:txBody>
                    <a:bodyPr/>
                    <a:lstStyle/>
                    <a:p>
                      <a:pPr marL="90805">
                        <a:lnSpc>
                          <a:spcPct val="100000"/>
                        </a:lnSpc>
                        <a:spcBef>
                          <a:spcPts val="650"/>
                        </a:spcBef>
                      </a:pPr>
                      <a:r>
                        <a:rPr sz="1100" b="1" dirty="0">
                          <a:solidFill>
                            <a:srgbClr val="3F4444"/>
                          </a:solidFill>
                          <a:latin typeface="Arial"/>
                          <a:cs typeface="Arial"/>
                        </a:rPr>
                        <a:t>Non-</a:t>
                      </a:r>
                      <a:r>
                        <a:rPr sz="1100" b="1" spc="-10" dirty="0">
                          <a:solidFill>
                            <a:srgbClr val="3F4444"/>
                          </a:solidFill>
                          <a:latin typeface="Arial"/>
                          <a:cs typeface="Arial"/>
                        </a:rPr>
                        <a:t>altered</a:t>
                      </a:r>
                      <a:endParaRPr sz="1100">
                        <a:latin typeface="Arial"/>
                        <a:cs typeface="Arial"/>
                      </a:endParaRPr>
                    </a:p>
                  </a:txBody>
                  <a:tcPr marL="0" marR="0" marT="61913" marB="0">
                    <a:lnT w="12700">
                      <a:solidFill>
                        <a:srgbClr val="BFBFBF"/>
                      </a:solidFill>
                      <a:prstDash val="solid"/>
                    </a:lnT>
                    <a:lnB w="12700">
                      <a:solidFill>
                        <a:srgbClr val="BFBFBF"/>
                      </a:solidFill>
                      <a:prstDash val="solid"/>
                    </a:lnB>
                    <a:solidFill>
                      <a:srgbClr val="F2F2F2"/>
                    </a:solidFill>
                  </a:tcPr>
                </a:tc>
                <a:tc>
                  <a:txBody>
                    <a:bodyPr/>
                    <a:lstStyle/>
                    <a:p>
                      <a:pPr>
                        <a:lnSpc>
                          <a:spcPct val="100000"/>
                        </a:lnSpc>
                      </a:pPr>
                      <a:endParaRPr sz="1000">
                        <a:latin typeface="Times New Roman"/>
                        <a:cs typeface="Times New Roman"/>
                      </a:endParaRPr>
                    </a:p>
                  </a:txBody>
                  <a:tcPr marL="0" marR="0" marT="0" marB="0">
                    <a:lnT w="12700">
                      <a:solidFill>
                        <a:srgbClr val="BFBFBF"/>
                      </a:solidFill>
                      <a:prstDash val="solid"/>
                    </a:lnT>
                    <a:lnB w="12700">
                      <a:solidFill>
                        <a:srgbClr val="BFBFBF"/>
                      </a:solidFill>
                      <a:prstDash val="solid"/>
                    </a:lnB>
                    <a:solidFill>
                      <a:srgbClr val="F2F2F2"/>
                    </a:solidFill>
                  </a:tcPr>
                </a:tc>
                <a:tc>
                  <a:txBody>
                    <a:bodyPr/>
                    <a:lstStyle/>
                    <a:p>
                      <a:pPr marR="1315720" algn="r">
                        <a:lnSpc>
                          <a:spcPct val="100000"/>
                        </a:lnSpc>
                        <a:spcBef>
                          <a:spcPts val="690"/>
                        </a:spcBef>
                      </a:pPr>
                      <a:r>
                        <a:rPr sz="1100" b="1" dirty="0">
                          <a:solidFill>
                            <a:srgbClr val="3F4444"/>
                          </a:solidFill>
                          <a:latin typeface="Arial"/>
                          <a:cs typeface="Arial"/>
                        </a:rPr>
                        <a:t>200</a:t>
                      </a:r>
                      <a:r>
                        <a:rPr sz="1100" b="1" spc="-10" dirty="0">
                          <a:solidFill>
                            <a:srgbClr val="3F4444"/>
                          </a:solidFill>
                          <a:latin typeface="Arial"/>
                          <a:cs typeface="Arial"/>
                        </a:rPr>
                        <a:t> (56.3)</a:t>
                      </a:r>
                      <a:endParaRPr sz="1100">
                        <a:latin typeface="Arial"/>
                        <a:cs typeface="Arial"/>
                      </a:endParaRPr>
                    </a:p>
                  </a:txBody>
                  <a:tcPr marL="0" marR="0" marT="65723" marB="0">
                    <a:lnR w="12700">
                      <a:solidFill>
                        <a:srgbClr val="FFFFFF"/>
                      </a:solidFill>
                      <a:prstDash val="solid"/>
                    </a:lnR>
                    <a:lnT w="12700">
                      <a:solidFill>
                        <a:srgbClr val="BFBFBF"/>
                      </a:solidFill>
                      <a:prstDash val="solid"/>
                    </a:lnT>
                    <a:lnB w="12700">
                      <a:solidFill>
                        <a:srgbClr val="BFBFBF"/>
                      </a:solidFill>
                      <a:prstDash val="solid"/>
                    </a:lnB>
                    <a:solidFill>
                      <a:srgbClr val="F2F2F2"/>
                    </a:solidFill>
                  </a:tcPr>
                </a:tc>
                <a:tc>
                  <a:txBody>
                    <a:bodyPr/>
                    <a:lstStyle/>
                    <a:p>
                      <a:pPr marR="1315720" algn="r">
                        <a:lnSpc>
                          <a:spcPct val="100000"/>
                        </a:lnSpc>
                        <a:spcBef>
                          <a:spcPts val="690"/>
                        </a:spcBef>
                      </a:pPr>
                      <a:r>
                        <a:rPr sz="1100" b="1" dirty="0">
                          <a:solidFill>
                            <a:srgbClr val="3F4444"/>
                          </a:solidFill>
                          <a:latin typeface="Arial"/>
                          <a:cs typeface="Arial"/>
                        </a:rPr>
                        <a:t>219</a:t>
                      </a:r>
                      <a:r>
                        <a:rPr sz="1100" b="1" spc="-10" dirty="0">
                          <a:solidFill>
                            <a:srgbClr val="3F4444"/>
                          </a:solidFill>
                          <a:latin typeface="Arial"/>
                          <a:cs typeface="Arial"/>
                        </a:rPr>
                        <a:t> (62.0)</a:t>
                      </a:r>
                      <a:endParaRPr sz="1100">
                        <a:latin typeface="Arial"/>
                        <a:cs typeface="Arial"/>
                      </a:endParaRPr>
                    </a:p>
                  </a:txBody>
                  <a:tcPr marL="0" marR="0" marT="65723" marB="0">
                    <a:lnL w="12700">
                      <a:solidFill>
                        <a:srgbClr val="FFFFFF"/>
                      </a:solidFill>
                      <a:prstDash val="solid"/>
                    </a:lnL>
                    <a:lnR w="12700">
                      <a:solidFill>
                        <a:srgbClr val="FFFFFF"/>
                      </a:solidFill>
                      <a:prstDash val="solid"/>
                    </a:lnR>
                    <a:lnT w="12700">
                      <a:solidFill>
                        <a:srgbClr val="BFBFBF"/>
                      </a:solidFill>
                      <a:prstDash val="solid"/>
                    </a:lnT>
                    <a:lnB w="12700">
                      <a:solidFill>
                        <a:srgbClr val="BFBFBF"/>
                      </a:solidFill>
                      <a:prstDash val="solid"/>
                    </a:lnB>
                    <a:solidFill>
                      <a:srgbClr val="F2F2F2"/>
                    </a:solidFill>
                  </a:tcPr>
                </a:tc>
                <a:extLst>
                  <a:ext uri="{0D108BD9-81ED-4DB2-BD59-A6C34878D82A}">
                    <a16:rowId xmlns:a16="http://schemas.microsoft.com/office/drawing/2014/main" val="10007"/>
                  </a:ext>
                </a:extLst>
              </a:tr>
              <a:tr h="199073">
                <a:tc gridSpan="2">
                  <a:txBody>
                    <a:bodyPr/>
                    <a:lstStyle/>
                    <a:p>
                      <a:pPr marL="355600">
                        <a:lnSpc>
                          <a:spcPts val="1675"/>
                        </a:lnSpc>
                        <a:spcBef>
                          <a:spcPts val="320"/>
                        </a:spcBef>
                      </a:pPr>
                      <a:r>
                        <a:rPr sz="1100" dirty="0">
                          <a:solidFill>
                            <a:srgbClr val="3F4444"/>
                          </a:solidFill>
                          <a:latin typeface="Arial"/>
                          <a:cs typeface="Arial"/>
                        </a:rPr>
                        <a:t>AKT</a:t>
                      </a:r>
                      <a:r>
                        <a:rPr sz="1100" spc="-40" dirty="0">
                          <a:solidFill>
                            <a:srgbClr val="3F4444"/>
                          </a:solidFill>
                          <a:latin typeface="Arial"/>
                          <a:cs typeface="Arial"/>
                        </a:rPr>
                        <a:t> </a:t>
                      </a:r>
                      <a:r>
                        <a:rPr sz="1100" dirty="0">
                          <a:solidFill>
                            <a:srgbClr val="3F4444"/>
                          </a:solidFill>
                          <a:latin typeface="Arial"/>
                          <a:cs typeface="Arial"/>
                        </a:rPr>
                        <a:t>pathway</a:t>
                      </a:r>
                      <a:r>
                        <a:rPr sz="1100" spc="-10" dirty="0">
                          <a:solidFill>
                            <a:srgbClr val="3F4444"/>
                          </a:solidFill>
                          <a:latin typeface="Arial"/>
                          <a:cs typeface="Arial"/>
                        </a:rPr>
                        <a:t> </a:t>
                      </a:r>
                      <a:r>
                        <a:rPr sz="1100" dirty="0">
                          <a:solidFill>
                            <a:srgbClr val="3F4444"/>
                          </a:solidFill>
                          <a:latin typeface="Arial"/>
                          <a:cs typeface="Arial"/>
                        </a:rPr>
                        <a:t>alteration</a:t>
                      </a:r>
                      <a:r>
                        <a:rPr sz="1100" spc="-10" dirty="0">
                          <a:solidFill>
                            <a:srgbClr val="3F4444"/>
                          </a:solidFill>
                          <a:latin typeface="Arial"/>
                          <a:cs typeface="Arial"/>
                        </a:rPr>
                        <a:t> </a:t>
                      </a:r>
                      <a:r>
                        <a:rPr sz="1100" dirty="0">
                          <a:solidFill>
                            <a:srgbClr val="3F4444"/>
                          </a:solidFill>
                          <a:latin typeface="Arial"/>
                          <a:cs typeface="Arial"/>
                        </a:rPr>
                        <a:t>not</a:t>
                      </a:r>
                      <a:r>
                        <a:rPr sz="1100" spc="-10" dirty="0">
                          <a:solidFill>
                            <a:srgbClr val="3F4444"/>
                          </a:solidFill>
                          <a:latin typeface="Arial"/>
                          <a:cs typeface="Arial"/>
                        </a:rPr>
                        <a:t> detected</a:t>
                      </a:r>
                      <a:endParaRPr sz="1100">
                        <a:latin typeface="Arial"/>
                        <a:cs typeface="Arial"/>
                      </a:endParaRPr>
                    </a:p>
                  </a:txBody>
                  <a:tcPr marL="0" marR="0" marT="30480" marB="0">
                    <a:lnT w="12700">
                      <a:solidFill>
                        <a:srgbClr val="BFBFBF"/>
                      </a:solidFill>
                      <a:prstDash val="solid"/>
                    </a:lnT>
                  </a:tcPr>
                </a:tc>
                <a:tc hMerge="1">
                  <a:txBody>
                    <a:bodyPr/>
                    <a:lstStyle/>
                    <a:p>
                      <a:endParaRPr/>
                    </a:p>
                  </a:txBody>
                  <a:tcPr marL="0" marR="0" marT="0" marB="0"/>
                </a:tc>
                <a:tc>
                  <a:txBody>
                    <a:bodyPr/>
                    <a:lstStyle/>
                    <a:p>
                      <a:pPr marR="1315720" algn="r">
                        <a:lnSpc>
                          <a:spcPts val="1635"/>
                        </a:lnSpc>
                        <a:spcBef>
                          <a:spcPts val="355"/>
                        </a:spcBef>
                      </a:pPr>
                      <a:r>
                        <a:rPr sz="1100" dirty="0">
                          <a:solidFill>
                            <a:srgbClr val="3F4444"/>
                          </a:solidFill>
                          <a:latin typeface="Arial"/>
                          <a:cs typeface="Arial"/>
                        </a:rPr>
                        <a:t>142</a:t>
                      </a:r>
                      <a:r>
                        <a:rPr sz="1100" spc="-10" dirty="0">
                          <a:solidFill>
                            <a:srgbClr val="3F4444"/>
                          </a:solidFill>
                          <a:latin typeface="Arial"/>
                          <a:cs typeface="Arial"/>
                        </a:rPr>
                        <a:t> (40.0)</a:t>
                      </a:r>
                      <a:endParaRPr sz="1100">
                        <a:latin typeface="Arial"/>
                        <a:cs typeface="Arial"/>
                      </a:endParaRPr>
                    </a:p>
                  </a:txBody>
                  <a:tcPr marL="0" marR="0" marT="33814" marB="0">
                    <a:lnR w="12700">
                      <a:solidFill>
                        <a:srgbClr val="FFFFFF"/>
                      </a:solidFill>
                      <a:prstDash val="solid"/>
                    </a:lnR>
                    <a:lnT w="12700">
                      <a:solidFill>
                        <a:srgbClr val="BFBFBF"/>
                      </a:solidFill>
                      <a:prstDash val="solid"/>
                    </a:lnT>
                    <a:solidFill>
                      <a:srgbClr val="F9F2F6"/>
                    </a:solidFill>
                  </a:tcPr>
                </a:tc>
                <a:tc>
                  <a:txBody>
                    <a:bodyPr/>
                    <a:lstStyle/>
                    <a:p>
                      <a:pPr marR="1315720" algn="r">
                        <a:lnSpc>
                          <a:spcPts val="1635"/>
                        </a:lnSpc>
                        <a:spcBef>
                          <a:spcPts val="355"/>
                        </a:spcBef>
                      </a:pPr>
                      <a:r>
                        <a:rPr sz="1100" dirty="0">
                          <a:solidFill>
                            <a:srgbClr val="3F4444"/>
                          </a:solidFill>
                          <a:latin typeface="Arial"/>
                          <a:cs typeface="Arial"/>
                        </a:rPr>
                        <a:t>171</a:t>
                      </a:r>
                      <a:r>
                        <a:rPr sz="1100" spc="-10" dirty="0">
                          <a:solidFill>
                            <a:srgbClr val="3F4444"/>
                          </a:solidFill>
                          <a:latin typeface="Arial"/>
                          <a:cs typeface="Arial"/>
                        </a:rPr>
                        <a:t> (48.4)</a:t>
                      </a:r>
                      <a:endParaRPr sz="1100">
                        <a:latin typeface="Arial"/>
                        <a:cs typeface="Arial"/>
                      </a:endParaRPr>
                    </a:p>
                  </a:txBody>
                  <a:tcPr marL="0" marR="0" marT="33814" marB="0">
                    <a:lnL w="12700">
                      <a:solidFill>
                        <a:srgbClr val="FFFFFF"/>
                      </a:solidFill>
                      <a:prstDash val="solid"/>
                    </a:lnL>
                    <a:lnR w="12700">
                      <a:solidFill>
                        <a:srgbClr val="FFFFFF"/>
                      </a:solidFill>
                      <a:prstDash val="solid"/>
                    </a:lnR>
                    <a:lnT w="12700">
                      <a:solidFill>
                        <a:srgbClr val="BFBFBF"/>
                      </a:solidFill>
                      <a:prstDash val="solid"/>
                    </a:lnT>
                    <a:solidFill>
                      <a:srgbClr val="FCFCFC"/>
                    </a:solidFill>
                  </a:tcPr>
                </a:tc>
                <a:extLst>
                  <a:ext uri="{0D108BD9-81ED-4DB2-BD59-A6C34878D82A}">
                    <a16:rowId xmlns:a16="http://schemas.microsoft.com/office/drawing/2014/main" val="10008"/>
                  </a:ext>
                </a:extLst>
              </a:tr>
              <a:tr h="160020">
                <a:tc gridSpan="2">
                  <a:txBody>
                    <a:bodyPr/>
                    <a:lstStyle/>
                    <a:p>
                      <a:pPr marL="355600">
                        <a:lnSpc>
                          <a:spcPts val="1580"/>
                        </a:lnSpc>
                      </a:pPr>
                      <a:r>
                        <a:rPr sz="1100" spc="-10" dirty="0">
                          <a:solidFill>
                            <a:srgbClr val="3F4444"/>
                          </a:solidFill>
                          <a:latin typeface="Arial"/>
                          <a:cs typeface="Arial"/>
                        </a:rPr>
                        <a:t>Unknown</a:t>
                      </a:r>
                      <a:endParaRPr sz="1100">
                        <a:latin typeface="Arial"/>
                        <a:cs typeface="Arial"/>
                      </a:endParaRPr>
                    </a:p>
                  </a:txBody>
                  <a:tcPr marL="0" marR="0" marT="0" marB="0"/>
                </a:tc>
                <a:tc hMerge="1">
                  <a:txBody>
                    <a:bodyPr/>
                    <a:lstStyle/>
                    <a:p>
                      <a:endParaRPr/>
                    </a:p>
                  </a:txBody>
                  <a:tcPr marL="0" marR="0" marT="0" marB="0"/>
                </a:tc>
                <a:tc>
                  <a:txBody>
                    <a:bodyPr/>
                    <a:lstStyle/>
                    <a:p>
                      <a:pPr marR="1365250" algn="r">
                        <a:lnSpc>
                          <a:spcPts val="1580"/>
                        </a:lnSpc>
                      </a:pPr>
                      <a:r>
                        <a:rPr sz="1100" dirty="0">
                          <a:solidFill>
                            <a:srgbClr val="3F4444"/>
                          </a:solidFill>
                          <a:latin typeface="Arial"/>
                          <a:cs typeface="Arial"/>
                        </a:rPr>
                        <a:t>58</a:t>
                      </a:r>
                      <a:r>
                        <a:rPr sz="1100" spc="-5" dirty="0">
                          <a:solidFill>
                            <a:srgbClr val="3F4444"/>
                          </a:solidFill>
                          <a:latin typeface="Arial"/>
                          <a:cs typeface="Arial"/>
                        </a:rPr>
                        <a:t> </a:t>
                      </a:r>
                      <a:r>
                        <a:rPr sz="1100" spc="-10" dirty="0">
                          <a:solidFill>
                            <a:srgbClr val="3F4444"/>
                          </a:solidFill>
                          <a:latin typeface="Arial"/>
                          <a:cs typeface="Arial"/>
                        </a:rPr>
                        <a:t>(16.3)</a:t>
                      </a:r>
                      <a:endParaRPr sz="1100">
                        <a:latin typeface="Arial"/>
                        <a:cs typeface="Arial"/>
                      </a:endParaRPr>
                    </a:p>
                  </a:txBody>
                  <a:tcPr marL="0" marR="0" marT="0" marB="0">
                    <a:lnR w="12700">
                      <a:solidFill>
                        <a:srgbClr val="FFFFFF"/>
                      </a:solidFill>
                      <a:prstDash val="solid"/>
                    </a:lnR>
                    <a:solidFill>
                      <a:srgbClr val="F9F2F6"/>
                    </a:solidFill>
                  </a:tcPr>
                </a:tc>
                <a:tc>
                  <a:txBody>
                    <a:bodyPr/>
                    <a:lstStyle/>
                    <a:p>
                      <a:pPr marR="1365250" algn="r">
                        <a:lnSpc>
                          <a:spcPts val="1580"/>
                        </a:lnSpc>
                      </a:pPr>
                      <a:r>
                        <a:rPr sz="1100" dirty="0">
                          <a:solidFill>
                            <a:srgbClr val="3F4444"/>
                          </a:solidFill>
                          <a:latin typeface="Arial"/>
                          <a:cs typeface="Arial"/>
                        </a:rPr>
                        <a:t>48</a:t>
                      </a:r>
                      <a:r>
                        <a:rPr sz="1100" spc="-5" dirty="0">
                          <a:solidFill>
                            <a:srgbClr val="3F4444"/>
                          </a:solidFill>
                          <a:latin typeface="Arial"/>
                          <a:cs typeface="Arial"/>
                        </a:rPr>
                        <a:t> </a:t>
                      </a:r>
                      <a:r>
                        <a:rPr sz="1100" spc="-10" dirty="0">
                          <a:solidFill>
                            <a:srgbClr val="3F4444"/>
                          </a:solidFill>
                          <a:latin typeface="Arial"/>
                          <a:cs typeface="Arial"/>
                        </a:rPr>
                        <a:t>(13.6)</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CFCFC"/>
                    </a:solidFill>
                  </a:tcPr>
                </a:tc>
                <a:extLst>
                  <a:ext uri="{0D108BD9-81ED-4DB2-BD59-A6C34878D82A}">
                    <a16:rowId xmlns:a16="http://schemas.microsoft.com/office/drawing/2014/main" val="10009"/>
                  </a:ext>
                </a:extLst>
              </a:tr>
              <a:tr h="160020">
                <a:tc gridSpan="2">
                  <a:txBody>
                    <a:bodyPr/>
                    <a:lstStyle/>
                    <a:p>
                      <a:pPr marL="631825">
                        <a:lnSpc>
                          <a:spcPts val="1580"/>
                        </a:lnSpc>
                      </a:pPr>
                      <a:r>
                        <a:rPr sz="1100" dirty="0">
                          <a:solidFill>
                            <a:srgbClr val="3F4444"/>
                          </a:solidFill>
                          <a:latin typeface="Arial"/>
                          <a:cs typeface="Arial"/>
                        </a:rPr>
                        <a:t>No</a:t>
                      </a:r>
                      <a:r>
                        <a:rPr sz="1100" spc="-15" dirty="0">
                          <a:solidFill>
                            <a:srgbClr val="3F4444"/>
                          </a:solidFill>
                          <a:latin typeface="Arial"/>
                          <a:cs typeface="Arial"/>
                        </a:rPr>
                        <a:t> </a:t>
                      </a:r>
                      <a:r>
                        <a:rPr sz="1100" dirty="0">
                          <a:solidFill>
                            <a:srgbClr val="3F4444"/>
                          </a:solidFill>
                          <a:latin typeface="Arial"/>
                          <a:cs typeface="Arial"/>
                        </a:rPr>
                        <a:t>sample</a:t>
                      </a:r>
                      <a:r>
                        <a:rPr sz="1100" spc="-15" dirty="0">
                          <a:solidFill>
                            <a:srgbClr val="3F4444"/>
                          </a:solidFill>
                          <a:latin typeface="Arial"/>
                          <a:cs typeface="Arial"/>
                        </a:rPr>
                        <a:t> </a:t>
                      </a:r>
                      <a:r>
                        <a:rPr sz="1100" spc="-10" dirty="0">
                          <a:solidFill>
                            <a:srgbClr val="3F4444"/>
                          </a:solidFill>
                          <a:latin typeface="Arial"/>
                          <a:cs typeface="Arial"/>
                        </a:rPr>
                        <a:t>available</a:t>
                      </a:r>
                      <a:endParaRPr sz="1100">
                        <a:latin typeface="Arial"/>
                        <a:cs typeface="Arial"/>
                      </a:endParaRPr>
                    </a:p>
                  </a:txBody>
                  <a:tcPr marL="0" marR="0" marT="0" marB="0"/>
                </a:tc>
                <a:tc hMerge="1">
                  <a:txBody>
                    <a:bodyPr/>
                    <a:lstStyle/>
                    <a:p>
                      <a:endParaRPr/>
                    </a:p>
                  </a:txBody>
                  <a:tcPr marL="0" marR="0" marT="0" marB="0"/>
                </a:tc>
                <a:tc>
                  <a:txBody>
                    <a:bodyPr/>
                    <a:lstStyle/>
                    <a:p>
                      <a:pPr marL="2540" algn="ctr">
                        <a:lnSpc>
                          <a:spcPts val="1580"/>
                        </a:lnSpc>
                      </a:pPr>
                      <a:r>
                        <a:rPr sz="1100" dirty="0">
                          <a:solidFill>
                            <a:srgbClr val="3F4444"/>
                          </a:solidFill>
                          <a:latin typeface="Arial"/>
                          <a:cs typeface="Arial"/>
                        </a:rPr>
                        <a:t>10</a:t>
                      </a:r>
                      <a:r>
                        <a:rPr sz="1100" spc="-5" dirty="0">
                          <a:solidFill>
                            <a:srgbClr val="3F4444"/>
                          </a:solidFill>
                          <a:latin typeface="Arial"/>
                          <a:cs typeface="Arial"/>
                        </a:rPr>
                        <a:t> </a:t>
                      </a:r>
                      <a:r>
                        <a:rPr sz="1100" spc="-10" dirty="0">
                          <a:solidFill>
                            <a:srgbClr val="3F4444"/>
                          </a:solidFill>
                          <a:latin typeface="Arial"/>
                          <a:cs typeface="Arial"/>
                        </a:rPr>
                        <a:t>(2.8)</a:t>
                      </a:r>
                      <a:endParaRPr sz="1100">
                        <a:latin typeface="Arial"/>
                        <a:cs typeface="Arial"/>
                      </a:endParaRPr>
                    </a:p>
                  </a:txBody>
                  <a:tcPr marL="0" marR="0" marT="0" marB="0">
                    <a:lnR w="12700">
                      <a:solidFill>
                        <a:srgbClr val="FFFFFF"/>
                      </a:solidFill>
                      <a:prstDash val="solid"/>
                    </a:lnR>
                    <a:solidFill>
                      <a:srgbClr val="F9F2F6"/>
                    </a:solidFill>
                  </a:tcPr>
                </a:tc>
                <a:tc>
                  <a:txBody>
                    <a:bodyPr/>
                    <a:lstStyle/>
                    <a:p>
                      <a:pPr marR="38735" algn="ctr">
                        <a:lnSpc>
                          <a:spcPts val="1580"/>
                        </a:lnSpc>
                      </a:pPr>
                      <a:r>
                        <a:rPr sz="1100" dirty="0">
                          <a:solidFill>
                            <a:srgbClr val="3F4444"/>
                          </a:solidFill>
                          <a:latin typeface="Arial"/>
                          <a:cs typeface="Arial"/>
                        </a:rPr>
                        <a:t>4 </a:t>
                      </a:r>
                      <a:r>
                        <a:rPr sz="1100" spc="-10" dirty="0">
                          <a:solidFill>
                            <a:srgbClr val="3F4444"/>
                          </a:solidFill>
                          <a:latin typeface="Arial"/>
                          <a:cs typeface="Arial"/>
                        </a:rPr>
                        <a:t>(1.1)</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CFCFC"/>
                    </a:solidFill>
                  </a:tcPr>
                </a:tc>
                <a:extLst>
                  <a:ext uri="{0D108BD9-81ED-4DB2-BD59-A6C34878D82A}">
                    <a16:rowId xmlns:a16="http://schemas.microsoft.com/office/drawing/2014/main" val="10010"/>
                  </a:ext>
                </a:extLst>
              </a:tr>
              <a:tr h="160020">
                <a:tc gridSpan="2">
                  <a:txBody>
                    <a:bodyPr/>
                    <a:lstStyle/>
                    <a:p>
                      <a:pPr marL="631825">
                        <a:lnSpc>
                          <a:spcPts val="1580"/>
                        </a:lnSpc>
                      </a:pPr>
                      <a:r>
                        <a:rPr sz="1100" dirty="0">
                          <a:solidFill>
                            <a:srgbClr val="3F4444"/>
                          </a:solidFill>
                          <a:latin typeface="Arial"/>
                          <a:cs typeface="Arial"/>
                        </a:rPr>
                        <a:t>Preanalytical</a:t>
                      </a:r>
                      <a:r>
                        <a:rPr sz="1100" spc="-60" dirty="0">
                          <a:solidFill>
                            <a:srgbClr val="3F4444"/>
                          </a:solidFill>
                          <a:latin typeface="Arial"/>
                          <a:cs typeface="Arial"/>
                        </a:rPr>
                        <a:t> </a:t>
                      </a:r>
                      <a:r>
                        <a:rPr sz="1100" spc="-10" dirty="0">
                          <a:solidFill>
                            <a:srgbClr val="3F4444"/>
                          </a:solidFill>
                          <a:latin typeface="Arial"/>
                          <a:cs typeface="Arial"/>
                        </a:rPr>
                        <a:t>failure</a:t>
                      </a:r>
                      <a:endParaRPr sz="1100">
                        <a:latin typeface="Arial"/>
                        <a:cs typeface="Arial"/>
                      </a:endParaRPr>
                    </a:p>
                  </a:txBody>
                  <a:tcPr marL="0" marR="0" marT="0" marB="0"/>
                </a:tc>
                <a:tc hMerge="1">
                  <a:txBody>
                    <a:bodyPr/>
                    <a:lstStyle/>
                    <a:p>
                      <a:endParaRPr/>
                    </a:p>
                  </a:txBody>
                  <a:tcPr marL="0" marR="0" marT="0" marB="0"/>
                </a:tc>
                <a:tc>
                  <a:txBody>
                    <a:bodyPr/>
                    <a:lstStyle/>
                    <a:p>
                      <a:pPr marL="3175" algn="ctr">
                        <a:lnSpc>
                          <a:spcPts val="1580"/>
                        </a:lnSpc>
                      </a:pPr>
                      <a:r>
                        <a:rPr sz="1100" dirty="0">
                          <a:solidFill>
                            <a:srgbClr val="3F4444"/>
                          </a:solidFill>
                          <a:latin typeface="Arial"/>
                          <a:cs typeface="Arial"/>
                        </a:rPr>
                        <a:t>39</a:t>
                      </a:r>
                      <a:r>
                        <a:rPr sz="1100" spc="-15" dirty="0">
                          <a:solidFill>
                            <a:srgbClr val="3F4444"/>
                          </a:solidFill>
                          <a:latin typeface="Arial"/>
                          <a:cs typeface="Arial"/>
                        </a:rPr>
                        <a:t> </a:t>
                      </a:r>
                      <a:r>
                        <a:rPr sz="1100" spc="-10" dirty="0">
                          <a:solidFill>
                            <a:srgbClr val="3F4444"/>
                          </a:solidFill>
                          <a:latin typeface="Arial"/>
                          <a:cs typeface="Arial"/>
                        </a:rPr>
                        <a:t>(11.0)</a:t>
                      </a:r>
                      <a:endParaRPr sz="1100">
                        <a:latin typeface="Arial"/>
                        <a:cs typeface="Arial"/>
                      </a:endParaRPr>
                    </a:p>
                  </a:txBody>
                  <a:tcPr marL="0" marR="0" marT="0" marB="0">
                    <a:lnR w="12700">
                      <a:solidFill>
                        <a:srgbClr val="FFFFFF"/>
                      </a:solidFill>
                      <a:prstDash val="solid"/>
                    </a:lnR>
                    <a:solidFill>
                      <a:srgbClr val="F9F2F6"/>
                    </a:solidFill>
                  </a:tcPr>
                </a:tc>
                <a:tc>
                  <a:txBody>
                    <a:bodyPr/>
                    <a:lstStyle/>
                    <a:p>
                      <a:pPr marR="38100" algn="ctr">
                        <a:lnSpc>
                          <a:spcPts val="1580"/>
                        </a:lnSpc>
                      </a:pPr>
                      <a:r>
                        <a:rPr sz="1100" dirty="0">
                          <a:solidFill>
                            <a:srgbClr val="3F4444"/>
                          </a:solidFill>
                          <a:latin typeface="Arial"/>
                          <a:cs typeface="Arial"/>
                        </a:rPr>
                        <a:t>34</a:t>
                      </a:r>
                      <a:r>
                        <a:rPr sz="1100" spc="-5" dirty="0">
                          <a:solidFill>
                            <a:srgbClr val="3F4444"/>
                          </a:solidFill>
                          <a:latin typeface="Arial"/>
                          <a:cs typeface="Arial"/>
                        </a:rPr>
                        <a:t> </a:t>
                      </a:r>
                      <a:r>
                        <a:rPr sz="1100" spc="-10" dirty="0">
                          <a:solidFill>
                            <a:srgbClr val="3F4444"/>
                          </a:solidFill>
                          <a:latin typeface="Arial"/>
                          <a:cs typeface="Arial"/>
                        </a:rPr>
                        <a:t>(9.6)</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CFCFC"/>
                    </a:solidFill>
                  </a:tcPr>
                </a:tc>
                <a:extLst>
                  <a:ext uri="{0D108BD9-81ED-4DB2-BD59-A6C34878D82A}">
                    <a16:rowId xmlns:a16="http://schemas.microsoft.com/office/drawing/2014/main" val="10011"/>
                  </a:ext>
                </a:extLst>
              </a:tr>
              <a:tr h="189071">
                <a:tc gridSpan="2">
                  <a:txBody>
                    <a:bodyPr/>
                    <a:lstStyle/>
                    <a:p>
                      <a:pPr marL="631825">
                        <a:lnSpc>
                          <a:spcPts val="1585"/>
                        </a:lnSpc>
                      </a:pPr>
                      <a:r>
                        <a:rPr sz="1100" dirty="0">
                          <a:solidFill>
                            <a:srgbClr val="3F4444"/>
                          </a:solidFill>
                          <a:latin typeface="Arial"/>
                          <a:cs typeface="Arial"/>
                        </a:rPr>
                        <a:t>Post</a:t>
                      </a:r>
                      <a:r>
                        <a:rPr sz="1100" spc="-25" dirty="0">
                          <a:solidFill>
                            <a:srgbClr val="3F4444"/>
                          </a:solidFill>
                          <a:latin typeface="Arial"/>
                          <a:cs typeface="Arial"/>
                        </a:rPr>
                        <a:t> </a:t>
                      </a:r>
                      <a:r>
                        <a:rPr sz="1100" dirty="0">
                          <a:solidFill>
                            <a:srgbClr val="3F4444"/>
                          </a:solidFill>
                          <a:latin typeface="Arial"/>
                          <a:cs typeface="Arial"/>
                        </a:rPr>
                        <a:t>analytical</a:t>
                      </a:r>
                      <a:r>
                        <a:rPr sz="1100" spc="-20" dirty="0">
                          <a:solidFill>
                            <a:srgbClr val="3F4444"/>
                          </a:solidFill>
                          <a:latin typeface="Arial"/>
                          <a:cs typeface="Arial"/>
                        </a:rPr>
                        <a:t> </a:t>
                      </a:r>
                      <a:r>
                        <a:rPr sz="1100" spc="-10" dirty="0">
                          <a:solidFill>
                            <a:srgbClr val="3F4444"/>
                          </a:solidFill>
                          <a:latin typeface="Arial"/>
                          <a:cs typeface="Arial"/>
                        </a:rPr>
                        <a:t>failure</a:t>
                      </a:r>
                      <a:endParaRPr sz="1100">
                        <a:latin typeface="Arial"/>
                        <a:cs typeface="Arial"/>
                      </a:endParaRPr>
                    </a:p>
                  </a:txBody>
                  <a:tcPr marL="0" marR="0" marT="0" marB="0">
                    <a:lnB w="12700">
                      <a:solidFill>
                        <a:srgbClr val="BFBFBF"/>
                      </a:solidFill>
                      <a:prstDash val="solid"/>
                    </a:lnB>
                  </a:tcPr>
                </a:tc>
                <a:tc hMerge="1">
                  <a:txBody>
                    <a:bodyPr/>
                    <a:lstStyle/>
                    <a:p>
                      <a:endParaRPr/>
                    </a:p>
                  </a:txBody>
                  <a:tcPr marL="0" marR="0" marT="0" marB="0"/>
                </a:tc>
                <a:tc>
                  <a:txBody>
                    <a:bodyPr/>
                    <a:lstStyle/>
                    <a:p>
                      <a:pPr marL="2540" algn="ctr">
                        <a:lnSpc>
                          <a:spcPts val="1625"/>
                        </a:lnSpc>
                      </a:pPr>
                      <a:r>
                        <a:rPr sz="1100" dirty="0">
                          <a:solidFill>
                            <a:srgbClr val="3F4444"/>
                          </a:solidFill>
                          <a:latin typeface="Arial"/>
                          <a:cs typeface="Arial"/>
                        </a:rPr>
                        <a:t>9 </a:t>
                      </a:r>
                      <a:r>
                        <a:rPr sz="1100" spc="-10" dirty="0">
                          <a:solidFill>
                            <a:srgbClr val="3F4444"/>
                          </a:solidFill>
                          <a:latin typeface="Arial"/>
                          <a:cs typeface="Arial"/>
                        </a:rPr>
                        <a:t>(2.5)</a:t>
                      </a:r>
                      <a:endParaRPr sz="1100">
                        <a:latin typeface="Arial"/>
                        <a:cs typeface="Arial"/>
                      </a:endParaRPr>
                    </a:p>
                  </a:txBody>
                  <a:tcPr marL="0" marR="0" marT="0" marB="0">
                    <a:lnR w="12700">
                      <a:solidFill>
                        <a:srgbClr val="FFFFFF"/>
                      </a:solidFill>
                      <a:prstDash val="solid"/>
                    </a:lnR>
                    <a:lnB w="12700">
                      <a:solidFill>
                        <a:srgbClr val="BFBFBF"/>
                      </a:solidFill>
                      <a:prstDash val="solid"/>
                    </a:lnB>
                    <a:solidFill>
                      <a:srgbClr val="F9F2F6"/>
                    </a:solidFill>
                  </a:tcPr>
                </a:tc>
                <a:tc>
                  <a:txBody>
                    <a:bodyPr/>
                    <a:lstStyle/>
                    <a:p>
                      <a:pPr marR="38100" algn="ctr">
                        <a:lnSpc>
                          <a:spcPts val="1625"/>
                        </a:lnSpc>
                      </a:pPr>
                      <a:r>
                        <a:rPr sz="1100" dirty="0">
                          <a:solidFill>
                            <a:srgbClr val="3F4444"/>
                          </a:solidFill>
                          <a:latin typeface="Arial"/>
                          <a:cs typeface="Arial"/>
                        </a:rPr>
                        <a:t>10</a:t>
                      </a:r>
                      <a:r>
                        <a:rPr sz="1100" spc="-5" dirty="0">
                          <a:solidFill>
                            <a:srgbClr val="3F4444"/>
                          </a:solidFill>
                          <a:latin typeface="Arial"/>
                          <a:cs typeface="Arial"/>
                        </a:rPr>
                        <a:t> </a:t>
                      </a:r>
                      <a:r>
                        <a:rPr sz="1100" spc="-10" dirty="0">
                          <a:solidFill>
                            <a:srgbClr val="3F4444"/>
                          </a:solidFill>
                          <a:latin typeface="Arial"/>
                          <a:cs typeface="Arial"/>
                        </a:rPr>
                        <a:t>(2.8)</a:t>
                      </a:r>
                      <a:endParaRPr sz="110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BFBFBF"/>
                      </a:solidFill>
                      <a:prstDash val="solid"/>
                    </a:lnB>
                    <a:solidFill>
                      <a:srgbClr val="FCFCFC"/>
                    </a:solidFill>
                  </a:tcPr>
                </a:tc>
                <a:extLst>
                  <a:ext uri="{0D108BD9-81ED-4DB2-BD59-A6C34878D82A}">
                    <a16:rowId xmlns:a16="http://schemas.microsoft.com/office/drawing/2014/main" val="10012"/>
                  </a:ext>
                </a:extLst>
              </a:tr>
            </a:tbl>
          </a:graphicData>
        </a:graphic>
      </p:graphicFrame>
      <p:sp>
        <p:nvSpPr>
          <p:cNvPr id="15" name="object 15">
            <a:extLst>
              <a:ext uri="{FF2B5EF4-FFF2-40B4-BE49-F238E27FC236}">
                <a16:creationId xmlns:a16="http://schemas.microsoft.com/office/drawing/2014/main" id="{D68D34F8-B6E0-FDF3-99D4-8BE61734A191}"/>
              </a:ext>
            </a:extLst>
          </p:cNvPr>
          <p:cNvSpPr txBox="1"/>
          <p:nvPr/>
        </p:nvSpPr>
        <p:spPr>
          <a:xfrm>
            <a:off x="239791" y="4944427"/>
            <a:ext cx="7375208" cy="125034"/>
          </a:xfrm>
          <a:prstGeom prst="rect">
            <a:avLst/>
          </a:prstGeom>
        </p:spPr>
        <p:txBody>
          <a:bodyPr vert="horz" wrap="square" lIns="0" tIns="9525" rIns="0" bIns="0" rtlCol="0">
            <a:spAutoFit/>
          </a:bodyPr>
          <a:lstStyle/>
          <a:p>
            <a:pPr marL="9525">
              <a:spcBef>
                <a:spcPts val="75"/>
              </a:spcBef>
            </a:pPr>
            <a:r>
              <a:rPr sz="750" b="1" spc="-45" dirty="0">
                <a:latin typeface="Arial"/>
                <a:cs typeface="Arial"/>
              </a:rPr>
              <a:t>Turner</a:t>
            </a:r>
            <a:r>
              <a:rPr sz="750" b="1" spc="-38" dirty="0">
                <a:latin typeface="Arial"/>
                <a:cs typeface="Arial"/>
              </a:rPr>
              <a:t> </a:t>
            </a:r>
            <a:r>
              <a:rPr sz="750" b="1" dirty="0">
                <a:latin typeface="Arial"/>
                <a:cs typeface="Arial"/>
              </a:rPr>
              <a:t>et</a:t>
            </a:r>
            <a:r>
              <a:rPr sz="750" b="1" spc="-23" dirty="0">
                <a:latin typeface="Arial"/>
                <a:cs typeface="Arial"/>
              </a:rPr>
              <a:t> </a:t>
            </a:r>
            <a:r>
              <a:rPr sz="750" b="1" spc="-19" dirty="0">
                <a:latin typeface="Arial"/>
                <a:cs typeface="Arial"/>
              </a:rPr>
              <a:t>al.</a:t>
            </a:r>
            <a:r>
              <a:rPr sz="750" b="1" spc="-60" dirty="0">
                <a:latin typeface="Arial"/>
                <a:cs typeface="Arial"/>
              </a:rPr>
              <a:t> </a:t>
            </a:r>
            <a:r>
              <a:rPr sz="750" b="1" spc="-56" dirty="0">
                <a:latin typeface="Arial"/>
                <a:cs typeface="Arial"/>
              </a:rPr>
              <a:t>San</a:t>
            </a:r>
            <a:r>
              <a:rPr sz="750" b="1" spc="-38" dirty="0">
                <a:latin typeface="Arial"/>
                <a:cs typeface="Arial"/>
              </a:rPr>
              <a:t> Antonio</a:t>
            </a:r>
            <a:r>
              <a:rPr sz="750" b="1" spc="-41" dirty="0">
                <a:latin typeface="Arial"/>
                <a:cs typeface="Arial"/>
              </a:rPr>
              <a:t> </a:t>
            </a:r>
            <a:r>
              <a:rPr sz="750" b="1" spc="-49" dirty="0">
                <a:latin typeface="Arial"/>
                <a:cs typeface="Arial"/>
              </a:rPr>
              <a:t>Breast</a:t>
            </a:r>
            <a:r>
              <a:rPr sz="750" b="1" spc="-23" dirty="0">
                <a:latin typeface="Arial"/>
                <a:cs typeface="Arial"/>
              </a:rPr>
              <a:t> </a:t>
            </a:r>
            <a:r>
              <a:rPr sz="750" b="1" spc="-64" dirty="0">
                <a:latin typeface="Arial"/>
                <a:cs typeface="Arial"/>
              </a:rPr>
              <a:t>Cancer</a:t>
            </a:r>
            <a:r>
              <a:rPr sz="750" b="1" spc="-53" dirty="0">
                <a:latin typeface="Arial"/>
                <a:cs typeface="Arial"/>
              </a:rPr>
              <a:t> </a:t>
            </a:r>
            <a:r>
              <a:rPr sz="750" b="1" spc="-56" dirty="0">
                <a:latin typeface="Arial"/>
                <a:cs typeface="Arial"/>
              </a:rPr>
              <a:t>Symposium</a:t>
            </a:r>
            <a:r>
              <a:rPr sz="750" b="1" spc="-23" dirty="0">
                <a:latin typeface="Arial"/>
                <a:cs typeface="Arial"/>
              </a:rPr>
              <a:t> </a:t>
            </a:r>
            <a:r>
              <a:rPr sz="750" b="1" spc="-68" dirty="0">
                <a:latin typeface="Arial"/>
                <a:cs typeface="Arial"/>
              </a:rPr>
              <a:t>(SABCS)</a:t>
            </a:r>
            <a:r>
              <a:rPr sz="750" b="1" spc="-30" dirty="0">
                <a:latin typeface="Arial"/>
                <a:cs typeface="Arial"/>
              </a:rPr>
              <a:t> </a:t>
            </a:r>
            <a:r>
              <a:rPr sz="750" b="1" spc="-41" dirty="0">
                <a:latin typeface="Arial"/>
                <a:cs typeface="Arial"/>
              </a:rPr>
              <a:t>2022;</a:t>
            </a:r>
            <a:r>
              <a:rPr sz="750" b="1" spc="-38" dirty="0">
                <a:latin typeface="Arial"/>
                <a:cs typeface="Arial"/>
              </a:rPr>
              <a:t> </a:t>
            </a:r>
            <a:r>
              <a:rPr sz="750" b="1" spc="-45" dirty="0">
                <a:latin typeface="Arial"/>
                <a:cs typeface="Arial"/>
              </a:rPr>
              <a:t>December</a:t>
            </a:r>
            <a:r>
              <a:rPr sz="750" b="1" spc="-56" dirty="0">
                <a:latin typeface="Arial"/>
                <a:cs typeface="Arial"/>
              </a:rPr>
              <a:t> </a:t>
            </a:r>
            <a:r>
              <a:rPr sz="750" b="1" dirty="0">
                <a:latin typeface="Arial"/>
                <a:cs typeface="Arial"/>
              </a:rPr>
              <a:t>6-</a:t>
            </a:r>
            <a:r>
              <a:rPr sz="750" b="1" spc="-23" dirty="0">
                <a:latin typeface="Arial"/>
                <a:cs typeface="Arial"/>
              </a:rPr>
              <a:t>10,</a:t>
            </a:r>
            <a:r>
              <a:rPr sz="750" b="1" spc="-38" dirty="0">
                <a:latin typeface="Arial"/>
                <a:cs typeface="Arial"/>
              </a:rPr>
              <a:t> </a:t>
            </a:r>
            <a:r>
              <a:rPr sz="750" b="1" spc="-41" dirty="0">
                <a:latin typeface="Arial"/>
                <a:cs typeface="Arial"/>
              </a:rPr>
              <a:t>2022;</a:t>
            </a:r>
            <a:r>
              <a:rPr sz="750" b="1" spc="-38" dirty="0">
                <a:latin typeface="Arial"/>
                <a:cs typeface="Arial"/>
              </a:rPr>
              <a:t> </a:t>
            </a:r>
            <a:r>
              <a:rPr sz="750" b="1" spc="-56" dirty="0">
                <a:latin typeface="Arial"/>
                <a:cs typeface="Arial"/>
              </a:rPr>
              <a:t>San</a:t>
            </a:r>
            <a:r>
              <a:rPr sz="750" b="1" spc="-41" dirty="0">
                <a:latin typeface="Arial"/>
                <a:cs typeface="Arial"/>
              </a:rPr>
              <a:t> </a:t>
            </a:r>
            <a:r>
              <a:rPr sz="750" b="1" spc="-30" dirty="0">
                <a:latin typeface="Arial"/>
                <a:cs typeface="Arial"/>
              </a:rPr>
              <a:t>Antonio,</a:t>
            </a:r>
            <a:r>
              <a:rPr sz="750" b="1" spc="-56" dirty="0">
                <a:latin typeface="Arial"/>
                <a:cs typeface="Arial"/>
              </a:rPr>
              <a:t> </a:t>
            </a:r>
            <a:r>
              <a:rPr sz="750" b="1" spc="-19" dirty="0">
                <a:latin typeface="Arial"/>
                <a:cs typeface="Arial"/>
              </a:rPr>
              <a:t>TX.</a:t>
            </a:r>
            <a:r>
              <a:rPr sz="750" b="1" spc="-41" dirty="0">
                <a:latin typeface="Arial"/>
                <a:cs typeface="Arial"/>
              </a:rPr>
              <a:t> </a:t>
            </a:r>
            <a:r>
              <a:rPr sz="750" b="1" spc="-38" dirty="0">
                <a:latin typeface="Arial"/>
                <a:cs typeface="Arial"/>
              </a:rPr>
              <a:t>Presentation </a:t>
            </a:r>
            <a:r>
              <a:rPr sz="750" b="1" spc="-56" dirty="0">
                <a:latin typeface="Arial"/>
                <a:cs typeface="Arial"/>
              </a:rPr>
              <a:t>GS3-</a:t>
            </a:r>
            <a:r>
              <a:rPr sz="750" b="1" spc="-23" dirty="0">
                <a:latin typeface="Arial"/>
                <a:cs typeface="Arial"/>
              </a:rPr>
              <a:t>04.</a:t>
            </a:r>
            <a:r>
              <a:rPr sz="750" b="1" spc="-38" dirty="0">
                <a:latin typeface="Arial"/>
                <a:cs typeface="Arial"/>
              </a:rPr>
              <a:t> </a:t>
            </a:r>
            <a:r>
              <a:rPr sz="750" b="1" spc="-45" dirty="0">
                <a:latin typeface="Arial"/>
                <a:cs typeface="Arial"/>
              </a:rPr>
              <a:t>Turner</a:t>
            </a:r>
            <a:r>
              <a:rPr sz="750" b="1" spc="-19" dirty="0">
                <a:latin typeface="Arial"/>
                <a:cs typeface="Arial"/>
              </a:rPr>
              <a:t> </a:t>
            </a:r>
            <a:r>
              <a:rPr sz="750" b="1" dirty="0">
                <a:latin typeface="Arial"/>
                <a:cs typeface="Arial"/>
              </a:rPr>
              <a:t>et</a:t>
            </a:r>
            <a:r>
              <a:rPr sz="750" b="1" spc="-41" dirty="0">
                <a:latin typeface="Arial"/>
                <a:cs typeface="Arial"/>
              </a:rPr>
              <a:t> </a:t>
            </a:r>
            <a:r>
              <a:rPr sz="750" b="1" spc="-19" dirty="0">
                <a:latin typeface="Arial"/>
                <a:cs typeface="Arial"/>
              </a:rPr>
              <a:t>al.</a:t>
            </a:r>
            <a:r>
              <a:rPr sz="750" b="1" spc="-41" dirty="0">
                <a:latin typeface="Arial"/>
                <a:cs typeface="Arial"/>
              </a:rPr>
              <a:t> </a:t>
            </a:r>
            <a:r>
              <a:rPr sz="750" b="1" dirty="0">
                <a:latin typeface="Arial"/>
                <a:cs typeface="Arial"/>
              </a:rPr>
              <a:t>N</a:t>
            </a:r>
            <a:r>
              <a:rPr sz="750" b="1" spc="-34" dirty="0">
                <a:latin typeface="Arial"/>
                <a:cs typeface="Arial"/>
              </a:rPr>
              <a:t> </a:t>
            </a:r>
            <a:r>
              <a:rPr sz="750" b="1" spc="-56" dirty="0">
                <a:latin typeface="Arial"/>
                <a:cs typeface="Arial"/>
              </a:rPr>
              <a:t>Engl</a:t>
            </a:r>
            <a:r>
              <a:rPr sz="750" b="1" spc="-38" dirty="0">
                <a:latin typeface="Arial"/>
                <a:cs typeface="Arial"/>
              </a:rPr>
              <a:t> </a:t>
            </a:r>
            <a:r>
              <a:rPr sz="750" b="1" spc="-124" dirty="0">
                <a:latin typeface="Arial"/>
                <a:cs typeface="Arial"/>
              </a:rPr>
              <a:t>J</a:t>
            </a:r>
            <a:r>
              <a:rPr sz="750" b="1" spc="-30" dirty="0">
                <a:latin typeface="Arial"/>
                <a:cs typeface="Arial"/>
              </a:rPr>
              <a:t> </a:t>
            </a:r>
            <a:r>
              <a:rPr sz="750" b="1" spc="-26" dirty="0">
                <a:latin typeface="Arial"/>
                <a:cs typeface="Arial"/>
              </a:rPr>
              <a:t>Med.</a:t>
            </a:r>
            <a:r>
              <a:rPr sz="750" b="1" spc="-19" dirty="0">
                <a:latin typeface="Arial"/>
                <a:cs typeface="Arial"/>
              </a:rPr>
              <a:t> </a:t>
            </a:r>
            <a:r>
              <a:rPr sz="750" b="1" spc="-38" dirty="0">
                <a:latin typeface="Arial"/>
                <a:cs typeface="Arial"/>
              </a:rPr>
              <a:t>2023;388(22):2058-</a:t>
            </a:r>
            <a:r>
              <a:rPr sz="750" b="1" spc="-8" dirty="0">
                <a:latin typeface="Arial"/>
                <a:cs typeface="Arial"/>
              </a:rPr>
              <a:t>2070.</a:t>
            </a:r>
            <a:endParaRPr sz="750" dirty="0">
              <a:latin typeface="Arial"/>
              <a:cs typeface="Arial"/>
            </a:endParaRPr>
          </a:p>
        </p:txBody>
      </p:sp>
    </p:spTree>
    <p:extLst>
      <p:ext uri="{BB962C8B-B14F-4D97-AF65-F5344CB8AC3E}">
        <p14:creationId xmlns:p14="http://schemas.microsoft.com/office/powerpoint/2010/main" val="16454317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97983" y="50599"/>
            <a:ext cx="3310414" cy="148117"/>
          </a:xfrm>
          <a:prstGeom prst="rect">
            <a:avLst/>
          </a:prstGeom>
        </p:spPr>
        <p:txBody>
          <a:bodyPr vert="horz" wrap="square" lIns="0" tIns="9525" rIns="0" bIns="0" rtlCol="0">
            <a:spAutoFit/>
          </a:bodyPr>
          <a:lstStyle/>
          <a:p>
            <a:pPr marL="28575">
              <a:spcBef>
                <a:spcPts val="75"/>
              </a:spcBef>
            </a:pPr>
            <a:r>
              <a:rPr sz="900" dirty="0">
                <a:solidFill>
                  <a:srgbClr val="3F4444"/>
                </a:solidFill>
                <a:latin typeface="Arial"/>
                <a:cs typeface="Arial"/>
              </a:rPr>
              <a:t>San</a:t>
            </a:r>
            <a:r>
              <a:rPr sz="900" spc="-64" dirty="0">
                <a:solidFill>
                  <a:srgbClr val="3F4444"/>
                </a:solidFill>
                <a:latin typeface="Arial"/>
                <a:cs typeface="Arial"/>
              </a:rPr>
              <a:t> </a:t>
            </a:r>
            <a:r>
              <a:rPr sz="900" dirty="0">
                <a:solidFill>
                  <a:srgbClr val="3F4444"/>
                </a:solidFill>
                <a:latin typeface="Arial"/>
                <a:cs typeface="Arial"/>
              </a:rPr>
              <a:t>Antonio</a:t>
            </a:r>
            <a:r>
              <a:rPr sz="900" spc="-11" dirty="0">
                <a:solidFill>
                  <a:srgbClr val="3F4444"/>
                </a:solidFill>
                <a:latin typeface="Arial"/>
                <a:cs typeface="Arial"/>
              </a:rPr>
              <a:t> </a:t>
            </a:r>
            <a:r>
              <a:rPr sz="900" dirty="0">
                <a:solidFill>
                  <a:srgbClr val="3F4444"/>
                </a:solidFill>
                <a:latin typeface="Arial"/>
                <a:cs typeface="Arial"/>
              </a:rPr>
              <a:t>Breast</a:t>
            </a:r>
            <a:r>
              <a:rPr sz="900" spc="-11" dirty="0">
                <a:solidFill>
                  <a:srgbClr val="3F4444"/>
                </a:solidFill>
                <a:latin typeface="Arial"/>
                <a:cs typeface="Arial"/>
              </a:rPr>
              <a:t> </a:t>
            </a:r>
            <a:r>
              <a:rPr sz="900" dirty="0">
                <a:solidFill>
                  <a:srgbClr val="3F4444"/>
                </a:solidFill>
                <a:latin typeface="Arial"/>
                <a:cs typeface="Arial"/>
              </a:rPr>
              <a:t>Cancer</a:t>
            </a:r>
            <a:r>
              <a:rPr sz="900" spc="-11" dirty="0">
                <a:solidFill>
                  <a:srgbClr val="3F4444"/>
                </a:solidFill>
                <a:latin typeface="Arial"/>
                <a:cs typeface="Arial"/>
              </a:rPr>
              <a:t> </a:t>
            </a:r>
            <a:r>
              <a:rPr sz="900" dirty="0">
                <a:solidFill>
                  <a:srgbClr val="3F4444"/>
                </a:solidFill>
                <a:latin typeface="Arial"/>
                <a:cs typeface="Arial"/>
              </a:rPr>
              <a:t>Symposium</a:t>
            </a:r>
            <a:r>
              <a:rPr sz="900" baseline="24305" dirty="0">
                <a:solidFill>
                  <a:srgbClr val="3F4444"/>
                </a:solidFill>
                <a:latin typeface="Arial"/>
                <a:cs typeface="Arial"/>
              </a:rPr>
              <a:t>®</a:t>
            </a:r>
            <a:r>
              <a:rPr sz="900" dirty="0">
                <a:solidFill>
                  <a:srgbClr val="3F4444"/>
                </a:solidFill>
                <a:latin typeface="Arial"/>
                <a:cs typeface="Arial"/>
              </a:rPr>
              <a:t>,</a:t>
            </a:r>
            <a:r>
              <a:rPr sz="900" spc="-11" dirty="0">
                <a:solidFill>
                  <a:srgbClr val="3F4444"/>
                </a:solidFill>
                <a:latin typeface="Arial"/>
                <a:cs typeface="Arial"/>
              </a:rPr>
              <a:t> </a:t>
            </a:r>
            <a:r>
              <a:rPr sz="900" dirty="0">
                <a:solidFill>
                  <a:srgbClr val="3F4444"/>
                </a:solidFill>
                <a:latin typeface="Arial"/>
                <a:cs typeface="Arial"/>
              </a:rPr>
              <a:t>December</a:t>
            </a:r>
            <a:r>
              <a:rPr sz="900" spc="-15" dirty="0">
                <a:solidFill>
                  <a:srgbClr val="3F4444"/>
                </a:solidFill>
                <a:latin typeface="Arial"/>
                <a:cs typeface="Arial"/>
              </a:rPr>
              <a:t> </a:t>
            </a:r>
            <a:r>
              <a:rPr sz="900" dirty="0">
                <a:solidFill>
                  <a:srgbClr val="3F4444"/>
                </a:solidFill>
                <a:latin typeface="Arial"/>
                <a:cs typeface="Arial"/>
              </a:rPr>
              <a:t>6–10,</a:t>
            </a:r>
            <a:r>
              <a:rPr sz="900" spc="-11" dirty="0">
                <a:solidFill>
                  <a:srgbClr val="3F4444"/>
                </a:solidFill>
                <a:latin typeface="Arial"/>
                <a:cs typeface="Arial"/>
              </a:rPr>
              <a:t> </a:t>
            </a:r>
            <a:r>
              <a:rPr sz="900" spc="-15" dirty="0">
                <a:solidFill>
                  <a:srgbClr val="3F4444"/>
                </a:solidFill>
                <a:latin typeface="Arial"/>
                <a:cs typeface="Arial"/>
              </a:rPr>
              <a:t>2022</a:t>
            </a:r>
            <a:endParaRPr sz="900">
              <a:latin typeface="Arial"/>
              <a:cs typeface="Arial"/>
            </a:endParaRPr>
          </a:p>
        </p:txBody>
      </p:sp>
      <p:grpSp>
        <p:nvGrpSpPr>
          <p:cNvPr id="3" name="object 3"/>
          <p:cNvGrpSpPr/>
          <p:nvPr/>
        </p:nvGrpSpPr>
        <p:grpSpPr>
          <a:xfrm>
            <a:off x="50006" y="4313122"/>
            <a:ext cx="1254919" cy="319563"/>
            <a:chOff x="66674" y="5747655"/>
            <a:chExt cx="1673225" cy="426084"/>
          </a:xfrm>
        </p:grpSpPr>
        <p:sp>
          <p:nvSpPr>
            <p:cNvPr id="4" name="object 4"/>
            <p:cNvSpPr/>
            <p:nvPr/>
          </p:nvSpPr>
          <p:spPr>
            <a:xfrm>
              <a:off x="66675" y="5747655"/>
              <a:ext cx="1673225" cy="208279"/>
            </a:xfrm>
            <a:custGeom>
              <a:avLst/>
              <a:gdLst/>
              <a:ahLst/>
              <a:cxnLst/>
              <a:rect l="l" t="t" r="r" b="b"/>
              <a:pathLst>
                <a:path w="1673225" h="208279">
                  <a:moveTo>
                    <a:pt x="1673227" y="0"/>
                  </a:moveTo>
                  <a:lnTo>
                    <a:pt x="1673227" y="208141"/>
                  </a:lnTo>
                  <a:lnTo>
                    <a:pt x="39773" y="208141"/>
                  </a:lnTo>
                  <a:lnTo>
                    <a:pt x="24291" y="205015"/>
                  </a:lnTo>
                  <a:lnTo>
                    <a:pt x="11649" y="196491"/>
                  </a:lnTo>
                  <a:lnTo>
                    <a:pt x="3125" y="183849"/>
                  </a:lnTo>
                  <a:lnTo>
                    <a:pt x="0" y="168367"/>
                  </a:lnTo>
                  <a:lnTo>
                    <a:pt x="0" y="39773"/>
                  </a:lnTo>
                  <a:lnTo>
                    <a:pt x="3125" y="24292"/>
                  </a:lnTo>
                  <a:lnTo>
                    <a:pt x="11649" y="11649"/>
                  </a:lnTo>
                  <a:lnTo>
                    <a:pt x="24292" y="3125"/>
                  </a:lnTo>
                  <a:lnTo>
                    <a:pt x="39773" y="0"/>
                  </a:lnTo>
                  <a:lnTo>
                    <a:pt x="1673227" y="0"/>
                  </a:lnTo>
                  <a:close/>
                </a:path>
              </a:pathLst>
            </a:custGeom>
            <a:solidFill>
              <a:srgbClr val="830051"/>
            </a:solidFill>
          </p:spPr>
          <p:txBody>
            <a:bodyPr wrap="square" lIns="0" tIns="0" rIns="0" bIns="0" rtlCol="0"/>
            <a:lstStyle/>
            <a:p>
              <a:endParaRPr sz="1800"/>
            </a:p>
          </p:txBody>
        </p:sp>
        <p:sp>
          <p:nvSpPr>
            <p:cNvPr id="5" name="object 5"/>
            <p:cNvSpPr/>
            <p:nvPr/>
          </p:nvSpPr>
          <p:spPr>
            <a:xfrm>
              <a:off x="66674" y="5965254"/>
              <a:ext cx="1673225" cy="208279"/>
            </a:xfrm>
            <a:custGeom>
              <a:avLst/>
              <a:gdLst/>
              <a:ahLst/>
              <a:cxnLst/>
              <a:rect l="l" t="t" r="r" b="b"/>
              <a:pathLst>
                <a:path w="1673225" h="208279">
                  <a:moveTo>
                    <a:pt x="1673227" y="0"/>
                  </a:moveTo>
                  <a:lnTo>
                    <a:pt x="1673227" y="208139"/>
                  </a:lnTo>
                  <a:lnTo>
                    <a:pt x="39773" y="208139"/>
                  </a:lnTo>
                  <a:lnTo>
                    <a:pt x="24291" y="205014"/>
                  </a:lnTo>
                  <a:lnTo>
                    <a:pt x="11649" y="196490"/>
                  </a:lnTo>
                  <a:lnTo>
                    <a:pt x="3125" y="183847"/>
                  </a:lnTo>
                  <a:lnTo>
                    <a:pt x="0" y="168366"/>
                  </a:lnTo>
                  <a:lnTo>
                    <a:pt x="0" y="39771"/>
                  </a:lnTo>
                  <a:lnTo>
                    <a:pt x="3125" y="24291"/>
                  </a:lnTo>
                  <a:lnTo>
                    <a:pt x="11649" y="11649"/>
                  </a:lnTo>
                  <a:lnTo>
                    <a:pt x="24292" y="3125"/>
                  </a:lnTo>
                  <a:lnTo>
                    <a:pt x="39773" y="0"/>
                  </a:lnTo>
                  <a:lnTo>
                    <a:pt x="1673227" y="0"/>
                  </a:lnTo>
                  <a:close/>
                </a:path>
              </a:pathLst>
            </a:custGeom>
            <a:solidFill>
              <a:srgbClr val="3F4444"/>
            </a:solidFill>
          </p:spPr>
          <p:txBody>
            <a:bodyPr wrap="square" lIns="0" tIns="0" rIns="0" bIns="0" rtlCol="0"/>
            <a:lstStyle/>
            <a:p>
              <a:endParaRPr sz="1800"/>
            </a:p>
          </p:txBody>
        </p:sp>
      </p:grpSp>
      <p:grpSp>
        <p:nvGrpSpPr>
          <p:cNvPr id="6" name="object 6"/>
          <p:cNvGrpSpPr/>
          <p:nvPr/>
        </p:nvGrpSpPr>
        <p:grpSpPr>
          <a:xfrm>
            <a:off x="5638449" y="995683"/>
            <a:ext cx="3352324" cy="432435"/>
            <a:chOff x="7517931" y="1324403"/>
            <a:chExt cx="4469765" cy="576580"/>
          </a:xfrm>
        </p:grpSpPr>
        <p:sp>
          <p:nvSpPr>
            <p:cNvPr id="7" name="object 7"/>
            <p:cNvSpPr/>
            <p:nvPr/>
          </p:nvSpPr>
          <p:spPr>
            <a:xfrm>
              <a:off x="7517931" y="1324403"/>
              <a:ext cx="2230120" cy="576580"/>
            </a:xfrm>
            <a:custGeom>
              <a:avLst/>
              <a:gdLst/>
              <a:ahLst/>
              <a:cxnLst/>
              <a:rect l="l" t="t" r="r" b="b"/>
              <a:pathLst>
                <a:path w="2230120" h="576580">
                  <a:moveTo>
                    <a:pt x="2229948" y="576000"/>
                  </a:moveTo>
                  <a:lnTo>
                    <a:pt x="0" y="576000"/>
                  </a:lnTo>
                  <a:lnTo>
                    <a:pt x="0" y="96001"/>
                  </a:lnTo>
                  <a:lnTo>
                    <a:pt x="7544" y="58633"/>
                  </a:lnTo>
                  <a:lnTo>
                    <a:pt x="28118" y="28118"/>
                  </a:lnTo>
                  <a:lnTo>
                    <a:pt x="58634" y="7544"/>
                  </a:lnTo>
                  <a:lnTo>
                    <a:pt x="96002" y="0"/>
                  </a:lnTo>
                  <a:lnTo>
                    <a:pt x="2133946" y="0"/>
                  </a:lnTo>
                  <a:lnTo>
                    <a:pt x="2171314" y="7544"/>
                  </a:lnTo>
                  <a:lnTo>
                    <a:pt x="2201829" y="28118"/>
                  </a:lnTo>
                  <a:lnTo>
                    <a:pt x="2222403" y="58633"/>
                  </a:lnTo>
                  <a:lnTo>
                    <a:pt x="2229948" y="96001"/>
                  </a:lnTo>
                  <a:lnTo>
                    <a:pt x="2229948" y="576000"/>
                  </a:lnTo>
                  <a:close/>
                </a:path>
              </a:pathLst>
            </a:custGeom>
            <a:solidFill>
              <a:srgbClr val="830051"/>
            </a:solidFill>
          </p:spPr>
          <p:txBody>
            <a:bodyPr wrap="square" lIns="0" tIns="0" rIns="0" bIns="0" rtlCol="0"/>
            <a:lstStyle/>
            <a:p>
              <a:endParaRPr sz="1800"/>
            </a:p>
          </p:txBody>
        </p:sp>
        <p:sp>
          <p:nvSpPr>
            <p:cNvPr id="8" name="object 8"/>
            <p:cNvSpPr/>
            <p:nvPr/>
          </p:nvSpPr>
          <p:spPr>
            <a:xfrm>
              <a:off x="9757214" y="1324403"/>
              <a:ext cx="2230120" cy="576580"/>
            </a:xfrm>
            <a:custGeom>
              <a:avLst/>
              <a:gdLst/>
              <a:ahLst/>
              <a:cxnLst/>
              <a:rect l="l" t="t" r="r" b="b"/>
              <a:pathLst>
                <a:path w="2230120" h="576580">
                  <a:moveTo>
                    <a:pt x="2229948" y="576000"/>
                  </a:moveTo>
                  <a:lnTo>
                    <a:pt x="0" y="576000"/>
                  </a:lnTo>
                  <a:lnTo>
                    <a:pt x="0" y="96001"/>
                  </a:lnTo>
                  <a:lnTo>
                    <a:pt x="7544" y="58633"/>
                  </a:lnTo>
                  <a:lnTo>
                    <a:pt x="28118" y="28118"/>
                  </a:lnTo>
                  <a:lnTo>
                    <a:pt x="58634" y="7544"/>
                  </a:lnTo>
                  <a:lnTo>
                    <a:pt x="96002" y="0"/>
                  </a:lnTo>
                  <a:lnTo>
                    <a:pt x="2133946" y="0"/>
                  </a:lnTo>
                  <a:lnTo>
                    <a:pt x="2171314" y="7544"/>
                  </a:lnTo>
                  <a:lnTo>
                    <a:pt x="2201829" y="28118"/>
                  </a:lnTo>
                  <a:lnTo>
                    <a:pt x="2222403" y="58633"/>
                  </a:lnTo>
                  <a:lnTo>
                    <a:pt x="2229948" y="96001"/>
                  </a:lnTo>
                  <a:lnTo>
                    <a:pt x="2229948" y="576000"/>
                  </a:lnTo>
                  <a:close/>
                </a:path>
              </a:pathLst>
            </a:custGeom>
            <a:solidFill>
              <a:srgbClr val="3F4444"/>
            </a:solidFill>
          </p:spPr>
          <p:txBody>
            <a:bodyPr wrap="square" lIns="0" tIns="0" rIns="0" bIns="0" rtlCol="0"/>
            <a:lstStyle/>
            <a:p>
              <a:endParaRPr sz="1800"/>
            </a:p>
          </p:txBody>
        </p:sp>
      </p:grpSp>
      <p:sp>
        <p:nvSpPr>
          <p:cNvPr id="9" name="object 9"/>
          <p:cNvSpPr txBox="1">
            <a:spLocks noGrp="1"/>
          </p:cNvSpPr>
          <p:nvPr>
            <p:ph type="title"/>
          </p:nvPr>
        </p:nvSpPr>
        <p:spPr>
          <a:xfrm>
            <a:off x="296465" y="288572"/>
            <a:ext cx="7181850" cy="702115"/>
          </a:xfrm>
          <a:prstGeom prst="rect">
            <a:avLst/>
          </a:prstGeom>
        </p:spPr>
        <p:txBody>
          <a:bodyPr vert="horz" wrap="square" lIns="0" tIns="9525" rIns="0" bIns="0" rtlCol="0">
            <a:spAutoFit/>
          </a:bodyPr>
          <a:lstStyle/>
          <a:p>
            <a:pPr marL="9525" marR="3810">
              <a:spcBef>
                <a:spcPts val="75"/>
              </a:spcBef>
            </a:pPr>
            <a:r>
              <a:rPr dirty="0"/>
              <a:t>Dual­primary</a:t>
            </a:r>
            <a:r>
              <a:rPr spc="4" dirty="0"/>
              <a:t> </a:t>
            </a:r>
            <a:r>
              <a:rPr dirty="0"/>
              <a:t>endpoint:</a:t>
            </a:r>
            <a:r>
              <a:rPr spc="4" dirty="0"/>
              <a:t> </a:t>
            </a:r>
            <a:r>
              <a:rPr spc="-8" dirty="0"/>
              <a:t>Investigator</a:t>
            </a:r>
            <a:r>
              <a:rPr lang="en-US" spc="-8" dirty="0"/>
              <a:t> </a:t>
            </a:r>
            <a:r>
              <a:rPr spc="-8" dirty="0"/>
              <a:t>­</a:t>
            </a:r>
            <a:r>
              <a:rPr dirty="0"/>
              <a:t>assessed</a:t>
            </a:r>
            <a:r>
              <a:rPr spc="4" dirty="0"/>
              <a:t> </a:t>
            </a:r>
            <a:r>
              <a:rPr dirty="0"/>
              <a:t>PFS</a:t>
            </a:r>
            <a:r>
              <a:rPr spc="4" dirty="0"/>
              <a:t> </a:t>
            </a:r>
            <a:r>
              <a:rPr dirty="0"/>
              <a:t>in</a:t>
            </a:r>
            <a:r>
              <a:rPr spc="4" dirty="0"/>
              <a:t> </a:t>
            </a:r>
            <a:r>
              <a:rPr spc="-19" dirty="0"/>
              <a:t>the </a:t>
            </a:r>
            <a:r>
              <a:rPr dirty="0"/>
              <a:t>overall</a:t>
            </a:r>
            <a:r>
              <a:rPr spc="-23" dirty="0"/>
              <a:t> </a:t>
            </a:r>
            <a:r>
              <a:rPr spc="-8" dirty="0"/>
              <a:t>population</a:t>
            </a:r>
          </a:p>
        </p:txBody>
      </p:sp>
      <p:sp>
        <p:nvSpPr>
          <p:cNvPr id="10" name="object 10"/>
          <p:cNvSpPr txBox="1"/>
          <p:nvPr/>
        </p:nvSpPr>
        <p:spPr>
          <a:xfrm>
            <a:off x="365047" y="4796748"/>
            <a:ext cx="6599396" cy="101951"/>
          </a:xfrm>
          <a:prstGeom prst="rect">
            <a:avLst/>
          </a:prstGeom>
        </p:spPr>
        <p:txBody>
          <a:bodyPr vert="horz" wrap="square" lIns="0" tIns="9525" rIns="0" bIns="0" rtlCol="0">
            <a:spAutoFit/>
          </a:bodyPr>
          <a:lstStyle/>
          <a:p>
            <a:pPr marL="9525">
              <a:spcBef>
                <a:spcPts val="75"/>
              </a:spcBef>
            </a:pPr>
            <a:r>
              <a:rPr sz="600" dirty="0">
                <a:solidFill>
                  <a:srgbClr val="3F4444"/>
                </a:solidFill>
                <a:latin typeface="Arial"/>
                <a:cs typeface="Arial"/>
              </a:rPr>
              <a:t>+</a:t>
            </a:r>
            <a:r>
              <a:rPr sz="600" spc="-19" dirty="0">
                <a:solidFill>
                  <a:srgbClr val="3F4444"/>
                </a:solidFill>
                <a:latin typeface="Arial"/>
                <a:cs typeface="Arial"/>
              </a:rPr>
              <a:t> </a:t>
            </a:r>
            <a:r>
              <a:rPr sz="600" dirty="0">
                <a:solidFill>
                  <a:srgbClr val="3F4444"/>
                </a:solidFill>
                <a:latin typeface="Arial"/>
                <a:cs typeface="Arial"/>
              </a:rPr>
              <a:t>indicates</a:t>
            </a:r>
            <a:r>
              <a:rPr sz="600" spc="-11" dirty="0">
                <a:solidFill>
                  <a:srgbClr val="3F4444"/>
                </a:solidFill>
                <a:latin typeface="Arial"/>
                <a:cs typeface="Arial"/>
              </a:rPr>
              <a:t> </a:t>
            </a:r>
            <a:r>
              <a:rPr sz="600" dirty="0">
                <a:solidFill>
                  <a:srgbClr val="3F4444"/>
                </a:solidFill>
                <a:latin typeface="Arial"/>
                <a:cs typeface="Arial"/>
              </a:rPr>
              <a:t>a</a:t>
            </a:r>
            <a:r>
              <a:rPr sz="600" spc="-11" dirty="0">
                <a:solidFill>
                  <a:srgbClr val="3F4444"/>
                </a:solidFill>
                <a:latin typeface="Arial"/>
                <a:cs typeface="Arial"/>
              </a:rPr>
              <a:t> </a:t>
            </a:r>
            <a:r>
              <a:rPr sz="600" dirty="0">
                <a:solidFill>
                  <a:srgbClr val="3F4444"/>
                </a:solidFill>
                <a:latin typeface="Arial"/>
                <a:cs typeface="Arial"/>
              </a:rPr>
              <a:t>censored</a:t>
            </a:r>
            <a:r>
              <a:rPr sz="600" spc="-11" dirty="0">
                <a:solidFill>
                  <a:srgbClr val="3F4444"/>
                </a:solidFill>
                <a:latin typeface="Arial"/>
                <a:cs typeface="Arial"/>
              </a:rPr>
              <a:t> </a:t>
            </a:r>
            <a:r>
              <a:rPr sz="600" dirty="0">
                <a:solidFill>
                  <a:srgbClr val="3F4444"/>
                </a:solidFill>
                <a:latin typeface="Arial"/>
                <a:cs typeface="Arial"/>
              </a:rPr>
              <a:t>observation.</a:t>
            </a:r>
            <a:r>
              <a:rPr sz="600" spc="-8" dirty="0">
                <a:solidFill>
                  <a:srgbClr val="3F4444"/>
                </a:solidFill>
                <a:latin typeface="Arial"/>
                <a:cs typeface="Arial"/>
              </a:rPr>
              <a:t> </a:t>
            </a:r>
            <a:r>
              <a:rPr sz="600" dirty="0">
                <a:solidFill>
                  <a:srgbClr val="3F4444"/>
                </a:solidFill>
                <a:latin typeface="Arial"/>
                <a:cs typeface="Arial"/>
              </a:rPr>
              <a:t>HR</a:t>
            </a:r>
            <a:r>
              <a:rPr sz="600" spc="-11" dirty="0">
                <a:solidFill>
                  <a:srgbClr val="3F4444"/>
                </a:solidFill>
                <a:latin typeface="Arial"/>
                <a:cs typeface="Arial"/>
              </a:rPr>
              <a:t> </a:t>
            </a:r>
            <a:r>
              <a:rPr sz="600" dirty="0">
                <a:solidFill>
                  <a:srgbClr val="3F4444"/>
                </a:solidFill>
                <a:latin typeface="Arial"/>
                <a:cs typeface="Arial"/>
              </a:rPr>
              <a:t>was</a:t>
            </a:r>
            <a:r>
              <a:rPr sz="600" spc="-11" dirty="0">
                <a:solidFill>
                  <a:srgbClr val="3F4444"/>
                </a:solidFill>
                <a:latin typeface="Arial"/>
                <a:cs typeface="Arial"/>
              </a:rPr>
              <a:t> </a:t>
            </a:r>
            <a:r>
              <a:rPr sz="600" dirty="0">
                <a:solidFill>
                  <a:srgbClr val="3F4444"/>
                </a:solidFill>
                <a:latin typeface="Arial"/>
                <a:cs typeface="Arial"/>
              </a:rPr>
              <a:t>estimated</a:t>
            </a:r>
            <a:r>
              <a:rPr sz="600" spc="-11" dirty="0">
                <a:solidFill>
                  <a:srgbClr val="3F4444"/>
                </a:solidFill>
                <a:latin typeface="Arial"/>
                <a:cs typeface="Arial"/>
              </a:rPr>
              <a:t> </a:t>
            </a:r>
            <a:r>
              <a:rPr sz="600" dirty="0">
                <a:solidFill>
                  <a:srgbClr val="3F4444"/>
                </a:solidFill>
                <a:latin typeface="Arial"/>
                <a:cs typeface="Arial"/>
              </a:rPr>
              <a:t>using</a:t>
            </a:r>
            <a:r>
              <a:rPr sz="600" spc="-11" dirty="0">
                <a:solidFill>
                  <a:srgbClr val="3F4444"/>
                </a:solidFill>
                <a:latin typeface="Arial"/>
                <a:cs typeface="Arial"/>
              </a:rPr>
              <a:t> </a:t>
            </a:r>
            <a:r>
              <a:rPr sz="600" dirty="0">
                <a:solidFill>
                  <a:srgbClr val="3F4444"/>
                </a:solidFill>
                <a:latin typeface="Arial"/>
                <a:cs typeface="Arial"/>
              </a:rPr>
              <a:t>the</a:t>
            </a:r>
            <a:r>
              <a:rPr sz="600" spc="-8" dirty="0">
                <a:solidFill>
                  <a:srgbClr val="3F4444"/>
                </a:solidFill>
                <a:latin typeface="Arial"/>
                <a:cs typeface="Arial"/>
              </a:rPr>
              <a:t> </a:t>
            </a:r>
            <a:r>
              <a:rPr sz="600" dirty="0">
                <a:solidFill>
                  <a:srgbClr val="3F4444"/>
                </a:solidFill>
                <a:latin typeface="Arial"/>
                <a:cs typeface="Arial"/>
              </a:rPr>
              <a:t>Cox</a:t>
            </a:r>
            <a:r>
              <a:rPr sz="600" spc="-11" dirty="0">
                <a:solidFill>
                  <a:srgbClr val="3F4444"/>
                </a:solidFill>
                <a:latin typeface="Arial"/>
                <a:cs typeface="Arial"/>
              </a:rPr>
              <a:t> </a:t>
            </a:r>
            <a:r>
              <a:rPr sz="600" dirty="0">
                <a:solidFill>
                  <a:srgbClr val="3F4444"/>
                </a:solidFill>
                <a:latin typeface="Arial"/>
                <a:cs typeface="Arial"/>
              </a:rPr>
              <a:t>proportional</a:t>
            </a:r>
            <a:r>
              <a:rPr sz="600" spc="-11" dirty="0">
                <a:solidFill>
                  <a:srgbClr val="3F4444"/>
                </a:solidFill>
                <a:latin typeface="Arial"/>
                <a:cs typeface="Arial"/>
              </a:rPr>
              <a:t> </a:t>
            </a:r>
            <a:r>
              <a:rPr sz="600" dirty="0">
                <a:solidFill>
                  <a:srgbClr val="3F4444"/>
                </a:solidFill>
                <a:latin typeface="Arial"/>
                <a:cs typeface="Arial"/>
              </a:rPr>
              <a:t>hazard</a:t>
            </a:r>
            <a:r>
              <a:rPr sz="600" spc="-11" dirty="0">
                <a:solidFill>
                  <a:srgbClr val="3F4444"/>
                </a:solidFill>
                <a:latin typeface="Arial"/>
                <a:cs typeface="Arial"/>
              </a:rPr>
              <a:t> </a:t>
            </a:r>
            <a:r>
              <a:rPr sz="600" dirty="0">
                <a:solidFill>
                  <a:srgbClr val="3F4444"/>
                </a:solidFill>
                <a:latin typeface="Arial"/>
                <a:cs typeface="Arial"/>
              </a:rPr>
              <a:t>model</a:t>
            </a:r>
            <a:r>
              <a:rPr sz="600" spc="-8" dirty="0">
                <a:solidFill>
                  <a:srgbClr val="3F4444"/>
                </a:solidFill>
                <a:latin typeface="Arial"/>
                <a:cs typeface="Arial"/>
              </a:rPr>
              <a:t> </a:t>
            </a:r>
            <a:r>
              <a:rPr sz="600" dirty="0">
                <a:solidFill>
                  <a:srgbClr val="3F4444"/>
                </a:solidFill>
                <a:latin typeface="Arial"/>
                <a:cs typeface="Arial"/>
              </a:rPr>
              <a:t>stratified</a:t>
            </a:r>
            <a:r>
              <a:rPr sz="600" spc="-11" dirty="0">
                <a:solidFill>
                  <a:srgbClr val="3F4444"/>
                </a:solidFill>
                <a:latin typeface="Arial"/>
                <a:cs typeface="Arial"/>
              </a:rPr>
              <a:t> </a:t>
            </a:r>
            <a:r>
              <a:rPr sz="600" dirty="0">
                <a:solidFill>
                  <a:srgbClr val="3F4444"/>
                </a:solidFill>
                <a:latin typeface="Arial"/>
                <a:cs typeface="Arial"/>
              </a:rPr>
              <a:t>by</a:t>
            </a:r>
            <a:r>
              <a:rPr sz="600" spc="-11" dirty="0">
                <a:solidFill>
                  <a:srgbClr val="3F4444"/>
                </a:solidFill>
                <a:latin typeface="Arial"/>
                <a:cs typeface="Arial"/>
              </a:rPr>
              <a:t> </a:t>
            </a:r>
            <a:r>
              <a:rPr sz="600" dirty="0">
                <a:solidFill>
                  <a:srgbClr val="3F4444"/>
                </a:solidFill>
                <a:latin typeface="Arial"/>
                <a:cs typeface="Arial"/>
              </a:rPr>
              <a:t>the</a:t>
            </a:r>
            <a:r>
              <a:rPr sz="600" spc="-11" dirty="0">
                <a:solidFill>
                  <a:srgbClr val="3F4444"/>
                </a:solidFill>
                <a:latin typeface="Arial"/>
                <a:cs typeface="Arial"/>
              </a:rPr>
              <a:t> </a:t>
            </a:r>
            <a:r>
              <a:rPr sz="600" dirty="0">
                <a:solidFill>
                  <a:srgbClr val="3F4444"/>
                </a:solidFill>
                <a:latin typeface="Arial"/>
                <a:cs typeface="Arial"/>
              </a:rPr>
              <a:t>presence</a:t>
            </a:r>
            <a:r>
              <a:rPr sz="600" spc="-11" dirty="0">
                <a:solidFill>
                  <a:srgbClr val="3F4444"/>
                </a:solidFill>
                <a:latin typeface="Arial"/>
                <a:cs typeface="Arial"/>
              </a:rPr>
              <a:t> </a:t>
            </a:r>
            <a:r>
              <a:rPr sz="600" dirty="0">
                <a:solidFill>
                  <a:srgbClr val="3F4444"/>
                </a:solidFill>
                <a:latin typeface="Arial"/>
                <a:cs typeface="Arial"/>
              </a:rPr>
              <a:t>of</a:t>
            </a:r>
            <a:r>
              <a:rPr sz="600" spc="-8" dirty="0">
                <a:solidFill>
                  <a:srgbClr val="3F4444"/>
                </a:solidFill>
                <a:latin typeface="Arial"/>
                <a:cs typeface="Arial"/>
              </a:rPr>
              <a:t> </a:t>
            </a:r>
            <a:r>
              <a:rPr sz="600" dirty="0">
                <a:solidFill>
                  <a:srgbClr val="3F4444"/>
                </a:solidFill>
                <a:latin typeface="Arial"/>
                <a:cs typeface="Arial"/>
              </a:rPr>
              <a:t>liver</a:t>
            </a:r>
            <a:r>
              <a:rPr sz="600" spc="-11" dirty="0">
                <a:solidFill>
                  <a:srgbClr val="3F4444"/>
                </a:solidFill>
                <a:latin typeface="Arial"/>
                <a:cs typeface="Arial"/>
              </a:rPr>
              <a:t> </a:t>
            </a:r>
            <a:r>
              <a:rPr sz="600" dirty="0">
                <a:solidFill>
                  <a:srgbClr val="3F4444"/>
                </a:solidFill>
                <a:latin typeface="Arial"/>
                <a:cs typeface="Arial"/>
              </a:rPr>
              <a:t>metastases,</a:t>
            </a:r>
            <a:r>
              <a:rPr sz="600" spc="-11" dirty="0">
                <a:solidFill>
                  <a:srgbClr val="3F4444"/>
                </a:solidFill>
                <a:latin typeface="Arial"/>
                <a:cs typeface="Arial"/>
              </a:rPr>
              <a:t> </a:t>
            </a:r>
            <a:r>
              <a:rPr sz="600" dirty="0">
                <a:solidFill>
                  <a:srgbClr val="3F4444"/>
                </a:solidFill>
                <a:latin typeface="Arial"/>
                <a:cs typeface="Arial"/>
              </a:rPr>
              <a:t>prior</a:t>
            </a:r>
            <a:r>
              <a:rPr sz="600" spc="-11" dirty="0">
                <a:solidFill>
                  <a:srgbClr val="3F4444"/>
                </a:solidFill>
                <a:latin typeface="Arial"/>
                <a:cs typeface="Arial"/>
              </a:rPr>
              <a:t> </a:t>
            </a:r>
            <a:r>
              <a:rPr sz="600" dirty="0">
                <a:solidFill>
                  <a:srgbClr val="3F4444"/>
                </a:solidFill>
                <a:latin typeface="Arial"/>
                <a:cs typeface="Arial"/>
              </a:rPr>
              <a:t>use</a:t>
            </a:r>
            <a:r>
              <a:rPr sz="600" spc="-11" dirty="0">
                <a:solidFill>
                  <a:srgbClr val="3F4444"/>
                </a:solidFill>
                <a:latin typeface="Arial"/>
                <a:cs typeface="Arial"/>
              </a:rPr>
              <a:t> </a:t>
            </a:r>
            <a:r>
              <a:rPr sz="600" dirty="0">
                <a:solidFill>
                  <a:srgbClr val="3F4444"/>
                </a:solidFill>
                <a:latin typeface="Arial"/>
                <a:cs typeface="Arial"/>
              </a:rPr>
              <a:t>of</a:t>
            </a:r>
            <a:r>
              <a:rPr sz="600" spc="-8" dirty="0">
                <a:solidFill>
                  <a:srgbClr val="3F4444"/>
                </a:solidFill>
                <a:latin typeface="Arial"/>
                <a:cs typeface="Arial"/>
              </a:rPr>
              <a:t> </a:t>
            </a:r>
            <a:r>
              <a:rPr sz="600" dirty="0">
                <a:solidFill>
                  <a:srgbClr val="3F4444"/>
                </a:solidFill>
                <a:latin typeface="Arial"/>
                <a:cs typeface="Arial"/>
              </a:rPr>
              <a:t>CDK4/6</a:t>
            </a:r>
            <a:r>
              <a:rPr sz="600" spc="-11" dirty="0">
                <a:solidFill>
                  <a:srgbClr val="3F4444"/>
                </a:solidFill>
                <a:latin typeface="Arial"/>
                <a:cs typeface="Arial"/>
              </a:rPr>
              <a:t> </a:t>
            </a:r>
            <a:r>
              <a:rPr sz="600" dirty="0">
                <a:solidFill>
                  <a:srgbClr val="3F4444"/>
                </a:solidFill>
                <a:latin typeface="Arial"/>
                <a:cs typeface="Arial"/>
              </a:rPr>
              <a:t>inhibitor,</a:t>
            </a:r>
            <a:r>
              <a:rPr sz="600" spc="-11" dirty="0">
                <a:solidFill>
                  <a:srgbClr val="3F4444"/>
                </a:solidFill>
                <a:latin typeface="Arial"/>
                <a:cs typeface="Arial"/>
              </a:rPr>
              <a:t> </a:t>
            </a:r>
            <a:r>
              <a:rPr sz="600" dirty="0">
                <a:solidFill>
                  <a:srgbClr val="3F4444"/>
                </a:solidFill>
                <a:latin typeface="Arial"/>
                <a:cs typeface="Arial"/>
              </a:rPr>
              <a:t>and</a:t>
            </a:r>
            <a:r>
              <a:rPr sz="600" spc="-11" dirty="0">
                <a:solidFill>
                  <a:srgbClr val="3F4444"/>
                </a:solidFill>
                <a:latin typeface="Arial"/>
                <a:cs typeface="Arial"/>
              </a:rPr>
              <a:t> </a:t>
            </a:r>
            <a:r>
              <a:rPr sz="600" dirty="0">
                <a:solidFill>
                  <a:srgbClr val="3F4444"/>
                </a:solidFill>
                <a:latin typeface="Arial"/>
                <a:cs typeface="Arial"/>
              </a:rPr>
              <a:t>geographic</a:t>
            </a:r>
            <a:r>
              <a:rPr sz="600" spc="-8" dirty="0">
                <a:solidFill>
                  <a:srgbClr val="3F4444"/>
                </a:solidFill>
                <a:latin typeface="Arial"/>
                <a:cs typeface="Arial"/>
              </a:rPr>
              <a:t> region.</a:t>
            </a:r>
            <a:endParaRPr sz="600">
              <a:latin typeface="Arial"/>
              <a:cs typeface="Arial"/>
            </a:endParaRPr>
          </a:p>
        </p:txBody>
      </p:sp>
      <p:sp>
        <p:nvSpPr>
          <p:cNvPr id="11" name="object 11"/>
          <p:cNvSpPr txBox="1"/>
          <p:nvPr/>
        </p:nvSpPr>
        <p:spPr>
          <a:xfrm>
            <a:off x="797517" y="1445655"/>
            <a:ext cx="179536" cy="1983581"/>
          </a:xfrm>
          <a:prstGeom prst="rect">
            <a:avLst/>
          </a:prstGeom>
        </p:spPr>
        <p:txBody>
          <a:bodyPr vert="vert270" wrap="square" lIns="0" tIns="0" rIns="0" bIns="0" rtlCol="0">
            <a:spAutoFit/>
          </a:bodyPr>
          <a:lstStyle/>
          <a:p>
            <a:pPr marL="9525">
              <a:lnSpc>
                <a:spcPts val="1403"/>
              </a:lnSpc>
            </a:pPr>
            <a:r>
              <a:rPr sz="1200" spc="-8" dirty="0">
                <a:solidFill>
                  <a:srgbClr val="3F4444"/>
                </a:solidFill>
                <a:latin typeface="Arial"/>
                <a:cs typeface="Arial"/>
              </a:rPr>
              <a:t>Progression­</a:t>
            </a:r>
            <a:r>
              <a:rPr sz="1200" dirty="0">
                <a:solidFill>
                  <a:srgbClr val="3F4444"/>
                </a:solidFill>
                <a:latin typeface="Arial"/>
                <a:cs typeface="Arial"/>
              </a:rPr>
              <a:t>free</a:t>
            </a:r>
            <a:r>
              <a:rPr sz="1200" spc="4" dirty="0">
                <a:solidFill>
                  <a:srgbClr val="3F4444"/>
                </a:solidFill>
                <a:latin typeface="Arial"/>
                <a:cs typeface="Arial"/>
              </a:rPr>
              <a:t> </a:t>
            </a:r>
            <a:r>
              <a:rPr sz="1200" dirty="0">
                <a:solidFill>
                  <a:srgbClr val="3F4444"/>
                </a:solidFill>
                <a:latin typeface="Arial"/>
                <a:cs typeface="Arial"/>
              </a:rPr>
              <a:t>survival</a:t>
            </a:r>
            <a:r>
              <a:rPr sz="1200" spc="4" dirty="0">
                <a:solidFill>
                  <a:srgbClr val="3F4444"/>
                </a:solidFill>
                <a:latin typeface="Arial"/>
                <a:cs typeface="Arial"/>
              </a:rPr>
              <a:t> </a:t>
            </a:r>
            <a:r>
              <a:rPr sz="1200" spc="-19" dirty="0">
                <a:solidFill>
                  <a:srgbClr val="3F4444"/>
                </a:solidFill>
                <a:latin typeface="Arial"/>
                <a:cs typeface="Arial"/>
              </a:rPr>
              <a:t>(%)</a:t>
            </a:r>
            <a:endParaRPr sz="1200">
              <a:latin typeface="Arial"/>
              <a:cs typeface="Arial"/>
            </a:endParaRPr>
          </a:p>
        </p:txBody>
      </p:sp>
      <p:grpSp>
        <p:nvGrpSpPr>
          <p:cNvPr id="12" name="object 12"/>
          <p:cNvGrpSpPr/>
          <p:nvPr/>
        </p:nvGrpSpPr>
        <p:grpSpPr>
          <a:xfrm>
            <a:off x="1414864" y="1296494"/>
            <a:ext cx="6912293" cy="2339816"/>
            <a:chOff x="1886486" y="1725483"/>
            <a:chExt cx="9216390" cy="3119755"/>
          </a:xfrm>
        </p:grpSpPr>
        <p:sp>
          <p:nvSpPr>
            <p:cNvPr id="13" name="object 13"/>
            <p:cNvSpPr/>
            <p:nvPr/>
          </p:nvSpPr>
          <p:spPr>
            <a:xfrm>
              <a:off x="1964514" y="1751712"/>
              <a:ext cx="0" cy="3093085"/>
            </a:xfrm>
            <a:custGeom>
              <a:avLst/>
              <a:gdLst/>
              <a:ahLst/>
              <a:cxnLst/>
              <a:rect l="l" t="t" r="r" b="b"/>
              <a:pathLst>
                <a:path h="3093085">
                  <a:moveTo>
                    <a:pt x="0" y="3092901"/>
                  </a:moveTo>
                  <a:lnTo>
                    <a:pt x="0" y="0"/>
                  </a:lnTo>
                </a:path>
              </a:pathLst>
            </a:custGeom>
            <a:solidFill>
              <a:srgbClr val="003366"/>
            </a:solidFill>
          </p:spPr>
          <p:txBody>
            <a:bodyPr wrap="square" lIns="0" tIns="0" rIns="0" bIns="0" rtlCol="0"/>
            <a:lstStyle/>
            <a:p>
              <a:endParaRPr sz="1800"/>
            </a:p>
          </p:txBody>
        </p:sp>
        <p:sp>
          <p:nvSpPr>
            <p:cNvPr id="14" name="object 14"/>
            <p:cNvSpPr/>
            <p:nvPr/>
          </p:nvSpPr>
          <p:spPr>
            <a:xfrm>
              <a:off x="1964514" y="1751712"/>
              <a:ext cx="0" cy="3093085"/>
            </a:xfrm>
            <a:custGeom>
              <a:avLst/>
              <a:gdLst/>
              <a:ahLst/>
              <a:cxnLst/>
              <a:rect l="l" t="t" r="r" b="b"/>
              <a:pathLst>
                <a:path h="3093085">
                  <a:moveTo>
                    <a:pt x="0" y="0"/>
                  </a:moveTo>
                  <a:lnTo>
                    <a:pt x="0" y="3092901"/>
                  </a:lnTo>
                </a:path>
              </a:pathLst>
            </a:custGeom>
            <a:ln w="9525">
              <a:solidFill>
                <a:srgbClr val="3F4444"/>
              </a:solidFill>
            </a:ln>
          </p:spPr>
          <p:txBody>
            <a:bodyPr wrap="square" lIns="0" tIns="0" rIns="0" bIns="0" rtlCol="0"/>
            <a:lstStyle/>
            <a:p>
              <a:endParaRPr sz="1800"/>
            </a:p>
          </p:txBody>
        </p:sp>
        <p:sp>
          <p:nvSpPr>
            <p:cNvPr id="15" name="object 15"/>
            <p:cNvSpPr/>
            <p:nvPr/>
          </p:nvSpPr>
          <p:spPr>
            <a:xfrm>
              <a:off x="1888093" y="1755591"/>
              <a:ext cx="72390" cy="0"/>
            </a:xfrm>
            <a:custGeom>
              <a:avLst/>
              <a:gdLst/>
              <a:ahLst/>
              <a:cxnLst/>
              <a:rect l="l" t="t" r="r" b="b"/>
              <a:pathLst>
                <a:path w="72389">
                  <a:moveTo>
                    <a:pt x="0" y="0"/>
                  </a:moveTo>
                  <a:lnTo>
                    <a:pt x="72003" y="0"/>
                  </a:lnTo>
                </a:path>
              </a:pathLst>
            </a:custGeom>
            <a:solidFill>
              <a:srgbClr val="003366"/>
            </a:solidFill>
          </p:spPr>
          <p:txBody>
            <a:bodyPr wrap="square" lIns="0" tIns="0" rIns="0" bIns="0" rtlCol="0"/>
            <a:lstStyle/>
            <a:p>
              <a:endParaRPr sz="1800"/>
            </a:p>
          </p:txBody>
        </p:sp>
        <p:sp>
          <p:nvSpPr>
            <p:cNvPr id="16" name="object 16"/>
            <p:cNvSpPr/>
            <p:nvPr/>
          </p:nvSpPr>
          <p:spPr>
            <a:xfrm>
              <a:off x="1888093" y="1755591"/>
              <a:ext cx="72390" cy="0"/>
            </a:xfrm>
            <a:custGeom>
              <a:avLst/>
              <a:gdLst/>
              <a:ahLst/>
              <a:cxnLst/>
              <a:rect l="l" t="t" r="r" b="b"/>
              <a:pathLst>
                <a:path w="72389">
                  <a:moveTo>
                    <a:pt x="72003" y="0"/>
                  </a:moveTo>
                  <a:lnTo>
                    <a:pt x="0" y="0"/>
                  </a:lnTo>
                </a:path>
              </a:pathLst>
            </a:custGeom>
            <a:ln w="9525">
              <a:solidFill>
                <a:srgbClr val="3F4444"/>
              </a:solidFill>
            </a:ln>
          </p:spPr>
          <p:txBody>
            <a:bodyPr wrap="square" lIns="0" tIns="0" rIns="0" bIns="0" rtlCol="0"/>
            <a:lstStyle/>
            <a:p>
              <a:endParaRPr sz="1800"/>
            </a:p>
          </p:txBody>
        </p:sp>
        <p:sp>
          <p:nvSpPr>
            <p:cNvPr id="17" name="object 17"/>
            <p:cNvSpPr/>
            <p:nvPr/>
          </p:nvSpPr>
          <p:spPr>
            <a:xfrm>
              <a:off x="1888096" y="2061515"/>
              <a:ext cx="72390" cy="0"/>
            </a:xfrm>
            <a:custGeom>
              <a:avLst/>
              <a:gdLst/>
              <a:ahLst/>
              <a:cxnLst/>
              <a:rect l="l" t="t" r="r" b="b"/>
              <a:pathLst>
                <a:path w="72389">
                  <a:moveTo>
                    <a:pt x="0" y="0"/>
                  </a:moveTo>
                  <a:lnTo>
                    <a:pt x="72003" y="0"/>
                  </a:lnTo>
                </a:path>
              </a:pathLst>
            </a:custGeom>
            <a:solidFill>
              <a:srgbClr val="003366"/>
            </a:solidFill>
          </p:spPr>
          <p:txBody>
            <a:bodyPr wrap="square" lIns="0" tIns="0" rIns="0" bIns="0" rtlCol="0"/>
            <a:lstStyle/>
            <a:p>
              <a:endParaRPr sz="1800"/>
            </a:p>
          </p:txBody>
        </p:sp>
        <p:sp>
          <p:nvSpPr>
            <p:cNvPr id="18" name="object 18"/>
            <p:cNvSpPr/>
            <p:nvPr/>
          </p:nvSpPr>
          <p:spPr>
            <a:xfrm>
              <a:off x="1888096" y="2061515"/>
              <a:ext cx="72390" cy="0"/>
            </a:xfrm>
            <a:custGeom>
              <a:avLst/>
              <a:gdLst/>
              <a:ahLst/>
              <a:cxnLst/>
              <a:rect l="l" t="t" r="r" b="b"/>
              <a:pathLst>
                <a:path w="72389">
                  <a:moveTo>
                    <a:pt x="72003" y="0"/>
                  </a:moveTo>
                  <a:lnTo>
                    <a:pt x="0" y="0"/>
                  </a:lnTo>
                </a:path>
              </a:pathLst>
            </a:custGeom>
            <a:ln w="9525">
              <a:solidFill>
                <a:srgbClr val="3F4444"/>
              </a:solidFill>
            </a:ln>
          </p:spPr>
          <p:txBody>
            <a:bodyPr wrap="square" lIns="0" tIns="0" rIns="0" bIns="0" rtlCol="0"/>
            <a:lstStyle/>
            <a:p>
              <a:endParaRPr sz="1800"/>
            </a:p>
          </p:txBody>
        </p:sp>
        <p:sp>
          <p:nvSpPr>
            <p:cNvPr id="19" name="object 19"/>
            <p:cNvSpPr/>
            <p:nvPr/>
          </p:nvSpPr>
          <p:spPr>
            <a:xfrm>
              <a:off x="1888093" y="2364285"/>
              <a:ext cx="72390" cy="0"/>
            </a:xfrm>
            <a:custGeom>
              <a:avLst/>
              <a:gdLst/>
              <a:ahLst/>
              <a:cxnLst/>
              <a:rect l="l" t="t" r="r" b="b"/>
              <a:pathLst>
                <a:path w="72389">
                  <a:moveTo>
                    <a:pt x="0" y="0"/>
                  </a:moveTo>
                  <a:lnTo>
                    <a:pt x="72003" y="0"/>
                  </a:lnTo>
                </a:path>
              </a:pathLst>
            </a:custGeom>
            <a:solidFill>
              <a:srgbClr val="003366"/>
            </a:solidFill>
          </p:spPr>
          <p:txBody>
            <a:bodyPr wrap="square" lIns="0" tIns="0" rIns="0" bIns="0" rtlCol="0"/>
            <a:lstStyle/>
            <a:p>
              <a:endParaRPr sz="1800"/>
            </a:p>
          </p:txBody>
        </p:sp>
        <p:sp>
          <p:nvSpPr>
            <p:cNvPr id="20" name="object 20"/>
            <p:cNvSpPr/>
            <p:nvPr/>
          </p:nvSpPr>
          <p:spPr>
            <a:xfrm>
              <a:off x="1888093" y="2364285"/>
              <a:ext cx="72390" cy="0"/>
            </a:xfrm>
            <a:custGeom>
              <a:avLst/>
              <a:gdLst/>
              <a:ahLst/>
              <a:cxnLst/>
              <a:rect l="l" t="t" r="r" b="b"/>
              <a:pathLst>
                <a:path w="72389">
                  <a:moveTo>
                    <a:pt x="72003" y="0"/>
                  </a:moveTo>
                  <a:lnTo>
                    <a:pt x="0" y="0"/>
                  </a:lnTo>
                </a:path>
              </a:pathLst>
            </a:custGeom>
            <a:ln w="9525">
              <a:solidFill>
                <a:srgbClr val="3F4444"/>
              </a:solidFill>
            </a:ln>
          </p:spPr>
          <p:txBody>
            <a:bodyPr wrap="square" lIns="0" tIns="0" rIns="0" bIns="0" rtlCol="0"/>
            <a:lstStyle/>
            <a:p>
              <a:endParaRPr sz="1800"/>
            </a:p>
          </p:txBody>
        </p:sp>
        <p:sp>
          <p:nvSpPr>
            <p:cNvPr id="21" name="object 21"/>
            <p:cNvSpPr/>
            <p:nvPr/>
          </p:nvSpPr>
          <p:spPr>
            <a:xfrm>
              <a:off x="1888093" y="2667055"/>
              <a:ext cx="72390" cy="0"/>
            </a:xfrm>
            <a:custGeom>
              <a:avLst/>
              <a:gdLst/>
              <a:ahLst/>
              <a:cxnLst/>
              <a:rect l="l" t="t" r="r" b="b"/>
              <a:pathLst>
                <a:path w="72389">
                  <a:moveTo>
                    <a:pt x="0" y="0"/>
                  </a:moveTo>
                  <a:lnTo>
                    <a:pt x="72003" y="0"/>
                  </a:lnTo>
                </a:path>
              </a:pathLst>
            </a:custGeom>
            <a:solidFill>
              <a:srgbClr val="003366"/>
            </a:solidFill>
          </p:spPr>
          <p:txBody>
            <a:bodyPr wrap="square" lIns="0" tIns="0" rIns="0" bIns="0" rtlCol="0"/>
            <a:lstStyle/>
            <a:p>
              <a:endParaRPr sz="1800"/>
            </a:p>
          </p:txBody>
        </p:sp>
        <p:sp>
          <p:nvSpPr>
            <p:cNvPr id="22" name="object 22"/>
            <p:cNvSpPr/>
            <p:nvPr/>
          </p:nvSpPr>
          <p:spPr>
            <a:xfrm>
              <a:off x="1888093" y="2667055"/>
              <a:ext cx="72390" cy="0"/>
            </a:xfrm>
            <a:custGeom>
              <a:avLst/>
              <a:gdLst/>
              <a:ahLst/>
              <a:cxnLst/>
              <a:rect l="l" t="t" r="r" b="b"/>
              <a:pathLst>
                <a:path w="72389">
                  <a:moveTo>
                    <a:pt x="72003" y="0"/>
                  </a:moveTo>
                  <a:lnTo>
                    <a:pt x="0" y="0"/>
                  </a:lnTo>
                </a:path>
              </a:pathLst>
            </a:custGeom>
            <a:ln w="9525">
              <a:solidFill>
                <a:srgbClr val="3F4444"/>
              </a:solidFill>
            </a:ln>
          </p:spPr>
          <p:txBody>
            <a:bodyPr wrap="square" lIns="0" tIns="0" rIns="0" bIns="0" rtlCol="0"/>
            <a:lstStyle/>
            <a:p>
              <a:endParaRPr sz="1800"/>
            </a:p>
          </p:txBody>
        </p:sp>
        <p:sp>
          <p:nvSpPr>
            <p:cNvPr id="23" name="object 23"/>
            <p:cNvSpPr/>
            <p:nvPr/>
          </p:nvSpPr>
          <p:spPr>
            <a:xfrm>
              <a:off x="1888092" y="2969825"/>
              <a:ext cx="72390" cy="0"/>
            </a:xfrm>
            <a:custGeom>
              <a:avLst/>
              <a:gdLst/>
              <a:ahLst/>
              <a:cxnLst/>
              <a:rect l="l" t="t" r="r" b="b"/>
              <a:pathLst>
                <a:path w="72389">
                  <a:moveTo>
                    <a:pt x="0" y="0"/>
                  </a:moveTo>
                  <a:lnTo>
                    <a:pt x="72003" y="0"/>
                  </a:lnTo>
                </a:path>
              </a:pathLst>
            </a:custGeom>
            <a:solidFill>
              <a:srgbClr val="003366"/>
            </a:solidFill>
          </p:spPr>
          <p:txBody>
            <a:bodyPr wrap="square" lIns="0" tIns="0" rIns="0" bIns="0" rtlCol="0"/>
            <a:lstStyle/>
            <a:p>
              <a:endParaRPr sz="1800"/>
            </a:p>
          </p:txBody>
        </p:sp>
        <p:sp>
          <p:nvSpPr>
            <p:cNvPr id="24" name="object 24"/>
            <p:cNvSpPr/>
            <p:nvPr/>
          </p:nvSpPr>
          <p:spPr>
            <a:xfrm>
              <a:off x="1888092" y="2969825"/>
              <a:ext cx="72390" cy="0"/>
            </a:xfrm>
            <a:custGeom>
              <a:avLst/>
              <a:gdLst/>
              <a:ahLst/>
              <a:cxnLst/>
              <a:rect l="l" t="t" r="r" b="b"/>
              <a:pathLst>
                <a:path w="72389">
                  <a:moveTo>
                    <a:pt x="72003" y="0"/>
                  </a:moveTo>
                  <a:lnTo>
                    <a:pt x="0" y="0"/>
                  </a:lnTo>
                </a:path>
              </a:pathLst>
            </a:custGeom>
            <a:ln w="9525">
              <a:solidFill>
                <a:srgbClr val="3F4444"/>
              </a:solidFill>
            </a:ln>
          </p:spPr>
          <p:txBody>
            <a:bodyPr wrap="square" lIns="0" tIns="0" rIns="0" bIns="0" rtlCol="0"/>
            <a:lstStyle/>
            <a:p>
              <a:endParaRPr sz="1800"/>
            </a:p>
          </p:txBody>
        </p:sp>
        <p:sp>
          <p:nvSpPr>
            <p:cNvPr id="25" name="object 25"/>
            <p:cNvSpPr/>
            <p:nvPr/>
          </p:nvSpPr>
          <p:spPr>
            <a:xfrm>
              <a:off x="1888092" y="3272594"/>
              <a:ext cx="72390" cy="0"/>
            </a:xfrm>
            <a:custGeom>
              <a:avLst/>
              <a:gdLst/>
              <a:ahLst/>
              <a:cxnLst/>
              <a:rect l="l" t="t" r="r" b="b"/>
              <a:pathLst>
                <a:path w="72389">
                  <a:moveTo>
                    <a:pt x="0" y="0"/>
                  </a:moveTo>
                  <a:lnTo>
                    <a:pt x="72004" y="0"/>
                  </a:lnTo>
                </a:path>
              </a:pathLst>
            </a:custGeom>
            <a:solidFill>
              <a:srgbClr val="003366"/>
            </a:solidFill>
          </p:spPr>
          <p:txBody>
            <a:bodyPr wrap="square" lIns="0" tIns="0" rIns="0" bIns="0" rtlCol="0"/>
            <a:lstStyle/>
            <a:p>
              <a:endParaRPr sz="1800"/>
            </a:p>
          </p:txBody>
        </p:sp>
        <p:sp>
          <p:nvSpPr>
            <p:cNvPr id="26" name="object 26"/>
            <p:cNvSpPr/>
            <p:nvPr/>
          </p:nvSpPr>
          <p:spPr>
            <a:xfrm>
              <a:off x="1888092" y="3272594"/>
              <a:ext cx="72390" cy="0"/>
            </a:xfrm>
            <a:custGeom>
              <a:avLst/>
              <a:gdLst/>
              <a:ahLst/>
              <a:cxnLst/>
              <a:rect l="l" t="t" r="r" b="b"/>
              <a:pathLst>
                <a:path w="72389">
                  <a:moveTo>
                    <a:pt x="72004" y="0"/>
                  </a:moveTo>
                  <a:lnTo>
                    <a:pt x="0" y="0"/>
                  </a:lnTo>
                </a:path>
              </a:pathLst>
            </a:custGeom>
            <a:ln w="9525">
              <a:solidFill>
                <a:srgbClr val="3F4444"/>
              </a:solidFill>
            </a:ln>
          </p:spPr>
          <p:txBody>
            <a:bodyPr wrap="square" lIns="0" tIns="0" rIns="0" bIns="0" rtlCol="0"/>
            <a:lstStyle/>
            <a:p>
              <a:endParaRPr sz="1800"/>
            </a:p>
          </p:txBody>
        </p:sp>
        <p:sp>
          <p:nvSpPr>
            <p:cNvPr id="27" name="object 27"/>
            <p:cNvSpPr/>
            <p:nvPr/>
          </p:nvSpPr>
          <p:spPr>
            <a:xfrm>
              <a:off x="1888093" y="3575363"/>
              <a:ext cx="72390" cy="0"/>
            </a:xfrm>
            <a:custGeom>
              <a:avLst/>
              <a:gdLst/>
              <a:ahLst/>
              <a:cxnLst/>
              <a:rect l="l" t="t" r="r" b="b"/>
              <a:pathLst>
                <a:path w="72389">
                  <a:moveTo>
                    <a:pt x="0" y="0"/>
                  </a:moveTo>
                  <a:lnTo>
                    <a:pt x="72003" y="0"/>
                  </a:lnTo>
                </a:path>
              </a:pathLst>
            </a:custGeom>
            <a:solidFill>
              <a:srgbClr val="003366"/>
            </a:solidFill>
          </p:spPr>
          <p:txBody>
            <a:bodyPr wrap="square" lIns="0" tIns="0" rIns="0" bIns="0" rtlCol="0"/>
            <a:lstStyle/>
            <a:p>
              <a:endParaRPr sz="1800"/>
            </a:p>
          </p:txBody>
        </p:sp>
        <p:sp>
          <p:nvSpPr>
            <p:cNvPr id="28" name="object 28"/>
            <p:cNvSpPr/>
            <p:nvPr/>
          </p:nvSpPr>
          <p:spPr>
            <a:xfrm>
              <a:off x="1888093" y="3575363"/>
              <a:ext cx="72390" cy="0"/>
            </a:xfrm>
            <a:custGeom>
              <a:avLst/>
              <a:gdLst/>
              <a:ahLst/>
              <a:cxnLst/>
              <a:rect l="l" t="t" r="r" b="b"/>
              <a:pathLst>
                <a:path w="72389">
                  <a:moveTo>
                    <a:pt x="72003" y="0"/>
                  </a:moveTo>
                  <a:lnTo>
                    <a:pt x="0" y="0"/>
                  </a:lnTo>
                </a:path>
              </a:pathLst>
            </a:custGeom>
            <a:ln w="9525">
              <a:solidFill>
                <a:srgbClr val="3F4444"/>
              </a:solidFill>
            </a:ln>
          </p:spPr>
          <p:txBody>
            <a:bodyPr wrap="square" lIns="0" tIns="0" rIns="0" bIns="0" rtlCol="0"/>
            <a:lstStyle/>
            <a:p>
              <a:endParaRPr sz="1800"/>
            </a:p>
          </p:txBody>
        </p:sp>
        <p:sp>
          <p:nvSpPr>
            <p:cNvPr id="29" name="object 29"/>
            <p:cNvSpPr/>
            <p:nvPr/>
          </p:nvSpPr>
          <p:spPr>
            <a:xfrm>
              <a:off x="1888092" y="3878134"/>
              <a:ext cx="72390" cy="0"/>
            </a:xfrm>
            <a:custGeom>
              <a:avLst/>
              <a:gdLst/>
              <a:ahLst/>
              <a:cxnLst/>
              <a:rect l="l" t="t" r="r" b="b"/>
              <a:pathLst>
                <a:path w="72389">
                  <a:moveTo>
                    <a:pt x="0" y="0"/>
                  </a:moveTo>
                  <a:lnTo>
                    <a:pt x="72004" y="0"/>
                  </a:lnTo>
                </a:path>
              </a:pathLst>
            </a:custGeom>
            <a:solidFill>
              <a:srgbClr val="003366"/>
            </a:solidFill>
          </p:spPr>
          <p:txBody>
            <a:bodyPr wrap="square" lIns="0" tIns="0" rIns="0" bIns="0" rtlCol="0"/>
            <a:lstStyle/>
            <a:p>
              <a:endParaRPr sz="1800"/>
            </a:p>
          </p:txBody>
        </p:sp>
        <p:sp>
          <p:nvSpPr>
            <p:cNvPr id="30" name="object 30"/>
            <p:cNvSpPr/>
            <p:nvPr/>
          </p:nvSpPr>
          <p:spPr>
            <a:xfrm>
              <a:off x="1888092" y="3878134"/>
              <a:ext cx="72390" cy="0"/>
            </a:xfrm>
            <a:custGeom>
              <a:avLst/>
              <a:gdLst/>
              <a:ahLst/>
              <a:cxnLst/>
              <a:rect l="l" t="t" r="r" b="b"/>
              <a:pathLst>
                <a:path w="72389">
                  <a:moveTo>
                    <a:pt x="72004" y="0"/>
                  </a:moveTo>
                  <a:lnTo>
                    <a:pt x="0" y="0"/>
                  </a:lnTo>
                </a:path>
              </a:pathLst>
            </a:custGeom>
            <a:ln w="9525">
              <a:solidFill>
                <a:srgbClr val="3F4444"/>
              </a:solidFill>
            </a:ln>
          </p:spPr>
          <p:txBody>
            <a:bodyPr wrap="square" lIns="0" tIns="0" rIns="0" bIns="0" rtlCol="0"/>
            <a:lstStyle/>
            <a:p>
              <a:endParaRPr sz="1800"/>
            </a:p>
          </p:txBody>
        </p:sp>
        <p:sp>
          <p:nvSpPr>
            <p:cNvPr id="31" name="object 31"/>
            <p:cNvSpPr/>
            <p:nvPr/>
          </p:nvSpPr>
          <p:spPr>
            <a:xfrm>
              <a:off x="1888092" y="4180902"/>
              <a:ext cx="72390" cy="0"/>
            </a:xfrm>
            <a:custGeom>
              <a:avLst/>
              <a:gdLst/>
              <a:ahLst/>
              <a:cxnLst/>
              <a:rect l="l" t="t" r="r" b="b"/>
              <a:pathLst>
                <a:path w="72389">
                  <a:moveTo>
                    <a:pt x="0" y="0"/>
                  </a:moveTo>
                  <a:lnTo>
                    <a:pt x="72004" y="0"/>
                  </a:lnTo>
                </a:path>
              </a:pathLst>
            </a:custGeom>
            <a:solidFill>
              <a:srgbClr val="003366"/>
            </a:solidFill>
          </p:spPr>
          <p:txBody>
            <a:bodyPr wrap="square" lIns="0" tIns="0" rIns="0" bIns="0" rtlCol="0"/>
            <a:lstStyle/>
            <a:p>
              <a:endParaRPr sz="1800"/>
            </a:p>
          </p:txBody>
        </p:sp>
        <p:sp>
          <p:nvSpPr>
            <p:cNvPr id="32" name="object 32"/>
            <p:cNvSpPr/>
            <p:nvPr/>
          </p:nvSpPr>
          <p:spPr>
            <a:xfrm>
              <a:off x="1888092" y="4180902"/>
              <a:ext cx="72390" cy="0"/>
            </a:xfrm>
            <a:custGeom>
              <a:avLst/>
              <a:gdLst/>
              <a:ahLst/>
              <a:cxnLst/>
              <a:rect l="l" t="t" r="r" b="b"/>
              <a:pathLst>
                <a:path w="72389">
                  <a:moveTo>
                    <a:pt x="72004" y="0"/>
                  </a:moveTo>
                  <a:lnTo>
                    <a:pt x="0" y="0"/>
                  </a:lnTo>
                </a:path>
              </a:pathLst>
            </a:custGeom>
            <a:ln w="9525">
              <a:solidFill>
                <a:srgbClr val="3F4444"/>
              </a:solidFill>
            </a:ln>
          </p:spPr>
          <p:txBody>
            <a:bodyPr wrap="square" lIns="0" tIns="0" rIns="0" bIns="0" rtlCol="0"/>
            <a:lstStyle/>
            <a:p>
              <a:endParaRPr sz="1800"/>
            </a:p>
          </p:txBody>
        </p:sp>
        <p:sp>
          <p:nvSpPr>
            <p:cNvPr id="33" name="object 33"/>
            <p:cNvSpPr/>
            <p:nvPr/>
          </p:nvSpPr>
          <p:spPr>
            <a:xfrm>
              <a:off x="1888093" y="4483673"/>
              <a:ext cx="72390" cy="0"/>
            </a:xfrm>
            <a:custGeom>
              <a:avLst/>
              <a:gdLst/>
              <a:ahLst/>
              <a:cxnLst/>
              <a:rect l="l" t="t" r="r" b="b"/>
              <a:pathLst>
                <a:path w="72389">
                  <a:moveTo>
                    <a:pt x="0" y="0"/>
                  </a:moveTo>
                  <a:lnTo>
                    <a:pt x="72003" y="0"/>
                  </a:lnTo>
                </a:path>
              </a:pathLst>
            </a:custGeom>
            <a:solidFill>
              <a:srgbClr val="003366"/>
            </a:solidFill>
          </p:spPr>
          <p:txBody>
            <a:bodyPr wrap="square" lIns="0" tIns="0" rIns="0" bIns="0" rtlCol="0"/>
            <a:lstStyle/>
            <a:p>
              <a:endParaRPr sz="1800"/>
            </a:p>
          </p:txBody>
        </p:sp>
        <p:sp>
          <p:nvSpPr>
            <p:cNvPr id="34" name="object 34"/>
            <p:cNvSpPr/>
            <p:nvPr/>
          </p:nvSpPr>
          <p:spPr>
            <a:xfrm>
              <a:off x="1888093" y="4483673"/>
              <a:ext cx="72390" cy="0"/>
            </a:xfrm>
            <a:custGeom>
              <a:avLst/>
              <a:gdLst/>
              <a:ahLst/>
              <a:cxnLst/>
              <a:rect l="l" t="t" r="r" b="b"/>
              <a:pathLst>
                <a:path w="72389">
                  <a:moveTo>
                    <a:pt x="72003" y="0"/>
                  </a:moveTo>
                  <a:lnTo>
                    <a:pt x="0" y="0"/>
                  </a:lnTo>
                </a:path>
              </a:pathLst>
            </a:custGeom>
            <a:ln w="9525">
              <a:solidFill>
                <a:srgbClr val="3F4444"/>
              </a:solidFill>
            </a:ln>
          </p:spPr>
          <p:txBody>
            <a:bodyPr wrap="square" lIns="0" tIns="0" rIns="0" bIns="0" rtlCol="0"/>
            <a:lstStyle/>
            <a:p>
              <a:endParaRPr sz="1800"/>
            </a:p>
          </p:txBody>
        </p:sp>
        <p:sp>
          <p:nvSpPr>
            <p:cNvPr id="35" name="object 35"/>
            <p:cNvSpPr/>
            <p:nvPr/>
          </p:nvSpPr>
          <p:spPr>
            <a:xfrm>
              <a:off x="1886486" y="4781553"/>
              <a:ext cx="9216390" cy="0"/>
            </a:xfrm>
            <a:custGeom>
              <a:avLst/>
              <a:gdLst/>
              <a:ahLst/>
              <a:cxnLst/>
              <a:rect l="l" t="t" r="r" b="b"/>
              <a:pathLst>
                <a:path w="9216390">
                  <a:moveTo>
                    <a:pt x="9215999" y="0"/>
                  </a:moveTo>
                  <a:lnTo>
                    <a:pt x="0" y="0"/>
                  </a:lnTo>
                </a:path>
              </a:pathLst>
            </a:custGeom>
            <a:solidFill>
              <a:srgbClr val="003366"/>
            </a:solidFill>
          </p:spPr>
          <p:txBody>
            <a:bodyPr wrap="square" lIns="0" tIns="0" rIns="0" bIns="0" rtlCol="0"/>
            <a:lstStyle/>
            <a:p>
              <a:endParaRPr sz="1800"/>
            </a:p>
          </p:txBody>
        </p:sp>
        <p:sp>
          <p:nvSpPr>
            <p:cNvPr id="36" name="object 36"/>
            <p:cNvSpPr/>
            <p:nvPr/>
          </p:nvSpPr>
          <p:spPr>
            <a:xfrm>
              <a:off x="1886486" y="4781553"/>
              <a:ext cx="9216390" cy="0"/>
            </a:xfrm>
            <a:custGeom>
              <a:avLst/>
              <a:gdLst/>
              <a:ahLst/>
              <a:cxnLst/>
              <a:rect l="l" t="t" r="r" b="b"/>
              <a:pathLst>
                <a:path w="9216390">
                  <a:moveTo>
                    <a:pt x="0" y="0"/>
                  </a:moveTo>
                  <a:lnTo>
                    <a:pt x="9215999" y="0"/>
                  </a:lnTo>
                </a:path>
              </a:pathLst>
            </a:custGeom>
            <a:ln w="9525">
              <a:solidFill>
                <a:srgbClr val="3F4444"/>
              </a:solidFill>
            </a:ln>
          </p:spPr>
          <p:txBody>
            <a:bodyPr wrap="square" lIns="0" tIns="0" rIns="0" bIns="0" rtlCol="0"/>
            <a:lstStyle/>
            <a:p>
              <a:endParaRPr sz="1800"/>
            </a:p>
          </p:txBody>
        </p:sp>
        <p:sp>
          <p:nvSpPr>
            <p:cNvPr id="37" name="object 37"/>
            <p:cNvSpPr/>
            <p:nvPr/>
          </p:nvSpPr>
          <p:spPr>
            <a:xfrm>
              <a:off x="1963287"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38" name="object 38"/>
            <p:cNvSpPr/>
            <p:nvPr/>
          </p:nvSpPr>
          <p:spPr>
            <a:xfrm>
              <a:off x="1963287"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39" name="object 39"/>
            <p:cNvSpPr/>
            <p:nvPr/>
          </p:nvSpPr>
          <p:spPr>
            <a:xfrm>
              <a:off x="2309349"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40" name="object 40"/>
            <p:cNvSpPr/>
            <p:nvPr/>
          </p:nvSpPr>
          <p:spPr>
            <a:xfrm>
              <a:off x="2309349"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41" name="object 41"/>
            <p:cNvSpPr/>
            <p:nvPr/>
          </p:nvSpPr>
          <p:spPr>
            <a:xfrm>
              <a:off x="2655411"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42" name="object 42"/>
            <p:cNvSpPr/>
            <p:nvPr/>
          </p:nvSpPr>
          <p:spPr>
            <a:xfrm>
              <a:off x="2655411"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43" name="object 43"/>
            <p:cNvSpPr/>
            <p:nvPr/>
          </p:nvSpPr>
          <p:spPr>
            <a:xfrm>
              <a:off x="3001473"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44" name="object 44"/>
            <p:cNvSpPr/>
            <p:nvPr/>
          </p:nvSpPr>
          <p:spPr>
            <a:xfrm>
              <a:off x="3001473"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45" name="object 45"/>
            <p:cNvSpPr/>
            <p:nvPr/>
          </p:nvSpPr>
          <p:spPr>
            <a:xfrm>
              <a:off x="3347535"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46" name="object 46"/>
            <p:cNvSpPr/>
            <p:nvPr/>
          </p:nvSpPr>
          <p:spPr>
            <a:xfrm>
              <a:off x="3347535"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47" name="object 47"/>
            <p:cNvSpPr/>
            <p:nvPr/>
          </p:nvSpPr>
          <p:spPr>
            <a:xfrm>
              <a:off x="4039660"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48" name="object 48"/>
            <p:cNvSpPr/>
            <p:nvPr/>
          </p:nvSpPr>
          <p:spPr>
            <a:xfrm>
              <a:off x="4039660"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49" name="object 49"/>
            <p:cNvSpPr/>
            <p:nvPr/>
          </p:nvSpPr>
          <p:spPr>
            <a:xfrm>
              <a:off x="3693598"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50" name="object 50"/>
            <p:cNvSpPr/>
            <p:nvPr/>
          </p:nvSpPr>
          <p:spPr>
            <a:xfrm>
              <a:off x="3693598"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51" name="object 51"/>
            <p:cNvSpPr/>
            <p:nvPr/>
          </p:nvSpPr>
          <p:spPr>
            <a:xfrm>
              <a:off x="4385721"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52" name="object 52"/>
            <p:cNvSpPr/>
            <p:nvPr/>
          </p:nvSpPr>
          <p:spPr>
            <a:xfrm>
              <a:off x="4385721"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53" name="object 53"/>
            <p:cNvSpPr/>
            <p:nvPr/>
          </p:nvSpPr>
          <p:spPr>
            <a:xfrm>
              <a:off x="5077845"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54" name="object 54"/>
            <p:cNvSpPr/>
            <p:nvPr/>
          </p:nvSpPr>
          <p:spPr>
            <a:xfrm>
              <a:off x="5077845"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55" name="object 55"/>
            <p:cNvSpPr/>
            <p:nvPr/>
          </p:nvSpPr>
          <p:spPr>
            <a:xfrm>
              <a:off x="5769969"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56" name="object 56"/>
            <p:cNvSpPr/>
            <p:nvPr/>
          </p:nvSpPr>
          <p:spPr>
            <a:xfrm>
              <a:off x="5769969"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57" name="object 57"/>
            <p:cNvSpPr/>
            <p:nvPr/>
          </p:nvSpPr>
          <p:spPr>
            <a:xfrm>
              <a:off x="6462093"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58" name="object 58"/>
            <p:cNvSpPr/>
            <p:nvPr/>
          </p:nvSpPr>
          <p:spPr>
            <a:xfrm>
              <a:off x="6462093"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59" name="object 59"/>
            <p:cNvSpPr/>
            <p:nvPr/>
          </p:nvSpPr>
          <p:spPr>
            <a:xfrm>
              <a:off x="7154218"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60" name="object 60"/>
            <p:cNvSpPr/>
            <p:nvPr/>
          </p:nvSpPr>
          <p:spPr>
            <a:xfrm>
              <a:off x="7154218"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61" name="object 61"/>
            <p:cNvSpPr/>
            <p:nvPr/>
          </p:nvSpPr>
          <p:spPr>
            <a:xfrm>
              <a:off x="7846341"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62" name="object 62"/>
            <p:cNvSpPr/>
            <p:nvPr/>
          </p:nvSpPr>
          <p:spPr>
            <a:xfrm>
              <a:off x="7846341"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63" name="object 63"/>
            <p:cNvSpPr/>
            <p:nvPr/>
          </p:nvSpPr>
          <p:spPr>
            <a:xfrm>
              <a:off x="9230589"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64" name="object 64"/>
            <p:cNvSpPr/>
            <p:nvPr/>
          </p:nvSpPr>
          <p:spPr>
            <a:xfrm>
              <a:off x="9230589"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65" name="object 65"/>
            <p:cNvSpPr/>
            <p:nvPr/>
          </p:nvSpPr>
          <p:spPr>
            <a:xfrm>
              <a:off x="10614837"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66" name="object 66"/>
            <p:cNvSpPr/>
            <p:nvPr/>
          </p:nvSpPr>
          <p:spPr>
            <a:xfrm>
              <a:off x="10614837"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67" name="object 67"/>
            <p:cNvSpPr/>
            <p:nvPr/>
          </p:nvSpPr>
          <p:spPr>
            <a:xfrm>
              <a:off x="8538465"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68" name="object 68"/>
            <p:cNvSpPr/>
            <p:nvPr/>
          </p:nvSpPr>
          <p:spPr>
            <a:xfrm>
              <a:off x="8538465"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69" name="object 69"/>
            <p:cNvSpPr/>
            <p:nvPr/>
          </p:nvSpPr>
          <p:spPr>
            <a:xfrm>
              <a:off x="9922714"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70" name="object 70"/>
            <p:cNvSpPr/>
            <p:nvPr/>
          </p:nvSpPr>
          <p:spPr>
            <a:xfrm>
              <a:off x="9922714"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71" name="object 71"/>
            <p:cNvSpPr/>
            <p:nvPr/>
          </p:nvSpPr>
          <p:spPr>
            <a:xfrm>
              <a:off x="4731784"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72" name="object 72"/>
            <p:cNvSpPr/>
            <p:nvPr/>
          </p:nvSpPr>
          <p:spPr>
            <a:xfrm>
              <a:off x="4731784"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73" name="object 73"/>
            <p:cNvSpPr/>
            <p:nvPr/>
          </p:nvSpPr>
          <p:spPr>
            <a:xfrm>
              <a:off x="5423908"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74" name="object 74"/>
            <p:cNvSpPr/>
            <p:nvPr/>
          </p:nvSpPr>
          <p:spPr>
            <a:xfrm>
              <a:off x="5423908"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75" name="object 75"/>
            <p:cNvSpPr/>
            <p:nvPr/>
          </p:nvSpPr>
          <p:spPr>
            <a:xfrm>
              <a:off x="6116032"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76" name="object 76"/>
            <p:cNvSpPr/>
            <p:nvPr/>
          </p:nvSpPr>
          <p:spPr>
            <a:xfrm>
              <a:off x="6116032"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77" name="object 77"/>
            <p:cNvSpPr/>
            <p:nvPr/>
          </p:nvSpPr>
          <p:spPr>
            <a:xfrm>
              <a:off x="6808155"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78" name="object 78"/>
            <p:cNvSpPr/>
            <p:nvPr/>
          </p:nvSpPr>
          <p:spPr>
            <a:xfrm>
              <a:off x="6808155"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79" name="object 79"/>
            <p:cNvSpPr/>
            <p:nvPr/>
          </p:nvSpPr>
          <p:spPr>
            <a:xfrm>
              <a:off x="7500280"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80" name="object 80"/>
            <p:cNvSpPr/>
            <p:nvPr/>
          </p:nvSpPr>
          <p:spPr>
            <a:xfrm>
              <a:off x="7500280"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81" name="object 81"/>
            <p:cNvSpPr/>
            <p:nvPr/>
          </p:nvSpPr>
          <p:spPr>
            <a:xfrm>
              <a:off x="8884527"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82" name="object 82"/>
            <p:cNvSpPr/>
            <p:nvPr/>
          </p:nvSpPr>
          <p:spPr>
            <a:xfrm>
              <a:off x="8884527"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83" name="object 83"/>
            <p:cNvSpPr/>
            <p:nvPr/>
          </p:nvSpPr>
          <p:spPr>
            <a:xfrm>
              <a:off x="10268776"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84" name="object 84"/>
            <p:cNvSpPr/>
            <p:nvPr/>
          </p:nvSpPr>
          <p:spPr>
            <a:xfrm>
              <a:off x="10268776"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85" name="object 85"/>
            <p:cNvSpPr/>
            <p:nvPr/>
          </p:nvSpPr>
          <p:spPr>
            <a:xfrm>
              <a:off x="8192403"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86" name="object 86"/>
            <p:cNvSpPr/>
            <p:nvPr/>
          </p:nvSpPr>
          <p:spPr>
            <a:xfrm>
              <a:off x="8192403"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87" name="object 87"/>
            <p:cNvSpPr/>
            <p:nvPr/>
          </p:nvSpPr>
          <p:spPr>
            <a:xfrm>
              <a:off x="9576652"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88" name="object 88"/>
            <p:cNvSpPr/>
            <p:nvPr/>
          </p:nvSpPr>
          <p:spPr>
            <a:xfrm>
              <a:off x="9576652"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89" name="object 89"/>
            <p:cNvSpPr/>
            <p:nvPr/>
          </p:nvSpPr>
          <p:spPr>
            <a:xfrm>
              <a:off x="10960902"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90" name="object 90"/>
            <p:cNvSpPr/>
            <p:nvPr/>
          </p:nvSpPr>
          <p:spPr>
            <a:xfrm>
              <a:off x="10960902"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91" name="object 91"/>
            <p:cNvSpPr/>
            <p:nvPr/>
          </p:nvSpPr>
          <p:spPr>
            <a:xfrm>
              <a:off x="2499407" y="1889982"/>
              <a:ext cx="8159115" cy="2537460"/>
            </a:xfrm>
            <a:custGeom>
              <a:avLst/>
              <a:gdLst/>
              <a:ahLst/>
              <a:cxnLst/>
              <a:rect l="l" t="t" r="r" b="b"/>
              <a:pathLst>
                <a:path w="8159115" h="2537460">
                  <a:moveTo>
                    <a:pt x="41116" y="0"/>
                  </a:moveTo>
                  <a:lnTo>
                    <a:pt x="41116" y="80965"/>
                  </a:lnTo>
                </a:path>
                <a:path w="8159115" h="2537460">
                  <a:moveTo>
                    <a:pt x="80946" y="39840"/>
                  </a:moveTo>
                  <a:lnTo>
                    <a:pt x="0" y="39840"/>
                  </a:lnTo>
                </a:path>
                <a:path w="8159115" h="2537460">
                  <a:moveTo>
                    <a:pt x="128486" y="409965"/>
                  </a:moveTo>
                  <a:lnTo>
                    <a:pt x="128486" y="490930"/>
                  </a:lnTo>
                </a:path>
                <a:path w="8159115" h="2537460">
                  <a:moveTo>
                    <a:pt x="168316" y="449804"/>
                  </a:moveTo>
                  <a:lnTo>
                    <a:pt x="87370" y="449804"/>
                  </a:lnTo>
                </a:path>
                <a:path w="8159115" h="2537460">
                  <a:moveTo>
                    <a:pt x="671980" y="660570"/>
                  </a:moveTo>
                  <a:lnTo>
                    <a:pt x="671980" y="741535"/>
                  </a:lnTo>
                </a:path>
                <a:path w="8159115" h="2537460">
                  <a:moveTo>
                    <a:pt x="713096" y="701695"/>
                  </a:moveTo>
                  <a:lnTo>
                    <a:pt x="632150" y="701695"/>
                  </a:lnTo>
                </a:path>
                <a:path w="8159115" h="2537460">
                  <a:moveTo>
                    <a:pt x="1021461" y="1031979"/>
                  </a:moveTo>
                  <a:lnTo>
                    <a:pt x="1021461" y="1112944"/>
                  </a:lnTo>
                </a:path>
                <a:path w="8159115" h="2537460">
                  <a:moveTo>
                    <a:pt x="1061292" y="1071819"/>
                  </a:moveTo>
                  <a:lnTo>
                    <a:pt x="980346" y="1071819"/>
                  </a:lnTo>
                </a:path>
                <a:path w="8159115" h="2537460">
                  <a:moveTo>
                    <a:pt x="1468592" y="1287725"/>
                  </a:moveTo>
                  <a:lnTo>
                    <a:pt x="1468592" y="1368690"/>
                  </a:lnTo>
                </a:path>
                <a:path w="8159115" h="2537460">
                  <a:moveTo>
                    <a:pt x="1509707" y="1328850"/>
                  </a:moveTo>
                  <a:lnTo>
                    <a:pt x="1428761" y="1328850"/>
                  </a:lnTo>
                </a:path>
                <a:path w="8159115" h="2537460">
                  <a:moveTo>
                    <a:pt x="1712714" y="1317284"/>
                  </a:moveTo>
                  <a:lnTo>
                    <a:pt x="1712714" y="1398248"/>
                  </a:lnTo>
                </a:path>
                <a:path w="8159115" h="2537460">
                  <a:moveTo>
                    <a:pt x="1752545" y="1358408"/>
                  </a:moveTo>
                  <a:lnTo>
                    <a:pt x="1671599" y="1358408"/>
                  </a:lnTo>
                </a:path>
                <a:path w="8159115" h="2537460">
                  <a:moveTo>
                    <a:pt x="2019794" y="1452224"/>
                  </a:moveTo>
                  <a:lnTo>
                    <a:pt x="2019794" y="1533189"/>
                  </a:lnTo>
                </a:path>
                <a:path w="8159115" h="2537460">
                  <a:moveTo>
                    <a:pt x="2059626" y="1492064"/>
                  </a:moveTo>
                  <a:lnTo>
                    <a:pt x="1978680" y="1492064"/>
                  </a:lnTo>
                </a:path>
                <a:path w="8159115" h="2537460">
                  <a:moveTo>
                    <a:pt x="2090461" y="1556323"/>
                  </a:moveTo>
                  <a:lnTo>
                    <a:pt x="2090461" y="1637288"/>
                  </a:lnTo>
                </a:path>
                <a:path w="8159115" h="2537460">
                  <a:moveTo>
                    <a:pt x="2130293" y="1597448"/>
                  </a:moveTo>
                  <a:lnTo>
                    <a:pt x="2049347" y="1597448"/>
                  </a:lnTo>
                </a:path>
                <a:path w="8159115" h="2537460">
                  <a:moveTo>
                    <a:pt x="2614684" y="1630861"/>
                  </a:moveTo>
                  <a:lnTo>
                    <a:pt x="2614684" y="1711826"/>
                  </a:lnTo>
                </a:path>
                <a:path w="8159115" h="2537460">
                  <a:moveTo>
                    <a:pt x="2654513" y="1671985"/>
                  </a:moveTo>
                  <a:lnTo>
                    <a:pt x="2574852" y="1671985"/>
                  </a:lnTo>
                </a:path>
                <a:path w="8159115" h="2537460">
                  <a:moveTo>
                    <a:pt x="2709763" y="1724677"/>
                  </a:moveTo>
                  <a:lnTo>
                    <a:pt x="2709763" y="1805642"/>
                  </a:lnTo>
                </a:path>
                <a:path w="8159115" h="2537460">
                  <a:moveTo>
                    <a:pt x="2750879" y="1764518"/>
                  </a:moveTo>
                  <a:lnTo>
                    <a:pt x="2669933" y="1764518"/>
                  </a:lnTo>
                </a:path>
                <a:path w="8159115" h="2537460">
                  <a:moveTo>
                    <a:pt x="2734176" y="1724677"/>
                  </a:moveTo>
                  <a:lnTo>
                    <a:pt x="2734176" y="1805642"/>
                  </a:lnTo>
                </a:path>
                <a:path w="8159115" h="2537460">
                  <a:moveTo>
                    <a:pt x="2775291" y="1764518"/>
                  </a:moveTo>
                  <a:lnTo>
                    <a:pt x="2694345" y="1764518"/>
                  </a:lnTo>
                </a:path>
                <a:path w="8159115" h="2537460">
                  <a:moveTo>
                    <a:pt x="2964165" y="1764518"/>
                  </a:moveTo>
                  <a:lnTo>
                    <a:pt x="2964165" y="1844197"/>
                  </a:lnTo>
                </a:path>
                <a:path w="8159115" h="2537460">
                  <a:moveTo>
                    <a:pt x="3005280" y="1804356"/>
                  </a:moveTo>
                  <a:lnTo>
                    <a:pt x="2924333" y="1804356"/>
                  </a:lnTo>
                </a:path>
                <a:path w="8159115" h="2537460">
                  <a:moveTo>
                    <a:pt x="3191585" y="1800501"/>
                  </a:moveTo>
                  <a:lnTo>
                    <a:pt x="3191585" y="1881466"/>
                  </a:lnTo>
                </a:path>
                <a:path w="8159115" h="2537460">
                  <a:moveTo>
                    <a:pt x="3232700" y="1840341"/>
                  </a:moveTo>
                  <a:lnTo>
                    <a:pt x="3151754" y="1840341"/>
                  </a:lnTo>
                </a:path>
                <a:path w="8159115" h="2537460">
                  <a:moveTo>
                    <a:pt x="3226275" y="1818493"/>
                  </a:moveTo>
                  <a:lnTo>
                    <a:pt x="3226275" y="1899459"/>
                  </a:lnTo>
                </a:path>
                <a:path w="8159115" h="2537460">
                  <a:moveTo>
                    <a:pt x="3266106" y="1859618"/>
                  </a:moveTo>
                  <a:lnTo>
                    <a:pt x="3186445" y="1859618"/>
                  </a:lnTo>
                </a:path>
                <a:path w="8159115" h="2537460">
                  <a:moveTo>
                    <a:pt x="3239124" y="1828775"/>
                  </a:moveTo>
                  <a:lnTo>
                    <a:pt x="3239124" y="1908453"/>
                  </a:lnTo>
                </a:path>
                <a:path w="8159115" h="2537460">
                  <a:moveTo>
                    <a:pt x="3278955" y="1868614"/>
                  </a:moveTo>
                  <a:lnTo>
                    <a:pt x="3198009" y="1868614"/>
                  </a:lnTo>
                </a:path>
                <a:path w="8159115" h="2537460">
                  <a:moveTo>
                    <a:pt x="3257112" y="1840341"/>
                  </a:moveTo>
                  <a:lnTo>
                    <a:pt x="3257112" y="1921306"/>
                  </a:lnTo>
                </a:path>
                <a:path w="8159115" h="2537460">
                  <a:moveTo>
                    <a:pt x="3298228" y="1880181"/>
                  </a:moveTo>
                  <a:lnTo>
                    <a:pt x="3217281" y="1880181"/>
                  </a:lnTo>
                </a:path>
                <a:path w="8159115" h="2537460">
                  <a:moveTo>
                    <a:pt x="3262252" y="1860904"/>
                  </a:moveTo>
                  <a:lnTo>
                    <a:pt x="3262252" y="1941869"/>
                  </a:lnTo>
                </a:path>
                <a:path w="8159115" h="2537460">
                  <a:moveTo>
                    <a:pt x="3302082" y="1902029"/>
                  </a:moveTo>
                  <a:lnTo>
                    <a:pt x="3221135" y="1902029"/>
                  </a:lnTo>
                </a:path>
                <a:path w="8159115" h="2537460">
                  <a:moveTo>
                    <a:pt x="3305937" y="1914880"/>
                  </a:moveTo>
                  <a:lnTo>
                    <a:pt x="3305937" y="1995845"/>
                  </a:lnTo>
                </a:path>
                <a:path w="8159115" h="2537460">
                  <a:moveTo>
                    <a:pt x="3345768" y="1954720"/>
                  </a:moveTo>
                  <a:lnTo>
                    <a:pt x="3264822" y="1954720"/>
                  </a:lnTo>
                </a:path>
                <a:path w="8159115" h="2537460">
                  <a:moveTo>
                    <a:pt x="3366325" y="1967571"/>
                  </a:moveTo>
                  <a:lnTo>
                    <a:pt x="3366325" y="2048536"/>
                  </a:lnTo>
                </a:path>
                <a:path w="8159115" h="2537460">
                  <a:moveTo>
                    <a:pt x="3406156" y="2007411"/>
                  </a:moveTo>
                  <a:lnTo>
                    <a:pt x="3325210" y="2007411"/>
                  </a:lnTo>
                </a:path>
                <a:path w="8159115" h="2537460">
                  <a:moveTo>
                    <a:pt x="3481962" y="1976567"/>
                  </a:moveTo>
                  <a:lnTo>
                    <a:pt x="3481962" y="2057532"/>
                  </a:lnTo>
                </a:path>
                <a:path w="8159115" h="2537460">
                  <a:moveTo>
                    <a:pt x="3521793" y="2017692"/>
                  </a:moveTo>
                  <a:lnTo>
                    <a:pt x="3440846" y="2017692"/>
                  </a:lnTo>
                </a:path>
                <a:path w="8159115" h="2537460">
                  <a:moveTo>
                    <a:pt x="3506375" y="1985563"/>
                  </a:moveTo>
                  <a:lnTo>
                    <a:pt x="3506375" y="2066528"/>
                  </a:lnTo>
                </a:path>
                <a:path w="8159115" h="2537460">
                  <a:moveTo>
                    <a:pt x="3547490" y="2026688"/>
                  </a:moveTo>
                  <a:lnTo>
                    <a:pt x="3466544" y="2026688"/>
                  </a:lnTo>
                </a:path>
                <a:path w="8159115" h="2537460">
                  <a:moveTo>
                    <a:pt x="3533357" y="1985563"/>
                  </a:moveTo>
                  <a:lnTo>
                    <a:pt x="3533357" y="2066528"/>
                  </a:lnTo>
                </a:path>
                <a:path w="8159115" h="2537460">
                  <a:moveTo>
                    <a:pt x="3574472" y="2026688"/>
                  </a:moveTo>
                  <a:lnTo>
                    <a:pt x="3493525" y="2026688"/>
                  </a:lnTo>
                </a:path>
                <a:path w="8159115" h="2537460">
                  <a:moveTo>
                    <a:pt x="3857140" y="2018977"/>
                  </a:moveTo>
                  <a:lnTo>
                    <a:pt x="3857140" y="2099942"/>
                  </a:lnTo>
                </a:path>
                <a:path w="8159115" h="2537460">
                  <a:moveTo>
                    <a:pt x="3898256" y="2058817"/>
                  </a:moveTo>
                  <a:lnTo>
                    <a:pt x="3817310" y="2058817"/>
                  </a:lnTo>
                </a:path>
                <a:path w="8159115" h="2537460">
                  <a:moveTo>
                    <a:pt x="3927807" y="2049821"/>
                  </a:moveTo>
                  <a:lnTo>
                    <a:pt x="3927807" y="2130786"/>
                  </a:lnTo>
                </a:path>
                <a:path w="8159115" h="2537460">
                  <a:moveTo>
                    <a:pt x="3967638" y="2090946"/>
                  </a:moveTo>
                  <a:lnTo>
                    <a:pt x="3886692" y="2090946"/>
                  </a:lnTo>
                </a:path>
                <a:path w="8159115" h="2537460">
                  <a:moveTo>
                    <a:pt x="3935517" y="2083235"/>
                  </a:moveTo>
                  <a:lnTo>
                    <a:pt x="3935517" y="2164201"/>
                  </a:lnTo>
                </a:path>
                <a:path w="8159115" h="2537460">
                  <a:moveTo>
                    <a:pt x="3975347" y="2124360"/>
                  </a:moveTo>
                  <a:lnTo>
                    <a:pt x="3894401" y="2124360"/>
                  </a:lnTo>
                </a:path>
                <a:path w="8159115" h="2537460">
                  <a:moveTo>
                    <a:pt x="4075565" y="2088376"/>
                  </a:moveTo>
                  <a:lnTo>
                    <a:pt x="4075565" y="2169341"/>
                  </a:lnTo>
                </a:path>
                <a:path w="8159115" h="2537460">
                  <a:moveTo>
                    <a:pt x="4116681" y="2129501"/>
                  </a:moveTo>
                  <a:lnTo>
                    <a:pt x="4035735" y="2129501"/>
                  </a:lnTo>
                </a:path>
                <a:path w="8159115" h="2537460">
                  <a:moveTo>
                    <a:pt x="4006184" y="2088376"/>
                  </a:moveTo>
                  <a:lnTo>
                    <a:pt x="4006184" y="2169341"/>
                  </a:lnTo>
                </a:path>
                <a:path w="8159115" h="2537460">
                  <a:moveTo>
                    <a:pt x="4046015" y="2129501"/>
                  </a:moveTo>
                  <a:lnTo>
                    <a:pt x="3965069" y="2129501"/>
                  </a:lnTo>
                </a:path>
                <a:path w="8159115" h="2537460">
                  <a:moveTo>
                    <a:pt x="3998474" y="2088376"/>
                  </a:moveTo>
                  <a:lnTo>
                    <a:pt x="3998474" y="2169341"/>
                  </a:lnTo>
                </a:path>
                <a:path w="8159115" h="2537460">
                  <a:moveTo>
                    <a:pt x="4039590" y="2129501"/>
                  </a:moveTo>
                  <a:lnTo>
                    <a:pt x="3958644" y="2129501"/>
                  </a:lnTo>
                </a:path>
                <a:path w="8159115" h="2537460">
                  <a:moveTo>
                    <a:pt x="3992050" y="2088376"/>
                  </a:moveTo>
                  <a:lnTo>
                    <a:pt x="3992050" y="2169341"/>
                  </a:lnTo>
                </a:path>
                <a:path w="8159115" h="2537460">
                  <a:moveTo>
                    <a:pt x="4031881" y="2129501"/>
                  </a:moveTo>
                  <a:lnTo>
                    <a:pt x="3950935" y="2129501"/>
                  </a:lnTo>
                </a:path>
                <a:path w="8159115" h="2537460">
                  <a:moveTo>
                    <a:pt x="3984340" y="2088376"/>
                  </a:moveTo>
                  <a:lnTo>
                    <a:pt x="3984340" y="2169341"/>
                  </a:lnTo>
                </a:path>
                <a:path w="8159115" h="2537460">
                  <a:moveTo>
                    <a:pt x="4025457" y="2129501"/>
                  </a:moveTo>
                  <a:lnTo>
                    <a:pt x="3944511" y="2129501"/>
                  </a:lnTo>
                </a:path>
                <a:path w="8159115" h="2537460">
                  <a:moveTo>
                    <a:pt x="3977917" y="2088376"/>
                  </a:moveTo>
                  <a:lnTo>
                    <a:pt x="3977917" y="2169341"/>
                  </a:lnTo>
                </a:path>
                <a:path w="8159115" h="2537460">
                  <a:moveTo>
                    <a:pt x="4017747" y="2129501"/>
                  </a:moveTo>
                  <a:lnTo>
                    <a:pt x="3936801" y="2129501"/>
                  </a:lnTo>
                </a:path>
                <a:path w="8159115" h="2537460">
                  <a:moveTo>
                    <a:pt x="3970208" y="2088376"/>
                  </a:moveTo>
                  <a:lnTo>
                    <a:pt x="3970208" y="2169341"/>
                  </a:lnTo>
                </a:path>
                <a:path w="8159115" h="2537460">
                  <a:moveTo>
                    <a:pt x="4011323" y="2129501"/>
                  </a:moveTo>
                  <a:lnTo>
                    <a:pt x="3930377" y="2129501"/>
                  </a:lnTo>
                </a:path>
                <a:path w="8159115" h="2537460">
                  <a:moveTo>
                    <a:pt x="4258016" y="2102512"/>
                  </a:moveTo>
                  <a:lnTo>
                    <a:pt x="4258016" y="2183477"/>
                  </a:lnTo>
                </a:path>
                <a:path w="8159115" h="2537460">
                  <a:moveTo>
                    <a:pt x="4299131" y="2142352"/>
                  </a:moveTo>
                  <a:lnTo>
                    <a:pt x="4218185" y="2142352"/>
                  </a:lnTo>
                </a:path>
                <a:path w="8159115" h="2537460">
                  <a:moveTo>
                    <a:pt x="4495713" y="2128216"/>
                  </a:moveTo>
                  <a:lnTo>
                    <a:pt x="4495713" y="2209181"/>
                  </a:lnTo>
                </a:path>
                <a:path w="8159115" h="2537460">
                  <a:moveTo>
                    <a:pt x="4536829" y="2169341"/>
                  </a:moveTo>
                  <a:lnTo>
                    <a:pt x="4455883" y="2169341"/>
                  </a:lnTo>
                </a:path>
                <a:path w="8159115" h="2537460">
                  <a:moveTo>
                    <a:pt x="4530406" y="2128216"/>
                  </a:moveTo>
                  <a:lnTo>
                    <a:pt x="4530406" y="2209181"/>
                  </a:lnTo>
                </a:path>
                <a:path w="8159115" h="2537460">
                  <a:moveTo>
                    <a:pt x="4571520" y="2169341"/>
                  </a:moveTo>
                  <a:lnTo>
                    <a:pt x="4490574" y="2169341"/>
                  </a:lnTo>
                </a:path>
                <a:path w="8159115" h="2537460">
                  <a:moveTo>
                    <a:pt x="4549678" y="2144922"/>
                  </a:moveTo>
                  <a:lnTo>
                    <a:pt x="4549678" y="2225887"/>
                  </a:lnTo>
                </a:path>
                <a:path w="8159115" h="2537460">
                  <a:moveTo>
                    <a:pt x="4589508" y="2184762"/>
                  </a:moveTo>
                  <a:lnTo>
                    <a:pt x="4508562" y="2184762"/>
                  </a:lnTo>
                </a:path>
                <a:path w="8159115" h="2537460">
                  <a:moveTo>
                    <a:pt x="4575375" y="2156489"/>
                  </a:moveTo>
                  <a:lnTo>
                    <a:pt x="4575375" y="2237454"/>
                  </a:lnTo>
                </a:path>
                <a:path w="8159115" h="2537460">
                  <a:moveTo>
                    <a:pt x="4615206" y="2197614"/>
                  </a:moveTo>
                  <a:lnTo>
                    <a:pt x="4534260" y="2197614"/>
                  </a:lnTo>
                </a:path>
                <a:path w="8159115" h="2537460">
                  <a:moveTo>
                    <a:pt x="4626770" y="2156489"/>
                  </a:moveTo>
                  <a:lnTo>
                    <a:pt x="4626770" y="2237454"/>
                  </a:lnTo>
                </a:path>
                <a:path w="8159115" h="2537460">
                  <a:moveTo>
                    <a:pt x="4667885" y="2197614"/>
                  </a:moveTo>
                  <a:lnTo>
                    <a:pt x="4586939" y="2197614"/>
                  </a:lnTo>
                </a:path>
                <a:path w="8159115" h="2537460">
                  <a:moveTo>
                    <a:pt x="5133002" y="2204040"/>
                  </a:moveTo>
                  <a:lnTo>
                    <a:pt x="5133002" y="2285006"/>
                  </a:lnTo>
                </a:path>
                <a:path w="8159115" h="2537460">
                  <a:moveTo>
                    <a:pt x="5172834" y="2245164"/>
                  </a:moveTo>
                  <a:lnTo>
                    <a:pt x="5091888" y="2245164"/>
                  </a:lnTo>
                </a:path>
                <a:path w="8159115" h="2537460">
                  <a:moveTo>
                    <a:pt x="5145851" y="2204040"/>
                  </a:moveTo>
                  <a:lnTo>
                    <a:pt x="5145851" y="2285006"/>
                  </a:lnTo>
                </a:path>
                <a:path w="8159115" h="2537460">
                  <a:moveTo>
                    <a:pt x="5185683" y="2245164"/>
                  </a:moveTo>
                  <a:lnTo>
                    <a:pt x="5104737" y="2245164"/>
                  </a:lnTo>
                </a:path>
                <a:path w="8159115" h="2537460">
                  <a:moveTo>
                    <a:pt x="5177973" y="2204040"/>
                  </a:moveTo>
                  <a:lnTo>
                    <a:pt x="5177973" y="2285006"/>
                  </a:lnTo>
                </a:path>
                <a:path w="8159115" h="2537460">
                  <a:moveTo>
                    <a:pt x="5219089" y="2245164"/>
                  </a:moveTo>
                  <a:lnTo>
                    <a:pt x="5138142" y="2245164"/>
                  </a:lnTo>
                </a:path>
                <a:path w="8159115" h="2537460">
                  <a:moveTo>
                    <a:pt x="5213949" y="2225887"/>
                  </a:moveTo>
                  <a:lnTo>
                    <a:pt x="5213949" y="2306852"/>
                  </a:lnTo>
                </a:path>
                <a:path w="8159115" h="2537460">
                  <a:moveTo>
                    <a:pt x="5255065" y="2267012"/>
                  </a:moveTo>
                  <a:lnTo>
                    <a:pt x="5174119" y="2267012"/>
                  </a:lnTo>
                </a:path>
                <a:path w="8159115" h="2537460">
                  <a:moveTo>
                    <a:pt x="5225512" y="2225887"/>
                  </a:moveTo>
                  <a:lnTo>
                    <a:pt x="5225512" y="2306852"/>
                  </a:lnTo>
                </a:path>
                <a:path w="8159115" h="2537460">
                  <a:moveTo>
                    <a:pt x="5265343" y="2267012"/>
                  </a:moveTo>
                  <a:lnTo>
                    <a:pt x="5184398" y="2267012"/>
                  </a:lnTo>
                </a:path>
                <a:path w="8159115" h="2537460">
                  <a:moveTo>
                    <a:pt x="5233222" y="2225887"/>
                  </a:moveTo>
                  <a:lnTo>
                    <a:pt x="5233222" y="2306852"/>
                  </a:lnTo>
                </a:path>
                <a:path w="8159115" h="2537460">
                  <a:moveTo>
                    <a:pt x="5274337" y="2267012"/>
                  </a:moveTo>
                  <a:lnTo>
                    <a:pt x="5193392" y="2267012"/>
                  </a:lnTo>
                </a:path>
                <a:path w="8159115" h="2537460">
                  <a:moveTo>
                    <a:pt x="5257634" y="2246451"/>
                  </a:moveTo>
                  <a:lnTo>
                    <a:pt x="5257634" y="2327416"/>
                  </a:lnTo>
                </a:path>
                <a:path w="8159115" h="2537460">
                  <a:moveTo>
                    <a:pt x="5297465" y="2287576"/>
                  </a:moveTo>
                  <a:lnTo>
                    <a:pt x="5217803" y="2287576"/>
                  </a:lnTo>
                </a:path>
                <a:path w="8159115" h="2537460">
                  <a:moveTo>
                    <a:pt x="5291041" y="2246451"/>
                  </a:moveTo>
                  <a:lnTo>
                    <a:pt x="5291041" y="2327416"/>
                  </a:lnTo>
                </a:path>
                <a:path w="8159115" h="2537460">
                  <a:moveTo>
                    <a:pt x="5332156" y="2287576"/>
                  </a:moveTo>
                  <a:lnTo>
                    <a:pt x="5251210" y="2287576"/>
                  </a:lnTo>
                </a:path>
                <a:path w="8159115" h="2537460">
                  <a:moveTo>
                    <a:pt x="5325732" y="2246451"/>
                  </a:moveTo>
                  <a:lnTo>
                    <a:pt x="5325732" y="2327416"/>
                  </a:lnTo>
                </a:path>
                <a:path w="8159115" h="2537460">
                  <a:moveTo>
                    <a:pt x="5365563" y="2287576"/>
                  </a:moveTo>
                  <a:lnTo>
                    <a:pt x="5284616" y="2287576"/>
                  </a:lnTo>
                </a:path>
                <a:path w="8159115" h="2537460">
                  <a:moveTo>
                    <a:pt x="5808838" y="2246451"/>
                  </a:moveTo>
                  <a:lnTo>
                    <a:pt x="5808838" y="2327416"/>
                  </a:lnTo>
                </a:path>
                <a:path w="8159115" h="2537460">
                  <a:moveTo>
                    <a:pt x="5849953" y="2287576"/>
                  </a:moveTo>
                  <a:lnTo>
                    <a:pt x="5769008" y="2287576"/>
                  </a:lnTo>
                </a:path>
                <a:path w="8159115" h="2537460">
                  <a:moveTo>
                    <a:pt x="5844813" y="2246451"/>
                  </a:moveTo>
                  <a:lnTo>
                    <a:pt x="5844813" y="2327416"/>
                  </a:lnTo>
                </a:path>
                <a:path w="8159115" h="2537460">
                  <a:moveTo>
                    <a:pt x="5884645" y="2287576"/>
                  </a:moveTo>
                  <a:lnTo>
                    <a:pt x="5803699" y="2287576"/>
                  </a:lnTo>
                </a:path>
                <a:path w="8159115" h="2537460">
                  <a:moveTo>
                    <a:pt x="5879505" y="2274723"/>
                  </a:moveTo>
                  <a:lnTo>
                    <a:pt x="5879505" y="2355688"/>
                  </a:lnTo>
                </a:path>
                <a:path w="8159115" h="2537460">
                  <a:moveTo>
                    <a:pt x="5919336" y="2314563"/>
                  </a:moveTo>
                  <a:lnTo>
                    <a:pt x="5839675" y="2314563"/>
                  </a:lnTo>
                </a:path>
                <a:path w="8159115" h="2537460">
                  <a:moveTo>
                    <a:pt x="6094076" y="2274723"/>
                  </a:moveTo>
                  <a:lnTo>
                    <a:pt x="6094076" y="2355688"/>
                  </a:lnTo>
                </a:path>
                <a:path w="8159115" h="2537460">
                  <a:moveTo>
                    <a:pt x="6135192" y="2314563"/>
                  </a:moveTo>
                  <a:lnTo>
                    <a:pt x="6054245" y="2314563"/>
                  </a:lnTo>
                </a:path>
                <a:path w="8159115" h="2537460">
                  <a:moveTo>
                    <a:pt x="6106924" y="2274723"/>
                  </a:moveTo>
                  <a:lnTo>
                    <a:pt x="6106924" y="2355688"/>
                  </a:lnTo>
                </a:path>
                <a:path w="8159115" h="2537460">
                  <a:moveTo>
                    <a:pt x="6148040" y="2314563"/>
                  </a:moveTo>
                  <a:lnTo>
                    <a:pt x="6067094" y="2314563"/>
                  </a:lnTo>
                </a:path>
                <a:path w="8159115" h="2537460">
                  <a:moveTo>
                    <a:pt x="6141615" y="2308137"/>
                  </a:moveTo>
                  <a:lnTo>
                    <a:pt x="6141615" y="2389102"/>
                  </a:lnTo>
                </a:path>
                <a:path w="8159115" h="2537460">
                  <a:moveTo>
                    <a:pt x="6182731" y="2349262"/>
                  </a:moveTo>
                  <a:lnTo>
                    <a:pt x="6101786" y="2349262"/>
                  </a:lnTo>
                </a:path>
                <a:path w="8159115" h="2537460">
                  <a:moveTo>
                    <a:pt x="6150609" y="2308137"/>
                  </a:moveTo>
                  <a:lnTo>
                    <a:pt x="6150609" y="2389102"/>
                  </a:lnTo>
                </a:path>
                <a:path w="8159115" h="2537460">
                  <a:moveTo>
                    <a:pt x="6190440" y="2349262"/>
                  </a:moveTo>
                  <a:lnTo>
                    <a:pt x="6109495" y="2349262"/>
                  </a:lnTo>
                </a:path>
                <a:path w="8159115" h="2537460">
                  <a:moveTo>
                    <a:pt x="6158319" y="2308137"/>
                  </a:moveTo>
                  <a:lnTo>
                    <a:pt x="6158319" y="2389102"/>
                  </a:lnTo>
                </a:path>
                <a:path w="8159115" h="2537460">
                  <a:moveTo>
                    <a:pt x="6199434" y="2349262"/>
                  </a:moveTo>
                  <a:lnTo>
                    <a:pt x="6118489" y="2349262"/>
                  </a:lnTo>
                </a:path>
                <a:path w="8159115" h="2537460">
                  <a:moveTo>
                    <a:pt x="6166028" y="2308137"/>
                  </a:moveTo>
                  <a:lnTo>
                    <a:pt x="6166028" y="2389102"/>
                  </a:lnTo>
                </a:path>
                <a:path w="8159115" h="2537460">
                  <a:moveTo>
                    <a:pt x="6207144" y="2349262"/>
                  </a:moveTo>
                  <a:lnTo>
                    <a:pt x="6126198" y="2349262"/>
                  </a:lnTo>
                </a:path>
                <a:path w="8159115" h="2537460">
                  <a:moveTo>
                    <a:pt x="6175022" y="2308137"/>
                  </a:moveTo>
                  <a:lnTo>
                    <a:pt x="6175022" y="2389102"/>
                  </a:lnTo>
                </a:path>
                <a:path w="8159115" h="2537460">
                  <a:moveTo>
                    <a:pt x="6214853" y="2349262"/>
                  </a:moveTo>
                  <a:lnTo>
                    <a:pt x="6133906" y="2349262"/>
                  </a:lnTo>
                </a:path>
                <a:path w="8159115" h="2537460">
                  <a:moveTo>
                    <a:pt x="6182731" y="2308137"/>
                  </a:moveTo>
                  <a:lnTo>
                    <a:pt x="6182731" y="2389102"/>
                  </a:lnTo>
                </a:path>
                <a:path w="8159115" h="2537460">
                  <a:moveTo>
                    <a:pt x="6222562" y="2349262"/>
                  </a:moveTo>
                  <a:lnTo>
                    <a:pt x="6141615" y="2349262"/>
                  </a:lnTo>
                </a:path>
                <a:path w="8159115" h="2537460">
                  <a:moveTo>
                    <a:pt x="6190440" y="2308137"/>
                  </a:moveTo>
                  <a:lnTo>
                    <a:pt x="6190440" y="2389102"/>
                  </a:lnTo>
                </a:path>
                <a:path w="8159115" h="2537460">
                  <a:moveTo>
                    <a:pt x="6231556" y="2349262"/>
                  </a:moveTo>
                  <a:lnTo>
                    <a:pt x="6150609" y="2349262"/>
                  </a:lnTo>
                </a:path>
                <a:path w="8159115" h="2537460">
                  <a:moveTo>
                    <a:pt x="6199434" y="2308137"/>
                  </a:moveTo>
                  <a:lnTo>
                    <a:pt x="6199434" y="2389102"/>
                  </a:lnTo>
                </a:path>
                <a:path w="8159115" h="2537460">
                  <a:moveTo>
                    <a:pt x="6239264" y="2349262"/>
                  </a:moveTo>
                  <a:lnTo>
                    <a:pt x="6158319" y="2349262"/>
                  </a:lnTo>
                </a:path>
                <a:path w="8159115" h="2537460">
                  <a:moveTo>
                    <a:pt x="6230270" y="2308137"/>
                  </a:moveTo>
                  <a:lnTo>
                    <a:pt x="6230270" y="2389102"/>
                  </a:lnTo>
                </a:path>
                <a:path w="8159115" h="2537460">
                  <a:moveTo>
                    <a:pt x="6270101" y="2349262"/>
                  </a:moveTo>
                  <a:lnTo>
                    <a:pt x="6189156" y="2349262"/>
                  </a:lnTo>
                </a:path>
                <a:path w="8159115" h="2537460">
                  <a:moveTo>
                    <a:pt x="7051295" y="2373680"/>
                  </a:moveTo>
                  <a:lnTo>
                    <a:pt x="7051295" y="2454645"/>
                  </a:lnTo>
                </a:path>
                <a:path w="8159115" h="2537460">
                  <a:moveTo>
                    <a:pt x="7092409" y="2413520"/>
                  </a:moveTo>
                  <a:lnTo>
                    <a:pt x="7011464" y="2413520"/>
                  </a:lnTo>
                </a:path>
                <a:path w="8159115" h="2537460">
                  <a:moveTo>
                    <a:pt x="7114253" y="2455930"/>
                  </a:moveTo>
                  <a:lnTo>
                    <a:pt x="7114253" y="2536895"/>
                  </a:lnTo>
                </a:path>
                <a:path w="8159115" h="2537460">
                  <a:moveTo>
                    <a:pt x="7155367" y="2495770"/>
                  </a:moveTo>
                  <a:lnTo>
                    <a:pt x="7074422" y="2495770"/>
                  </a:lnTo>
                </a:path>
                <a:path w="8159115" h="2537460">
                  <a:moveTo>
                    <a:pt x="8067616" y="2455930"/>
                  </a:moveTo>
                  <a:lnTo>
                    <a:pt x="8067616" y="2536895"/>
                  </a:lnTo>
                </a:path>
                <a:path w="8159115" h="2537460">
                  <a:moveTo>
                    <a:pt x="8107446" y="2495770"/>
                  </a:moveTo>
                  <a:lnTo>
                    <a:pt x="8026500" y="2495770"/>
                  </a:lnTo>
                </a:path>
                <a:path w="8159115" h="2537460">
                  <a:moveTo>
                    <a:pt x="8117726" y="2455930"/>
                  </a:moveTo>
                  <a:lnTo>
                    <a:pt x="8117726" y="2536895"/>
                  </a:lnTo>
                </a:path>
                <a:path w="8159115" h="2537460">
                  <a:moveTo>
                    <a:pt x="8158840" y="2495770"/>
                  </a:moveTo>
                  <a:lnTo>
                    <a:pt x="8077895" y="2495770"/>
                  </a:lnTo>
                </a:path>
              </a:pathLst>
            </a:custGeom>
            <a:ln w="28575">
              <a:solidFill>
                <a:srgbClr val="830051"/>
              </a:solidFill>
            </a:ln>
          </p:spPr>
          <p:txBody>
            <a:bodyPr wrap="square" lIns="0" tIns="0" rIns="0" bIns="0" rtlCol="0"/>
            <a:lstStyle/>
            <a:p>
              <a:endParaRPr sz="1800"/>
            </a:p>
          </p:txBody>
        </p:sp>
        <p:sp>
          <p:nvSpPr>
            <p:cNvPr id="92" name="object 92"/>
            <p:cNvSpPr/>
            <p:nvPr/>
          </p:nvSpPr>
          <p:spPr>
            <a:xfrm>
              <a:off x="1948204" y="1725483"/>
              <a:ext cx="7776209" cy="2866390"/>
            </a:xfrm>
            <a:custGeom>
              <a:avLst/>
              <a:gdLst/>
              <a:ahLst/>
              <a:cxnLst/>
              <a:rect l="l" t="t" r="r" b="b"/>
              <a:pathLst>
                <a:path w="7776209" h="2866390">
                  <a:moveTo>
                    <a:pt x="41115" y="0"/>
                  </a:moveTo>
                  <a:lnTo>
                    <a:pt x="41115" y="80965"/>
                  </a:lnTo>
                </a:path>
                <a:path w="7776209" h="2866390">
                  <a:moveTo>
                    <a:pt x="80946" y="39839"/>
                  </a:moveTo>
                  <a:lnTo>
                    <a:pt x="0" y="39839"/>
                  </a:lnTo>
                </a:path>
                <a:path w="7776209" h="2866390">
                  <a:moveTo>
                    <a:pt x="372608" y="80963"/>
                  </a:moveTo>
                  <a:lnTo>
                    <a:pt x="372608" y="161928"/>
                  </a:lnTo>
                </a:path>
                <a:path w="7776209" h="2866390">
                  <a:moveTo>
                    <a:pt x="412439" y="122088"/>
                  </a:moveTo>
                  <a:lnTo>
                    <a:pt x="331493" y="122088"/>
                  </a:lnTo>
                </a:path>
                <a:path w="7776209" h="2866390">
                  <a:moveTo>
                    <a:pt x="727229" y="1161778"/>
                  </a:moveTo>
                  <a:lnTo>
                    <a:pt x="646283" y="1161778"/>
                  </a:lnTo>
                </a:path>
                <a:path w="7776209" h="2866390">
                  <a:moveTo>
                    <a:pt x="741362" y="1249169"/>
                  </a:moveTo>
                  <a:lnTo>
                    <a:pt x="741362" y="1330134"/>
                  </a:lnTo>
                </a:path>
                <a:path w="7776209" h="2866390">
                  <a:moveTo>
                    <a:pt x="781193" y="1289009"/>
                  </a:moveTo>
                  <a:lnTo>
                    <a:pt x="700246" y="1289009"/>
                  </a:lnTo>
                </a:path>
                <a:path w="7776209" h="2866390">
                  <a:moveTo>
                    <a:pt x="1241171" y="1463790"/>
                  </a:moveTo>
                  <a:lnTo>
                    <a:pt x="1241171" y="1544756"/>
                  </a:lnTo>
                </a:path>
                <a:path w="7776209" h="2866390">
                  <a:moveTo>
                    <a:pt x="1282287" y="1504915"/>
                  </a:moveTo>
                  <a:lnTo>
                    <a:pt x="1201341" y="1504915"/>
                  </a:lnTo>
                </a:path>
                <a:path w="7776209" h="2866390">
                  <a:moveTo>
                    <a:pt x="1259158" y="1489493"/>
                  </a:moveTo>
                  <a:lnTo>
                    <a:pt x="1259158" y="1570458"/>
                  </a:lnTo>
                </a:path>
                <a:path w="7776209" h="2866390">
                  <a:moveTo>
                    <a:pt x="1298990" y="1530618"/>
                  </a:moveTo>
                  <a:lnTo>
                    <a:pt x="1218044" y="1530618"/>
                  </a:lnTo>
                </a:path>
                <a:path w="7776209" h="2866390">
                  <a:moveTo>
                    <a:pt x="3209572" y="2359542"/>
                  </a:moveTo>
                  <a:lnTo>
                    <a:pt x="3209572" y="2439221"/>
                  </a:lnTo>
                </a:path>
                <a:path w="7776209" h="2866390">
                  <a:moveTo>
                    <a:pt x="3249403" y="2399383"/>
                  </a:moveTo>
                  <a:lnTo>
                    <a:pt x="3169741" y="2399383"/>
                  </a:lnTo>
                </a:path>
                <a:path w="7776209" h="2866390">
                  <a:moveTo>
                    <a:pt x="3366324" y="2385247"/>
                  </a:moveTo>
                  <a:lnTo>
                    <a:pt x="3366324" y="2466211"/>
                  </a:lnTo>
                </a:path>
                <a:path w="7776209" h="2866390">
                  <a:moveTo>
                    <a:pt x="3407440" y="2425086"/>
                  </a:moveTo>
                  <a:lnTo>
                    <a:pt x="3326494" y="2425086"/>
                  </a:lnTo>
                </a:path>
                <a:path w="7776209" h="2866390">
                  <a:moveTo>
                    <a:pt x="3471683" y="2396813"/>
                  </a:moveTo>
                  <a:lnTo>
                    <a:pt x="3471683" y="2477777"/>
                  </a:lnTo>
                </a:path>
                <a:path w="7776209" h="2866390">
                  <a:moveTo>
                    <a:pt x="3511512" y="2437938"/>
                  </a:moveTo>
                  <a:lnTo>
                    <a:pt x="3430567" y="2437938"/>
                  </a:lnTo>
                </a:path>
                <a:path w="7776209" h="2866390">
                  <a:moveTo>
                    <a:pt x="3777478" y="2414804"/>
                  </a:moveTo>
                  <a:lnTo>
                    <a:pt x="3777478" y="2495770"/>
                  </a:lnTo>
                </a:path>
                <a:path w="7776209" h="2866390">
                  <a:moveTo>
                    <a:pt x="3818594" y="2454645"/>
                  </a:moveTo>
                  <a:lnTo>
                    <a:pt x="3737648" y="2454645"/>
                  </a:lnTo>
                </a:path>
                <a:path w="7776209" h="2866390">
                  <a:moveTo>
                    <a:pt x="3812170" y="2426370"/>
                  </a:moveTo>
                  <a:lnTo>
                    <a:pt x="3812170" y="2507336"/>
                  </a:lnTo>
                </a:path>
                <a:path w="7776209" h="2866390">
                  <a:moveTo>
                    <a:pt x="3852001" y="2467495"/>
                  </a:moveTo>
                  <a:lnTo>
                    <a:pt x="3771054" y="2467495"/>
                  </a:lnTo>
                </a:path>
                <a:path w="7776209" h="2866390">
                  <a:moveTo>
                    <a:pt x="3836581" y="2426370"/>
                  </a:moveTo>
                  <a:lnTo>
                    <a:pt x="3836581" y="2507336"/>
                  </a:lnTo>
                </a:path>
                <a:path w="7776209" h="2866390">
                  <a:moveTo>
                    <a:pt x="3877697" y="2467495"/>
                  </a:moveTo>
                  <a:lnTo>
                    <a:pt x="3796752" y="2467495"/>
                  </a:lnTo>
                </a:path>
                <a:path w="7776209" h="2866390">
                  <a:moveTo>
                    <a:pt x="3864849" y="2435368"/>
                  </a:moveTo>
                  <a:lnTo>
                    <a:pt x="3864849" y="2516332"/>
                  </a:lnTo>
                </a:path>
                <a:path w="7776209" h="2866390">
                  <a:moveTo>
                    <a:pt x="3905965" y="2475207"/>
                  </a:moveTo>
                  <a:lnTo>
                    <a:pt x="3825019" y="2475207"/>
                  </a:lnTo>
                </a:path>
                <a:path w="7776209" h="2866390">
                  <a:moveTo>
                    <a:pt x="3875128" y="2435368"/>
                  </a:moveTo>
                  <a:lnTo>
                    <a:pt x="3875128" y="2516332"/>
                  </a:lnTo>
                </a:path>
                <a:path w="7776209" h="2866390">
                  <a:moveTo>
                    <a:pt x="3916242" y="2475207"/>
                  </a:moveTo>
                  <a:lnTo>
                    <a:pt x="3835297" y="2475207"/>
                  </a:lnTo>
                </a:path>
                <a:path w="7776209" h="2866390">
                  <a:moveTo>
                    <a:pt x="3932946" y="2435368"/>
                  </a:moveTo>
                  <a:lnTo>
                    <a:pt x="3932946" y="2516332"/>
                  </a:lnTo>
                </a:path>
                <a:path w="7776209" h="2866390">
                  <a:moveTo>
                    <a:pt x="3974062" y="2475207"/>
                  </a:moveTo>
                  <a:lnTo>
                    <a:pt x="3893116" y="2475207"/>
                  </a:lnTo>
                </a:path>
                <a:path w="7776209" h="2866390">
                  <a:moveTo>
                    <a:pt x="4390356" y="2467495"/>
                  </a:moveTo>
                  <a:lnTo>
                    <a:pt x="4390356" y="2548461"/>
                  </a:lnTo>
                </a:path>
                <a:path w="7776209" h="2866390">
                  <a:moveTo>
                    <a:pt x="4431471" y="2508620"/>
                  </a:moveTo>
                  <a:lnTo>
                    <a:pt x="4350524" y="2508620"/>
                  </a:lnTo>
                </a:path>
                <a:path w="7776209" h="2866390">
                  <a:moveTo>
                    <a:pt x="4440465" y="2500910"/>
                  </a:moveTo>
                  <a:lnTo>
                    <a:pt x="4440465" y="2581874"/>
                  </a:lnTo>
                </a:path>
                <a:path w="7776209" h="2866390">
                  <a:moveTo>
                    <a:pt x="4481580" y="2542034"/>
                  </a:moveTo>
                  <a:lnTo>
                    <a:pt x="4400633" y="2542034"/>
                  </a:lnTo>
                </a:path>
                <a:path w="7776209" h="2866390">
                  <a:moveTo>
                    <a:pt x="4485434" y="2525328"/>
                  </a:moveTo>
                  <a:lnTo>
                    <a:pt x="4485434" y="2606292"/>
                  </a:lnTo>
                </a:path>
                <a:path w="7776209" h="2866390">
                  <a:moveTo>
                    <a:pt x="4526550" y="2566453"/>
                  </a:moveTo>
                  <a:lnTo>
                    <a:pt x="4445604" y="2566453"/>
                  </a:lnTo>
                </a:path>
                <a:path w="7776209" h="2866390">
                  <a:moveTo>
                    <a:pt x="4511132" y="2525328"/>
                  </a:moveTo>
                  <a:lnTo>
                    <a:pt x="4511132" y="2606292"/>
                  </a:lnTo>
                </a:path>
                <a:path w="7776209" h="2866390">
                  <a:moveTo>
                    <a:pt x="4552247" y="2566453"/>
                  </a:moveTo>
                  <a:lnTo>
                    <a:pt x="4471302" y="2566453"/>
                  </a:lnTo>
                </a:path>
                <a:path w="7776209" h="2866390">
                  <a:moveTo>
                    <a:pt x="4539399" y="2525328"/>
                  </a:moveTo>
                  <a:lnTo>
                    <a:pt x="4539399" y="2606292"/>
                  </a:lnTo>
                </a:path>
                <a:path w="7776209" h="2866390">
                  <a:moveTo>
                    <a:pt x="4580514" y="2566453"/>
                  </a:moveTo>
                  <a:lnTo>
                    <a:pt x="4499568" y="2566453"/>
                  </a:lnTo>
                </a:path>
                <a:path w="7776209" h="2866390">
                  <a:moveTo>
                    <a:pt x="4549677" y="2525328"/>
                  </a:moveTo>
                  <a:lnTo>
                    <a:pt x="4549677" y="2606292"/>
                  </a:lnTo>
                </a:path>
                <a:path w="7776209" h="2866390">
                  <a:moveTo>
                    <a:pt x="4590792" y="2566453"/>
                  </a:moveTo>
                  <a:lnTo>
                    <a:pt x="4509847" y="2566453"/>
                  </a:lnTo>
                </a:path>
                <a:path w="7776209" h="2866390">
                  <a:moveTo>
                    <a:pt x="4557387" y="2525328"/>
                  </a:moveTo>
                  <a:lnTo>
                    <a:pt x="4557387" y="2606292"/>
                  </a:lnTo>
                </a:path>
                <a:path w="7776209" h="2866390">
                  <a:moveTo>
                    <a:pt x="4597218" y="2566453"/>
                  </a:moveTo>
                  <a:lnTo>
                    <a:pt x="4516272" y="2566453"/>
                  </a:lnTo>
                </a:path>
                <a:path w="7776209" h="2866390">
                  <a:moveTo>
                    <a:pt x="4670453" y="2539464"/>
                  </a:moveTo>
                  <a:lnTo>
                    <a:pt x="4670453" y="2620429"/>
                  </a:lnTo>
                </a:path>
                <a:path w="7776209" h="2866390">
                  <a:moveTo>
                    <a:pt x="4710285" y="2580589"/>
                  </a:moveTo>
                  <a:lnTo>
                    <a:pt x="4629339" y="2580589"/>
                  </a:lnTo>
                </a:path>
                <a:path w="7776209" h="2866390">
                  <a:moveTo>
                    <a:pt x="5091887" y="2606292"/>
                  </a:moveTo>
                  <a:lnTo>
                    <a:pt x="5091887" y="2687258"/>
                  </a:lnTo>
                </a:path>
                <a:path w="7776209" h="2866390">
                  <a:moveTo>
                    <a:pt x="5131717" y="2646133"/>
                  </a:moveTo>
                  <a:lnTo>
                    <a:pt x="5050771" y="2646133"/>
                  </a:lnTo>
                </a:path>
                <a:path w="7776209" h="2866390">
                  <a:moveTo>
                    <a:pt x="5124009" y="2665409"/>
                  </a:moveTo>
                  <a:lnTo>
                    <a:pt x="5124009" y="2745089"/>
                  </a:lnTo>
                </a:path>
                <a:path w="7776209" h="2866390">
                  <a:moveTo>
                    <a:pt x="5165124" y="2705249"/>
                  </a:moveTo>
                  <a:lnTo>
                    <a:pt x="5084178" y="2705249"/>
                  </a:lnTo>
                </a:path>
                <a:path w="7776209" h="2866390">
                  <a:moveTo>
                    <a:pt x="5212664" y="2665409"/>
                  </a:moveTo>
                  <a:lnTo>
                    <a:pt x="5212664" y="2745089"/>
                  </a:lnTo>
                </a:path>
                <a:path w="7776209" h="2866390">
                  <a:moveTo>
                    <a:pt x="5252495" y="2705249"/>
                  </a:moveTo>
                  <a:lnTo>
                    <a:pt x="5171548" y="2705249"/>
                  </a:lnTo>
                </a:path>
                <a:path w="7776209" h="2866390">
                  <a:moveTo>
                    <a:pt x="5694485" y="2665409"/>
                  </a:moveTo>
                  <a:lnTo>
                    <a:pt x="5694485" y="2745089"/>
                  </a:lnTo>
                </a:path>
                <a:path w="7776209" h="2866390">
                  <a:moveTo>
                    <a:pt x="5734316" y="2705249"/>
                  </a:moveTo>
                  <a:lnTo>
                    <a:pt x="5653369" y="2705249"/>
                  </a:lnTo>
                </a:path>
                <a:path w="7776209" h="2866390">
                  <a:moveTo>
                    <a:pt x="5703479" y="2665409"/>
                  </a:moveTo>
                  <a:lnTo>
                    <a:pt x="5703479" y="2745089"/>
                  </a:lnTo>
                </a:path>
                <a:path w="7776209" h="2866390">
                  <a:moveTo>
                    <a:pt x="5744595" y="2705249"/>
                  </a:moveTo>
                  <a:lnTo>
                    <a:pt x="5663649" y="2705249"/>
                  </a:lnTo>
                </a:path>
                <a:path w="7776209" h="2866390">
                  <a:moveTo>
                    <a:pt x="5712473" y="2665409"/>
                  </a:moveTo>
                  <a:lnTo>
                    <a:pt x="5712473" y="2745089"/>
                  </a:lnTo>
                </a:path>
                <a:path w="7776209" h="2866390">
                  <a:moveTo>
                    <a:pt x="5753589" y="2705249"/>
                  </a:moveTo>
                  <a:lnTo>
                    <a:pt x="5672643" y="2705249"/>
                  </a:lnTo>
                </a:path>
                <a:path w="7776209" h="2866390">
                  <a:moveTo>
                    <a:pt x="5722752" y="2665409"/>
                  </a:moveTo>
                  <a:lnTo>
                    <a:pt x="5722752" y="2745089"/>
                  </a:lnTo>
                </a:path>
                <a:path w="7776209" h="2866390">
                  <a:moveTo>
                    <a:pt x="5762583" y="2705249"/>
                  </a:moveTo>
                  <a:lnTo>
                    <a:pt x="5681637" y="2705249"/>
                  </a:lnTo>
                </a:path>
                <a:path w="7776209" h="2866390">
                  <a:moveTo>
                    <a:pt x="5731746" y="2665409"/>
                  </a:moveTo>
                  <a:lnTo>
                    <a:pt x="5731746" y="2745089"/>
                  </a:lnTo>
                </a:path>
                <a:path w="7776209" h="2866390">
                  <a:moveTo>
                    <a:pt x="5772862" y="2705249"/>
                  </a:moveTo>
                  <a:lnTo>
                    <a:pt x="5691916" y="2705249"/>
                  </a:lnTo>
                </a:path>
                <a:path w="7776209" h="2866390">
                  <a:moveTo>
                    <a:pt x="5765152" y="2669266"/>
                  </a:moveTo>
                  <a:lnTo>
                    <a:pt x="5765152" y="2750230"/>
                  </a:lnTo>
                </a:path>
                <a:path w="7776209" h="2866390">
                  <a:moveTo>
                    <a:pt x="5804983" y="2710390"/>
                  </a:moveTo>
                  <a:lnTo>
                    <a:pt x="5724036" y="2710390"/>
                  </a:lnTo>
                </a:path>
                <a:path w="7776209" h="2866390">
                  <a:moveTo>
                    <a:pt x="5775431" y="2689828"/>
                  </a:moveTo>
                  <a:lnTo>
                    <a:pt x="5775431" y="2770792"/>
                  </a:lnTo>
                </a:path>
                <a:path w="7776209" h="2866390">
                  <a:moveTo>
                    <a:pt x="5816546" y="2730953"/>
                  </a:moveTo>
                  <a:lnTo>
                    <a:pt x="5735601" y="2730953"/>
                  </a:lnTo>
                </a:path>
                <a:path w="7776209" h="2866390">
                  <a:moveTo>
                    <a:pt x="5826825" y="2710390"/>
                  </a:moveTo>
                  <a:lnTo>
                    <a:pt x="5826825" y="2791355"/>
                  </a:lnTo>
                </a:path>
                <a:path w="7776209" h="2866390">
                  <a:moveTo>
                    <a:pt x="5866656" y="2751515"/>
                  </a:moveTo>
                  <a:lnTo>
                    <a:pt x="5785709" y="2751515"/>
                  </a:lnTo>
                </a:path>
                <a:path w="7776209" h="2866390">
                  <a:moveTo>
                    <a:pt x="6325349" y="2738663"/>
                  </a:moveTo>
                  <a:lnTo>
                    <a:pt x="6325349" y="2819629"/>
                  </a:lnTo>
                </a:path>
                <a:path w="7776209" h="2866390">
                  <a:moveTo>
                    <a:pt x="6365181" y="2779788"/>
                  </a:moveTo>
                  <a:lnTo>
                    <a:pt x="6284235" y="2779788"/>
                  </a:lnTo>
                </a:path>
                <a:path w="7776209" h="2866390">
                  <a:moveTo>
                    <a:pt x="6664552" y="2738663"/>
                  </a:moveTo>
                  <a:lnTo>
                    <a:pt x="6664552" y="2819629"/>
                  </a:lnTo>
                </a:path>
                <a:path w="7776209" h="2866390">
                  <a:moveTo>
                    <a:pt x="6705668" y="2779788"/>
                  </a:moveTo>
                  <a:lnTo>
                    <a:pt x="6624722" y="2779788"/>
                  </a:lnTo>
                </a:path>
                <a:path w="7776209" h="2866390">
                  <a:moveTo>
                    <a:pt x="6701812" y="2738663"/>
                  </a:moveTo>
                  <a:lnTo>
                    <a:pt x="6701812" y="2819629"/>
                  </a:lnTo>
                </a:path>
                <a:path w="7776209" h="2866390">
                  <a:moveTo>
                    <a:pt x="6742928" y="2779788"/>
                  </a:moveTo>
                  <a:lnTo>
                    <a:pt x="6661982" y="2779788"/>
                  </a:lnTo>
                </a:path>
                <a:path w="7776209" h="2866390">
                  <a:moveTo>
                    <a:pt x="6713377" y="2738663"/>
                  </a:moveTo>
                  <a:lnTo>
                    <a:pt x="6713377" y="2819629"/>
                  </a:lnTo>
                </a:path>
                <a:path w="7776209" h="2866390">
                  <a:moveTo>
                    <a:pt x="6753207" y="2779788"/>
                  </a:moveTo>
                  <a:lnTo>
                    <a:pt x="6672261" y="2779788"/>
                  </a:lnTo>
                </a:path>
                <a:path w="7776209" h="2866390">
                  <a:moveTo>
                    <a:pt x="6717231" y="2738663"/>
                  </a:moveTo>
                  <a:lnTo>
                    <a:pt x="6717231" y="2819629"/>
                  </a:lnTo>
                </a:path>
                <a:path w="7776209" h="2866390">
                  <a:moveTo>
                    <a:pt x="6758347" y="2779788"/>
                  </a:moveTo>
                  <a:lnTo>
                    <a:pt x="6677401" y="2779788"/>
                  </a:lnTo>
                </a:path>
                <a:path w="7776209" h="2866390">
                  <a:moveTo>
                    <a:pt x="6781473" y="2784930"/>
                  </a:moveTo>
                  <a:lnTo>
                    <a:pt x="6781473" y="2865894"/>
                  </a:lnTo>
                </a:path>
                <a:path w="7776209" h="2866390">
                  <a:moveTo>
                    <a:pt x="6822589" y="2824769"/>
                  </a:moveTo>
                  <a:lnTo>
                    <a:pt x="6741643" y="2824769"/>
                  </a:lnTo>
                </a:path>
                <a:path w="7776209" h="2866390">
                  <a:moveTo>
                    <a:pt x="7306981" y="2784930"/>
                  </a:moveTo>
                  <a:lnTo>
                    <a:pt x="7306981" y="2865894"/>
                  </a:lnTo>
                </a:path>
                <a:path w="7776209" h="2866390">
                  <a:moveTo>
                    <a:pt x="7346811" y="2824769"/>
                  </a:moveTo>
                  <a:lnTo>
                    <a:pt x="7265865" y="2824769"/>
                  </a:lnTo>
                </a:path>
                <a:path w="7776209" h="2866390">
                  <a:moveTo>
                    <a:pt x="7656462" y="2784930"/>
                  </a:moveTo>
                  <a:lnTo>
                    <a:pt x="7656462" y="2865894"/>
                  </a:lnTo>
                </a:path>
                <a:path w="7776209" h="2866390">
                  <a:moveTo>
                    <a:pt x="7697576" y="2824769"/>
                  </a:moveTo>
                  <a:lnTo>
                    <a:pt x="7616631" y="2824769"/>
                  </a:lnTo>
                </a:path>
                <a:path w="7776209" h="2866390">
                  <a:moveTo>
                    <a:pt x="7734838" y="2784930"/>
                  </a:moveTo>
                  <a:lnTo>
                    <a:pt x="7734838" y="2865894"/>
                  </a:lnTo>
                </a:path>
                <a:path w="7776209" h="2866390">
                  <a:moveTo>
                    <a:pt x="7775954" y="2824769"/>
                  </a:moveTo>
                  <a:lnTo>
                    <a:pt x="7695008" y="2824769"/>
                  </a:lnTo>
                </a:path>
              </a:pathLst>
            </a:custGeom>
            <a:ln w="28575">
              <a:solidFill>
                <a:srgbClr val="3F4444"/>
              </a:solidFill>
            </a:ln>
          </p:spPr>
          <p:txBody>
            <a:bodyPr wrap="square" lIns="0" tIns="0" rIns="0" bIns="0" rtlCol="0"/>
            <a:lstStyle/>
            <a:p>
              <a:endParaRPr sz="1800"/>
            </a:p>
          </p:txBody>
        </p:sp>
      </p:grpSp>
      <p:sp>
        <p:nvSpPr>
          <p:cNvPr id="93" name="object 93"/>
          <p:cNvSpPr txBox="1"/>
          <p:nvPr/>
        </p:nvSpPr>
        <p:spPr>
          <a:xfrm>
            <a:off x="1074094" y="1214421"/>
            <a:ext cx="273368" cy="2524408"/>
          </a:xfrm>
          <a:prstGeom prst="rect">
            <a:avLst/>
          </a:prstGeom>
        </p:spPr>
        <p:txBody>
          <a:bodyPr vert="horz" wrap="square" lIns="0" tIns="43814" rIns="0" bIns="0" rtlCol="0">
            <a:spAutoFit/>
          </a:bodyPr>
          <a:lstStyle/>
          <a:p>
            <a:pPr marR="3810" algn="r">
              <a:spcBef>
                <a:spcPts val="344"/>
              </a:spcBef>
            </a:pPr>
            <a:r>
              <a:rPr sz="1200" spc="-19" dirty="0">
                <a:solidFill>
                  <a:srgbClr val="3F4444"/>
                </a:solidFill>
                <a:latin typeface="Arial"/>
                <a:cs typeface="Arial"/>
              </a:rPr>
              <a:t>100</a:t>
            </a:r>
            <a:endParaRPr sz="1200">
              <a:latin typeface="Arial"/>
              <a:cs typeface="Arial"/>
            </a:endParaRPr>
          </a:p>
          <a:p>
            <a:pPr marR="3810" algn="r">
              <a:spcBef>
                <a:spcPts val="269"/>
              </a:spcBef>
            </a:pPr>
            <a:r>
              <a:rPr sz="1200" spc="-19" dirty="0">
                <a:solidFill>
                  <a:srgbClr val="3F4444"/>
                </a:solidFill>
                <a:latin typeface="Arial"/>
                <a:cs typeface="Arial"/>
              </a:rPr>
              <a:t>90</a:t>
            </a:r>
            <a:endParaRPr sz="1200">
              <a:latin typeface="Arial"/>
              <a:cs typeface="Arial"/>
            </a:endParaRPr>
          </a:p>
          <a:p>
            <a:pPr marR="3810" algn="r">
              <a:spcBef>
                <a:spcPts val="379"/>
              </a:spcBef>
            </a:pPr>
            <a:r>
              <a:rPr sz="1200" spc="-19" dirty="0">
                <a:solidFill>
                  <a:srgbClr val="3F4444"/>
                </a:solidFill>
                <a:latin typeface="Arial"/>
                <a:cs typeface="Arial"/>
              </a:rPr>
              <a:t>80</a:t>
            </a:r>
            <a:endParaRPr sz="1200">
              <a:latin typeface="Arial"/>
              <a:cs typeface="Arial"/>
            </a:endParaRPr>
          </a:p>
          <a:p>
            <a:pPr marR="3810" algn="r">
              <a:spcBef>
                <a:spcPts val="379"/>
              </a:spcBef>
            </a:pPr>
            <a:r>
              <a:rPr sz="1200" spc="-19" dirty="0">
                <a:solidFill>
                  <a:srgbClr val="3F4444"/>
                </a:solidFill>
                <a:latin typeface="Arial"/>
                <a:cs typeface="Arial"/>
              </a:rPr>
              <a:t>70</a:t>
            </a:r>
            <a:endParaRPr sz="1200">
              <a:latin typeface="Arial"/>
              <a:cs typeface="Arial"/>
            </a:endParaRPr>
          </a:p>
          <a:p>
            <a:pPr marR="3810" algn="r">
              <a:spcBef>
                <a:spcPts val="304"/>
              </a:spcBef>
            </a:pPr>
            <a:r>
              <a:rPr sz="1200" spc="-19" dirty="0">
                <a:solidFill>
                  <a:srgbClr val="3F4444"/>
                </a:solidFill>
                <a:latin typeface="Arial"/>
                <a:cs typeface="Arial"/>
              </a:rPr>
              <a:t>60</a:t>
            </a:r>
            <a:endParaRPr sz="1200">
              <a:latin typeface="Arial"/>
              <a:cs typeface="Arial"/>
            </a:endParaRPr>
          </a:p>
          <a:p>
            <a:pPr marR="3810" algn="r">
              <a:spcBef>
                <a:spcPts val="349"/>
              </a:spcBef>
            </a:pPr>
            <a:r>
              <a:rPr sz="1200" spc="-19" dirty="0">
                <a:solidFill>
                  <a:srgbClr val="3F4444"/>
                </a:solidFill>
                <a:latin typeface="Arial"/>
                <a:cs typeface="Arial"/>
              </a:rPr>
              <a:t>50</a:t>
            </a:r>
            <a:endParaRPr sz="1200">
              <a:latin typeface="Arial"/>
              <a:cs typeface="Arial"/>
            </a:endParaRPr>
          </a:p>
          <a:p>
            <a:pPr marR="3810" algn="r">
              <a:spcBef>
                <a:spcPts val="379"/>
              </a:spcBef>
            </a:pPr>
            <a:r>
              <a:rPr sz="1200" spc="-19" dirty="0">
                <a:solidFill>
                  <a:srgbClr val="3F4444"/>
                </a:solidFill>
                <a:latin typeface="Arial"/>
                <a:cs typeface="Arial"/>
              </a:rPr>
              <a:t>40</a:t>
            </a:r>
            <a:endParaRPr sz="1200">
              <a:latin typeface="Arial"/>
              <a:cs typeface="Arial"/>
            </a:endParaRPr>
          </a:p>
          <a:p>
            <a:pPr marR="3810" algn="r">
              <a:spcBef>
                <a:spcPts val="338"/>
              </a:spcBef>
            </a:pPr>
            <a:r>
              <a:rPr sz="1200" spc="-19" dirty="0">
                <a:solidFill>
                  <a:srgbClr val="3F4444"/>
                </a:solidFill>
                <a:latin typeface="Arial"/>
                <a:cs typeface="Arial"/>
              </a:rPr>
              <a:t>30</a:t>
            </a:r>
            <a:endParaRPr sz="1200">
              <a:latin typeface="Arial"/>
              <a:cs typeface="Arial"/>
            </a:endParaRPr>
          </a:p>
          <a:p>
            <a:pPr marR="3810" algn="r">
              <a:spcBef>
                <a:spcPts val="379"/>
              </a:spcBef>
            </a:pPr>
            <a:r>
              <a:rPr sz="1200" spc="-19" dirty="0">
                <a:solidFill>
                  <a:srgbClr val="3F4444"/>
                </a:solidFill>
                <a:latin typeface="Arial"/>
                <a:cs typeface="Arial"/>
              </a:rPr>
              <a:t>20</a:t>
            </a:r>
            <a:endParaRPr sz="1200">
              <a:latin typeface="Arial"/>
              <a:cs typeface="Arial"/>
            </a:endParaRPr>
          </a:p>
          <a:p>
            <a:pPr marR="5239" algn="r">
              <a:spcBef>
                <a:spcPts val="390"/>
              </a:spcBef>
            </a:pPr>
            <a:r>
              <a:rPr sz="1200" spc="-19" dirty="0">
                <a:solidFill>
                  <a:srgbClr val="3F4444"/>
                </a:solidFill>
                <a:latin typeface="Arial"/>
                <a:cs typeface="Arial"/>
              </a:rPr>
              <a:t>10</a:t>
            </a:r>
            <a:endParaRPr sz="1200">
              <a:latin typeface="Arial"/>
              <a:cs typeface="Arial"/>
            </a:endParaRPr>
          </a:p>
          <a:p>
            <a:pPr marR="5715" algn="r">
              <a:spcBef>
                <a:spcPts val="255"/>
              </a:spcBef>
            </a:pPr>
            <a:r>
              <a:rPr sz="1200" dirty="0">
                <a:solidFill>
                  <a:srgbClr val="3F4444"/>
                </a:solidFill>
                <a:latin typeface="Arial"/>
                <a:cs typeface="Arial"/>
              </a:rPr>
              <a:t>0</a:t>
            </a:r>
            <a:endParaRPr sz="1200">
              <a:latin typeface="Arial"/>
              <a:cs typeface="Arial"/>
            </a:endParaRPr>
          </a:p>
        </p:txBody>
      </p:sp>
      <p:sp>
        <p:nvSpPr>
          <p:cNvPr id="94" name="object 94"/>
          <p:cNvSpPr txBox="1"/>
          <p:nvPr/>
        </p:nvSpPr>
        <p:spPr>
          <a:xfrm>
            <a:off x="4757153" y="1439227"/>
            <a:ext cx="807244" cy="194284"/>
          </a:xfrm>
          <a:prstGeom prst="rect">
            <a:avLst/>
          </a:prstGeom>
        </p:spPr>
        <p:txBody>
          <a:bodyPr vert="horz" wrap="square" lIns="0" tIns="9525" rIns="0" bIns="0" rtlCol="0">
            <a:spAutoFit/>
          </a:bodyPr>
          <a:lstStyle/>
          <a:p>
            <a:pPr marL="9525">
              <a:spcBef>
                <a:spcPts val="75"/>
              </a:spcBef>
            </a:pPr>
            <a:r>
              <a:rPr sz="1200" dirty="0">
                <a:solidFill>
                  <a:srgbClr val="3F4444"/>
                </a:solidFill>
                <a:latin typeface="Arial"/>
                <a:cs typeface="Arial"/>
              </a:rPr>
              <a:t>PFS </a:t>
            </a:r>
            <a:r>
              <a:rPr sz="1200" spc="-8" dirty="0">
                <a:solidFill>
                  <a:srgbClr val="3F4444"/>
                </a:solidFill>
                <a:latin typeface="Arial"/>
                <a:cs typeface="Arial"/>
              </a:rPr>
              <a:t>events</a:t>
            </a:r>
            <a:endParaRPr sz="1200">
              <a:latin typeface="Arial"/>
              <a:cs typeface="Arial"/>
            </a:endParaRPr>
          </a:p>
        </p:txBody>
      </p:sp>
      <p:sp>
        <p:nvSpPr>
          <p:cNvPr id="95" name="object 95"/>
          <p:cNvSpPr txBox="1"/>
          <p:nvPr/>
        </p:nvSpPr>
        <p:spPr>
          <a:xfrm>
            <a:off x="5778220" y="1004887"/>
            <a:ext cx="1395413" cy="627736"/>
          </a:xfrm>
          <a:prstGeom prst="rect">
            <a:avLst/>
          </a:prstGeom>
        </p:spPr>
        <p:txBody>
          <a:bodyPr vert="horz" wrap="square" lIns="0" tIns="9525" rIns="0" bIns="0" rtlCol="0">
            <a:spAutoFit/>
          </a:bodyPr>
          <a:lstStyle/>
          <a:p>
            <a:pPr marL="9525" marR="3810" indent="953" algn="ctr">
              <a:spcBef>
                <a:spcPts val="75"/>
              </a:spcBef>
            </a:pPr>
            <a:r>
              <a:rPr sz="1200" b="1" dirty="0">
                <a:solidFill>
                  <a:srgbClr val="FFFFFF"/>
                </a:solidFill>
                <a:latin typeface="Arial"/>
                <a:cs typeface="Arial"/>
              </a:rPr>
              <a:t>Capivasertib </a:t>
            </a:r>
            <a:r>
              <a:rPr sz="1200" b="1" spc="-38" dirty="0">
                <a:solidFill>
                  <a:srgbClr val="FFFFFF"/>
                </a:solidFill>
                <a:latin typeface="Arial"/>
                <a:cs typeface="Arial"/>
              </a:rPr>
              <a:t>+ </a:t>
            </a:r>
            <a:r>
              <a:rPr sz="1200" b="1" dirty="0">
                <a:solidFill>
                  <a:srgbClr val="FFFFFF"/>
                </a:solidFill>
                <a:latin typeface="Arial"/>
                <a:cs typeface="Arial"/>
              </a:rPr>
              <a:t>fulvestrant </a:t>
            </a:r>
            <a:r>
              <a:rPr sz="1200" b="1" spc="-8" dirty="0">
                <a:solidFill>
                  <a:srgbClr val="FFFFFF"/>
                </a:solidFill>
                <a:latin typeface="Arial"/>
                <a:cs typeface="Arial"/>
              </a:rPr>
              <a:t>(N=355)</a:t>
            </a:r>
            <a:endParaRPr sz="1200">
              <a:latin typeface="Arial"/>
              <a:cs typeface="Arial"/>
            </a:endParaRPr>
          </a:p>
          <a:p>
            <a:pPr marL="1429" algn="ctr">
              <a:spcBef>
                <a:spcPts val="540"/>
              </a:spcBef>
            </a:pPr>
            <a:r>
              <a:rPr sz="1200" spc="-19" dirty="0">
                <a:solidFill>
                  <a:srgbClr val="3F4444"/>
                </a:solidFill>
                <a:latin typeface="Arial"/>
                <a:cs typeface="Arial"/>
              </a:rPr>
              <a:t>258</a:t>
            </a:r>
            <a:endParaRPr sz="1200">
              <a:latin typeface="Arial"/>
              <a:cs typeface="Arial"/>
            </a:endParaRPr>
          </a:p>
        </p:txBody>
      </p:sp>
      <p:sp>
        <p:nvSpPr>
          <p:cNvPr id="96" name="object 96"/>
          <p:cNvSpPr txBox="1"/>
          <p:nvPr/>
        </p:nvSpPr>
        <p:spPr>
          <a:xfrm>
            <a:off x="7454191" y="1004887"/>
            <a:ext cx="1395413" cy="627736"/>
          </a:xfrm>
          <a:prstGeom prst="rect">
            <a:avLst/>
          </a:prstGeom>
        </p:spPr>
        <p:txBody>
          <a:bodyPr vert="horz" wrap="square" lIns="0" tIns="9525" rIns="0" bIns="0" rtlCol="0">
            <a:spAutoFit/>
          </a:bodyPr>
          <a:lstStyle/>
          <a:p>
            <a:pPr marL="9525" marR="3810" indent="1429" algn="ctr">
              <a:spcBef>
                <a:spcPts val="75"/>
              </a:spcBef>
            </a:pPr>
            <a:r>
              <a:rPr sz="1200" b="1" dirty="0">
                <a:solidFill>
                  <a:srgbClr val="FFFFFF"/>
                </a:solidFill>
                <a:latin typeface="Arial"/>
                <a:cs typeface="Arial"/>
              </a:rPr>
              <a:t>Placebo </a:t>
            </a:r>
            <a:r>
              <a:rPr sz="1200" b="1" spc="-38" dirty="0">
                <a:solidFill>
                  <a:srgbClr val="FFFFFF"/>
                </a:solidFill>
                <a:latin typeface="Arial"/>
                <a:cs typeface="Arial"/>
              </a:rPr>
              <a:t>+ </a:t>
            </a:r>
            <a:r>
              <a:rPr sz="1200" b="1" dirty="0">
                <a:solidFill>
                  <a:srgbClr val="FFFFFF"/>
                </a:solidFill>
                <a:latin typeface="Arial"/>
                <a:cs typeface="Arial"/>
              </a:rPr>
              <a:t>fulvestrant </a:t>
            </a:r>
            <a:r>
              <a:rPr sz="1200" b="1" spc="-8" dirty="0">
                <a:solidFill>
                  <a:srgbClr val="FFFFFF"/>
                </a:solidFill>
                <a:latin typeface="Arial"/>
                <a:cs typeface="Arial"/>
              </a:rPr>
              <a:t>(N=353)</a:t>
            </a:r>
            <a:endParaRPr sz="1200">
              <a:latin typeface="Arial"/>
              <a:cs typeface="Arial"/>
            </a:endParaRPr>
          </a:p>
          <a:p>
            <a:pPr marL="1429" algn="ctr">
              <a:spcBef>
                <a:spcPts val="540"/>
              </a:spcBef>
            </a:pPr>
            <a:r>
              <a:rPr sz="1200" spc="-19" dirty="0">
                <a:solidFill>
                  <a:srgbClr val="3F4444"/>
                </a:solidFill>
                <a:latin typeface="Arial"/>
                <a:cs typeface="Arial"/>
              </a:rPr>
              <a:t>293</a:t>
            </a:r>
            <a:endParaRPr sz="1200">
              <a:latin typeface="Arial"/>
              <a:cs typeface="Arial"/>
            </a:endParaRPr>
          </a:p>
        </p:txBody>
      </p:sp>
      <p:graphicFrame>
        <p:nvGraphicFramePr>
          <p:cNvPr id="97" name="object 97"/>
          <p:cNvGraphicFramePr>
            <a:graphicFrameLocks noGrp="1"/>
          </p:cNvGraphicFramePr>
          <p:nvPr/>
        </p:nvGraphicFramePr>
        <p:xfrm>
          <a:off x="3893443" y="1665369"/>
          <a:ext cx="5075397" cy="856774"/>
        </p:xfrm>
        <a:graphic>
          <a:graphicData uri="http://schemas.openxmlformats.org/drawingml/2006/table">
            <a:tbl>
              <a:tblPr firstRow="1" bandRow="1">
                <a:tableStyleId>{2D5ABB26-0587-4C30-8999-92F81FD0307C}</a:tableStyleId>
              </a:tblPr>
              <a:tblGrid>
                <a:gridCol w="1724025">
                  <a:extLst>
                    <a:ext uri="{9D8B030D-6E8A-4147-A177-3AD203B41FA5}">
                      <a16:colId xmlns:a16="http://schemas.microsoft.com/office/drawing/2014/main" val="20000"/>
                    </a:ext>
                  </a:extLst>
                </a:gridCol>
                <a:gridCol w="1708309">
                  <a:extLst>
                    <a:ext uri="{9D8B030D-6E8A-4147-A177-3AD203B41FA5}">
                      <a16:colId xmlns:a16="http://schemas.microsoft.com/office/drawing/2014/main" val="20001"/>
                    </a:ext>
                  </a:extLst>
                </a:gridCol>
                <a:gridCol w="1643063">
                  <a:extLst>
                    <a:ext uri="{9D8B030D-6E8A-4147-A177-3AD203B41FA5}">
                      <a16:colId xmlns:a16="http://schemas.microsoft.com/office/drawing/2014/main" val="20002"/>
                    </a:ext>
                  </a:extLst>
                </a:gridCol>
              </a:tblGrid>
              <a:tr h="434340">
                <a:tc>
                  <a:txBody>
                    <a:bodyPr/>
                    <a:lstStyle/>
                    <a:p>
                      <a:pPr marL="622935" marR="81280" indent="467995">
                        <a:lnSpc>
                          <a:spcPct val="100000"/>
                        </a:lnSpc>
                        <a:spcBef>
                          <a:spcPts val="315"/>
                        </a:spcBef>
                      </a:pPr>
                      <a:r>
                        <a:rPr sz="1200" dirty="0">
                          <a:solidFill>
                            <a:srgbClr val="3F4444"/>
                          </a:solidFill>
                          <a:latin typeface="Arial"/>
                          <a:cs typeface="Arial"/>
                        </a:rPr>
                        <a:t>Median</a:t>
                      </a:r>
                      <a:r>
                        <a:rPr sz="1200" spc="-25" dirty="0">
                          <a:solidFill>
                            <a:srgbClr val="3F4444"/>
                          </a:solidFill>
                          <a:latin typeface="Arial"/>
                          <a:cs typeface="Arial"/>
                        </a:rPr>
                        <a:t> PFS </a:t>
                      </a:r>
                      <a:r>
                        <a:rPr sz="1200" dirty="0">
                          <a:solidFill>
                            <a:srgbClr val="3F4444"/>
                          </a:solidFill>
                          <a:latin typeface="Arial"/>
                          <a:cs typeface="Arial"/>
                        </a:rPr>
                        <a:t>(95%</a:t>
                      </a:r>
                      <a:r>
                        <a:rPr sz="1200" spc="-10" dirty="0">
                          <a:solidFill>
                            <a:srgbClr val="3F4444"/>
                          </a:solidFill>
                          <a:latin typeface="Arial"/>
                          <a:cs typeface="Arial"/>
                        </a:rPr>
                        <a:t> </a:t>
                      </a:r>
                      <a:r>
                        <a:rPr sz="1200" dirty="0">
                          <a:solidFill>
                            <a:srgbClr val="3F4444"/>
                          </a:solidFill>
                          <a:latin typeface="Arial"/>
                          <a:cs typeface="Arial"/>
                        </a:rPr>
                        <a:t>CI);</a:t>
                      </a:r>
                      <a:r>
                        <a:rPr sz="1200" spc="-5" dirty="0">
                          <a:solidFill>
                            <a:srgbClr val="3F4444"/>
                          </a:solidFill>
                          <a:latin typeface="Arial"/>
                          <a:cs typeface="Arial"/>
                        </a:rPr>
                        <a:t> </a:t>
                      </a:r>
                      <a:r>
                        <a:rPr sz="1200" spc="-10" dirty="0">
                          <a:solidFill>
                            <a:srgbClr val="3F4444"/>
                          </a:solidFill>
                          <a:latin typeface="Arial"/>
                          <a:cs typeface="Arial"/>
                        </a:rPr>
                        <a:t>months</a:t>
                      </a:r>
                      <a:endParaRPr sz="1200">
                        <a:latin typeface="Arial"/>
                        <a:cs typeface="Arial"/>
                      </a:endParaRPr>
                    </a:p>
                  </a:txBody>
                  <a:tcPr marL="0" marR="0" marT="3000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L="561340">
                        <a:lnSpc>
                          <a:spcPct val="100000"/>
                        </a:lnSpc>
                        <a:spcBef>
                          <a:spcPts val="1275"/>
                        </a:spcBef>
                      </a:pPr>
                      <a:r>
                        <a:rPr sz="1200" b="1" dirty="0">
                          <a:solidFill>
                            <a:srgbClr val="3F4444"/>
                          </a:solidFill>
                          <a:latin typeface="Arial"/>
                          <a:cs typeface="Arial"/>
                        </a:rPr>
                        <a:t>7.2</a:t>
                      </a:r>
                      <a:r>
                        <a:rPr sz="1200" b="1" spc="-5" dirty="0">
                          <a:solidFill>
                            <a:srgbClr val="3F4444"/>
                          </a:solidFill>
                          <a:latin typeface="Arial"/>
                          <a:cs typeface="Arial"/>
                        </a:rPr>
                        <a:t> </a:t>
                      </a:r>
                      <a:r>
                        <a:rPr sz="1200" spc="-10" dirty="0">
                          <a:solidFill>
                            <a:srgbClr val="3F4444"/>
                          </a:solidFill>
                          <a:latin typeface="Arial"/>
                          <a:cs typeface="Arial"/>
                        </a:rPr>
                        <a:t>(5.5–7.4)</a:t>
                      </a:r>
                      <a:endParaRPr sz="1200">
                        <a:latin typeface="Arial"/>
                        <a:cs typeface="Arial"/>
                      </a:endParaRPr>
                    </a:p>
                  </a:txBody>
                  <a:tcPr marL="0" marR="0" marT="1214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L="518159">
                        <a:lnSpc>
                          <a:spcPct val="100000"/>
                        </a:lnSpc>
                        <a:spcBef>
                          <a:spcPts val="1275"/>
                        </a:spcBef>
                      </a:pPr>
                      <a:r>
                        <a:rPr sz="1200" b="1" dirty="0">
                          <a:solidFill>
                            <a:srgbClr val="3F4444"/>
                          </a:solidFill>
                          <a:latin typeface="Arial"/>
                          <a:cs typeface="Arial"/>
                        </a:rPr>
                        <a:t>3.6</a:t>
                      </a:r>
                      <a:r>
                        <a:rPr sz="1200" b="1" spc="-5" dirty="0">
                          <a:solidFill>
                            <a:srgbClr val="3F4444"/>
                          </a:solidFill>
                          <a:latin typeface="Arial"/>
                          <a:cs typeface="Arial"/>
                        </a:rPr>
                        <a:t> </a:t>
                      </a:r>
                      <a:r>
                        <a:rPr sz="1200" spc="-10" dirty="0">
                          <a:solidFill>
                            <a:srgbClr val="3F4444"/>
                          </a:solidFill>
                          <a:latin typeface="Arial"/>
                          <a:cs typeface="Arial"/>
                        </a:rPr>
                        <a:t>(2.8–3.7)</a:t>
                      </a:r>
                      <a:endParaRPr sz="1200">
                        <a:latin typeface="Arial"/>
                        <a:cs typeface="Arial"/>
                      </a:endParaRPr>
                    </a:p>
                  </a:txBody>
                  <a:tcPr marL="0" marR="0" marT="1214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extLst>
                  <a:ext uri="{0D108BD9-81ED-4DB2-BD59-A6C34878D82A}">
                    <a16:rowId xmlns:a16="http://schemas.microsoft.com/office/drawing/2014/main" val="10000"/>
                  </a:ext>
                </a:extLst>
              </a:tr>
              <a:tr h="278130">
                <a:tc>
                  <a:txBody>
                    <a:bodyPr/>
                    <a:lstStyle/>
                    <a:p>
                      <a:pPr marL="151130">
                        <a:lnSpc>
                          <a:spcPct val="100000"/>
                        </a:lnSpc>
                        <a:spcBef>
                          <a:spcPts val="455"/>
                        </a:spcBef>
                      </a:pPr>
                      <a:r>
                        <a:rPr sz="1200" dirty="0">
                          <a:solidFill>
                            <a:srgbClr val="3F4444"/>
                          </a:solidFill>
                          <a:latin typeface="Arial"/>
                          <a:cs typeface="Arial"/>
                        </a:rPr>
                        <a:t>Adjusted</a:t>
                      </a:r>
                      <a:r>
                        <a:rPr sz="1200" spc="-20" dirty="0">
                          <a:solidFill>
                            <a:srgbClr val="3F4444"/>
                          </a:solidFill>
                          <a:latin typeface="Arial"/>
                          <a:cs typeface="Arial"/>
                        </a:rPr>
                        <a:t> </a:t>
                      </a:r>
                      <a:r>
                        <a:rPr sz="1200" dirty="0">
                          <a:solidFill>
                            <a:srgbClr val="3F4444"/>
                          </a:solidFill>
                          <a:latin typeface="Arial"/>
                          <a:cs typeface="Arial"/>
                        </a:rPr>
                        <a:t>HR</a:t>
                      </a:r>
                      <a:r>
                        <a:rPr sz="1200" spc="-20" dirty="0">
                          <a:solidFill>
                            <a:srgbClr val="3F4444"/>
                          </a:solidFill>
                          <a:latin typeface="Arial"/>
                          <a:cs typeface="Arial"/>
                        </a:rPr>
                        <a:t> </a:t>
                      </a:r>
                      <a:r>
                        <a:rPr sz="1200" dirty="0">
                          <a:solidFill>
                            <a:srgbClr val="3F4444"/>
                          </a:solidFill>
                          <a:latin typeface="Arial"/>
                          <a:cs typeface="Arial"/>
                        </a:rPr>
                        <a:t>(95%</a:t>
                      </a:r>
                      <a:r>
                        <a:rPr sz="1200" spc="-15" dirty="0">
                          <a:solidFill>
                            <a:srgbClr val="3F4444"/>
                          </a:solidFill>
                          <a:latin typeface="Arial"/>
                          <a:cs typeface="Arial"/>
                        </a:rPr>
                        <a:t> </a:t>
                      </a:r>
                      <a:r>
                        <a:rPr sz="1200" spc="-20" dirty="0">
                          <a:solidFill>
                            <a:srgbClr val="3F4444"/>
                          </a:solidFill>
                          <a:latin typeface="Arial"/>
                          <a:cs typeface="Arial"/>
                        </a:rPr>
                        <a:t>CI):</a:t>
                      </a:r>
                      <a:endParaRPr sz="1200">
                        <a:latin typeface="Arial"/>
                        <a:cs typeface="Arial"/>
                      </a:endParaRPr>
                    </a:p>
                  </a:txBody>
                  <a:tcPr marL="0" marR="0" marT="433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DF6E5"/>
                    </a:solidFill>
                  </a:tcPr>
                </a:tc>
                <a:tc gridSpan="2">
                  <a:txBody>
                    <a:bodyPr/>
                    <a:lstStyle/>
                    <a:p>
                      <a:pPr marL="292735">
                        <a:lnSpc>
                          <a:spcPct val="100000"/>
                        </a:lnSpc>
                        <a:spcBef>
                          <a:spcPts val="455"/>
                        </a:spcBef>
                      </a:pPr>
                      <a:r>
                        <a:rPr sz="1200" b="1" dirty="0">
                          <a:solidFill>
                            <a:srgbClr val="3F4444"/>
                          </a:solidFill>
                          <a:latin typeface="Arial"/>
                          <a:cs typeface="Arial"/>
                        </a:rPr>
                        <a:t>0.60</a:t>
                      </a:r>
                      <a:r>
                        <a:rPr sz="1200" b="1" spc="-5" dirty="0">
                          <a:solidFill>
                            <a:srgbClr val="3F4444"/>
                          </a:solidFill>
                          <a:latin typeface="Arial"/>
                          <a:cs typeface="Arial"/>
                        </a:rPr>
                        <a:t> </a:t>
                      </a:r>
                      <a:r>
                        <a:rPr sz="1200" b="1" dirty="0">
                          <a:solidFill>
                            <a:srgbClr val="3F4444"/>
                          </a:solidFill>
                          <a:latin typeface="Arial"/>
                          <a:cs typeface="Arial"/>
                        </a:rPr>
                        <a:t>(0.51, 0.71)</a:t>
                      </a:r>
                      <a:r>
                        <a:rPr sz="1200" dirty="0">
                          <a:solidFill>
                            <a:srgbClr val="3F4444"/>
                          </a:solidFill>
                          <a:latin typeface="Arial"/>
                          <a:cs typeface="Arial"/>
                        </a:rPr>
                        <a:t>;</a:t>
                      </a:r>
                      <a:r>
                        <a:rPr sz="1200" spc="10" dirty="0">
                          <a:solidFill>
                            <a:srgbClr val="3F4444"/>
                          </a:solidFill>
                          <a:latin typeface="Arial"/>
                          <a:cs typeface="Arial"/>
                        </a:rPr>
                        <a:t> </a:t>
                      </a:r>
                      <a:r>
                        <a:rPr sz="1200" spc="-10" dirty="0">
                          <a:solidFill>
                            <a:srgbClr val="3F4444"/>
                          </a:solidFill>
                          <a:latin typeface="Arial"/>
                          <a:cs typeface="Arial"/>
                        </a:rPr>
                        <a:t>two­</a:t>
                      </a:r>
                      <a:r>
                        <a:rPr sz="1200" dirty="0">
                          <a:solidFill>
                            <a:srgbClr val="3F4444"/>
                          </a:solidFill>
                          <a:latin typeface="Arial"/>
                          <a:cs typeface="Arial"/>
                        </a:rPr>
                        <a:t>sided </a:t>
                      </a:r>
                      <a:r>
                        <a:rPr sz="1200" spc="-10" dirty="0">
                          <a:solidFill>
                            <a:srgbClr val="3F4444"/>
                          </a:solidFill>
                          <a:latin typeface="Arial"/>
                          <a:cs typeface="Arial"/>
                        </a:rPr>
                        <a:t>p­</a:t>
                      </a:r>
                      <a:r>
                        <a:rPr sz="1200" dirty="0">
                          <a:solidFill>
                            <a:srgbClr val="3F4444"/>
                          </a:solidFill>
                          <a:latin typeface="Arial"/>
                          <a:cs typeface="Arial"/>
                        </a:rPr>
                        <a:t>value</a:t>
                      </a:r>
                      <a:r>
                        <a:rPr sz="1200" spc="-10" dirty="0">
                          <a:solidFill>
                            <a:srgbClr val="3F4444"/>
                          </a:solidFill>
                          <a:latin typeface="Arial"/>
                          <a:cs typeface="Arial"/>
                        </a:rPr>
                        <a:t> &lt;0.001</a:t>
                      </a:r>
                      <a:endParaRPr sz="1200">
                        <a:latin typeface="Arial"/>
                        <a:cs typeface="Arial"/>
                      </a:endParaRPr>
                    </a:p>
                  </a:txBody>
                  <a:tcPr marL="0" marR="0" marT="433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DF6E5"/>
                    </a:solidFill>
                  </a:tcPr>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sp>
        <p:nvSpPr>
          <p:cNvPr id="98" name="object 98"/>
          <p:cNvSpPr txBox="1"/>
          <p:nvPr/>
        </p:nvSpPr>
        <p:spPr>
          <a:xfrm>
            <a:off x="1417261" y="3754831"/>
            <a:ext cx="6893719" cy="378950"/>
          </a:xfrm>
          <a:prstGeom prst="rect">
            <a:avLst/>
          </a:prstGeom>
        </p:spPr>
        <p:txBody>
          <a:bodyPr vert="horz" wrap="square" lIns="0" tIns="9525" rIns="0" bIns="0" rtlCol="0">
            <a:spAutoFit/>
          </a:bodyPr>
          <a:lstStyle/>
          <a:p>
            <a:pPr marL="9525">
              <a:spcBef>
                <a:spcPts val="75"/>
              </a:spcBef>
              <a:tabLst>
                <a:tab pos="291465" algn="l"/>
                <a:tab pos="550069" algn="l"/>
                <a:tab pos="808673" algn="l"/>
                <a:tab pos="1067276" algn="l"/>
                <a:tab pos="1325879" algn="l"/>
                <a:tab pos="1584484" algn="l"/>
                <a:tab pos="1843088" algn="l"/>
                <a:tab pos="2101691" algn="l"/>
                <a:tab pos="2360295" algn="l"/>
                <a:tab pos="2576513" algn="l"/>
                <a:tab pos="2914174" algn="l"/>
              </a:tabLst>
            </a:pPr>
            <a:r>
              <a:rPr sz="1200" spc="-38" dirty="0">
                <a:solidFill>
                  <a:srgbClr val="3F4444"/>
                </a:solidFill>
                <a:latin typeface="Arial"/>
                <a:cs typeface="Arial"/>
              </a:rPr>
              <a:t>0</a:t>
            </a:r>
            <a:r>
              <a:rPr sz="1200" dirty="0">
                <a:solidFill>
                  <a:srgbClr val="3F4444"/>
                </a:solidFill>
                <a:latin typeface="Arial"/>
                <a:cs typeface="Arial"/>
              </a:rPr>
              <a:t>	</a:t>
            </a:r>
            <a:r>
              <a:rPr sz="1200" spc="-38" dirty="0">
                <a:solidFill>
                  <a:srgbClr val="3F4444"/>
                </a:solidFill>
                <a:latin typeface="Arial"/>
                <a:cs typeface="Arial"/>
              </a:rPr>
              <a:t>1</a:t>
            </a:r>
            <a:r>
              <a:rPr sz="1200" dirty="0">
                <a:solidFill>
                  <a:srgbClr val="3F4444"/>
                </a:solidFill>
                <a:latin typeface="Arial"/>
                <a:cs typeface="Arial"/>
              </a:rPr>
              <a:t>	</a:t>
            </a:r>
            <a:r>
              <a:rPr sz="1200" spc="-38" dirty="0">
                <a:solidFill>
                  <a:srgbClr val="3F4444"/>
                </a:solidFill>
                <a:latin typeface="Arial"/>
                <a:cs typeface="Arial"/>
              </a:rPr>
              <a:t>2</a:t>
            </a:r>
            <a:r>
              <a:rPr sz="1200" dirty="0">
                <a:solidFill>
                  <a:srgbClr val="3F4444"/>
                </a:solidFill>
                <a:latin typeface="Arial"/>
                <a:cs typeface="Arial"/>
              </a:rPr>
              <a:t>	</a:t>
            </a:r>
            <a:r>
              <a:rPr sz="1200" spc="-38" dirty="0">
                <a:solidFill>
                  <a:srgbClr val="3F4444"/>
                </a:solidFill>
                <a:latin typeface="Arial"/>
                <a:cs typeface="Arial"/>
              </a:rPr>
              <a:t>3</a:t>
            </a:r>
            <a:r>
              <a:rPr sz="1200" dirty="0">
                <a:solidFill>
                  <a:srgbClr val="3F4444"/>
                </a:solidFill>
                <a:latin typeface="Arial"/>
                <a:cs typeface="Arial"/>
              </a:rPr>
              <a:t>	</a:t>
            </a:r>
            <a:r>
              <a:rPr sz="1200" spc="-38" dirty="0">
                <a:solidFill>
                  <a:srgbClr val="3F4444"/>
                </a:solidFill>
                <a:latin typeface="Arial"/>
                <a:cs typeface="Arial"/>
              </a:rPr>
              <a:t>4</a:t>
            </a:r>
            <a:r>
              <a:rPr sz="1200" dirty="0">
                <a:solidFill>
                  <a:srgbClr val="3F4444"/>
                </a:solidFill>
                <a:latin typeface="Arial"/>
                <a:cs typeface="Arial"/>
              </a:rPr>
              <a:t>	</a:t>
            </a:r>
            <a:r>
              <a:rPr sz="1200" spc="-38" dirty="0">
                <a:solidFill>
                  <a:srgbClr val="3F4444"/>
                </a:solidFill>
                <a:latin typeface="Arial"/>
                <a:cs typeface="Arial"/>
              </a:rPr>
              <a:t>5</a:t>
            </a:r>
            <a:r>
              <a:rPr sz="1200" dirty="0">
                <a:solidFill>
                  <a:srgbClr val="3F4444"/>
                </a:solidFill>
                <a:latin typeface="Arial"/>
                <a:cs typeface="Arial"/>
              </a:rPr>
              <a:t>	</a:t>
            </a:r>
            <a:r>
              <a:rPr sz="1200" spc="-38" dirty="0">
                <a:solidFill>
                  <a:srgbClr val="3F4444"/>
                </a:solidFill>
                <a:latin typeface="Arial"/>
                <a:cs typeface="Arial"/>
              </a:rPr>
              <a:t>6</a:t>
            </a:r>
            <a:r>
              <a:rPr sz="1200" dirty="0">
                <a:solidFill>
                  <a:srgbClr val="3F4444"/>
                </a:solidFill>
                <a:latin typeface="Arial"/>
                <a:cs typeface="Arial"/>
              </a:rPr>
              <a:t>	</a:t>
            </a:r>
            <a:r>
              <a:rPr sz="1200" spc="-38" dirty="0">
                <a:solidFill>
                  <a:srgbClr val="3F4444"/>
                </a:solidFill>
                <a:latin typeface="Arial"/>
                <a:cs typeface="Arial"/>
              </a:rPr>
              <a:t>7</a:t>
            </a:r>
            <a:r>
              <a:rPr sz="1200" dirty="0">
                <a:solidFill>
                  <a:srgbClr val="3F4444"/>
                </a:solidFill>
                <a:latin typeface="Arial"/>
                <a:cs typeface="Arial"/>
              </a:rPr>
              <a:t>	</a:t>
            </a:r>
            <a:r>
              <a:rPr sz="1200" spc="-38" dirty="0">
                <a:solidFill>
                  <a:srgbClr val="3F4444"/>
                </a:solidFill>
                <a:latin typeface="Arial"/>
                <a:cs typeface="Arial"/>
              </a:rPr>
              <a:t>8</a:t>
            </a:r>
            <a:r>
              <a:rPr sz="1200" dirty="0">
                <a:solidFill>
                  <a:srgbClr val="3F4444"/>
                </a:solidFill>
                <a:latin typeface="Arial"/>
                <a:cs typeface="Arial"/>
              </a:rPr>
              <a:t>	</a:t>
            </a:r>
            <a:r>
              <a:rPr sz="1200" spc="-38" dirty="0">
                <a:solidFill>
                  <a:srgbClr val="3F4444"/>
                </a:solidFill>
                <a:latin typeface="Arial"/>
                <a:cs typeface="Arial"/>
              </a:rPr>
              <a:t>9</a:t>
            </a:r>
            <a:r>
              <a:rPr sz="1200" dirty="0">
                <a:solidFill>
                  <a:srgbClr val="3F4444"/>
                </a:solidFill>
                <a:latin typeface="Arial"/>
                <a:cs typeface="Arial"/>
              </a:rPr>
              <a:t>	</a:t>
            </a:r>
            <a:r>
              <a:rPr sz="1200" spc="-19" dirty="0">
                <a:solidFill>
                  <a:srgbClr val="3F4444"/>
                </a:solidFill>
                <a:latin typeface="Arial"/>
                <a:cs typeface="Arial"/>
              </a:rPr>
              <a:t>10</a:t>
            </a:r>
            <a:r>
              <a:rPr sz="1200" dirty="0">
                <a:solidFill>
                  <a:srgbClr val="3F4444"/>
                </a:solidFill>
                <a:latin typeface="Arial"/>
                <a:cs typeface="Arial"/>
              </a:rPr>
              <a:t>	1</a:t>
            </a:r>
            <a:r>
              <a:rPr sz="1200" spc="34" dirty="0">
                <a:solidFill>
                  <a:srgbClr val="3F4444"/>
                </a:solidFill>
                <a:latin typeface="Arial"/>
                <a:cs typeface="Arial"/>
              </a:rPr>
              <a:t>  </a:t>
            </a:r>
            <a:r>
              <a:rPr sz="1200" dirty="0">
                <a:solidFill>
                  <a:srgbClr val="3F4444"/>
                </a:solidFill>
                <a:latin typeface="Arial"/>
                <a:cs typeface="Arial"/>
              </a:rPr>
              <a:t>12</a:t>
            </a:r>
            <a:r>
              <a:rPr sz="1200" spc="363" dirty="0">
                <a:solidFill>
                  <a:srgbClr val="3F4444"/>
                </a:solidFill>
                <a:latin typeface="Arial"/>
                <a:cs typeface="Arial"/>
              </a:rPr>
              <a:t> </a:t>
            </a:r>
            <a:r>
              <a:rPr sz="1200" dirty="0">
                <a:solidFill>
                  <a:srgbClr val="3F4444"/>
                </a:solidFill>
                <a:latin typeface="Arial"/>
                <a:cs typeface="Arial"/>
              </a:rPr>
              <a:t>13</a:t>
            </a:r>
            <a:r>
              <a:rPr sz="1200" spc="360" dirty="0">
                <a:solidFill>
                  <a:srgbClr val="3F4444"/>
                </a:solidFill>
                <a:latin typeface="Arial"/>
                <a:cs typeface="Arial"/>
              </a:rPr>
              <a:t> </a:t>
            </a:r>
            <a:r>
              <a:rPr sz="1200" dirty="0">
                <a:solidFill>
                  <a:srgbClr val="3F4444"/>
                </a:solidFill>
                <a:latin typeface="Arial"/>
                <a:cs typeface="Arial"/>
              </a:rPr>
              <a:t>14</a:t>
            </a:r>
            <a:r>
              <a:rPr sz="1200" spc="360" dirty="0">
                <a:solidFill>
                  <a:srgbClr val="3F4444"/>
                </a:solidFill>
                <a:latin typeface="Arial"/>
                <a:cs typeface="Arial"/>
              </a:rPr>
              <a:t> </a:t>
            </a:r>
            <a:r>
              <a:rPr sz="1200" dirty="0">
                <a:solidFill>
                  <a:srgbClr val="3F4444"/>
                </a:solidFill>
                <a:latin typeface="Arial"/>
                <a:cs typeface="Arial"/>
              </a:rPr>
              <a:t>15</a:t>
            </a:r>
            <a:r>
              <a:rPr sz="1200" spc="360" dirty="0">
                <a:solidFill>
                  <a:srgbClr val="3F4444"/>
                </a:solidFill>
                <a:latin typeface="Arial"/>
                <a:cs typeface="Arial"/>
              </a:rPr>
              <a:t> </a:t>
            </a:r>
            <a:r>
              <a:rPr sz="1200" dirty="0">
                <a:solidFill>
                  <a:srgbClr val="3F4444"/>
                </a:solidFill>
                <a:latin typeface="Arial"/>
                <a:cs typeface="Arial"/>
              </a:rPr>
              <a:t>16</a:t>
            </a:r>
            <a:r>
              <a:rPr sz="1200" spc="360" dirty="0">
                <a:solidFill>
                  <a:srgbClr val="3F4444"/>
                </a:solidFill>
                <a:latin typeface="Arial"/>
                <a:cs typeface="Arial"/>
              </a:rPr>
              <a:t> </a:t>
            </a:r>
            <a:r>
              <a:rPr sz="1200" dirty="0">
                <a:solidFill>
                  <a:srgbClr val="3F4444"/>
                </a:solidFill>
                <a:latin typeface="Arial"/>
                <a:cs typeface="Arial"/>
              </a:rPr>
              <a:t>17</a:t>
            </a:r>
            <a:r>
              <a:rPr sz="1200" spc="360" dirty="0">
                <a:solidFill>
                  <a:srgbClr val="3F4444"/>
                </a:solidFill>
                <a:latin typeface="Arial"/>
                <a:cs typeface="Arial"/>
              </a:rPr>
              <a:t> </a:t>
            </a:r>
            <a:r>
              <a:rPr sz="1200" dirty="0">
                <a:solidFill>
                  <a:srgbClr val="3F4444"/>
                </a:solidFill>
                <a:latin typeface="Arial"/>
                <a:cs typeface="Arial"/>
              </a:rPr>
              <a:t>18</a:t>
            </a:r>
            <a:r>
              <a:rPr sz="1200" spc="360" dirty="0">
                <a:solidFill>
                  <a:srgbClr val="3F4444"/>
                </a:solidFill>
                <a:latin typeface="Arial"/>
                <a:cs typeface="Arial"/>
              </a:rPr>
              <a:t> </a:t>
            </a:r>
            <a:r>
              <a:rPr sz="1200" dirty="0">
                <a:solidFill>
                  <a:srgbClr val="3F4444"/>
                </a:solidFill>
                <a:latin typeface="Arial"/>
                <a:cs typeface="Arial"/>
              </a:rPr>
              <a:t>19</a:t>
            </a:r>
            <a:r>
              <a:rPr sz="1200" spc="360" dirty="0">
                <a:solidFill>
                  <a:srgbClr val="3F4444"/>
                </a:solidFill>
                <a:latin typeface="Arial"/>
                <a:cs typeface="Arial"/>
              </a:rPr>
              <a:t> </a:t>
            </a:r>
            <a:r>
              <a:rPr sz="1200" dirty="0">
                <a:solidFill>
                  <a:srgbClr val="3F4444"/>
                </a:solidFill>
                <a:latin typeface="Arial"/>
                <a:cs typeface="Arial"/>
              </a:rPr>
              <a:t>20</a:t>
            </a:r>
            <a:r>
              <a:rPr sz="1200" spc="360" dirty="0">
                <a:solidFill>
                  <a:srgbClr val="3F4444"/>
                </a:solidFill>
                <a:latin typeface="Arial"/>
                <a:cs typeface="Arial"/>
              </a:rPr>
              <a:t> </a:t>
            </a:r>
            <a:r>
              <a:rPr sz="1200" dirty="0">
                <a:solidFill>
                  <a:srgbClr val="3F4444"/>
                </a:solidFill>
                <a:latin typeface="Arial"/>
                <a:cs typeface="Arial"/>
              </a:rPr>
              <a:t>21</a:t>
            </a:r>
            <a:r>
              <a:rPr sz="1200" spc="360" dirty="0">
                <a:solidFill>
                  <a:srgbClr val="3F4444"/>
                </a:solidFill>
                <a:latin typeface="Arial"/>
                <a:cs typeface="Arial"/>
              </a:rPr>
              <a:t> </a:t>
            </a:r>
            <a:r>
              <a:rPr sz="1200" dirty="0">
                <a:solidFill>
                  <a:srgbClr val="3F4444"/>
                </a:solidFill>
                <a:latin typeface="Arial"/>
                <a:cs typeface="Arial"/>
              </a:rPr>
              <a:t>22</a:t>
            </a:r>
            <a:r>
              <a:rPr sz="1200" spc="360" dirty="0">
                <a:solidFill>
                  <a:srgbClr val="3F4444"/>
                </a:solidFill>
                <a:latin typeface="Arial"/>
                <a:cs typeface="Arial"/>
              </a:rPr>
              <a:t> </a:t>
            </a:r>
            <a:r>
              <a:rPr sz="1200" dirty="0">
                <a:solidFill>
                  <a:srgbClr val="3F4444"/>
                </a:solidFill>
                <a:latin typeface="Arial"/>
                <a:cs typeface="Arial"/>
              </a:rPr>
              <a:t>23</a:t>
            </a:r>
            <a:r>
              <a:rPr sz="1200" spc="360" dirty="0">
                <a:solidFill>
                  <a:srgbClr val="3F4444"/>
                </a:solidFill>
                <a:latin typeface="Arial"/>
                <a:cs typeface="Arial"/>
              </a:rPr>
              <a:t> </a:t>
            </a:r>
            <a:r>
              <a:rPr sz="1200" dirty="0">
                <a:solidFill>
                  <a:srgbClr val="3F4444"/>
                </a:solidFill>
                <a:latin typeface="Arial"/>
                <a:cs typeface="Arial"/>
              </a:rPr>
              <a:t>24</a:t>
            </a:r>
            <a:r>
              <a:rPr sz="1200" spc="363" dirty="0">
                <a:solidFill>
                  <a:srgbClr val="3F4444"/>
                </a:solidFill>
                <a:latin typeface="Arial"/>
                <a:cs typeface="Arial"/>
              </a:rPr>
              <a:t> </a:t>
            </a:r>
            <a:r>
              <a:rPr sz="1200" dirty="0">
                <a:solidFill>
                  <a:srgbClr val="3F4444"/>
                </a:solidFill>
                <a:latin typeface="Arial"/>
                <a:cs typeface="Arial"/>
              </a:rPr>
              <a:t>25</a:t>
            </a:r>
            <a:r>
              <a:rPr sz="1200" spc="360" dirty="0">
                <a:solidFill>
                  <a:srgbClr val="3F4444"/>
                </a:solidFill>
                <a:latin typeface="Arial"/>
                <a:cs typeface="Arial"/>
              </a:rPr>
              <a:t> </a:t>
            </a:r>
            <a:r>
              <a:rPr sz="1200" spc="-19" dirty="0">
                <a:solidFill>
                  <a:srgbClr val="3F4444"/>
                </a:solidFill>
                <a:latin typeface="Arial"/>
                <a:cs typeface="Arial"/>
              </a:rPr>
              <a:t>26</a:t>
            </a:r>
            <a:endParaRPr sz="1200">
              <a:latin typeface="Arial"/>
              <a:cs typeface="Arial"/>
            </a:endParaRPr>
          </a:p>
          <a:p>
            <a:pPr marL="2247900">
              <a:spcBef>
                <a:spcPts val="38"/>
              </a:spcBef>
            </a:pPr>
            <a:r>
              <a:rPr sz="1200" dirty="0">
                <a:solidFill>
                  <a:srgbClr val="3F4444"/>
                </a:solidFill>
                <a:latin typeface="Arial"/>
                <a:cs typeface="Arial"/>
              </a:rPr>
              <a:t>Time</a:t>
            </a:r>
            <a:r>
              <a:rPr sz="1200" spc="-34" dirty="0">
                <a:solidFill>
                  <a:srgbClr val="3F4444"/>
                </a:solidFill>
                <a:latin typeface="Arial"/>
                <a:cs typeface="Arial"/>
              </a:rPr>
              <a:t> </a:t>
            </a:r>
            <a:r>
              <a:rPr sz="1200" dirty="0">
                <a:solidFill>
                  <a:srgbClr val="3F4444"/>
                </a:solidFill>
                <a:latin typeface="Arial"/>
                <a:cs typeface="Arial"/>
              </a:rPr>
              <a:t>from</a:t>
            </a:r>
            <a:r>
              <a:rPr sz="1200" spc="-34" dirty="0">
                <a:solidFill>
                  <a:srgbClr val="3F4444"/>
                </a:solidFill>
                <a:latin typeface="Arial"/>
                <a:cs typeface="Arial"/>
              </a:rPr>
              <a:t> </a:t>
            </a:r>
            <a:r>
              <a:rPr sz="1200" dirty="0">
                <a:solidFill>
                  <a:srgbClr val="3F4444"/>
                </a:solidFill>
                <a:latin typeface="Arial"/>
                <a:cs typeface="Arial"/>
              </a:rPr>
              <a:t>randomization</a:t>
            </a:r>
            <a:r>
              <a:rPr sz="1200" spc="-30" dirty="0">
                <a:solidFill>
                  <a:srgbClr val="3F4444"/>
                </a:solidFill>
                <a:latin typeface="Arial"/>
                <a:cs typeface="Arial"/>
              </a:rPr>
              <a:t> </a:t>
            </a:r>
            <a:r>
              <a:rPr sz="1200" spc="-8" dirty="0">
                <a:solidFill>
                  <a:srgbClr val="3F4444"/>
                </a:solidFill>
                <a:latin typeface="Arial"/>
                <a:cs typeface="Arial"/>
              </a:rPr>
              <a:t>(months)</a:t>
            </a:r>
            <a:endParaRPr sz="1200">
              <a:latin typeface="Arial"/>
              <a:cs typeface="Arial"/>
            </a:endParaRPr>
          </a:p>
        </p:txBody>
      </p:sp>
      <p:sp>
        <p:nvSpPr>
          <p:cNvPr id="99" name="object 99"/>
          <p:cNvSpPr txBox="1"/>
          <p:nvPr/>
        </p:nvSpPr>
        <p:spPr>
          <a:xfrm>
            <a:off x="89436" y="4105257"/>
            <a:ext cx="1234916" cy="511037"/>
          </a:xfrm>
          <a:prstGeom prst="rect">
            <a:avLst/>
          </a:prstGeom>
        </p:spPr>
        <p:txBody>
          <a:bodyPr vert="horz" wrap="square" lIns="0" tIns="9525" rIns="0" bIns="0" rtlCol="0">
            <a:spAutoFit/>
          </a:bodyPr>
          <a:lstStyle/>
          <a:p>
            <a:pPr marL="9525" marR="3810" indent="40481">
              <a:lnSpc>
                <a:spcPct val="144700"/>
              </a:lnSpc>
              <a:spcBef>
                <a:spcPts val="75"/>
              </a:spcBef>
            </a:pPr>
            <a:r>
              <a:rPr sz="750" b="1" dirty="0">
                <a:solidFill>
                  <a:srgbClr val="3F4444"/>
                </a:solidFill>
                <a:latin typeface="Arial"/>
                <a:cs typeface="Arial"/>
              </a:rPr>
              <a:t>Number</a:t>
            </a:r>
            <a:r>
              <a:rPr sz="750" b="1" spc="-11" dirty="0">
                <a:solidFill>
                  <a:srgbClr val="3F4444"/>
                </a:solidFill>
                <a:latin typeface="Arial"/>
                <a:cs typeface="Arial"/>
              </a:rPr>
              <a:t> </a:t>
            </a:r>
            <a:r>
              <a:rPr sz="750" b="1" dirty="0">
                <a:solidFill>
                  <a:srgbClr val="3F4444"/>
                </a:solidFill>
                <a:latin typeface="Arial"/>
                <a:cs typeface="Arial"/>
              </a:rPr>
              <a:t>of</a:t>
            </a:r>
            <a:r>
              <a:rPr sz="750" b="1" spc="-11" dirty="0">
                <a:solidFill>
                  <a:srgbClr val="3F4444"/>
                </a:solidFill>
                <a:latin typeface="Arial"/>
                <a:cs typeface="Arial"/>
              </a:rPr>
              <a:t> </a:t>
            </a:r>
            <a:r>
              <a:rPr sz="750" b="1" dirty="0">
                <a:solidFill>
                  <a:srgbClr val="3F4444"/>
                </a:solidFill>
                <a:latin typeface="Arial"/>
                <a:cs typeface="Arial"/>
              </a:rPr>
              <a:t>patients</a:t>
            </a:r>
            <a:r>
              <a:rPr sz="750" b="1" spc="-11" dirty="0">
                <a:solidFill>
                  <a:srgbClr val="3F4444"/>
                </a:solidFill>
                <a:latin typeface="Arial"/>
                <a:cs typeface="Arial"/>
              </a:rPr>
              <a:t> </a:t>
            </a:r>
            <a:r>
              <a:rPr sz="750" b="1" dirty="0">
                <a:solidFill>
                  <a:srgbClr val="3F4444"/>
                </a:solidFill>
                <a:latin typeface="Arial"/>
                <a:cs typeface="Arial"/>
              </a:rPr>
              <a:t>at</a:t>
            </a:r>
            <a:r>
              <a:rPr sz="750" b="1" spc="-11" dirty="0">
                <a:solidFill>
                  <a:srgbClr val="3F4444"/>
                </a:solidFill>
                <a:latin typeface="Arial"/>
                <a:cs typeface="Arial"/>
              </a:rPr>
              <a:t> </a:t>
            </a:r>
            <a:r>
              <a:rPr sz="750" b="1" spc="-15" dirty="0">
                <a:solidFill>
                  <a:srgbClr val="3F4444"/>
                </a:solidFill>
                <a:latin typeface="Arial"/>
                <a:cs typeface="Arial"/>
              </a:rPr>
              <a:t>risk </a:t>
            </a:r>
            <a:r>
              <a:rPr sz="750" b="1" dirty="0">
                <a:solidFill>
                  <a:srgbClr val="FFFFFF"/>
                </a:solidFill>
                <a:latin typeface="Arial"/>
                <a:cs typeface="Arial"/>
              </a:rPr>
              <a:t>Capivasertib + </a:t>
            </a:r>
            <a:r>
              <a:rPr sz="750" b="1" spc="-8" dirty="0">
                <a:solidFill>
                  <a:srgbClr val="FFFFFF"/>
                </a:solidFill>
                <a:latin typeface="Arial"/>
                <a:cs typeface="Arial"/>
              </a:rPr>
              <a:t>fulvestrant</a:t>
            </a:r>
            <a:endParaRPr sz="750">
              <a:latin typeface="Arial"/>
              <a:cs typeface="Arial"/>
            </a:endParaRPr>
          </a:p>
          <a:p>
            <a:pPr marL="215265">
              <a:spcBef>
                <a:spcPts val="420"/>
              </a:spcBef>
            </a:pPr>
            <a:r>
              <a:rPr sz="750" b="1" dirty="0">
                <a:solidFill>
                  <a:srgbClr val="FFFFFF"/>
                </a:solidFill>
                <a:latin typeface="Arial"/>
                <a:cs typeface="Arial"/>
              </a:rPr>
              <a:t>Placebo + </a:t>
            </a:r>
            <a:r>
              <a:rPr sz="750" b="1" spc="-8" dirty="0">
                <a:solidFill>
                  <a:srgbClr val="FFFFFF"/>
                </a:solidFill>
                <a:latin typeface="Arial"/>
                <a:cs typeface="Arial"/>
              </a:rPr>
              <a:t>fulvestrant</a:t>
            </a:r>
            <a:endParaRPr sz="750">
              <a:latin typeface="Arial"/>
              <a:cs typeface="Arial"/>
            </a:endParaRPr>
          </a:p>
        </p:txBody>
      </p:sp>
      <p:graphicFrame>
        <p:nvGraphicFramePr>
          <p:cNvPr id="100" name="object 100"/>
          <p:cNvGraphicFramePr>
            <a:graphicFrameLocks noGrp="1"/>
          </p:cNvGraphicFramePr>
          <p:nvPr/>
        </p:nvGraphicFramePr>
        <p:xfrm>
          <a:off x="1311438" y="4302376"/>
          <a:ext cx="7023265" cy="335280"/>
        </p:xfrm>
        <a:graphic>
          <a:graphicData uri="http://schemas.openxmlformats.org/drawingml/2006/table">
            <a:tbl>
              <a:tblPr firstRow="1" bandRow="1">
                <a:tableStyleId>{2D5ABB26-0587-4C30-8999-92F81FD0307C}</a:tableStyleId>
              </a:tblPr>
              <a:tblGrid>
                <a:gridCol w="305753">
                  <a:extLst>
                    <a:ext uri="{9D8B030D-6E8A-4147-A177-3AD203B41FA5}">
                      <a16:colId xmlns:a16="http://schemas.microsoft.com/office/drawing/2014/main" val="20000"/>
                    </a:ext>
                  </a:extLst>
                </a:gridCol>
                <a:gridCol w="258604">
                  <a:extLst>
                    <a:ext uri="{9D8B030D-6E8A-4147-A177-3AD203B41FA5}">
                      <a16:colId xmlns:a16="http://schemas.microsoft.com/office/drawing/2014/main" val="20001"/>
                    </a:ext>
                  </a:extLst>
                </a:gridCol>
                <a:gridCol w="258604">
                  <a:extLst>
                    <a:ext uri="{9D8B030D-6E8A-4147-A177-3AD203B41FA5}">
                      <a16:colId xmlns:a16="http://schemas.microsoft.com/office/drawing/2014/main" val="20002"/>
                    </a:ext>
                  </a:extLst>
                </a:gridCol>
                <a:gridCol w="258604">
                  <a:extLst>
                    <a:ext uri="{9D8B030D-6E8A-4147-A177-3AD203B41FA5}">
                      <a16:colId xmlns:a16="http://schemas.microsoft.com/office/drawing/2014/main" val="20003"/>
                    </a:ext>
                  </a:extLst>
                </a:gridCol>
                <a:gridCol w="258604">
                  <a:extLst>
                    <a:ext uri="{9D8B030D-6E8A-4147-A177-3AD203B41FA5}">
                      <a16:colId xmlns:a16="http://schemas.microsoft.com/office/drawing/2014/main" val="20004"/>
                    </a:ext>
                  </a:extLst>
                </a:gridCol>
                <a:gridCol w="258604">
                  <a:extLst>
                    <a:ext uri="{9D8B030D-6E8A-4147-A177-3AD203B41FA5}">
                      <a16:colId xmlns:a16="http://schemas.microsoft.com/office/drawing/2014/main" val="20005"/>
                    </a:ext>
                  </a:extLst>
                </a:gridCol>
                <a:gridCol w="258604">
                  <a:extLst>
                    <a:ext uri="{9D8B030D-6E8A-4147-A177-3AD203B41FA5}">
                      <a16:colId xmlns:a16="http://schemas.microsoft.com/office/drawing/2014/main" val="20006"/>
                    </a:ext>
                  </a:extLst>
                </a:gridCol>
                <a:gridCol w="258604">
                  <a:extLst>
                    <a:ext uri="{9D8B030D-6E8A-4147-A177-3AD203B41FA5}">
                      <a16:colId xmlns:a16="http://schemas.microsoft.com/office/drawing/2014/main" val="20007"/>
                    </a:ext>
                  </a:extLst>
                </a:gridCol>
                <a:gridCol w="258604">
                  <a:extLst>
                    <a:ext uri="{9D8B030D-6E8A-4147-A177-3AD203B41FA5}">
                      <a16:colId xmlns:a16="http://schemas.microsoft.com/office/drawing/2014/main" val="20008"/>
                    </a:ext>
                  </a:extLst>
                </a:gridCol>
                <a:gridCol w="258604">
                  <a:extLst>
                    <a:ext uri="{9D8B030D-6E8A-4147-A177-3AD203B41FA5}">
                      <a16:colId xmlns:a16="http://schemas.microsoft.com/office/drawing/2014/main" val="20009"/>
                    </a:ext>
                  </a:extLst>
                </a:gridCol>
                <a:gridCol w="258603">
                  <a:extLst>
                    <a:ext uri="{9D8B030D-6E8A-4147-A177-3AD203B41FA5}">
                      <a16:colId xmlns:a16="http://schemas.microsoft.com/office/drawing/2014/main" val="20010"/>
                    </a:ext>
                  </a:extLst>
                </a:gridCol>
                <a:gridCol w="258603">
                  <a:extLst>
                    <a:ext uri="{9D8B030D-6E8A-4147-A177-3AD203B41FA5}">
                      <a16:colId xmlns:a16="http://schemas.microsoft.com/office/drawing/2014/main" val="20011"/>
                    </a:ext>
                  </a:extLst>
                </a:gridCol>
                <a:gridCol w="258603">
                  <a:extLst>
                    <a:ext uri="{9D8B030D-6E8A-4147-A177-3AD203B41FA5}">
                      <a16:colId xmlns:a16="http://schemas.microsoft.com/office/drawing/2014/main" val="20012"/>
                    </a:ext>
                  </a:extLst>
                </a:gridCol>
                <a:gridCol w="269081">
                  <a:extLst>
                    <a:ext uri="{9D8B030D-6E8A-4147-A177-3AD203B41FA5}">
                      <a16:colId xmlns:a16="http://schemas.microsoft.com/office/drawing/2014/main" val="20013"/>
                    </a:ext>
                  </a:extLst>
                </a:gridCol>
                <a:gridCol w="247650">
                  <a:extLst>
                    <a:ext uri="{9D8B030D-6E8A-4147-A177-3AD203B41FA5}">
                      <a16:colId xmlns:a16="http://schemas.microsoft.com/office/drawing/2014/main" val="20014"/>
                    </a:ext>
                  </a:extLst>
                </a:gridCol>
                <a:gridCol w="258128">
                  <a:extLst>
                    <a:ext uri="{9D8B030D-6E8A-4147-A177-3AD203B41FA5}">
                      <a16:colId xmlns:a16="http://schemas.microsoft.com/office/drawing/2014/main" val="20015"/>
                    </a:ext>
                  </a:extLst>
                </a:gridCol>
                <a:gridCol w="258128">
                  <a:extLst>
                    <a:ext uri="{9D8B030D-6E8A-4147-A177-3AD203B41FA5}">
                      <a16:colId xmlns:a16="http://schemas.microsoft.com/office/drawing/2014/main" val="20016"/>
                    </a:ext>
                  </a:extLst>
                </a:gridCol>
                <a:gridCol w="258128">
                  <a:extLst>
                    <a:ext uri="{9D8B030D-6E8A-4147-A177-3AD203B41FA5}">
                      <a16:colId xmlns:a16="http://schemas.microsoft.com/office/drawing/2014/main" val="20017"/>
                    </a:ext>
                  </a:extLst>
                </a:gridCol>
                <a:gridCol w="258128">
                  <a:extLst>
                    <a:ext uri="{9D8B030D-6E8A-4147-A177-3AD203B41FA5}">
                      <a16:colId xmlns:a16="http://schemas.microsoft.com/office/drawing/2014/main" val="20018"/>
                    </a:ext>
                  </a:extLst>
                </a:gridCol>
                <a:gridCol w="258128">
                  <a:extLst>
                    <a:ext uri="{9D8B030D-6E8A-4147-A177-3AD203B41FA5}">
                      <a16:colId xmlns:a16="http://schemas.microsoft.com/office/drawing/2014/main" val="20019"/>
                    </a:ext>
                  </a:extLst>
                </a:gridCol>
                <a:gridCol w="258128">
                  <a:extLst>
                    <a:ext uri="{9D8B030D-6E8A-4147-A177-3AD203B41FA5}">
                      <a16:colId xmlns:a16="http://schemas.microsoft.com/office/drawing/2014/main" val="20020"/>
                    </a:ext>
                  </a:extLst>
                </a:gridCol>
                <a:gridCol w="258128">
                  <a:extLst>
                    <a:ext uri="{9D8B030D-6E8A-4147-A177-3AD203B41FA5}">
                      <a16:colId xmlns:a16="http://schemas.microsoft.com/office/drawing/2014/main" val="20021"/>
                    </a:ext>
                  </a:extLst>
                </a:gridCol>
                <a:gridCol w="258128">
                  <a:extLst>
                    <a:ext uri="{9D8B030D-6E8A-4147-A177-3AD203B41FA5}">
                      <a16:colId xmlns:a16="http://schemas.microsoft.com/office/drawing/2014/main" val="20022"/>
                    </a:ext>
                  </a:extLst>
                </a:gridCol>
                <a:gridCol w="258128">
                  <a:extLst>
                    <a:ext uri="{9D8B030D-6E8A-4147-A177-3AD203B41FA5}">
                      <a16:colId xmlns:a16="http://schemas.microsoft.com/office/drawing/2014/main" val="20023"/>
                    </a:ext>
                  </a:extLst>
                </a:gridCol>
                <a:gridCol w="258128">
                  <a:extLst>
                    <a:ext uri="{9D8B030D-6E8A-4147-A177-3AD203B41FA5}">
                      <a16:colId xmlns:a16="http://schemas.microsoft.com/office/drawing/2014/main" val="20024"/>
                    </a:ext>
                  </a:extLst>
                </a:gridCol>
                <a:gridCol w="258128">
                  <a:extLst>
                    <a:ext uri="{9D8B030D-6E8A-4147-A177-3AD203B41FA5}">
                      <a16:colId xmlns:a16="http://schemas.microsoft.com/office/drawing/2014/main" val="20025"/>
                    </a:ext>
                  </a:extLst>
                </a:gridCol>
                <a:gridCol w="258128">
                  <a:extLst>
                    <a:ext uri="{9D8B030D-6E8A-4147-A177-3AD203B41FA5}">
                      <a16:colId xmlns:a16="http://schemas.microsoft.com/office/drawing/2014/main" val="20026"/>
                    </a:ext>
                  </a:extLst>
                </a:gridCol>
              </a:tblGrid>
              <a:tr h="167640">
                <a:tc>
                  <a:txBody>
                    <a:bodyPr/>
                    <a:lstStyle/>
                    <a:p>
                      <a:pPr marL="91440">
                        <a:lnSpc>
                          <a:spcPct val="100000"/>
                        </a:lnSpc>
                        <a:spcBef>
                          <a:spcPts val="245"/>
                        </a:spcBef>
                      </a:pPr>
                      <a:r>
                        <a:rPr sz="800" spc="-25" dirty="0">
                          <a:solidFill>
                            <a:srgbClr val="830051"/>
                          </a:solidFill>
                          <a:latin typeface="Arial"/>
                          <a:cs typeface="Arial"/>
                        </a:rPr>
                        <a:t>355</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45"/>
                        </a:spcBef>
                      </a:pPr>
                      <a:r>
                        <a:rPr sz="800" spc="-25" dirty="0">
                          <a:solidFill>
                            <a:srgbClr val="830051"/>
                          </a:solidFill>
                          <a:latin typeface="Arial"/>
                          <a:cs typeface="Arial"/>
                        </a:rPr>
                        <a:t>330</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marR="53975" algn="r">
                        <a:lnSpc>
                          <a:spcPct val="100000"/>
                        </a:lnSpc>
                        <a:spcBef>
                          <a:spcPts val="245"/>
                        </a:spcBef>
                      </a:pPr>
                      <a:r>
                        <a:rPr sz="800" spc="-25" dirty="0">
                          <a:solidFill>
                            <a:srgbClr val="830051"/>
                          </a:solidFill>
                          <a:latin typeface="Arial"/>
                          <a:cs typeface="Arial"/>
                        </a:rPr>
                        <a:t>266</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45"/>
                        </a:spcBef>
                      </a:pPr>
                      <a:r>
                        <a:rPr sz="800" spc="-25" dirty="0">
                          <a:solidFill>
                            <a:srgbClr val="830051"/>
                          </a:solidFill>
                          <a:latin typeface="Arial"/>
                          <a:cs typeface="Arial"/>
                        </a:rPr>
                        <a:t>252</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45"/>
                        </a:spcBef>
                      </a:pPr>
                      <a:r>
                        <a:rPr sz="800" spc="-25" dirty="0">
                          <a:solidFill>
                            <a:srgbClr val="830051"/>
                          </a:solidFill>
                          <a:latin typeface="Arial"/>
                          <a:cs typeface="Arial"/>
                        </a:rPr>
                        <a:t>207</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marL="60325">
                        <a:lnSpc>
                          <a:spcPct val="100000"/>
                        </a:lnSpc>
                        <a:spcBef>
                          <a:spcPts val="245"/>
                        </a:spcBef>
                      </a:pPr>
                      <a:r>
                        <a:rPr sz="800" spc="-25" dirty="0">
                          <a:solidFill>
                            <a:srgbClr val="830051"/>
                          </a:solidFill>
                          <a:latin typeface="Arial"/>
                          <a:cs typeface="Arial"/>
                        </a:rPr>
                        <a:t>199</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45"/>
                        </a:spcBef>
                      </a:pPr>
                      <a:r>
                        <a:rPr sz="800" spc="-25" dirty="0">
                          <a:solidFill>
                            <a:srgbClr val="830051"/>
                          </a:solidFill>
                          <a:latin typeface="Arial"/>
                          <a:cs typeface="Arial"/>
                        </a:rPr>
                        <a:t>172</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45"/>
                        </a:spcBef>
                      </a:pPr>
                      <a:r>
                        <a:rPr sz="800" spc="-25" dirty="0">
                          <a:solidFill>
                            <a:srgbClr val="830051"/>
                          </a:solidFill>
                          <a:latin typeface="Arial"/>
                          <a:cs typeface="Arial"/>
                        </a:rPr>
                        <a:t>166</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45"/>
                        </a:spcBef>
                      </a:pPr>
                      <a:r>
                        <a:rPr sz="800" spc="-25" dirty="0">
                          <a:solidFill>
                            <a:srgbClr val="830051"/>
                          </a:solidFill>
                          <a:latin typeface="Arial"/>
                          <a:cs typeface="Arial"/>
                        </a:rPr>
                        <a:t>138</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marL="60325">
                        <a:lnSpc>
                          <a:spcPct val="100000"/>
                        </a:lnSpc>
                        <a:spcBef>
                          <a:spcPts val="245"/>
                        </a:spcBef>
                      </a:pPr>
                      <a:r>
                        <a:rPr sz="800" spc="-25" dirty="0">
                          <a:solidFill>
                            <a:srgbClr val="830051"/>
                          </a:solidFill>
                          <a:latin typeface="Arial"/>
                          <a:cs typeface="Arial"/>
                        </a:rPr>
                        <a:t>133</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marR="3175" algn="ctr">
                        <a:lnSpc>
                          <a:spcPct val="100000"/>
                        </a:lnSpc>
                        <a:spcBef>
                          <a:spcPts val="245"/>
                        </a:spcBef>
                      </a:pPr>
                      <a:r>
                        <a:rPr sz="800" spc="-25" dirty="0">
                          <a:solidFill>
                            <a:srgbClr val="830051"/>
                          </a:solidFill>
                          <a:latin typeface="Arial"/>
                          <a:cs typeface="Arial"/>
                        </a:rPr>
                        <a:t>115</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45"/>
                        </a:spcBef>
                      </a:pPr>
                      <a:r>
                        <a:rPr sz="800" spc="-25" dirty="0">
                          <a:solidFill>
                            <a:srgbClr val="830051"/>
                          </a:solidFill>
                          <a:latin typeface="Arial"/>
                          <a:cs typeface="Arial"/>
                        </a:rPr>
                        <a:t>98</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45"/>
                        </a:spcBef>
                      </a:pPr>
                      <a:r>
                        <a:rPr sz="800" spc="-25" dirty="0">
                          <a:solidFill>
                            <a:srgbClr val="830051"/>
                          </a:solidFill>
                          <a:latin typeface="Arial"/>
                          <a:cs typeface="Arial"/>
                        </a:rPr>
                        <a:t>78</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marR="6985" algn="ctr">
                        <a:lnSpc>
                          <a:spcPct val="100000"/>
                        </a:lnSpc>
                        <a:spcBef>
                          <a:spcPts val="245"/>
                        </a:spcBef>
                      </a:pPr>
                      <a:r>
                        <a:rPr sz="800" spc="-25" dirty="0">
                          <a:solidFill>
                            <a:srgbClr val="830051"/>
                          </a:solidFill>
                          <a:latin typeface="Arial"/>
                          <a:cs typeface="Arial"/>
                        </a:rPr>
                        <a:t>64</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marR="6985" algn="ctr">
                        <a:lnSpc>
                          <a:spcPct val="100000"/>
                        </a:lnSpc>
                        <a:spcBef>
                          <a:spcPts val="245"/>
                        </a:spcBef>
                      </a:pPr>
                      <a:r>
                        <a:rPr sz="800" spc="-25" dirty="0">
                          <a:solidFill>
                            <a:srgbClr val="830051"/>
                          </a:solidFill>
                          <a:latin typeface="Arial"/>
                          <a:cs typeface="Arial"/>
                        </a:rPr>
                        <a:t>55</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45"/>
                        </a:spcBef>
                      </a:pPr>
                      <a:r>
                        <a:rPr sz="800" spc="-25" dirty="0">
                          <a:solidFill>
                            <a:srgbClr val="830051"/>
                          </a:solidFill>
                          <a:latin typeface="Arial"/>
                          <a:cs typeface="Arial"/>
                        </a:rPr>
                        <a:t>44</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45"/>
                        </a:spcBef>
                      </a:pPr>
                      <a:r>
                        <a:rPr sz="800" spc="-25" dirty="0">
                          <a:solidFill>
                            <a:srgbClr val="830051"/>
                          </a:solidFill>
                          <a:latin typeface="Arial"/>
                          <a:cs typeface="Arial"/>
                        </a:rPr>
                        <a:t>43</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45"/>
                        </a:spcBef>
                      </a:pPr>
                      <a:r>
                        <a:rPr sz="800" spc="-25" dirty="0">
                          <a:solidFill>
                            <a:srgbClr val="830051"/>
                          </a:solidFill>
                          <a:latin typeface="Arial"/>
                          <a:cs typeface="Arial"/>
                        </a:rPr>
                        <a:t>25</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45"/>
                        </a:spcBef>
                      </a:pPr>
                      <a:r>
                        <a:rPr sz="800" spc="-25" dirty="0">
                          <a:solidFill>
                            <a:srgbClr val="830051"/>
                          </a:solidFill>
                          <a:latin typeface="Arial"/>
                          <a:cs typeface="Arial"/>
                        </a:rPr>
                        <a:t>25</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45"/>
                        </a:spcBef>
                      </a:pPr>
                      <a:r>
                        <a:rPr sz="800" spc="-25" dirty="0">
                          <a:solidFill>
                            <a:srgbClr val="830051"/>
                          </a:solidFill>
                          <a:latin typeface="Arial"/>
                          <a:cs typeface="Arial"/>
                        </a:rPr>
                        <a:t>21</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45"/>
                        </a:spcBef>
                      </a:pPr>
                      <a:r>
                        <a:rPr sz="800" dirty="0">
                          <a:solidFill>
                            <a:srgbClr val="830051"/>
                          </a:solidFill>
                          <a:latin typeface="Arial"/>
                          <a:cs typeface="Arial"/>
                        </a:rPr>
                        <a:t>8</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45"/>
                        </a:spcBef>
                      </a:pPr>
                      <a:r>
                        <a:rPr sz="800" dirty="0">
                          <a:solidFill>
                            <a:srgbClr val="830051"/>
                          </a:solidFill>
                          <a:latin typeface="Arial"/>
                          <a:cs typeface="Arial"/>
                        </a:rPr>
                        <a:t>8</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45"/>
                        </a:spcBef>
                      </a:pPr>
                      <a:r>
                        <a:rPr sz="800" dirty="0">
                          <a:solidFill>
                            <a:srgbClr val="830051"/>
                          </a:solidFill>
                          <a:latin typeface="Arial"/>
                          <a:cs typeface="Arial"/>
                        </a:rPr>
                        <a:t>5</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45"/>
                        </a:spcBef>
                      </a:pPr>
                      <a:r>
                        <a:rPr sz="800" dirty="0">
                          <a:solidFill>
                            <a:srgbClr val="830051"/>
                          </a:solidFill>
                          <a:latin typeface="Arial"/>
                          <a:cs typeface="Arial"/>
                        </a:rPr>
                        <a:t>2</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45"/>
                        </a:spcBef>
                      </a:pPr>
                      <a:r>
                        <a:rPr sz="800" dirty="0">
                          <a:solidFill>
                            <a:srgbClr val="830051"/>
                          </a:solidFill>
                          <a:latin typeface="Arial"/>
                          <a:cs typeface="Arial"/>
                        </a:rPr>
                        <a:t>2</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marR="127635" algn="r">
                        <a:lnSpc>
                          <a:spcPct val="100000"/>
                        </a:lnSpc>
                        <a:spcBef>
                          <a:spcPts val="245"/>
                        </a:spcBef>
                      </a:pPr>
                      <a:r>
                        <a:rPr sz="800" dirty="0">
                          <a:solidFill>
                            <a:srgbClr val="830051"/>
                          </a:solidFill>
                          <a:latin typeface="Arial"/>
                          <a:cs typeface="Arial"/>
                        </a:rPr>
                        <a:t>1</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45"/>
                        </a:spcBef>
                      </a:pPr>
                      <a:r>
                        <a:rPr sz="800" dirty="0">
                          <a:solidFill>
                            <a:srgbClr val="830051"/>
                          </a:solidFill>
                          <a:latin typeface="Arial"/>
                          <a:cs typeface="Arial"/>
                        </a:rPr>
                        <a:t>0</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extLst>
                  <a:ext uri="{0D108BD9-81ED-4DB2-BD59-A6C34878D82A}">
                    <a16:rowId xmlns:a16="http://schemas.microsoft.com/office/drawing/2014/main" val="10000"/>
                  </a:ext>
                </a:extLst>
              </a:tr>
              <a:tr h="167640">
                <a:tc>
                  <a:txBody>
                    <a:bodyPr/>
                    <a:lstStyle/>
                    <a:p>
                      <a:pPr marL="91440">
                        <a:lnSpc>
                          <a:spcPct val="100000"/>
                        </a:lnSpc>
                        <a:spcBef>
                          <a:spcPts val="245"/>
                        </a:spcBef>
                      </a:pPr>
                      <a:r>
                        <a:rPr sz="800" spc="-25" dirty="0">
                          <a:solidFill>
                            <a:srgbClr val="3F4444"/>
                          </a:solidFill>
                          <a:latin typeface="Arial"/>
                          <a:cs typeface="Arial"/>
                        </a:rPr>
                        <a:t>353</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45"/>
                        </a:spcBef>
                      </a:pPr>
                      <a:r>
                        <a:rPr sz="800" spc="-25" dirty="0">
                          <a:solidFill>
                            <a:srgbClr val="3F4444"/>
                          </a:solidFill>
                          <a:latin typeface="Arial"/>
                          <a:cs typeface="Arial"/>
                        </a:rPr>
                        <a:t>329</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marR="53975" algn="r">
                        <a:lnSpc>
                          <a:spcPct val="100000"/>
                        </a:lnSpc>
                        <a:spcBef>
                          <a:spcPts val="245"/>
                        </a:spcBef>
                      </a:pPr>
                      <a:r>
                        <a:rPr sz="800" spc="-25" dirty="0">
                          <a:solidFill>
                            <a:srgbClr val="3F4444"/>
                          </a:solidFill>
                          <a:latin typeface="Arial"/>
                          <a:cs typeface="Arial"/>
                        </a:rPr>
                        <a:t>207</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45"/>
                        </a:spcBef>
                      </a:pPr>
                      <a:r>
                        <a:rPr sz="800" spc="-25" dirty="0">
                          <a:solidFill>
                            <a:srgbClr val="3F4444"/>
                          </a:solidFill>
                          <a:latin typeface="Arial"/>
                          <a:cs typeface="Arial"/>
                        </a:rPr>
                        <a:t>182</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45"/>
                        </a:spcBef>
                      </a:pPr>
                      <a:r>
                        <a:rPr sz="800" spc="-25" dirty="0">
                          <a:solidFill>
                            <a:srgbClr val="3F4444"/>
                          </a:solidFill>
                          <a:latin typeface="Arial"/>
                          <a:cs typeface="Arial"/>
                        </a:rPr>
                        <a:t>142</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marL="60325">
                        <a:lnSpc>
                          <a:spcPct val="100000"/>
                        </a:lnSpc>
                        <a:spcBef>
                          <a:spcPts val="245"/>
                        </a:spcBef>
                      </a:pPr>
                      <a:r>
                        <a:rPr sz="800" spc="-25" dirty="0">
                          <a:solidFill>
                            <a:srgbClr val="3F4444"/>
                          </a:solidFill>
                          <a:latin typeface="Arial"/>
                          <a:cs typeface="Arial"/>
                        </a:rPr>
                        <a:t>136</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45"/>
                        </a:spcBef>
                      </a:pPr>
                      <a:r>
                        <a:rPr sz="800" spc="-25" dirty="0">
                          <a:solidFill>
                            <a:srgbClr val="3F4444"/>
                          </a:solidFill>
                          <a:latin typeface="Arial"/>
                          <a:cs typeface="Arial"/>
                        </a:rPr>
                        <a:t>106</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45"/>
                        </a:spcBef>
                      </a:pPr>
                      <a:r>
                        <a:rPr sz="800" spc="-25" dirty="0">
                          <a:solidFill>
                            <a:srgbClr val="3F4444"/>
                          </a:solidFill>
                          <a:latin typeface="Arial"/>
                          <a:cs typeface="Arial"/>
                        </a:rPr>
                        <a:t>100</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45"/>
                        </a:spcBef>
                      </a:pPr>
                      <a:r>
                        <a:rPr sz="800" spc="-25" dirty="0">
                          <a:solidFill>
                            <a:srgbClr val="3F4444"/>
                          </a:solidFill>
                          <a:latin typeface="Arial"/>
                          <a:cs typeface="Arial"/>
                        </a:rPr>
                        <a:t>83</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marL="97790">
                        <a:lnSpc>
                          <a:spcPct val="100000"/>
                        </a:lnSpc>
                        <a:spcBef>
                          <a:spcPts val="245"/>
                        </a:spcBef>
                      </a:pPr>
                      <a:r>
                        <a:rPr sz="800" spc="-25" dirty="0">
                          <a:solidFill>
                            <a:srgbClr val="3F4444"/>
                          </a:solidFill>
                          <a:latin typeface="Arial"/>
                          <a:cs typeface="Arial"/>
                        </a:rPr>
                        <a:t>81</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45"/>
                        </a:spcBef>
                      </a:pPr>
                      <a:r>
                        <a:rPr sz="800" spc="-25" dirty="0">
                          <a:solidFill>
                            <a:srgbClr val="3F4444"/>
                          </a:solidFill>
                          <a:latin typeface="Arial"/>
                          <a:cs typeface="Arial"/>
                        </a:rPr>
                        <a:t>66</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45"/>
                        </a:spcBef>
                      </a:pPr>
                      <a:r>
                        <a:rPr sz="800" spc="-25" dirty="0">
                          <a:solidFill>
                            <a:srgbClr val="3F4444"/>
                          </a:solidFill>
                          <a:latin typeface="Arial"/>
                          <a:cs typeface="Arial"/>
                        </a:rPr>
                        <a:t>59</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45"/>
                        </a:spcBef>
                      </a:pPr>
                      <a:r>
                        <a:rPr sz="800" spc="-25" dirty="0">
                          <a:solidFill>
                            <a:srgbClr val="3F4444"/>
                          </a:solidFill>
                          <a:latin typeface="Arial"/>
                          <a:cs typeface="Arial"/>
                        </a:rPr>
                        <a:t>51</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marR="6985" algn="ctr">
                        <a:lnSpc>
                          <a:spcPct val="100000"/>
                        </a:lnSpc>
                        <a:spcBef>
                          <a:spcPts val="245"/>
                        </a:spcBef>
                      </a:pPr>
                      <a:r>
                        <a:rPr sz="800" spc="-25" dirty="0">
                          <a:solidFill>
                            <a:srgbClr val="3F4444"/>
                          </a:solidFill>
                          <a:latin typeface="Arial"/>
                          <a:cs typeface="Arial"/>
                        </a:rPr>
                        <a:t>41</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marR="6985" algn="ctr">
                        <a:lnSpc>
                          <a:spcPct val="100000"/>
                        </a:lnSpc>
                        <a:spcBef>
                          <a:spcPts val="245"/>
                        </a:spcBef>
                      </a:pPr>
                      <a:r>
                        <a:rPr sz="800" spc="-25" dirty="0">
                          <a:solidFill>
                            <a:srgbClr val="3F4444"/>
                          </a:solidFill>
                          <a:latin typeface="Arial"/>
                          <a:cs typeface="Arial"/>
                        </a:rPr>
                        <a:t>33</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45"/>
                        </a:spcBef>
                      </a:pPr>
                      <a:r>
                        <a:rPr sz="800" spc="-25" dirty="0">
                          <a:solidFill>
                            <a:srgbClr val="3F4444"/>
                          </a:solidFill>
                          <a:latin typeface="Arial"/>
                          <a:cs typeface="Arial"/>
                        </a:rPr>
                        <a:t>24</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45"/>
                        </a:spcBef>
                      </a:pPr>
                      <a:r>
                        <a:rPr sz="800" spc="-25" dirty="0">
                          <a:solidFill>
                            <a:srgbClr val="3F4444"/>
                          </a:solidFill>
                          <a:latin typeface="Arial"/>
                          <a:cs typeface="Arial"/>
                        </a:rPr>
                        <a:t>23</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45"/>
                        </a:spcBef>
                      </a:pPr>
                      <a:r>
                        <a:rPr sz="800" spc="-25" dirty="0">
                          <a:solidFill>
                            <a:srgbClr val="3F4444"/>
                          </a:solidFill>
                          <a:latin typeface="Arial"/>
                          <a:cs typeface="Arial"/>
                        </a:rPr>
                        <a:t>12</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marR="2540" algn="ctr">
                        <a:lnSpc>
                          <a:spcPct val="100000"/>
                        </a:lnSpc>
                        <a:spcBef>
                          <a:spcPts val="245"/>
                        </a:spcBef>
                      </a:pPr>
                      <a:r>
                        <a:rPr sz="800" spc="-25" dirty="0">
                          <a:solidFill>
                            <a:srgbClr val="3F4444"/>
                          </a:solidFill>
                          <a:latin typeface="Arial"/>
                          <a:cs typeface="Arial"/>
                        </a:rPr>
                        <a:t>11</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45"/>
                        </a:spcBef>
                      </a:pPr>
                      <a:r>
                        <a:rPr sz="800" spc="-25" dirty="0">
                          <a:solidFill>
                            <a:srgbClr val="3F4444"/>
                          </a:solidFill>
                          <a:latin typeface="Arial"/>
                          <a:cs typeface="Arial"/>
                        </a:rPr>
                        <a:t>10</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45"/>
                        </a:spcBef>
                      </a:pPr>
                      <a:r>
                        <a:rPr sz="800" dirty="0">
                          <a:solidFill>
                            <a:srgbClr val="3F4444"/>
                          </a:solidFill>
                          <a:latin typeface="Arial"/>
                          <a:cs typeface="Arial"/>
                        </a:rPr>
                        <a:t>4</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45"/>
                        </a:spcBef>
                      </a:pPr>
                      <a:r>
                        <a:rPr sz="800" dirty="0">
                          <a:solidFill>
                            <a:srgbClr val="3F4444"/>
                          </a:solidFill>
                          <a:latin typeface="Arial"/>
                          <a:cs typeface="Arial"/>
                        </a:rPr>
                        <a:t>4</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45"/>
                        </a:spcBef>
                      </a:pPr>
                      <a:r>
                        <a:rPr sz="800" dirty="0">
                          <a:solidFill>
                            <a:srgbClr val="3F4444"/>
                          </a:solidFill>
                          <a:latin typeface="Arial"/>
                          <a:cs typeface="Arial"/>
                        </a:rPr>
                        <a:t>3</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45"/>
                        </a:spcBef>
                      </a:pPr>
                      <a:r>
                        <a:rPr sz="800" dirty="0">
                          <a:solidFill>
                            <a:srgbClr val="3F4444"/>
                          </a:solidFill>
                          <a:latin typeface="Arial"/>
                          <a:cs typeface="Arial"/>
                        </a:rPr>
                        <a:t>1</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45"/>
                        </a:spcBef>
                      </a:pPr>
                      <a:r>
                        <a:rPr sz="800" dirty="0">
                          <a:solidFill>
                            <a:srgbClr val="3F4444"/>
                          </a:solidFill>
                          <a:latin typeface="Arial"/>
                          <a:cs typeface="Arial"/>
                        </a:rPr>
                        <a:t>1</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marR="127635" algn="r">
                        <a:lnSpc>
                          <a:spcPct val="100000"/>
                        </a:lnSpc>
                        <a:spcBef>
                          <a:spcPts val="245"/>
                        </a:spcBef>
                      </a:pPr>
                      <a:r>
                        <a:rPr sz="800" dirty="0">
                          <a:solidFill>
                            <a:srgbClr val="3F4444"/>
                          </a:solidFill>
                          <a:latin typeface="Arial"/>
                          <a:cs typeface="Arial"/>
                        </a:rPr>
                        <a:t>0</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45"/>
                        </a:spcBef>
                      </a:pPr>
                      <a:r>
                        <a:rPr sz="800" dirty="0">
                          <a:solidFill>
                            <a:srgbClr val="3F4444"/>
                          </a:solidFill>
                          <a:latin typeface="Arial"/>
                          <a:cs typeface="Arial"/>
                        </a:rPr>
                        <a:t>0</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extLst>
                  <a:ext uri="{0D108BD9-81ED-4DB2-BD59-A6C34878D82A}">
                    <a16:rowId xmlns:a16="http://schemas.microsoft.com/office/drawing/2014/main" val="10001"/>
                  </a:ext>
                </a:extLst>
              </a:tr>
            </a:tbl>
          </a:graphicData>
        </a:graphic>
      </p:graphicFrame>
      <p:grpSp>
        <p:nvGrpSpPr>
          <p:cNvPr id="101" name="object 101"/>
          <p:cNvGrpSpPr/>
          <p:nvPr/>
        </p:nvGrpSpPr>
        <p:grpSpPr>
          <a:xfrm>
            <a:off x="1481274" y="1314693"/>
            <a:ext cx="6495574" cy="2295525"/>
            <a:chOff x="1975032" y="1749749"/>
            <a:chExt cx="8660765" cy="3060700"/>
          </a:xfrm>
        </p:grpSpPr>
        <p:sp>
          <p:nvSpPr>
            <p:cNvPr id="102" name="object 102"/>
            <p:cNvSpPr/>
            <p:nvPr/>
          </p:nvSpPr>
          <p:spPr>
            <a:xfrm>
              <a:off x="1989320" y="1764037"/>
              <a:ext cx="8632190" cy="2623185"/>
            </a:xfrm>
            <a:custGeom>
              <a:avLst/>
              <a:gdLst/>
              <a:ahLst/>
              <a:cxnLst/>
              <a:rect l="l" t="t" r="r" b="b"/>
              <a:pathLst>
                <a:path w="8632190" h="2623185">
                  <a:moveTo>
                    <a:pt x="0" y="0"/>
                  </a:moveTo>
                  <a:lnTo>
                    <a:pt x="165746" y="0"/>
                  </a:lnTo>
                  <a:lnTo>
                    <a:pt x="165746" y="12852"/>
                  </a:lnTo>
                  <a:lnTo>
                    <a:pt x="203006" y="12852"/>
                  </a:lnTo>
                  <a:lnTo>
                    <a:pt x="203006" y="20563"/>
                  </a:lnTo>
                  <a:lnTo>
                    <a:pt x="232558" y="20563"/>
                  </a:lnTo>
                  <a:lnTo>
                    <a:pt x="232558" y="34699"/>
                  </a:lnTo>
                  <a:lnTo>
                    <a:pt x="241552" y="34699"/>
                  </a:lnTo>
                  <a:lnTo>
                    <a:pt x="241552" y="47550"/>
                  </a:lnTo>
                  <a:lnTo>
                    <a:pt x="308365" y="47550"/>
                  </a:lnTo>
                  <a:lnTo>
                    <a:pt x="308365" y="64258"/>
                  </a:lnTo>
                  <a:lnTo>
                    <a:pt x="331492" y="64258"/>
                  </a:lnTo>
                  <a:lnTo>
                    <a:pt x="331492" y="73254"/>
                  </a:lnTo>
                  <a:lnTo>
                    <a:pt x="353335" y="73254"/>
                  </a:lnTo>
                  <a:lnTo>
                    <a:pt x="353335" y="92530"/>
                  </a:lnTo>
                  <a:lnTo>
                    <a:pt x="359760" y="92530"/>
                  </a:lnTo>
                  <a:lnTo>
                    <a:pt x="359760" y="101526"/>
                  </a:lnTo>
                  <a:lnTo>
                    <a:pt x="389311" y="101526"/>
                  </a:lnTo>
                  <a:lnTo>
                    <a:pt x="389311" y="116949"/>
                  </a:lnTo>
                  <a:lnTo>
                    <a:pt x="429142" y="116949"/>
                  </a:lnTo>
                  <a:lnTo>
                    <a:pt x="429142" y="128515"/>
                  </a:lnTo>
                  <a:lnTo>
                    <a:pt x="465117" y="128515"/>
                  </a:lnTo>
                  <a:lnTo>
                    <a:pt x="465117" y="138796"/>
                  </a:lnTo>
                  <a:lnTo>
                    <a:pt x="546063" y="138796"/>
                  </a:lnTo>
                  <a:lnTo>
                    <a:pt x="546063" y="164500"/>
                  </a:lnTo>
                  <a:lnTo>
                    <a:pt x="567907" y="164500"/>
                  </a:lnTo>
                  <a:lnTo>
                    <a:pt x="567907" y="206910"/>
                  </a:lnTo>
                  <a:lnTo>
                    <a:pt x="575616" y="206910"/>
                  </a:lnTo>
                  <a:lnTo>
                    <a:pt x="575616" y="249320"/>
                  </a:lnTo>
                  <a:lnTo>
                    <a:pt x="583324" y="249320"/>
                  </a:lnTo>
                  <a:lnTo>
                    <a:pt x="583324" y="313577"/>
                  </a:lnTo>
                  <a:lnTo>
                    <a:pt x="601312" y="313577"/>
                  </a:lnTo>
                  <a:lnTo>
                    <a:pt x="601312" y="335425"/>
                  </a:lnTo>
                  <a:lnTo>
                    <a:pt x="610306" y="335425"/>
                  </a:lnTo>
                  <a:lnTo>
                    <a:pt x="610306" y="391972"/>
                  </a:lnTo>
                  <a:lnTo>
                    <a:pt x="620585" y="391972"/>
                  </a:lnTo>
                  <a:lnTo>
                    <a:pt x="620585" y="458800"/>
                  </a:lnTo>
                  <a:lnTo>
                    <a:pt x="638574" y="458800"/>
                  </a:lnTo>
                  <a:lnTo>
                    <a:pt x="638574" y="582175"/>
                  </a:lnTo>
                  <a:lnTo>
                    <a:pt x="648853" y="582175"/>
                  </a:lnTo>
                  <a:lnTo>
                    <a:pt x="648853" y="598882"/>
                  </a:lnTo>
                  <a:lnTo>
                    <a:pt x="661700" y="598882"/>
                  </a:lnTo>
                  <a:lnTo>
                    <a:pt x="661700" y="625869"/>
                  </a:lnTo>
                  <a:lnTo>
                    <a:pt x="675834" y="625869"/>
                  </a:lnTo>
                  <a:lnTo>
                    <a:pt x="675834" y="642577"/>
                  </a:lnTo>
                  <a:lnTo>
                    <a:pt x="695107" y="642577"/>
                  </a:lnTo>
                  <a:lnTo>
                    <a:pt x="695107" y="655428"/>
                  </a:lnTo>
                  <a:lnTo>
                    <a:pt x="715665" y="655428"/>
                  </a:lnTo>
                  <a:lnTo>
                    <a:pt x="715665" y="665709"/>
                  </a:lnTo>
                  <a:lnTo>
                    <a:pt x="731083" y="665709"/>
                  </a:lnTo>
                  <a:lnTo>
                    <a:pt x="731083" y="678562"/>
                  </a:lnTo>
                  <a:lnTo>
                    <a:pt x="814598" y="678562"/>
                  </a:lnTo>
                  <a:lnTo>
                    <a:pt x="814598" y="688843"/>
                  </a:lnTo>
                  <a:lnTo>
                    <a:pt x="874987" y="688843"/>
                  </a:lnTo>
                  <a:lnTo>
                    <a:pt x="874987" y="696553"/>
                  </a:lnTo>
                  <a:lnTo>
                    <a:pt x="917387" y="696553"/>
                  </a:lnTo>
                  <a:lnTo>
                    <a:pt x="917387" y="706834"/>
                  </a:lnTo>
                  <a:lnTo>
                    <a:pt x="958502" y="706834"/>
                  </a:lnTo>
                  <a:lnTo>
                    <a:pt x="958502" y="729968"/>
                  </a:lnTo>
                  <a:lnTo>
                    <a:pt x="971351" y="729968"/>
                  </a:lnTo>
                  <a:lnTo>
                    <a:pt x="971351" y="740249"/>
                  </a:lnTo>
                  <a:lnTo>
                    <a:pt x="1006043" y="740249"/>
                  </a:lnTo>
                  <a:lnTo>
                    <a:pt x="1006043" y="755671"/>
                  </a:lnTo>
                  <a:lnTo>
                    <a:pt x="1034309" y="755671"/>
                  </a:lnTo>
                  <a:lnTo>
                    <a:pt x="1034309" y="776233"/>
                  </a:lnTo>
                  <a:lnTo>
                    <a:pt x="1075424" y="776233"/>
                  </a:lnTo>
                  <a:lnTo>
                    <a:pt x="1075424" y="787799"/>
                  </a:lnTo>
                  <a:lnTo>
                    <a:pt x="1111400" y="787799"/>
                  </a:lnTo>
                  <a:lnTo>
                    <a:pt x="1111400" y="801936"/>
                  </a:lnTo>
                  <a:lnTo>
                    <a:pt x="1133244" y="801936"/>
                  </a:lnTo>
                  <a:lnTo>
                    <a:pt x="1133244" y="821214"/>
                  </a:lnTo>
                  <a:lnTo>
                    <a:pt x="1182067" y="821214"/>
                  </a:lnTo>
                  <a:lnTo>
                    <a:pt x="1182067" y="832779"/>
                  </a:lnTo>
                  <a:lnTo>
                    <a:pt x="1189777" y="832779"/>
                  </a:lnTo>
                  <a:lnTo>
                    <a:pt x="1189777" y="879045"/>
                  </a:lnTo>
                  <a:lnTo>
                    <a:pt x="1198771" y="879045"/>
                  </a:lnTo>
                  <a:lnTo>
                    <a:pt x="1198771" y="912460"/>
                  </a:lnTo>
                  <a:lnTo>
                    <a:pt x="1219328" y="912460"/>
                  </a:lnTo>
                  <a:lnTo>
                    <a:pt x="1219328" y="924025"/>
                  </a:lnTo>
                  <a:lnTo>
                    <a:pt x="1232177" y="924025"/>
                  </a:lnTo>
                  <a:lnTo>
                    <a:pt x="1232177" y="956155"/>
                  </a:lnTo>
                  <a:lnTo>
                    <a:pt x="1245025" y="956155"/>
                  </a:lnTo>
                  <a:lnTo>
                    <a:pt x="1245025" y="971576"/>
                  </a:lnTo>
                  <a:lnTo>
                    <a:pt x="1254019" y="971576"/>
                  </a:lnTo>
                  <a:lnTo>
                    <a:pt x="1254019" y="984429"/>
                  </a:lnTo>
                  <a:lnTo>
                    <a:pt x="1261728" y="984429"/>
                  </a:lnTo>
                  <a:lnTo>
                    <a:pt x="1261728" y="1031979"/>
                  </a:lnTo>
                  <a:lnTo>
                    <a:pt x="1278432" y="1031979"/>
                  </a:lnTo>
                  <a:lnTo>
                    <a:pt x="1278432" y="1076959"/>
                  </a:lnTo>
                  <a:lnTo>
                    <a:pt x="1310554" y="1076959"/>
                  </a:lnTo>
                  <a:lnTo>
                    <a:pt x="1310554" y="1100091"/>
                  </a:lnTo>
                  <a:lnTo>
                    <a:pt x="1329826" y="1100091"/>
                  </a:lnTo>
                  <a:lnTo>
                    <a:pt x="1329826" y="1129651"/>
                  </a:lnTo>
                  <a:lnTo>
                    <a:pt x="1349099" y="1129651"/>
                  </a:lnTo>
                  <a:lnTo>
                    <a:pt x="1349099" y="1151499"/>
                  </a:lnTo>
                  <a:lnTo>
                    <a:pt x="1374797" y="1151499"/>
                  </a:lnTo>
                  <a:lnTo>
                    <a:pt x="1374797" y="1166920"/>
                  </a:lnTo>
                  <a:lnTo>
                    <a:pt x="1381221" y="1166920"/>
                  </a:lnTo>
                  <a:lnTo>
                    <a:pt x="1381221" y="1178486"/>
                  </a:lnTo>
                  <a:lnTo>
                    <a:pt x="1427476" y="1178486"/>
                  </a:lnTo>
                  <a:lnTo>
                    <a:pt x="1427476" y="1184912"/>
                  </a:lnTo>
                  <a:lnTo>
                    <a:pt x="1498143" y="1184912"/>
                  </a:lnTo>
                  <a:lnTo>
                    <a:pt x="1498143" y="1199049"/>
                  </a:lnTo>
                  <a:lnTo>
                    <a:pt x="1577804" y="1199049"/>
                  </a:lnTo>
                  <a:lnTo>
                    <a:pt x="1577804" y="1214471"/>
                  </a:lnTo>
                  <a:lnTo>
                    <a:pt x="1670313" y="1214471"/>
                  </a:lnTo>
                  <a:lnTo>
                    <a:pt x="1670313" y="1219611"/>
                  </a:lnTo>
                  <a:lnTo>
                    <a:pt x="1766677" y="1219611"/>
                  </a:lnTo>
                  <a:lnTo>
                    <a:pt x="1766677" y="1226036"/>
                  </a:lnTo>
                  <a:lnTo>
                    <a:pt x="1834775" y="1226036"/>
                  </a:lnTo>
                  <a:lnTo>
                    <a:pt x="1834775" y="1276157"/>
                  </a:lnTo>
                  <a:lnTo>
                    <a:pt x="1869466" y="1276157"/>
                  </a:lnTo>
                  <a:lnTo>
                    <a:pt x="1869466" y="1298006"/>
                  </a:lnTo>
                  <a:lnTo>
                    <a:pt x="1881030" y="1298006"/>
                  </a:lnTo>
                  <a:lnTo>
                    <a:pt x="1881030" y="1348127"/>
                  </a:lnTo>
                  <a:lnTo>
                    <a:pt x="1904157" y="1348127"/>
                  </a:lnTo>
                  <a:lnTo>
                    <a:pt x="1904157" y="1422666"/>
                  </a:lnTo>
                  <a:lnTo>
                    <a:pt x="1917007" y="1422666"/>
                  </a:lnTo>
                  <a:lnTo>
                    <a:pt x="1917007" y="1443228"/>
                  </a:lnTo>
                  <a:lnTo>
                    <a:pt x="1976110" y="1443228"/>
                  </a:lnTo>
                  <a:lnTo>
                    <a:pt x="1976110" y="1453510"/>
                  </a:lnTo>
                  <a:lnTo>
                    <a:pt x="2091747" y="1453510"/>
                  </a:lnTo>
                  <a:lnTo>
                    <a:pt x="2091747" y="1467647"/>
                  </a:lnTo>
                  <a:lnTo>
                    <a:pt x="2135432" y="1467647"/>
                  </a:lnTo>
                  <a:lnTo>
                    <a:pt x="2135432" y="1474073"/>
                  </a:lnTo>
                  <a:lnTo>
                    <a:pt x="2185541" y="1474073"/>
                  </a:lnTo>
                  <a:lnTo>
                    <a:pt x="2185541" y="1481783"/>
                  </a:lnTo>
                  <a:lnTo>
                    <a:pt x="2343579" y="1481783"/>
                  </a:lnTo>
                  <a:lnTo>
                    <a:pt x="2343579" y="1486923"/>
                  </a:lnTo>
                  <a:lnTo>
                    <a:pt x="2398827" y="1486923"/>
                  </a:lnTo>
                  <a:lnTo>
                    <a:pt x="2398827" y="1502346"/>
                  </a:lnTo>
                  <a:lnTo>
                    <a:pt x="2459215" y="1502346"/>
                  </a:lnTo>
                  <a:lnTo>
                    <a:pt x="2459215" y="1512626"/>
                  </a:lnTo>
                  <a:lnTo>
                    <a:pt x="2481059" y="1512626"/>
                  </a:lnTo>
                  <a:lnTo>
                    <a:pt x="2481059" y="1526763"/>
                  </a:lnTo>
                  <a:lnTo>
                    <a:pt x="2495191" y="1526763"/>
                  </a:lnTo>
                  <a:lnTo>
                    <a:pt x="2495191" y="1548611"/>
                  </a:lnTo>
                  <a:lnTo>
                    <a:pt x="2510609" y="1548611"/>
                  </a:lnTo>
                  <a:lnTo>
                    <a:pt x="2510609" y="1587166"/>
                  </a:lnTo>
                  <a:lnTo>
                    <a:pt x="2529882" y="1587166"/>
                  </a:lnTo>
                  <a:lnTo>
                    <a:pt x="2529882" y="1620579"/>
                  </a:lnTo>
                  <a:lnTo>
                    <a:pt x="2537592" y="1620579"/>
                  </a:lnTo>
                  <a:lnTo>
                    <a:pt x="2537592" y="1702829"/>
                  </a:lnTo>
                  <a:lnTo>
                    <a:pt x="2553010" y="1702829"/>
                  </a:lnTo>
                  <a:lnTo>
                    <a:pt x="2553010" y="1718251"/>
                  </a:lnTo>
                  <a:lnTo>
                    <a:pt x="2655799" y="1718251"/>
                  </a:lnTo>
                  <a:lnTo>
                    <a:pt x="2655799" y="1731103"/>
                  </a:lnTo>
                  <a:lnTo>
                    <a:pt x="2705908" y="1731103"/>
                  </a:lnTo>
                  <a:lnTo>
                    <a:pt x="2705908" y="1746524"/>
                  </a:lnTo>
                  <a:lnTo>
                    <a:pt x="2818975" y="1746524"/>
                  </a:lnTo>
                  <a:lnTo>
                    <a:pt x="2818975" y="1755520"/>
                  </a:lnTo>
                  <a:lnTo>
                    <a:pt x="2878080" y="1755520"/>
                  </a:lnTo>
                  <a:lnTo>
                    <a:pt x="2878080" y="1760662"/>
                  </a:lnTo>
                  <a:lnTo>
                    <a:pt x="2902491" y="1760662"/>
                  </a:lnTo>
                  <a:lnTo>
                    <a:pt x="2902491" y="1768372"/>
                  </a:lnTo>
                  <a:lnTo>
                    <a:pt x="2959024" y="1768372"/>
                  </a:lnTo>
                  <a:lnTo>
                    <a:pt x="2959024" y="1781224"/>
                  </a:lnTo>
                  <a:lnTo>
                    <a:pt x="3075947" y="1781224"/>
                  </a:lnTo>
                  <a:lnTo>
                    <a:pt x="3075947" y="1795361"/>
                  </a:lnTo>
                  <a:lnTo>
                    <a:pt x="3128626" y="1795361"/>
                  </a:lnTo>
                  <a:lnTo>
                    <a:pt x="3128626" y="1819779"/>
                  </a:lnTo>
                  <a:lnTo>
                    <a:pt x="3142760" y="1819779"/>
                  </a:lnTo>
                  <a:lnTo>
                    <a:pt x="3142760" y="1840342"/>
                  </a:lnTo>
                  <a:lnTo>
                    <a:pt x="3178735" y="1840342"/>
                  </a:lnTo>
                  <a:lnTo>
                    <a:pt x="3178735" y="1893033"/>
                  </a:lnTo>
                  <a:lnTo>
                    <a:pt x="3284094" y="1893033"/>
                  </a:lnTo>
                  <a:lnTo>
                    <a:pt x="3284094" y="1903313"/>
                  </a:lnTo>
                  <a:lnTo>
                    <a:pt x="3336773" y="1903313"/>
                  </a:lnTo>
                  <a:lnTo>
                    <a:pt x="3336773" y="1911025"/>
                  </a:lnTo>
                  <a:lnTo>
                    <a:pt x="3354761" y="1911025"/>
                  </a:lnTo>
                  <a:lnTo>
                    <a:pt x="3354761" y="1918736"/>
                  </a:lnTo>
                  <a:lnTo>
                    <a:pt x="3435706" y="1918736"/>
                  </a:lnTo>
                  <a:lnTo>
                    <a:pt x="3435706" y="1934158"/>
                  </a:lnTo>
                  <a:lnTo>
                    <a:pt x="3571902" y="1934158"/>
                  </a:lnTo>
                  <a:lnTo>
                    <a:pt x="3571902" y="1963715"/>
                  </a:lnTo>
                  <a:lnTo>
                    <a:pt x="3647709" y="1963715"/>
                  </a:lnTo>
                  <a:lnTo>
                    <a:pt x="3647709" y="1970141"/>
                  </a:lnTo>
                  <a:lnTo>
                    <a:pt x="3706812" y="1970141"/>
                  </a:lnTo>
                  <a:lnTo>
                    <a:pt x="3706812" y="1980423"/>
                  </a:lnTo>
                  <a:lnTo>
                    <a:pt x="3737648" y="1980423"/>
                  </a:lnTo>
                  <a:lnTo>
                    <a:pt x="3737648" y="2000986"/>
                  </a:lnTo>
                  <a:lnTo>
                    <a:pt x="3759491" y="2000986"/>
                  </a:lnTo>
                  <a:lnTo>
                    <a:pt x="3759491" y="2024118"/>
                  </a:lnTo>
                  <a:lnTo>
                    <a:pt x="3773625" y="2024118"/>
                  </a:lnTo>
                  <a:lnTo>
                    <a:pt x="3773625" y="2036970"/>
                  </a:lnTo>
                  <a:lnTo>
                    <a:pt x="3798036" y="2036970"/>
                  </a:lnTo>
                  <a:lnTo>
                    <a:pt x="3798036" y="2044681"/>
                  </a:lnTo>
                  <a:lnTo>
                    <a:pt x="3814740" y="2044681"/>
                  </a:lnTo>
                  <a:lnTo>
                    <a:pt x="3814740" y="2111508"/>
                  </a:lnTo>
                  <a:lnTo>
                    <a:pt x="3836582" y="2111508"/>
                  </a:lnTo>
                  <a:lnTo>
                    <a:pt x="3836582" y="2121790"/>
                  </a:lnTo>
                  <a:lnTo>
                    <a:pt x="3845576" y="2121790"/>
                  </a:lnTo>
                  <a:lnTo>
                    <a:pt x="3845576" y="2135927"/>
                  </a:lnTo>
                  <a:lnTo>
                    <a:pt x="3941940" y="2135927"/>
                  </a:lnTo>
                  <a:lnTo>
                    <a:pt x="3941940" y="2144923"/>
                  </a:lnTo>
                  <a:lnTo>
                    <a:pt x="3984340" y="2144923"/>
                  </a:lnTo>
                  <a:lnTo>
                    <a:pt x="3984340" y="2150063"/>
                  </a:lnTo>
                  <a:lnTo>
                    <a:pt x="4126960" y="2150063"/>
                  </a:lnTo>
                  <a:lnTo>
                    <a:pt x="4126960" y="2162915"/>
                  </a:lnTo>
                  <a:lnTo>
                    <a:pt x="4249022" y="2162915"/>
                  </a:lnTo>
                  <a:lnTo>
                    <a:pt x="4249022" y="2171911"/>
                  </a:lnTo>
                  <a:lnTo>
                    <a:pt x="4368513" y="2171911"/>
                  </a:lnTo>
                  <a:lnTo>
                    <a:pt x="4368513" y="2184762"/>
                  </a:lnTo>
                  <a:lnTo>
                    <a:pt x="4404490" y="2184762"/>
                  </a:lnTo>
                  <a:lnTo>
                    <a:pt x="4404490" y="2207896"/>
                  </a:lnTo>
                  <a:lnTo>
                    <a:pt x="4450743" y="2207896"/>
                  </a:lnTo>
                  <a:lnTo>
                    <a:pt x="4450743" y="2233599"/>
                  </a:lnTo>
                  <a:lnTo>
                    <a:pt x="4484151" y="2233599"/>
                  </a:lnTo>
                  <a:lnTo>
                    <a:pt x="4484151" y="2252875"/>
                  </a:lnTo>
                  <a:lnTo>
                    <a:pt x="4768103" y="2252875"/>
                  </a:lnTo>
                  <a:lnTo>
                    <a:pt x="4768103" y="2274724"/>
                  </a:lnTo>
                  <a:lnTo>
                    <a:pt x="4788661" y="2274724"/>
                  </a:lnTo>
                  <a:lnTo>
                    <a:pt x="4788661" y="2294000"/>
                  </a:lnTo>
                  <a:lnTo>
                    <a:pt x="5084179" y="2294000"/>
                  </a:lnTo>
                  <a:lnTo>
                    <a:pt x="5084179" y="2313277"/>
                  </a:lnTo>
                  <a:lnTo>
                    <a:pt x="5100882" y="2313277"/>
                  </a:lnTo>
                  <a:lnTo>
                    <a:pt x="5100882" y="2323559"/>
                  </a:lnTo>
                  <a:lnTo>
                    <a:pt x="5192106" y="2323559"/>
                  </a:lnTo>
                  <a:lnTo>
                    <a:pt x="5192106" y="2336411"/>
                  </a:lnTo>
                  <a:lnTo>
                    <a:pt x="5599405" y="2336411"/>
                  </a:lnTo>
                  <a:lnTo>
                    <a:pt x="5599405" y="2372396"/>
                  </a:lnTo>
                  <a:lnTo>
                    <a:pt x="5682921" y="2372396"/>
                  </a:lnTo>
                  <a:lnTo>
                    <a:pt x="5682921" y="2389102"/>
                  </a:lnTo>
                  <a:lnTo>
                    <a:pt x="5749734" y="2389102"/>
                  </a:lnTo>
                  <a:lnTo>
                    <a:pt x="5749734" y="2413519"/>
                  </a:lnTo>
                  <a:lnTo>
                    <a:pt x="6370320" y="2413519"/>
                  </a:lnTo>
                  <a:lnTo>
                    <a:pt x="6370320" y="2441794"/>
                  </a:lnTo>
                  <a:lnTo>
                    <a:pt x="6682541" y="2441794"/>
                  </a:lnTo>
                  <a:lnTo>
                    <a:pt x="6682541" y="2472638"/>
                  </a:lnTo>
                  <a:lnTo>
                    <a:pt x="7336533" y="2472638"/>
                  </a:lnTo>
                  <a:lnTo>
                    <a:pt x="7336533" y="2542036"/>
                  </a:lnTo>
                  <a:lnTo>
                    <a:pt x="7567806" y="2542036"/>
                  </a:lnTo>
                  <a:lnTo>
                    <a:pt x="7567806" y="2578019"/>
                  </a:lnTo>
                  <a:lnTo>
                    <a:pt x="7575516" y="2578019"/>
                  </a:lnTo>
                  <a:lnTo>
                    <a:pt x="7575516" y="2623000"/>
                  </a:lnTo>
                  <a:lnTo>
                    <a:pt x="8631668" y="2623000"/>
                  </a:lnTo>
                </a:path>
              </a:pathLst>
            </a:custGeom>
            <a:ln w="28574">
              <a:solidFill>
                <a:srgbClr val="830051"/>
              </a:solidFill>
            </a:ln>
          </p:spPr>
          <p:txBody>
            <a:bodyPr wrap="square" lIns="0" tIns="0" rIns="0" bIns="0" rtlCol="0"/>
            <a:lstStyle/>
            <a:p>
              <a:endParaRPr sz="1800"/>
            </a:p>
          </p:txBody>
        </p:sp>
        <p:sp>
          <p:nvSpPr>
            <p:cNvPr id="103" name="object 103"/>
            <p:cNvSpPr/>
            <p:nvPr/>
          </p:nvSpPr>
          <p:spPr>
            <a:xfrm>
              <a:off x="1990605" y="1769178"/>
              <a:ext cx="8593455" cy="3027045"/>
            </a:xfrm>
            <a:custGeom>
              <a:avLst/>
              <a:gdLst/>
              <a:ahLst/>
              <a:cxnLst/>
              <a:rect l="l" t="t" r="r" b="b"/>
              <a:pathLst>
                <a:path w="8593455" h="3027045">
                  <a:moveTo>
                    <a:pt x="0" y="0"/>
                  </a:moveTo>
                  <a:lnTo>
                    <a:pt x="155468" y="0"/>
                  </a:lnTo>
                  <a:lnTo>
                    <a:pt x="155468" y="10280"/>
                  </a:lnTo>
                  <a:lnTo>
                    <a:pt x="191443" y="10280"/>
                  </a:lnTo>
                  <a:lnTo>
                    <a:pt x="191443" y="17991"/>
                  </a:lnTo>
                  <a:lnTo>
                    <a:pt x="244123" y="17991"/>
                  </a:lnTo>
                  <a:lnTo>
                    <a:pt x="244123" y="26988"/>
                  </a:lnTo>
                  <a:lnTo>
                    <a:pt x="272389" y="26988"/>
                  </a:lnTo>
                  <a:lnTo>
                    <a:pt x="272389" y="32129"/>
                  </a:lnTo>
                  <a:lnTo>
                    <a:pt x="305796" y="32129"/>
                  </a:lnTo>
                  <a:lnTo>
                    <a:pt x="305796" y="53976"/>
                  </a:lnTo>
                  <a:lnTo>
                    <a:pt x="323783" y="53976"/>
                  </a:lnTo>
                  <a:lnTo>
                    <a:pt x="323783" y="71969"/>
                  </a:lnTo>
                  <a:lnTo>
                    <a:pt x="344341" y="71969"/>
                  </a:lnTo>
                  <a:lnTo>
                    <a:pt x="344341" y="95101"/>
                  </a:lnTo>
                  <a:lnTo>
                    <a:pt x="352050" y="95101"/>
                  </a:lnTo>
                  <a:lnTo>
                    <a:pt x="352050" y="106667"/>
                  </a:lnTo>
                  <a:lnTo>
                    <a:pt x="381603" y="106667"/>
                  </a:lnTo>
                  <a:lnTo>
                    <a:pt x="381603" y="122090"/>
                  </a:lnTo>
                  <a:lnTo>
                    <a:pt x="390597" y="122090"/>
                  </a:lnTo>
                  <a:lnTo>
                    <a:pt x="390597" y="150362"/>
                  </a:lnTo>
                  <a:lnTo>
                    <a:pt x="408584" y="150362"/>
                  </a:lnTo>
                  <a:lnTo>
                    <a:pt x="408584" y="167070"/>
                  </a:lnTo>
                  <a:lnTo>
                    <a:pt x="416293" y="167070"/>
                  </a:lnTo>
                  <a:lnTo>
                    <a:pt x="416293" y="182491"/>
                  </a:lnTo>
                  <a:lnTo>
                    <a:pt x="426572" y="182491"/>
                  </a:lnTo>
                  <a:lnTo>
                    <a:pt x="426572" y="197914"/>
                  </a:lnTo>
                  <a:lnTo>
                    <a:pt x="436851" y="197914"/>
                  </a:lnTo>
                  <a:lnTo>
                    <a:pt x="436851" y="205625"/>
                  </a:lnTo>
                  <a:lnTo>
                    <a:pt x="453555" y="205625"/>
                  </a:lnTo>
                  <a:lnTo>
                    <a:pt x="453555" y="212051"/>
                  </a:lnTo>
                  <a:lnTo>
                    <a:pt x="471542" y="212051"/>
                  </a:lnTo>
                  <a:lnTo>
                    <a:pt x="471542" y="240324"/>
                  </a:lnTo>
                  <a:lnTo>
                    <a:pt x="498524" y="240324"/>
                  </a:lnTo>
                  <a:lnTo>
                    <a:pt x="498524" y="246750"/>
                  </a:lnTo>
                  <a:lnTo>
                    <a:pt x="507518" y="246750"/>
                  </a:lnTo>
                  <a:lnTo>
                    <a:pt x="507518" y="254461"/>
                  </a:lnTo>
                  <a:lnTo>
                    <a:pt x="530646" y="254461"/>
                  </a:lnTo>
                  <a:lnTo>
                    <a:pt x="530646" y="277592"/>
                  </a:lnTo>
                  <a:lnTo>
                    <a:pt x="540924" y="277592"/>
                  </a:lnTo>
                  <a:lnTo>
                    <a:pt x="540924" y="285303"/>
                  </a:lnTo>
                  <a:lnTo>
                    <a:pt x="548633" y="285303"/>
                  </a:lnTo>
                  <a:lnTo>
                    <a:pt x="548633" y="375265"/>
                  </a:lnTo>
                  <a:lnTo>
                    <a:pt x="567907" y="375265"/>
                  </a:lnTo>
                  <a:lnTo>
                    <a:pt x="567907" y="480647"/>
                  </a:lnTo>
                  <a:lnTo>
                    <a:pt x="576901" y="480647"/>
                  </a:lnTo>
                  <a:lnTo>
                    <a:pt x="576901" y="532053"/>
                  </a:lnTo>
                  <a:lnTo>
                    <a:pt x="585895" y="532053"/>
                  </a:lnTo>
                  <a:lnTo>
                    <a:pt x="585895" y="645148"/>
                  </a:lnTo>
                  <a:lnTo>
                    <a:pt x="601313" y="645148"/>
                  </a:lnTo>
                  <a:lnTo>
                    <a:pt x="601313" y="711975"/>
                  </a:lnTo>
                  <a:lnTo>
                    <a:pt x="609021" y="711975"/>
                  </a:lnTo>
                  <a:lnTo>
                    <a:pt x="609021" y="832779"/>
                  </a:lnTo>
                  <a:lnTo>
                    <a:pt x="620585" y="832779"/>
                  </a:lnTo>
                  <a:lnTo>
                    <a:pt x="620585" y="886756"/>
                  </a:lnTo>
                  <a:lnTo>
                    <a:pt x="636004" y="886756"/>
                  </a:lnTo>
                  <a:lnTo>
                    <a:pt x="636004" y="1065392"/>
                  </a:lnTo>
                  <a:lnTo>
                    <a:pt x="646283" y="1065392"/>
                  </a:lnTo>
                  <a:lnTo>
                    <a:pt x="646283" y="1118085"/>
                  </a:lnTo>
                  <a:lnTo>
                    <a:pt x="664271" y="1118085"/>
                  </a:lnTo>
                  <a:lnTo>
                    <a:pt x="664271" y="1161780"/>
                  </a:lnTo>
                  <a:lnTo>
                    <a:pt x="678403" y="1161780"/>
                  </a:lnTo>
                  <a:lnTo>
                    <a:pt x="678403" y="1200333"/>
                  </a:lnTo>
                  <a:lnTo>
                    <a:pt x="691252" y="1200333"/>
                  </a:lnTo>
                  <a:lnTo>
                    <a:pt x="691252" y="1219611"/>
                  </a:lnTo>
                  <a:lnTo>
                    <a:pt x="698961" y="1219611"/>
                  </a:lnTo>
                  <a:lnTo>
                    <a:pt x="698961" y="1253026"/>
                  </a:lnTo>
                  <a:lnTo>
                    <a:pt x="768343" y="1253026"/>
                  </a:lnTo>
                  <a:lnTo>
                    <a:pt x="768343" y="1260736"/>
                  </a:lnTo>
                  <a:lnTo>
                    <a:pt x="803036" y="1260736"/>
                  </a:lnTo>
                  <a:lnTo>
                    <a:pt x="803036" y="1267162"/>
                  </a:lnTo>
                  <a:lnTo>
                    <a:pt x="839011" y="1267162"/>
                  </a:lnTo>
                  <a:lnTo>
                    <a:pt x="839011" y="1281298"/>
                  </a:lnTo>
                  <a:lnTo>
                    <a:pt x="873703" y="1281298"/>
                  </a:lnTo>
                  <a:lnTo>
                    <a:pt x="873703" y="1291580"/>
                  </a:lnTo>
                  <a:lnTo>
                    <a:pt x="882697" y="1291580"/>
                  </a:lnTo>
                  <a:lnTo>
                    <a:pt x="882697" y="1298006"/>
                  </a:lnTo>
                  <a:lnTo>
                    <a:pt x="891690" y="1298006"/>
                  </a:lnTo>
                  <a:lnTo>
                    <a:pt x="891690" y="1326280"/>
                  </a:lnTo>
                  <a:lnTo>
                    <a:pt x="954649" y="1326280"/>
                  </a:lnTo>
                  <a:lnTo>
                    <a:pt x="954649" y="1336561"/>
                  </a:lnTo>
                  <a:lnTo>
                    <a:pt x="962357" y="1336561"/>
                  </a:lnTo>
                  <a:lnTo>
                    <a:pt x="962357" y="1348127"/>
                  </a:lnTo>
                  <a:lnTo>
                    <a:pt x="984200" y="1348127"/>
                  </a:lnTo>
                  <a:lnTo>
                    <a:pt x="984200" y="1355837"/>
                  </a:lnTo>
                  <a:lnTo>
                    <a:pt x="1002189" y="1355837"/>
                  </a:lnTo>
                  <a:lnTo>
                    <a:pt x="1002189" y="1371259"/>
                  </a:lnTo>
                  <a:lnTo>
                    <a:pt x="1018891" y="1371259"/>
                  </a:lnTo>
                  <a:lnTo>
                    <a:pt x="1018891" y="1380256"/>
                  </a:lnTo>
                  <a:lnTo>
                    <a:pt x="1040733" y="1380256"/>
                  </a:lnTo>
                  <a:lnTo>
                    <a:pt x="1040733" y="1387967"/>
                  </a:lnTo>
                  <a:lnTo>
                    <a:pt x="1110115" y="1387967"/>
                  </a:lnTo>
                  <a:lnTo>
                    <a:pt x="1110115" y="1395677"/>
                  </a:lnTo>
                  <a:lnTo>
                    <a:pt x="1155086" y="1395677"/>
                  </a:lnTo>
                  <a:lnTo>
                    <a:pt x="1155086" y="1403388"/>
                  </a:lnTo>
                  <a:lnTo>
                    <a:pt x="1189777" y="1403388"/>
                  </a:lnTo>
                  <a:lnTo>
                    <a:pt x="1189777" y="1435517"/>
                  </a:lnTo>
                  <a:lnTo>
                    <a:pt x="1198771" y="1435517"/>
                  </a:lnTo>
                  <a:lnTo>
                    <a:pt x="1198771" y="1458651"/>
                  </a:lnTo>
                  <a:lnTo>
                    <a:pt x="1209050" y="1458651"/>
                  </a:lnTo>
                  <a:lnTo>
                    <a:pt x="1209050" y="1479213"/>
                  </a:lnTo>
                  <a:lnTo>
                    <a:pt x="1218044" y="1479213"/>
                  </a:lnTo>
                  <a:lnTo>
                    <a:pt x="1218044" y="1502346"/>
                  </a:lnTo>
                  <a:lnTo>
                    <a:pt x="1218044" y="1519052"/>
                  </a:lnTo>
                  <a:lnTo>
                    <a:pt x="1233463" y="1519052"/>
                  </a:lnTo>
                  <a:lnTo>
                    <a:pt x="1233463" y="1543471"/>
                  </a:lnTo>
                  <a:lnTo>
                    <a:pt x="1248880" y="1543471"/>
                  </a:lnTo>
                  <a:lnTo>
                    <a:pt x="1248880" y="1553751"/>
                  </a:lnTo>
                  <a:lnTo>
                    <a:pt x="1259159" y="1553751"/>
                  </a:lnTo>
                  <a:lnTo>
                    <a:pt x="1259159" y="1597446"/>
                  </a:lnTo>
                  <a:lnTo>
                    <a:pt x="1268153" y="1597446"/>
                  </a:lnTo>
                  <a:lnTo>
                    <a:pt x="1268153" y="1680982"/>
                  </a:lnTo>
                  <a:lnTo>
                    <a:pt x="1277148" y="1680982"/>
                  </a:lnTo>
                  <a:lnTo>
                    <a:pt x="1277148" y="1688692"/>
                  </a:lnTo>
                  <a:lnTo>
                    <a:pt x="1292566" y="1688692"/>
                  </a:lnTo>
                  <a:lnTo>
                    <a:pt x="1292566" y="1693834"/>
                  </a:lnTo>
                  <a:lnTo>
                    <a:pt x="1302844" y="1693834"/>
                  </a:lnTo>
                  <a:lnTo>
                    <a:pt x="1302844" y="1709255"/>
                  </a:lnTo>
                  <a:lnTo>
                    <a:pt x="1345245" y="1709255"/>
                  </a:lnTo>
                  <a:lnTo>
                    <a:pt x="1345245" y="1723391"/>
                  </a:lnTo>
                  <a:lnTo>
                    <a:pt x="1444178" y="1723391"/>
                  </a:lnTo>
                  <a:lnTo>
                    <a:pt x="1444178" y="1732389"/>
                  </a:lnTo>
                  <a:lnTo>
                    <a:pt x="1503283" y="1732389"/>
                  </a:lnTo>
                  <a:lnTo>
                    <a:pt x="1503283" y="1740099"/>
                  </a:lnTo>
                  <a:lnTo>
                    <a:pt x="1581658" y="1740099"/>
                  </a:lnTo>
                  <a:lnTo>
                    <a:pt x="1581658" y="1754236"/>
                  </a:lnTo>
                  <a:lnTo>
                    <a:pt x="1651041" y="1754236"/>
                  </a:lnTo>
                  <a:lnTo>
                    <a:pt x="1651041" y="1763232"/>
                  </a:lnTo>
                  <a:lnTo>
                    <a:pt x="1671599" y="1763232"/>
                  </a:lnTo>
                  <a:lnTo>
                    <a:pt x="1671599" y="1770942"/>
                  </a:lnTo>
                  <a:lnTo>
                    <a:pt x="1696010" y="1770942"/>
                  </a:lnTo>
                  <a:lnTo>
                    <a:pt x="1696010" y="1777368"/>
                  </a:lnTo>
                  <a:lnTo>
                    <a:pt x="1730702" y="1777368"/>
                  </a:lnTo>
                  <a:lnTo>
                    <a:pt x="1730702" y="1791505"/>
                  </a:lnTo>
                  <a:lnTo>
                    <a:pt x="1811647" y="1791505"/>
                  </a:lnTo>
                  <a:lnTo>
                    <a:pt x="1811647" y="1799217"/>
                  </a:lnTo>
                  <a:lnTo>
                    <a:pt x="1827067" y="1799217"/>
                  </a:lnTo>
                  <a:lnTo>
                    <a:pt x="1827067" y="1808213"/>
                  </a:lnTo>
                  <a:lnTo>
                    <a:pt x="1839914" y="1808213"/>
                  </a:lnTo>
                  <a:lnTo>
                    <a:pt x="1839914" y="1819779"/>
                  </a:lnTo>
                  <a:lnTo>
                    <a:pt x="1847624" y="1819779"/>
                  </a:lnTo>
                  <a:lnTo>
                    <a:pt x="1847624" y="1837770"/>
                  </a:lnTo>
                  <a:lnTo>
                    <a:pt x="1861758" y="1837770"/>
                  </a:lnTo>
                  <a:lnTo>
                    <a:pt x="1861758" y="1844196"/>
                  </a:lnTo>
                  <a:lnTo>
                    <a:pt x="1872036" y="1844196"/>
                  </a:lnTo>
                  <a:lnTo>
                    <a:pt x="1872036" y="1875041"/>
                  </a:lnTo>
                  <a:lnTo>
                    <a:pt x="1879746" y="1875041"/>
                  </a:lnTo>
                  <a:lnTo>
                    <a:pt x="1879746" y="1882751"/>
                  </a:lnTo>
                  <a:lnTo>
                    <a:pt x="1896448" y="1882751"/>
                  </a:lnTo>
                  <a:lnTo>
                    <a:pt x="1896448" y="1918736"/>
                  </a:lnTo>
                  <a:lnTo>
                    <a:pt x="1906728" y="1918736"/>
                  </a:lnTo>
                  <a:lnTo>
                    <a:pt x="1906728" y="1957291"/>
                  </a:lnTo>
                  <a:lnTo>
                    <a:pt x="1914437" y="1957291"/>
                  </a:lnTo>
                  <a:lnTo>
                    <a:pt x="1914437" y="1973997"/>
                  </a:lnTo>
                  <a:lnTo>
                    <a:pt x="1926001" y="1973997"/>
                  </a:lnTo>
                  <a:lnTo>
                    <a:pt x="1926001" y="1984279"/>
                  </a:lnTo>
                  <a:lnTo>
                    <a:pt x="1937563" y="1984279"/>
                  </a:lnTo>
                  <a:lnTo>
                    <a:pt x="1937563" y="1999701"/>
                  </a:lnTo>
                  <a:lnTo>
                    <a:pt x="1945273" y="1999701"/>
                  </a:lnTo>
                  <a:lnTo>
                    <a:pt x="1945273" y="2008696"/>
                  </a:lnTo>
                  <a:lnTo>
                    <a:pt x="1956837" y="2008696"/>
                  </a:lnTo>
                  <a:lnTo>
                    <a:pt x="1956837" y="2021548"/>
                  </a:lnTo>
                  <a:lnTo>
                    <a:pt x="1977395" y="2021548"/>
                  </a:lnTo>
                  <a:lnTo>
                    <a:pt x="1977395" y="2044680"/>
                  </a:lnTo>
                  <a:lnTo>
                    <a:pt x="1995382" y="2044680"/>
                  </a:lnTo>
                  <a:lnTo>
                    <a:pt x="1995382" y="2053677"/>
                  </a:lnTo>
                  <a:lnTo>
                    <a:pt x="2066049" y="2053677"/>
                  </a:lnTo>
                  <a:lnTo>
                    <a:pt x="2066049" y="2061387"/>
                  </a:lnTo>
                  <a:lnTo>
                    <a:pt x="2229227" y="2061387"/>
                  </a:lnTo>
                  <a:lnTo>
                    <a:pt x="2229227" y="2070383"/>
                  </a:lnTo>
                  <a:lnTo>
                    <a:pt x="2298608" y="2070383"/>
                  </a:lnTo>
                  <a:lnTo>
                    <a:pt x="2298608" y="2084521"/>
                  </a:lnTo>
                  <a:lnTo>
                    <a:pt x="2326876" y="2084521"/>
                  </a:lnTo>
                  <a:lnTo>
                    <a:pt x="2326876" y="2090946"/>
                  </a:lnTo>
                  <a:lnTo>
                    <a:pt x="2393688" y="2090946"/>
                  </a:lnTo>
                  <a:lnTo>
                    <a:pt x="2393688" y="2098658"/>
                  </a:lnTo>
                  <a:lnTo>
                    <a:pt x="2402683" y="2098658"/>
                  </a:lnTo>
                  <a:lnTo>
                    <a:pt x="2402683" y="2107654"/>
                  </a:lnTo>
                  <a:lnTo>
                    <a:pt x="2459216" y="2107654"/>
                  </a:lnTo>
                  <a:lnTo>
                    <a:pt x="2459216" y="2128216"/>
                  </a:lnTo>
                  <a:lnTo>
                    <a:pt x="2472064" y="2128216"/>
                  </a:lnTo>
                  <a:lnTo>
                    <a:pt x="2472064" y="2143637"/>
                  </a:lnTo>
                  <a:lnTo>
                    <a:pt x="2483627" y="2143637"/>
                  </a:lnTo>
                  <a:lnTo>
                    <a:pt x="2483627" y="2152633"/>
                  </a:lnTo>
                  <a:lnTo>
                    <a:pt x="2515749" y="2152633"/>
                  </a:lnTo>
                  <a:lnTo>
                    <a:pt x="2515749" y="2164199"/>
                  </a:lnTo>
                  <a:lnTo>
                    <a:pt x="2529883" y="2164199"/>
                  </a:lnTo>
                  <a:lnTo>
                    <a:pt x="2529883" y="2179622"/>
                  </a:lnTo>
                  <a:lnTo>
                    <a:pt x="2535023" y="2179622"/>
                  </a:lnTo>
                  <a:lnTo>
                    <a:pt x="2535023" y="2197614"/>
                  </a:lnTo>
                  <a:lnTo>
                    <a:pt x="2562004" y="2197614"/>
                  </a:lnTo>
                  <a:lnTo>
                    <a:pt x="2562004" y="2225887"/>
                  </a:lnTo>
                  <a:lnTo>
                    <a:pt x="2595410" y="2225887"/>
                  </a:lnTo>
                  <a:lnTo>
                    <a:pt x="2595410" y="2232313"/>
                  </a:lnTo>
                  <a:lnTo>
                    <a:pt x="2604404" y="2232313"/>
                  </a:lnTo>
                  <a:lnTo>
                    <a:pt x="2604404" y="2258017"/>
                  </a:lnTo>
                  <a:lnTo>
                    <a:pt x="2705908" y="2258017"/>
                  </a:lnTo>
                  <a:lnTo>
                    <a:pt x="2705908" y="2265728"/>
                  </a:lnTo>
                  <a:lnTo>
                    <a:pt x="2939753" y="2265728"/>
                  </a:lnTo>
                  <a:lnTo>
                    <a:pt x="2939753" y="2272154"/>
                  </a:lnTo>
                  <a:lnTo>
                    <a:pt x="3064383" y="2272154"/>
                  </a:lnTo>
                  <a:lnTo>
                    <a:pt x="3064383" y="2279864"/>
                  </a:lnTo>
                  <a:lnTo>
                    <a:pt x="3097789" y="2279864"/>
                  </a:lnTo>
                  <a:lnTo>
                    <a:pt x="3097789" y="2295286"/>
                  </a:lnTo>
                  <a:lnTo>
                    <a:pt x="3106784" y="2295286"/>
                  </a:lnTo>
                  <a:lnTo>
                    <a:pt x="3106784" y="2304283"/>
                  </a:lnTo>
                  <a:lnTo>
                    <a:pt x="3122202" y="2304283"/>
                  </a:lnTo>
                  <a:lnTo>
                    <a:pt x="3122202" y="2331271"/>
                  </a:lnTo>
                  <a:lnTo>
                    <a:pt x="3135050" y="2331271"/>
                  </a:lnTo>
                  <a:lnTo>
                    <a:pt x="3135050" y="2342837"/>
                  </a:lnTo>
                  <a:lnTo>
                    <a:pt x="3142760" y="2342837"/>
                  </a:lnTo>
                  <a:lnTo>
                    <a:pt x="3142760" y="2353118"/>
                  </a:lnTo>
                  <a:lnTo>
                    <a:pt x="3242979" y="2353118"/>
                  </a:lnTo>
                  <a:lnTo>
                    <a:pt x="3242979" y="2360828"/>
                  </a:lnTo>
                  <a:lnTo>
                    <a:pt x="3253258" y="2360828"/>
                  </a:lnTo>
                  <a:lnTo>
                    <a:pt x="3253258" y="2383962"/>
                  </a:lnTo>
                  <a:lnTo>
                    <a:pt x="3350907" y="2383962"/>
                  </a:lnTo>
                  <a:lnTo>
                    <a:pt x="3350907" y="2392958"/>
                  </a:lnTo>
                  <a:lnTo>
                    <a:pt x="3665697" y="2392958"/>
                  </a:lnTo>
                  <a:lnTo>
                    <a:pt x="3665697" y="2400669"/>
                  </a:lnTo>
                  <a:lnTo>
                    <a:pt x="3691394" y="2400669"/>
                  </a:lnTo>
                  <a:lnTo>
                    <a:pt x="3691394" y="2409665"/>
                  </a:lnTo>
                  <a:lnTo>
                    <a:pt x="3732508" y="2409665"/>
                  </a:lnTo>
                  <a:lnTo>
                    <a:pt x="3732508" y="2421231"/>
                  </a:lnTo>
                  <a:lnTo>
                    <a:pt x="3776195" y="2421231"/>
                  </a:lnTo>
                  <a:lnTo>
                    <a:pt x="3776195" y="2426371"/>
                  </a:lnTo>
                  <a:lnTo>
                    <a:pt x="3843006" y="2426371"/>
                  </a:lnTo>
                  <a:lnTo>
                    <a:pt x="3843006" y="2430227"/>
                  </a:lnTo>
                  <a:lnTo>
                    <a:pt x="3927807" y="2430227"/>
                  </a:lnTo>
                  <a:lnTo>
                    <a:pt x="3927807" y="2443078"/>
                  </a:lnTo>
                  <a:lnTo>
                    <a:pt x="4028027" y="2443078"/>
                  </a:lnTo>
                  <a:lnTo>
                    <a:pt x="4028027" y="2450790"/>
                  </a:lnTo>
                  <a:lnTo>
                    <a:pt x="4039589" y="2450790"/>
                  </a:lnTo>
                  <a:lnTo>
                    <a:pt x="4039589" y="2466212"/>
                  </a:lnTo>
                  <a:lnTo>
                    <a:pt x="4399350" y="2466212"/>
                  </a:lnTo>
                  <a:lnTo>
                    <a:pt x="4399350" y="2495771"/>
                  </a:lnTo>
                  <a:lnTo>
                    <a:pt x="4434042" y="2495771"/>
                  </a:lnTo>
                  <a:lnTo>
                    <a:pt x="4434042" y="2521473"/>
                  </a:lnTo>
                  <a:lnTo>
                    <a:pt x="4526551" y="2521473"/>
                  </a:lnTo>
                  <a:lnTo>
                    <a:pt x="4526551" y="2536894"/>
                  </a:lnTo>
                  <a:lnTo>
                    <a:pt x="4674309" y="2536894"/>
                  </a:lnTo>
                  <a:lnTo>
                    <a:pt x="4674309" y="2549746"/>
                  </a:lnTo>
                  <a:lnTo>
                    <a:pt x="4717995" y="2549746"/>
                  </a:lnTo>
                  <a:lnTo>
                    <a:pt x="4717995" y="2565168"/>
                  </a:lnTo>
                  <a:lnTo>
                    <a:pt x="4845196" y="2565168"/>
                  </a:lnTo>
                  <a:lnTo>
                    <a:pt x="4845196" y="2579305"/>
                  </a:lnTo>
                  <a:lnTo>
                    <a:pt x="4861898" y="2579305"/>
                  </a:lnTo>
                  <a:lnTo>
                    <a:pt x="4861898" y="2593441"/>
                  </a:lnTo>
                  <a:lnTo>
                    <a:pt x="5046917" y="2593441"/>
                  </a:lnTo>
                  <a:lnTo>
                    <a:pt x="5046917" y="2603723"/>
                  </a:lnTo>
                  <a:lnTo>
                    <a:pt x="5075185" y="2603723"/>
                  </a:lnTo>
                  <a:lnTo>
                    <a:pt x="5075185" y="2631996"/>
                  </a:lnTo>
                  <a:lnTo>
                    <a:pt x="5084179" y="2631996"/>
                  </a:lnTo>
                  <a:lnTo>
                    <a:pt x="5084179" y="2660269"/>
                  </a:lnTo>
                  <a:lnTo>
                    <a:pt x="5685492" y="2660269"/>
                  </a:lnTo>
                  <a:lnTo>
                    <a:pt x="5685492" y="2685973"/>
                  </a:lnTo>
                  <a:lnTo>
                    <a:pt x="5731746" y="2685973"/>
                  </a:lnTo>
                  <a:lnTo>
                    <a:pt x="5731746" y="2706536"/>
                  </a:lnTo>
                  <a:lnTo>
                    <a:pt x="5864086" y="2706536"/>
                  </a:lnTo>
                  <a:lnTo>
                    <a:pt x="5864086" y="2738664"/>
                  </a:lnTo>
                  <a:lnTo>
                    <a:pt x="6704384" y="2738664"/>
                  </a:lnTo>
                  <a:lnTo>
                    <a:pt x="6704384" y="2783645"/>
                  </a:lnTo>
                  <a:lnTo>
                    <a:pt x="8593123" y="2783645"/>
                  </a:lnTo>
                  <a:lnTo>
                    <a:pt x="8593123" y="3026539"/>
                  </a:lnTo>
                </a:path>
              </a:pathLst>
            </a:custGeom>
            <a:ln w="28575">
              <a:solidFill>
                <a:srgbClr val="3F4444"/>
              </a:solidFill>
            </a:ln>
          </p:spPr>
          <p:txBody>
            <a:bodyPr wrap="square" lIns="0" tIns="0" rIns="0" bIns="0" rtlCol="0"/>
            <a:lstStyle/>
            <a:p>
              <a:endParaRPr sz="1800"/>
            </a:p>
          </p:txBody>
        </p:sp>
      </p:grpSp>
      <p:sp>
        <p:nvSpPr>
          <p:cNvPr id="104" name="object 104"/>
          <p:cNvSpPr/>
          <p:nvPr/>
        </p:nvSpPr>
        <p:spPr>
          <a:xfrm>
            <a:off x="1976702" y="2137948"/>
            <a:ext cx="0" cy="60960"/>
          </a:xfrm>
          <a:custGeom>
            <a:avLst/>
            <a:gdLst/>
            <a:ahLst/>
            <a:cxnLst/>
            <a:rect l="l" t="t" r="r" b="b"/>
            <a:pathLst>
              <a:path h="81280">
                <a:moveTo>
                  <a:pt x="0" y="0"/>
                </a:moveTo>
                <a:lnTo>
                  <a:pt x="0" y="80964"/>
                </a:lnTo>
              </a:path>
            </a:pathLst>
          </a:custGeom>
          <a:ln w="28575">
            <a:solidFill>
              <a:srgbClr val="3F4444"/>
            </a:solidFill>
          </a:ln>
        </p:spPr>
        <p:txBody>
          <a:bodyPr wrap="square" lIns="0" tIns="0" rIns="0" bIns="0" rtlCol="0"/>
          <a:lstStyle/>
          <a:p>
            <a:endParaRPr sz="1800"/>
          </a:p>
        </p:txBody>
      </p:sp>
      <p:sp>
        <p:nvSpPr>
          <p:cNvPr id="106" name="object 15">
            <a:extLst>
              <a:ext uri="{FF2B5EF4-FFF2-40B4-BE49-F238E27FC236}">
                <a16:creationId xmlns:a16="http://schemas.microsoft.com/office/drawing/2014/main" id="{F1E91E4E-7E75-88AE-AABA-E019465CC8AB}"/>
              </a:ext>
            </a:extLst>
          </p:cNvPr>
          <p:cNvSpPr txBox="1"/>
          <p:nvPr/>
        </p:nvSpPr>
        <p:spPr>
          <a:xfrm>
            <a:off x="239791" y="4944427"/>
            <a:ext cx="7375208" cy="125034"/>
          </a:xfrm>
          <a:prstGeom prst="rect">
            <a:avLst/>
          </a:prstGeom>
        </p:spPr>
        <p:txBody>
          <a:bodyPr vert="horz" wrap="square" lIns="0" tIns="9525" rIns="0" bIns="0" rtlCol="0">
            <a:spAutoFit/>
          </a:bodyPr>
          <a:lstStyle/>
          <a:p>
            <a:pPr marL="9525">
              <a:spcBef>
                <a:spcPts val="75"/>
              </a:spcBef>
            </a:pPr>
            <a:r>
              <a:rPr sz="750" b="1" spc="-45" dirty="0">
                <a:latin typeface="Arial"/>
                <a:cs typeface="Arial"/>
              </a:rPr>
              <a:t>Turner</a:t>
            </a:r>
            <a:r>
              <a:rPr sz="750" b="1" spc="-38" dirty="0">
                <a:latin typeface="Arial"/>
                <a:cs typeface="Arial"/>
              </a:rPr>
              <a:t> </a:t>
            </a:r>
            <a:r>
              <a:rPr sz="750" b="1" dirty="0">
                <a:latin typeface="Arial"/>
                <a:cs typeface="Arial"/>
              </a:rPr>
              <a:t>et</a:t>
            </a:r>
            <a:r>
              <a:rPr sz="750" b="1" spc="-23" dirty="0">
                <a:latin typeface="Arial"/>
                <a:cs typeface="Arial"/>
              </a:rPr>
              <a:t> </a:t>
            </a:r>
            <a:r>
              <a:rPr sz="750" b="1" spc="-19" dirty="0">
                <a:latin typeface="Arial"/>
                <a:cs typeface="Arial"/>
              </a:rPr>
              <a:t>al.</a:t>
            </a:r>
            <a:r>
              <a:rPr sz="750" b="1" spc="-60" dirty="0">
                <a:latin typeface="Arial"/>
                <a:cs typeface="Arial"/>
              </a:rPr>
              <a:t> </a:t>
            </a:r>
            <a:r>
              <a:rPr sz="750" b="1" spc="-56" dirty="0">
                <a:latin typeface="Arial"/>
                <a:cs typeface="Arial"/>
              </a:rPr>
              <a:t>San</a:t>
            </a:r>
            <a:r>
              <a:rPr sz="750" b="1" spc="-38" dirty="0">
                <a:latin typeface="Arial"/>
                <a:cs typeface="Arial"/>
              </a:rPr>
              <a:t> Antonio</a:t>
            </a:r>
            <a:r>
              <a:rPr sz="750" b="1" spc="-41" dirty="0">
                <a:latin typeface="Arial"/>
                <a:cs typeface="Arial"/>
              </a:rPr>
              <a:t> </a:t>
            </a:r>
            <a:r>
              <a:rPr sz="750" b="1" spc="-49" dirty="0">
                <a:latin typeface="Arial"/>
                <a:cs typeface="Arial"/>
              </a:rPr>
              <a:t>Breast</a:t>
            </a:r>
            <a:r>
              <a:rPr sz="750" b="1" spc="-23" dirty="0">
                <a:latin typeface="Arial"/>
                <a:cs typeface="Arial"/>
              </a:rPr>
              <a:t> </a:t>
            </a:r>
            <a:r>
              <a:rPr sz="750" b="1" spc="-64" dirty="0">
                <a:latin typeface="Arial"/>
                <a:cs typeface="Arial"/>
              </a:rPr>
              <a:t>Cancer</a:t>
            </a:r>
            <a:r>
              <a:rPr sz="750" b="1" spc="-53" dirty="0">
                <a:latin typeface="Arial"/>
                <a:cs typeface="Arial"/>
              </a:rPr>
              <a:t> </a:t>
            </a:r>
            <a:r>
              <a:rPr sz="750" b="1" spc="-56" dirty="0">
                <a:latin typeface="Arial"/>
                <a:cs typeface="Arial"/>
              </a:rPr>
              <a:t>Symposium</a:t>
            </a:r>
            <a:r>
              <a:rPr sz="750" b="1" spc="-23" dirty="0">
                <a:latin typeface="Arial"/>
                <a:cs typeface="Arial"/>
              </a:rPr>
              <a:t> </a:t>
            </a:r>
            <a:r>
              <a:rPr sz="750" b="1" spc="-68" dirty="0">
                <a:latin typeface="Arial"/>
                <a:cs typeface="Arial"/>
              </a:rPr>
              <a:t>(SABCS)</a:t>
            </a:r>
            <a:r>
              <a:rPr sz="750" b="1" spc="-30" dirty="0">
                <a:latin typeface="Arial"/>
                <a:cs typeface="Arial"/>
              </a:rPr>
              <a:t> </a:t>
            </a:r>
            <a:r>
              <a:rPr sz="750" b="1" spc="-41" dirty="0">
                <a:latin typeface="Arial"/>
                <a:cs typeface="Arial"/>
              </a:rPr>
              <a:t>2022;</a:t>
            </a:r>
            <a:r>
              <a:rPr sz="750" b="1" spc="-38" dirty="0">
                <a:latin typeface="Arial"/>
                <a:cs typeface="Arial"/>
              </a:rPr>
              <a:t> </a:t>
            </a:r>
            <a:r>
              <a:rPr sz="750" b="1" spc="-45" dirty="0">
                <a:latin typeface="Arial"/>
                <a:cs typeface="Arial"/>
              </a:rPr>
              <a:t>December</a:t>
            </a:r>
            <a:r>
              <a:rPr sz="750" b="1" spc="-56" dirty="0">
                <a:latin typeface="Arial"/>
                <a:cs typeface="Arial"/>
              </a:rPr>
              <a:t> </a:t>
            </a:r>
            <a:r>
              <a:rPr sz="750" b="1" dirty="0">
                <a:latin typeface="Arial"/>
                <a:cs typeface="Arial"/>
              </a:rPr>
              <a:t>6-</a:t>
            </a:r>
            <a:r>
              <a:rPr sz="750" b="1" spc="-23" dirty="0">
                <a:latin typeface="Arial"/>
                <a:cs typeface="Arial"/>
              </a:rPr>
              <a:t>10,</a:t>
            </a:r>
            <a:r>
              <a:rPr sz="750" b="1" spc="-38" dirty="0">
                <a:latin typeface="Arial"/>
                <a:cs typeface="Arial"/>
              </a:rPr>
              <a:t> </a:t>
            </a:r>
            <a:r>
              <a:rPr sz="750" b="1" spc="-41" dirty="0">
                <a:latin typeface="Arial"/>
                <a:cs typeface="Arial"/>
              </a:rPr>
              <a:t>2022;</a:t>
            </a:r>
            <a:r>
              <a:rPr sz="750" b="1" spc="-38" dirty="0">
                <a:latin typeface="Arial"/>
                <a:cs typeface="Arial"/>
              </a:rPr>
              <a:t> </a:t>
            </a:r>
            <a:r>
              <a:rPr sz="750" b="1" spc="-56" dirty="0">
                <a:latin typeface="Arial"/>
                <a:cs typeface="Arial"/>
              </a:rPr>
              <a:t>San</a:t>
            </a:r>
            <a:r>
              <a:rPr sz="750" b="1" spc="-41" dirty="0">
                <a:latin typeface="Arial"/>
                <a:cs typeface="Arial"/>
              </a:rPr>
              <a:t> </a:t>
            </a:r>
            <a:r>
              <a:rPr sz="750" b="1" spc="-30" dirty="0">
                <a:latin typeface="Arial"/>
                <a:cs typeface="Arial"/>
              </a:rPr>
              <a:t>Antonio,</a:t>
            </a:r>
            <a:r>
              <a:rPr sz="750" b="1" spc="-56" dirty="0">
                <a:latin typeface="Arial"/>
                <a:cs typeface="Arial"/>
              </a:rPr>
              <a:t> </a:t>
            </a:r>
            <a:r>
              <a:rPr sz="750" b="1" spc="-19" dirty="0">
                <a:latin typeface="Arial"/>
                <a:cs typeface="Arial"/>
              </a:rPr>
              <a:t>TX.</a:t>
            </a:r>
            <a:r>
              <a:rPr sz="750" b="1" spc="-41" dirty="0">
                <a:latin typeface="Arial"/>
                <a:cs typeface="Arial"/>
              </a:rPr>
              <a:t> </a:t>
            </a:r>
            <a:r>
              <a:rPr sz="750" b="1" spc="-38" dirty="0">
                <a:latin typeface="Arial"/>
                <a:cs typeface="Arial"/>
              </a:rPr>
              <a:t>Presentation </a:t>
            </a:r>
            <a:r>
              <a:rPr sz="750" b="1" spc="-56" dirty="0">
                <a:latin typeface="Arial"/>
                <a:cs typeface="Arial"/>
              </a:rPr>
              <a:t>GS3-</a:t>
            </a:r>
            <a:r>
              <a:rPr sz="750" b="1" spc="-23" dirty="0">
                <a:latin typeface="Arial"/>
                <a:cs typeface="Arial"/>
              </a:rPr>
              <a:t>04.</a:t>
            </a:r>
            <a:r>
              <a:rPr sz="750" b="1" spc="-38" dirty="0">
                <a:latin typeface="Arial"/>
                <a:cs typeface="Arial"/>
              </a:rPr>
              <a:t> </a:t>
            </a:r>
            <a:r>
              <a:rPr sz="750" b="1" spc="-45" dirty="0">
                <a:latin typeface="Arial"/>
                <a:cs typeface="Arial"/>
              </a:rPr>
              <a:t>Turner</a:t>
            </a:r>
            <a:r>
              <a:rPr sz="750" b="1" spc="-19" dirty="0">
                <a:latin typeface="Arial"/>
                <a:cs typeface="Arial"/>
              </a:rPr>
              <a:t> </a:t>
            </a:r>
            <a:r>
              <a:rPr sz="750" b="1" dirty="0">
                <a:latin typeface="Arial"/>
                <a:cs typeface="Arial"/>
              </a:rPr>
              <a:t>et</a:t>
            </a:r>
            <a:r>
              <a:rPr sz="750" b="1" spc="-41" dirty="0">
                <a:latin typeface="Arial"/>
                <a:cs typeface="Arial"/>
              </a:rPr>
              <a:t> </a:t>
            </a:r>
            <a:r>
              <a:rPr sz="750" b="1" spc="-19" dirty="0">
                <a:latin typeface="Arial"/>
                <a:cs typeface="Arial"/>
              </a:rPr>
              <a:t>al.</a:t>
            </a:r>
            <a:r>
              <a:rPr sz="750" b="1" spc="-41" dirty="0">
                <a:latin typeface="Arial"/>
                <a:cs typeface="Arial"/>
              </a:rPr>
              <a:t> </a:t>
            </a:r>
            <a:r>
              <a:rPr sz="750" b="1" dirty="0">
                <a:latin typeface="Arial"/>
                <a:cs typeface="Arial"/>
              </a:rPr>
              <a:t>N</a:t>
            </a:r>
            <a:r>
              <a:rPr sz="750" b="1" spc="-34" dirty="0">
                <a:latin typeface="Arial"/>
                <a:cs typeface="Arial"/>
              </a:rPr>
              <a:t> </a:t>
            </a:r>
            <a:r>
              <a:rPr sz="750" b="1" spc="-56" dirty="0">
                <a:latin typeface="Arial"/>
                <a:cs typeface="Arial"/>
              </a:rPr>
              <a:t>Engl</a:t>
            </a:r>
            <a:r>
              <a:rPr sz="750" b="1" spc="-38" dirty="0">
                <a:latin typeface="Arial"/>
                <a:cs typeface="Arial"/>
              </a:rPr>
              <a:t> </a:t>
            </a:r>
            <a:r>
              <a:rPr sz="750" b="1" spc="-124" dirty="0">
                <a:latin typeface="Arial"/>
                <a:cs typeface="Arial"/>
              </a:rPr>
              <a:t>J</a:t>
            </a:r>
            <a:r>
              <a:rPr sz="750" b="1" spc="-30" dirty="0">
                <a:latin typeface="Arial"/>
                <a:cs typeface="Arial"/>
              </a:rPr>
              <a:t> </a:t>
            </a:r>
            <a:r>
              <a:rPr sz="750" b="1" spc="-26" dirty="0">
                <a:latin typeface="Arial"/>
                <a:cs typeface="Arial"/>
              </a:rPr>
              <a:t>Med.</a:t>
            </a:r>
            <a:r>
              <a:rPr sz="750" b="1" spc="-19" dirty="0">
                <a:latin typeface="Arial"/>
                <a:cs typeface="Arial"/>
              </a:rPr>
              <a:t> </a:t>
            </a:r>
            <a:r>
              <a:rPr sz="750" b="1" spc="-38" dirty="0">
                <a:latin typeface="Arial"/>
                <a:cs typeface="Arial"/>
              </a:rPr>
              <a:t>2023;388(22):2058-</a:t>
            </a:r>
            <a:r>
              <a:rPr sz="750" b="1" spc="-8" dirty="0">
                <a:latin typeface="Arial"/>
                <a:cs typeface="Arial"/>
              </a:rPr>
              <a:t>2070.</a:t>
            </a:r>
            <a:endParaRPr sz="750" dirty="0">
              <a:latin typeface="Arial"/>
              <a:cs typeface="Arial"/>
            </a:endParaRPr>
          </a:p>
        </p:txBody>
      </p:sp>
    </p:spTree>
    <p:extLst>
      <p:ext uri="{BB962C8B-B14F-4D97-AF65-F5344CB8AC3E}">
        <p14:creationId xmlns:p14="http://schemas.microsoft.com/office/powerpoint/2010/main" val="27465303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97983" y="50599"/>
            <a:ext cx="3310414" cy="148117"/>
          </a:xfrm>
          <a:prstGeom prst="rect">
            <a:avLst/>
          </a:prstGeom>
        </p:spPr>
        <p:txBody>
          <a:bodyPr vert="horz" wrap="square" lIns="0" tIns="9525" rIns="0" bIns="0" rtlCol="0">
            <a:spAutoFit/>
          </a:bodyPr>
          <a:lstStyle/>
          <a:p>
            <a:pPr marL="28575">
              <a:spcBef>
                <a:spcPts val="75"/>
              </a:spcBef>
            </a:pPr>
            <a:r>
              <a:rPr sz="900" dirty="0">
                <a:solidFill>
                  <a:srgbClr val="3F4444"/>
                </a:solidFill>
                <a:latin typeface="Arial"/>
                <a:cs typeface="Arial"/>
              </a:rPr>
              <a:t>San</a:t>
            </a:r>
            <a:r>
              <a:rPr sz="900" spc="-64" dirty="0">
                <a:solidFill>
                  <a:srgbClr val="3F4444"/>
                </a:solidFill>
                <a:latin typeface="Arial"/>
                <a:cs typeface="Arial"/>
              </a:rPr>
              <a:t> </a:t>
            </a:r>
            <a:r>
              <a:rPr sz="900" dirty="0">
                <a:solidFill>
                  <a:srgbClr val="3F4444"/>
                </a:solidFill>
                <a:latin typeface="Arial"/>
                <a:cs typeface="Arial"/>
              </a:rPr>
              <a:t>Antonio</a:t>
            </a:r>
            <a:r>
              <a:rPr sz="900" spc="-11" dirty="0">
                <a:solidFill>
                  <a:srgbClr val="3F4444"/>
                </a:solidFill>
                <a:latin typeface="Arial"/>
                <a:cs typeface="Arial"/>
              </a:rPr>
              <a:t> </a:t>
            </a:r>
            <a:r>
              <a:rPr sz="900" dirty="0">
                <a:solidFill>
                  <a:srgbClr val="3F4444"/>
                </a:solidFill>
                <a:latin typeface="Arial"/>
                <a:cs typeface="Arial"/>
              </a:rPr>
              <a:t>Breast</a:t>
            </a:r>
            <a:r>
              <a:rPr sz="900" spc="-11" dirty="0">
                <a:solidFill>
                  <a:srgbClr val="3F4444"/>
                </a:solidFill>
                <a:latin typeface="Arial"/>
                <a:cs typeface="Arial"/>
              </a:rPr>
              <a:t> </a:t>
            </a:r>
            <a:r>
              <a:rPr sz="900" dirty="0">
                <a:solidFill>
                  <a:srgbClr val="3F4444"/>
                </a:solidFill>
                <a:latin typeface="Arial"/>
                <a:cs typeface="Arial"/>
              </a:rPr>
              <a:t>Cancer</a:t>
            </a:r>
            <a:r>
              <a:rPr sz="900" spc="-11" dirty="0">
                <a:solidFill>
                  <a:srgbClr val="3F4444"/>
                </a:solidFill>
                <a:latin typeface="Arial"/>
                <a:cs typeface="Arial"/>
              </a:rPr>
              <a:t> </a:t>
            </a:r>
            <a:r>
              <a:rPr sz="900" dirty="0">
                <a:solidFill>
                  <a:srgbClr val="3F4444"/>
                </a:solidFill>
                <a:latin typeface="Arial"/>
                <a:cs typeface="Arial"/>
              </a:rPr>
              <a:t>Symposium</a:t>
            </a:r>
            <a:r>
              <a:rPr sz="900" baseline="24305" dirty="0">
                <a:solidFill>
                  <a:srgbClr val="3F4444"/>
                </a:solidFill>
                <a:latin typeface="Arial"/>
                <a:cs typeface="Arial"/>
              </a:rPr>
              <a:t>®</a:t>
            </a:r>
            <a:r>
              <a:rPr sz="900" dirty="0">
                <a:solidFill>
                  <a:srgbClr val="3F4444"/>
                </a:solidFill>
                <a:latin typeface="Arial"/>
                <a:cs typeface="Arial"/>
              </a:rPr>
              <a:t>,</a:t>
            </a:r>
            <a:r>
              <a:rPr sz="900" spc="-11" dirty="0">
                <a:solidFill>
                  <a:srgbClr val="3F4444"/>
                </a:solidFill>
                <a:latin typeface="Arial"/>
                <a:cs typeface="Arial"/>
              </a:rPr>
              <a:t> </a:t>
            </a:r>
            <a:r>
              <a:rPr sz="900" dirty="0">
                <a:solidFill>
                  <a:srgbClr val="3F4444"/>
                </a:solidFill>
                <a:latin typeface="Arial"/>
                <a:cs typeface="Arial"/>
              </a:rPr>
              <a:t>December</a:t>
            </a:r>
            <a:r>
              <a:rPr sz="900" spc="-15" dirty="0">
                <a:solidFill>
                  <a:srgbClr val="3F4444"/>
                </a:solidFill>
                <a:latin typeface="Arial"/>
                <a:cs typeface="Arial"/>
              </a:rPr>
              <a:t> </a:t>
            </a:r>
            <a:r>
              <a:rPr sz="900" dirty="0">
                <a:solidFill>
                  <a:srgbClr val="3F4444"/>
                </a:solidFill>
                <a:latin typeface="Arial"/>
                <a:cs typeface="Arial"/>
              </a:rPr>
              <a:t>6–10,</a:t>
            </a:r>
            <a:r>
              <a:rPr sz="900" spc="-11" dirty="0">
                <a:solidFill>
                  <a:srgbClr val="3F4444"/>
                </a:solidFill>
                <a:latin typeface="Arial"/>
                <a:cs typeface="Arial"/>
              </a:rPr>
              <a:t> </a:t>
            </a:r>
            <a:r>
              <a:rPr sz="900" spc="-15" dirty="0">
                <a:solidFill>
                  <a:srgbClr val="3F4444"/>
                </a:solidFill>
                <a:latin typeface="Arial"/>
                <a:cs typeface="Arial"/>
              </a:rPr>
              <a:t>2022</a:t>
            </a:r>
            <a:endParaRPr sz="900">
              <a:latin typeface="Arial"/>
              <a:cs typeface="Arial"/>
            </a:endParaRPr>
          </a:p>
        </p:txBody>
      </p:sp>
      <p:grpSp>
        <p:nvGrpSpPr>
          <p:cNvPr id="3" name="object 3"/>
          <p:cNvGrpSpPr/>
          <p:nvPr/>
        </p:nvGrpSpPr>
        <p:grpSpPr>
          <a:xfrm>
            <a:off x="50006" y="4313122"/>
            <a:ext cx="1254919" cy="319563"/>
            <a:chOff x="66674" y="5747655"/>
            <a:chExt cx="1673225" cy="426084"/>
          </a:xfrm>
        </p:grpSpPr>
        <p:sp>
          <p:nvSpPr>
            <p:cNvPr id="4" name="object 4"/>
            <p:cNvSpPr/>
            <p:nvPr/>
          </p:nvSpPr>
          <p:spPr>
            <a:xfrm>
              <a:off x="66675" y="5747655"/>
              <a:ext cx="1673225" cy="208279"/>
            </a:xfrm>
            <a:custGeom>
              <a:avLst/>
              <a:gdLst/>
              <a:ahLst/>
              <a:cxnLst/>
              <a:rect l="l" t="t" r="r" b="b"/>
              <a:pathLst>
                <a:path w="1673225" h="208279">
                  <a:moveTo>
                    <a:pt x="1673227" y="0"/>
                  </a:moveTo>
                  <a:lnTo>
                    <a:pt x="1673227" y="208141"/>
                  </a:lnTo>
                  <a:lnTo>
                    <a:pt x="39773" y="208141"/>
                  </a:lnTo>
                  <a:lnTo>
                    <a:pt x="24291" y="205015"/>
                  </a:lnTo>
                  <a:lnTo>
                    <a:pt x="11649" y="196491"/>
                  </a:lnTo>
                  <a:lnTo>
                    <a:pt x="3125" y="183849"/>
                  </a:lnTo>
                  <a:lnTo>
                    <a:pt x="0" y="168367"/>
                  </a:lnTo>
                  <a:lnTo>
                    <a:pt x="0" y="39773"/>
                  </a:lnTo>
                  <a:lnTo>
                    <a:pt x="3125" y="24292"/>
                  </a:lnTo>
                  <a:lnTo>
                    <a:pt x="11649" y="11649"/>
                  </a:lnTo>
                  <a:lnTo>
                    <a:pt x="24292" y="3125"/>
                  </a:lnTo>
                  <a:lnTo>
                    <a:pt x="39773" y="0"/>
                  </a:lnTo>
                  <a:lnTo>
                    <a:pt x="1673227" y="0"/>
                  </a:lnTo>
                  <a:close/>
                </a:path>
              </a:pathLst>
            </a:custGeom>
            <a:solidFill>
              <a:srgbClr val="830051"/>
            </a:solidFill>
          </p:spPr>
          <p:txBody>
            <a:bodyPr wrap="square" lIns="0" tIns="0" rIns="0" bIns="0" rtlCol="0"/>
            <a:lstStyle/>
            <a:p>
              <a:endParaRPr sz="1800"/>
            </a:p>
          </p:txBody>
        </p:sp>
        <p:sp>
          <p:nvSpPr>
            <p:cNvPr id="5" name="object 5"/>
            <p:cNvSpPr/>
            <p:nvPr/>
          </p:nvSpPr>
          <p:spPr>
            <a:xfrm>
              <a:off x="66674" y="5965254"/>
              <a:ext cx="1673225" cy="208279"/>
            </a:xfrm>
            <a:custGeom>
              <a:avLst/>
              <a:gdLst/>
              <a:ahLst/>
              <a:cxnLst/>
              <a:rect l="l" t="t" r="r" b="b"/>
              <a:pathLst>
                <a:path w="1673225" h="208279">
                  <a:moveTo>
                    <a:pt x="1673227" y="0"/>
                  </a:moveTo>
                  <a:lnTo>
                    <a:pt x="1673227" y="208139"/>
                  </a:lnTo>
                  <a:lnTo>
                    <a:pt x="39773" y="208139"/>
                  </a:lnTo>
                  <a:lnTo>
                    <a:pt x="24291" y="205014"/>
                  </a:lnTo>
                  <a:lnTo>
                    <a:pt x="11649" y="196490"/>
                  </a:lnTo>
                  <a:lnTo>
                    <a:pt x="3125" y="183847"/>
                  </a:lnTo>
                  <a:lnTo>
                    <a:pt x="0" y="168366"/>
                  </a:lnTo>
                  <a:lnTo>
                    <a:pt x="0" y="39771"/>
                  </a:lnTo>
                  <a:lnTo>
                    <a:pt x="3125" y="24291"/>
                  </a:lnTo>
                  <a:lnTo>
                    <a:pt x="11649" y="11649"/>
                  </a:lnTo>
                  <a:lnTo>
                    <a:pt x="24292" y="3125"/>
                  </a:lnTo>
                  <a:lnTo>
                    <a:pt x="39773" y="0"/>
                  </a:lnTo>
                  <a:lnTo>
                    <a:pt x="1673227" y="0"/>
                  </a:lnTo>
                  <a:close/>
                </a:path>
              </a:pathLst>
            </a:custGeom>
            <a:solidFill>
              <a:srgbClr val="3F4444"/>
            </a:solidFill>
          </p:spPr>
          <p:txBody>
            <a:bodyPr wrap="square" lIns="0" tIns="0" rIns="0" bIns="0" rtlCol="0"/>
            <a:lstStyle/>
            <a:p>
              <a:endParaRPr sz="1800"/>
            </a:p>
          </p:txBody>
        </p:sp>
      </p:grpSp>
      <p:sp>
        <p:nvSpPr>
          <p:cNvPr id="6" name="object 6"/>
          <p:cNvSpPr txBox="1">
            <a:spLocks noGrp="1"/>
          </p:cNvSpPr>
          <p:nvPr>
            <p:ph type="title"/>
          </p:nvPr>
        </p:nvSpPr>
        <p:spPr>
          <a:xfrm>
            <a:off x="296465" y="288572"/>
            <a:ext cx="7181850" cy="702115"/>
          </a:xfrm>
          <a:prstGeom prst="rect">
            <a:avLst/>
          </a:prstGeom>
        </p:spPr>
        <p:txBody>
          <a:bodyPr vert="horz" wrap="square" lIns="0" tIns="9525" rIns="0" bIns="0" rtlCol="0">
            <a:spAutoFit/>
          </a:bodyPr>
          <a:lstStyle/>
          <a:p>
            <a:pPr marL="9525" marR="3810">
              <a:spcBef>
                <a:spcPts val="75"/>
              </a:spcBef>
            </a:pPr>
            <a:r>
              <a:rPr dirty="0"/>
              <a:t>Dual­primary</a:t>
            </a:r>
            <a:r>
              <a:rPr spc="4" dirty="0"/>
              <a:t> </a:t>
            </a:r>
            <a:r>
              <a:rPr dirty="0"/>
              <a:t>endpoint:</a:t>
            </a:r>
            <a:r>
              <a:rPr spc="4" dirty="0"/>
              <a:t> </a:t>
            </a:r>
            <a:r>
              <a:rPr spc="-8" dirty="0"/>
              <a:t>Investigator</a:t>
            </a:r>
            <a:r>
              <a:rPr lang="en-US" spc="-8" dirty="0"/>
              <a:t> </a:t>
            </a:r>
            <a:r>
              <a:rPr spc="-8" dirty="0"/>
              <a:t>­</a:t>
            </a:r>
            <a:r>
              <a:rPr dirty="0"/>
              <a:t>assessed</a:t>
            </a:r>
            <a:r>
              <a:rPr spc="4" dirty="0"/>
              <a:t> </a:t>
            </a:r>
            <a:r>
              <a:rPr dirty="0"/>
              <a:t>PFS</a:t>
            </a:r>
            <a:r>
              <a:rPr spc="4" dirty="0"/>
              <a:t> </a:t>
            </a:r>
            <a:r>
              <a:rPr dirty="0"/>
              <a:t>in</a:t>
            </a:r>
            <a:r>
              <a:rPr spc="4" dirty="0"/>
              <a:t> </a:t>
            </a:r>
            <a:r>
              <a:rPr spc="-19" dirty="0"/>
              <a:t>the </a:t>
            </a:r>
            <a:r>
              <a:rPr dirty="0"/>
              <a:t>AKT</a:t>
            </a:r>
            <a:r>
              <a:rPr spc="-49" dirty="0"/>
              <a:t> </a:t>
            </a:r>
            <a:r>
              <a:rPr spc="-8" dirty="0"/>
              <a:t>pathway</a:t>
            </a:r>
            <a:r>
              <a:rPr lang="en-US" spc="-8" dirty="0"/>
              <a:t> </a:t>
            </a:r>
            <a:r>
              <a:rPr spc="-8" dirty="0"/>
              <a:t>­</a:t>
            </a:r>
            <a:r>
              <a:rPr dirty="0"/>
              <a:t>altered</a:t>
            </a:r>
            <a:r>
              <a:rPr spc="8" dirty="0"/>
              <a:t> </a:t>
            </a:r>
            <a:r>
              <a:rPr spc="-8" dirty="0"/>
              <a:t>population</a:t>
            </a:r>
          </a:p>
        </p:txBody>
      </p:sp>
      <p:sp>
        <p:nvSpPr>
          <p:cNvPr id="7" name="object 7"/>
          <p:cNvSpPr txBox="1"/>
          <p:nvPr/>
        </p:nvSpPr>
        <p:spPr>
          <a:xfrm>
            <a:off x="1417261" y="3754831"/>
            <a:ext cx="6893719" cy="378950"/>
          </a:xfrm>
          <a:prstGeom prst="rect">
            <a:avLst/>
          </a:prstGeom>
        </p:spPr>
        <p:txBody>
          <a:bodyPr vert="horz" wrap="square" lIns="0" tIns="9525" rIns="0" bIns="0" rtlCol="0">
            <a:spAutoFit/>
          </a:bodyPr>
          <a:lstStyle/>
          <a:p>
            <a:pPr marL="9525">
              <a:spcBef>
                <a:spcPts val="75"/>
              </a:spcBef>
              <a:tabLst>
                <a:tab pos="291465" algn="l"/>
                <a:tab pos="550069" algn="l"/>
                <a:tab pos="808673" algn="l"/>
                <a:tab pos="1067276" algn="l"/>
                <a:tab pos="1325879" algn="l"/>
                <a:tab pos="1584484" algn="l"/>
                <a:tab pos="1843088" algn="l"/>
                <a:tab pos="2101691" algn="l"/>
                <a:tab pos="2360295" algn="l"/>
                <a:tab pos="2576513" algn="l"/>
                <a:tab pos="2914174" algn="l"/>
              </a:tabLst>
            </a:pPr>
            <a:r>
              <a:rPr sz="1200" spc="-38" dirty="0">
                <a:solidFill>
                  <a:srgbClr val="3F4444"/>
                </a:solidFill>
                <a:latin typeface="Arial"/>
                <a:cs typeface="Arial"/>
              </a:rPr>
              <a:t>0</a:t>
            </a:r>
            <a:r>
              <a:rPr sz="1200" dirty="0">
                <a:solidFill>
                  <a:srgbClr val="3F4444"/>
                </a:solidFill>
                <a:latin typeface="Arial"/>
                <a:cs typeface="Arial"/>
              </a:rPr>
              <a:t>	</a:t>
            </a:r>
            <a:r>
              <a:rPr sz="1200" spc="-38" dirty="0">
                <a:solidFill>
                  <a:srgbClr val="3F4444"/>
                </a:solidFill>
                <a:latin typeface="Arial"/>
                <a:cs typeface="Arial"/>
              </a:rPr>
              <a:t>1</a:t>
            </a:r>
            <a:r>
              <a:rPr sz="1200" dirty="0">
                <a:solidFill>
                  <a:srgbClr val="3F4444"/>
                </a:solidFill>
                <a:latin typeface="Arial"/>
                <a:cs typeface="Arial"/>
              </a:rPr>
              <a:t>	</a:t>
            </a:r>
            <a:r>
              <a:rPr sz="1200" spc="-38" dirty="0">
                <a:solidFill>
                  <a:srgbClr val="3F4444"/>
                </a:solidFill>
                <a:latin typeface="Arial"/>
                <a:cs typeface="Arial"/>
              </a:rPr>
              <a:t>2</a:t>
            </a:r>
            <a:r>
              <a:rPr sz="1200" dirty="0">
                <a:solidFill>
                  <a:srgbClr val="3F4444"/>
                </a:solidFill>
                <a:latin typeface="Arial"/>
                <a:cs typeface="Arial"/>
              </a:rPr>
              <a:t>	</a:t>
            </a:r>
            <a:r>
              <a:rPr sz="1200" spc="-38" dirty="0">
                <a:solidFill>
                  <a:srgbClr val="3F4444"/>
                </a:solidFill>
                <a:latin typeface="Arial"/>
                <a:cs typeface="Arial"/>
              </a:rPr>
              <a:t>3</a:t>
            </a:r>
            <a:r>
              <a:rPr sz="1200" dirty="0">
                <a:solidFill>
                  <a:srgbClr val="3F4444"/>
                </a:solidFill>
                <a:latin typeface="Arial"/>
                <a:cs typeface="Arial"/>
              </a:rPr>
              <a:t>	</a:t>
            </a:r>
            <a:r>
              <a:rPr sz="1200" spc="-38" dirty="0">
                <a:solidFill>
                  <a:srgbClr val="3F4444"/>
                </a:solidFill>
                <a:latin typeface="Arial"/>
                <a:cs typeface="Arial"/>
              </a:rPr>
              <a:t>4</a:t>
            </a:r>
            <a:r>
              <a:rPr sz="1200" dirty="0">
                <a:solidFill>
                  <a:srgbClr val="3F4444"/>
                </a:solidFill>
                <a:latin typeface="Arial"/>
                <a:cs typeface="Arial"/>
              </a:rPr>
              <a:t>	</a:t>
            </a:r>
            <a:r>
              <a:rPr sz="1200" spc="-38" dirty="0">
                <a:solidFill>
                  <a:srgbClr val="3F4444"/>
                </a:solidFill>
                <a:latin typeface="Arial"/>
                <a:cs typeface="Arial"/>
              </a:rPr>
              <a:t>5</a:t>
            </a:r>
            <a:r>
              <a:rPr sz="1200" dirty="0">
                <a:solidFill>
                  <a:srgbClr val="3F4444"/>
                </a:solidFill>
                <a:latin typeface="Arial"/>
                <a:cs typeface="Arial"/>
              </a:rPr>
              <a:t>	</a:t>
            </a:r>
            <a:r>
              <a:rPr sz="1200" spc="-38" dirty="0">
                <a:solidFill>
                  <a:srgbClr val="3F4444"/>
                </a:solidFill>
                <a:latin typeface="Arial"/>
                <a:cs typeface="Arial"/>
              </a:rPr>
              <a:t>6</a:t>
            </a:r>
            <a:r>
              <a:rPr sz="1200" dirty="0">
                <a:solidFill>
                  <a:srgbClr val="3F4444"/>
                </a:solidFill>
                <a:latin typeface="Arial"/>
                <a:cs typeface="Arial"/>
              </a:rPr>
              <a:t>	</a:t>
            </a:r>
            <a:r>
              <a:rPr sz="1200" spc="-38" dirty="0">
                <a:solidFill>
                  <a:srgbClr val="3F4444"/>
                </a:solidFill>
                <a:latin typeface="Arial"/>
                <a:cs typeface="Arial"/>
              </a:rPr>
              <a:t>7</a:t>
            </a:r>
            <a:r>
              <a:rPr sz="1200" dirty="0">
                <a:solidFill>
                  <a:srgbClr val="3F4444"/>
                </a:solidFill>
                <a:latin typeface="Arial"/>
                <a:cs typeface="Arial"/>
              </a:rPr>
              <a:t>	</a:t>
            </a:r>
            <a:r>
              <a:rPr sz="1200" spc="-38" dirty="0">
                <a:solidFill>
                  <a:srgbClr val="3F4444"/>
                </a:solidFill>
                <a:latin typeface="Arial"/>
                <a:cs typeface="Arial"/>
              </a:rPr>
              <a:t>8</a:t>
            </a:r>
            <a:r>
              <a:rPr sz="1200" dirty="0">
                <a:solidFill>
                  <a:srgbClr val="3F4444"/>
                </a:solidFill>
                <a:latin typeface="Arial"/>
                <a:cs typeface="Arial"/>
              </a:rPr>
              <a:t>	</a:t>
            </a:r>
            <a:r>
              <a:rPr sz="1200" spc="-38" dirty="0">
                <a:solidFill>
                  <a:srgbClr val="3F4444"/>
                </a:solidFill>
                <a:latin typeface="Arial"/>
                <a:cs typeface="Arial"/>
              </a:rPr>
              <a:t>9</a:t>
            </a:r>
            <a:r>
              <a:rPr sz="1200" dirty="0">
                <a:solidFill>
                  <a:srgbClr val="3F4444"/>
                </a:solidFill>
                <a:latin typeface="Arial"/>
                <a:cs typeface="Arial"/>
              </a:rPr>
              <a:t>	</a:t>
            </a:r>
            <a:r>
              <a:rPr sz="1200" spc="-19" dirty="0">
                <a:solidFill>
                  <a:srgbClr val="3F4444"/>
                </a:solidFill>
                <a:latin typeface="Arial"/>
                <a:cs typeface="Arial"/>
              </a:rPr>
              <a:t>10</a:t>
            </a:r>
            <a:r>
              <a:rPr sz="1200" dirty="0">
                <a:solidFill>
                  <a:srgbClr val="3F4444"/>
                </a:solidFill>
                <a:latin typeface="Arial"/>
                <a:cs typeface="Arial"/>
              </a:rPr>
              <a:t>	1</a:t>
            </a:r>
            <a:r>
              <a:rPr sz="1200" spc="34" dirty="0">
                <a:solidFill>
                  <a:srgbClr val="3F4444"/>
                </a:solidFill>
                <a:latin typeface="Arial"/>
                <a:cs typeface="Arial"/>
              </a:rPr>
              <a:t>  </a:t>
            </a:r>
            <a:r>
              <a:rPr sz="1200" dirty="0">
                <a:solidFill>
                  <a:srgbClr val="3F4444"/>
                </a:solidFill>
                <a:latin typeface="Arial"/>
                <a:cs typeface="Arial"/>
              </a:rPr>
              <a:t>12</a:t>
            </a:r>
            <a:r>
              <a:rPr sz="1200" spc="363" dirty="0">
                <a:solidFill>
                  <a:srgbClr val="3F4444"/>
                </a:solidFill>
                <a:latin typeface="Arial"/>
                <a:cs typeface="Arial"/>
              </a:rPr>
              <a:t> </a:t>
            </a:r>
            <a:r>
              <a:rPr sz="1200" dirty="0">
                <a:solidFill>
                  <a:srgbClr val="3F4444"/>
                </a:solidFill>
                <a:latin typeface="Arial"/>
                <a:cs typeface="Arial"/>
              </a:rPr>
              <a:t>13</a:t>
            </a:r>
            <a:r>
              <a:rPr sz="1200" spc="360" dirty="0">
                <a:solidFill>
                  <a:srgbClr val="3F4444"/>
                </a:solidFill>
                <a:latin typeface="Arial"/>
                <a:cs typeface="Arial"/>
              </a:rPr>
              <a:t> </a:t>
            </a:r>
            <a:r>
              <a:rPr sz="1200" dirty="0">
                <a:solidFill>
                  <a:srgbClr val="3F4444"/>
                </a:solidFill>
                <a:latin typeface="Arial"/>
                <a:cs typeface="Arial"/>
              </a:rPr>
              <a:t>14</a:t>
            </a:r>
            <a:r>
              <a:rPr sz="1200" spc="360" dirty="0">
                <a:solidFill>
                  <a:srgbClr val="3F4444"/>
                </a:solidFill>
                <a:latin typeface="Arial"/>
                <a:cs typeface="Arial"/>
              </a:rPr>
              <a:t> </a:t>
            </a:r>
            <a:r>
              <a:rPr sz="1200" dirty="0">
                <a:solidFill>
                  <a:srgbClr val="3F4444"/>
                </a:solidFill>
                <a:latin typeface="Arial"/>
                <a:cs typeface="Arial"/>
              </a:rPr>
              <a:t>15</a:t>
            </a:r>
            <a:r>
              <a:rPr sz="1200" spc="360" dirty="0">
                <a:solidFill>
                  <a:srgbClr val="3F4444"/>
                </a:solidFill>
                <a:latin typeface="Arial"/>
                <a:cs typeface="Arial"/>
              </a:rPr>
              <a:t> </a:t>
            </a:r>
            <a:r>
              <a:rPr sz="1200" dirty="0">
                <a:solidFill>
                  <a:srgbClr val="3F4444"/>
                </a:solidFill>
                <a:latin typeface="Arial"/>
                <a:cs typeface="Arial"/>
              </a:rPr>
              <a:t>16</a:t>
            </a:r>
            <a:r>
              <a:rPr sz="1200" spc="360" dirty="0">
                <a:solidFill>
                  <a:srgbClr val="3F4444"/>
                </a:solidFill>
                <a:latin typeface="Arial"/>
                <a:cs typeface="Arial"/>
              </a:rPr>
              <a:t> </a:t>
            </a:r>
            <a:r>
              <a:rPr sz="1200" dirty="0">
                <a:solidFill>
                  <a:srgbClr val="3F4444"/>
                </a:solidFill>
                <a:latin typeface="Arial"/>
                <a:cs typeface="Arial"/>
              </a:rPr>
              <a:t>17</a:t>
            </a:r>
            <a:r>
              <a:rPr sz="1200" spc="360" dirty="0">
                <a:solidFill>
                  <a:srgbClr val="3F4444"/>
                </a:solidFill>
                <a:latin typeface="Arial"/>
                <a:cs typeface="Arial"/>
              </a:rPr>
              <a:t> </a:t>
            </a:r>
            <a:r>
              <a:rPr sz="1200" dirty="0">
                <a:solidFill>
                  <a:srgbClr val="3F4444"/>
                </a:solidFill>
                <a:latin typeface="Arial"/>
                <a:cs typeface="Arial"/>
              </a:rPr>
              <a:t>18</a:t>
            </a:r>
            <a:r>
              <a:rPr sz="1200" spc="360" dirty="0">
                <a:solidFill>
                  <a:srgbClr val="3F4444"/>
                </a:solidFill>
                <a:latin typeface="Arial"/>
                <a:cs typeface="Arial"/>
              </a:rPr>
              <a:t> </a:t>
            </a:r>
            <a:r>
              <a:rPr sz="1200" dirty="0">
                <a:solidFill>
                  <a:srgbClr val="3F4444"/>
                </a:solidFill>
                <a:latin typeface="Arial"/>
                <a:cs typeface="Arial"/>
              </a:rPr>
              <a:t>19</a:t>
            </a:r>
            <a:r>
              <a:rPr sz="1200" spc="360" dirty="0">
                <a:solidFill>
                  <a:srgbClr val="3F4444"/>
                </a:solidFill>
                <a:latin typeface="Arial"/>
                <a:cs typeface="Arial"/>
              </a:rPr>
              <a:t> </a:t>
            </a:r>
            <a:r>
              <a:rPr sz="1200" dirty="0">
                <a:solidFill>
                  <a:srgbClr val="3F4444"/>
                </a:solidFill>
                <a:latin typeface="Arial"/>
                <a:cs typeface="Arial"/>
              </a:rPr>
              <a:t>20</a:t>
            </a:r>
            <a:r>
              <a:rPr sz="1200" spc="360" dirty="0">
                <a:solidFill>
                  <a:srgbClr val="3F4444"/>
                </a:solidFill>
                <a:latin typeface="Arial"/>
                <a:cs typeface="Arial"/>
              </a:rPr>
              <a:t> </a:t>
            </a:r>
            <a:r>
              <a:rPr sz="1200" dirty="0">
                <a:solidFill>
                  <a:srgbClr val="3F4444"/>
                </a:solidFill>
                <a:latin typeface="Arial"/>
                <a:cs typeface="Arial"/>
              </a:rPr>
              <a:t>21</a:t>
            </a:r>
            <a:r>
              <a:rPr sz="1200" spc="360" dirty="0">
                <a:solidFill>
                  <a:srgbClr val="3F4444"/>
                </a:solidFill>
                <a:latin typeface="Arial"/>
                <a:cs typeface="Arial"/>
              </a:rPr>
              <a:t> </a:t>
            </a:r>
            <a:r>
              <a:rPr sz="1200" dirty="0">
                <a:solidFill>
                  <a:srgbClr val="3F4444"/>
                </a:solidFill>
                <a:latin typeface="Arial"/>
                <a:cs typeface="Arial"/>
              </a:rPr>
              <a:t>22</a:t>
            </a:r>
            <a:r>
              <a:rPr sz="1200" spc="360" dirty="0">
                <a:solidFill>
                  <a:srgbClr val="3F4444"/>
                </a:solidFill>
                <a:latin typeface="Arial"/>
                <a:cs typeface="Arial"/>
              </a:rPr>
              <a:t> </a:t>
            </a:r>
            <a:r>
              <a:rPr sz="1200" dirty="0">
                <a:solidFill>
                  <a:srgbClr val="3F4444"/>
                </a:solidFill>
                <a:latin typeface="Arial"/>
                <a:cs typeface="Arial"/>
              </a:rPr>
              <a:t>23</a:t>
            </a:r>
            <a:r>
              <a:rPr sz="1200" spc="360" dirty="0">
                <a:solidFill>
                  <a:srgbClr val="3F4444"/>
                </a:solidFill>
                <a:latin typeface="Arial"/>
                <a:cs typeface="Arial"/>
              </a:rPr>
              <a:t> </a:t>
            </a:r>
            <a:r>
              <a:rPr sz="1200" dirty="0">
                <a:solidFill>
                  <a:srgbClr val="3F4444"/>
                </a:solidFill>
                <a:latin typeface="Arial"/>
                <a:cs typeface="Arial"/>
              </a:rPr>
              <a:t>24</a:t>
            </a:r>
            <a:r>
              <a:rPr sz="1200" spc="363" dirty="0">
                <a:solidFill>
                  <a:srgbClr val="3F4444"/>
                </a:solidFill>
                <a:latin typeface="Arial"/>
                <a:cs typeface="Arial"/>
              </a:rPr>
              <a:t> </a:t>
            </a:r>
            <a:r>
              <a:rPr sz="1200" dirty="0">
                <a:solidFill>
                  <a:srgbClr val="3F4444"/>
                </a:solidFill>
                <a:latin typeface="Arial"/>
                <a:cs typeface="Arial"/>
              </a:rPr>
              <a:t>25</a:t>
            </a:r>
            <a:r>
              <a:rPr sz="1200" spc="360" dirty="0">
                <a:solidFill>
                  <a:srgbClr val="3F4444"/>
                </a:solidFill>
                <a:latin typeface="Arial"/>
                <a:cs typeface="Arial"/>
              </a:rPr>
              <a:t> </a:t>
            </a:r>
            <a:r>
              <a:rPr sz="1200" spc="-19" dirty="0">
                <a:solidFill>
                  <a:srgbClr val="3F4444"/>
                </a:solidFill>
                <a:latin typeface="Arial"/>
                <a:cs typeface="Arial"/>
              </a:rPr>
              <a:t>26</a:t>
            </a:r>
            <a:endParaRPr sz="1200">
              <a:latin typeface="Arial"/>
              <a:cs typeface="Arial"/>
            </a:endParaRPr>
          </a:p>
          <a:p>
            <a:pPr marL="2247900">
              <a:spcBef>
                <a:spcPts val="38"/>
              </a:spcBef>
            </a:pPr>
            <a:r>
              <a:rPr sz="1200" dirty="0">
                <a:solidFill>
                  <a:srgbClr val="3F4444"/>
                </a:solidFill>
                <a:latin typeface="Arial"/>
                <a:cs typeface="Arial"/>
              </a:rPr>
              <a:t>Time</a:t>
            </a:r>
            <a:r>
              <a:rPr sz="1200" spc="-34" dirty="0">
                <a:solidFill>
                  <a:srgbClr val="3F4444"/>
                </a:solidFill>
                <a:latin typeface="Arial"/>
                <a:cs typeface="Arial"/>
              </a:rPr>
              <a:t> </a:t>
            </a:r>
            <a:r>
              <a:rPr sz="1200" dirty="0">
                <a:solidFill>
                  <a:srgbClr val="3F4444"/>
                </a:solidFill>
                <a:latin typeface="Arial"/>
                <a:cs typeface="Arial"/>
              </a:rPr>
              <a:t>from</a:t>
            </a:r>
            <a:r>
              <a:rPr sz="1200" spc="-34" dirty="0">
                <a:solidFill>
                  <a:srgbClr val="3F4444"/>
                </a:solidFill>
                <a:latin typeface="Arial"/>
                <a:cs typeface="Arial"/>
              </a:rPr>
              <a:t> </a:t>
            </a:r>
            <a:r>
              <a:rPr sz="1200" dirty="0">
                <a:solidFill>
                  <a:srgbClr val="3F4444"/>
                </a:solidFill>
                <a:latin typeface="Arial"/>
                <a:cs typeface="Arial"/>
              </a:rPr>
              <a:t>randomization</a:t>
            </a:r>
            <a:r>
              <a:rPr sz="1200" spc="-30" dirty="0">
                <a:solidFill>
                  <a:srgbClr val="3F4444"/>
                </a:solidFill>
                <a:latin typeface="Arial"/>
                <a:cs typeface="Arial"/>
              </a:rPr>
              <a:t> </a:t>
            </a:r>
            <a:r>
              <a:rPr sz="1200" spc="-8" dirty="0">
                <a:solidFill>
                  <a:srgbClr val="3F4444"/>
                </a:solidFill>
                <a:latin typeface="Arial"/>
                <a:cs typeface="Arial"/>
              </a:rPr>
              <a:t>(months)</a:t>
            </a:r>
            <a:endParaRPr sz="1200">
              <a:latin typeface="Arial"/>
              <a:cs typeface="Arial"/>
            </a:endParaRPr>
          </a:p>
        </p:txBody>
      </p:sp>
      <p:sp>
        <p:nvSpPr>
          <p:cNvPr id="8" name="object 8"/>
          <p:cNvSpPr txBox="1"/>
          <p:nvPr/>
        </p:nvSpPr>
        <p:spPr>
          <a:xfrm>
            <a:off x="89436" y="4105257"/>
            <a:ext cx="1234916" cy="511037"/>
          </a:xfrm>
          <a:prstGeom prst="rect">
            <a:avLst/>
          </a:prstGeom>
        </p:spPr>
        <p:txBody>
          <a:bodyPr vert="horz" wrap="square" lIns="0" tIns="9525" rIns="0" bIns="0" rtlCol="0">
            <a:spAutoFit/>
          </a:bodyPr>
          <a:lstStyle/>
          <a:p>
            <a:pPr marL="9525" marR="3810" indent="40481">
              <a:lnSpc>
                <a:spcPct val="144700"/>
              </a:lnSpc>
              <a:spcBef>
                <a:spcPts val="75"/>
              </a:spcBef>
            </a:pPr>
            <a:r>
              <a:rPr sz="750" b="1" dirty="0">
                <a:solidFill>
                  <a:srgbClr val="3F4444"/>
                </a:solidFill>
                <a:latin typeface="Arial"/>
                <a:cs typeface="Arial"/>
              </a:rPr>
              <a:t>Number</a:t>
            </a:r>
            <a:r>
              <a:rPr sz="750" b="1" spc="-11" dirty="0">
                <a:solidFill>
                  <a:srgbClr val="3F4444"/>
                </a:solidFill>
                <a:latin typeface="Arial"/>
                <a:cs typeface="Arial"/>
              </a:rPr>
              <a:t> </a:t>
            </a:r>
            <a:r>
              <a:rPr sz="750" b="1" dirty="0">
                <a:solidFill>
                  <a:srgbClr val="3F4444"/>
                </a:solidFill>
                <a:latin typeface="Arial"/>
                <a:cs typeface="Arial"/>
              </a:rPr>
              <a:t>of</a:t>
            </a:r>
            <a:r>
              <a:rPr sz="750" b="1" spc="-11" dirty="0">
                <a:solidFill>
                  <a:srgbClr val="3F4444"/>
                </a:solidFill>
                <a:latin typeface="Arial"/>
                <a:cs typeface="Arial"/>
              </a:rPr>
              <a:t> </a:t>
            </a:r>
            <a:r>
              <a:rPr sz="750" b="1" dirty="0">
                <a:solidFill>
                  <a:srgbClr val="3F4444"/>
                </a:solidFill>
                <a:latin typeface="Arial"/>
                <a:cs typeface="Arial"/>
              </a:rPr>
              <a:t>patients</a:t>
            </a:r>
            <a:r>
              <a:rPr sz="750" b="1" spc="-11" dirty="0">
                <a:solidFill>
                  <a:srgbClr val="3F4444"/>
                </a:solidFill>
                <a:latin typeface="Arial"/>
                <a:cs typeface="Arial"/>
              </a:rPr>
              <a:t> </a:t>
            </a:r>
            <a:r>
              <a:rPr sz="750" b="1" dirty="0">
                <a:solidFill>
                  <a:srgbClr val="3F4444"/>
                </a:solidFill>
                <a:latin typeface="Arial"/>
                <a:cs typeface="Arial"/>
              </a:rPr>
              <a:t>at</a:t>
            </a:r>
            <a:r>
              <a:rPr sz="750" b="1" spc="-11" dirty="0">
                <a:solidFill>
                  <a:srgbClr val="3F4444"/>
                </a:solidFill>
                <a:latin typeface="Arial"/>
                <a:cs typeface="Arial"/>
              </a:rPr>
              <a:t> </a:t>
            </a:r>
            <a:r>
              <a:rPr sz="750" b="1" spc="-15" dirty="0">
                <a:solidFill>
                  <a:srgbClr val="3F4444"/>
                </a:solidFill>
                <a:latin typeface="Arial"/>
                <a:cs typeface="Arial"/>
              </a:rPr>
              <a:t>risk </a:t>
            </a:r>
            <a:r>
              <a:rPr sz="750" b="1" dirty="0">
                <a:solidFill>
                  <a:srgbClr val="FFFFFF"/>
                </a:solidFill>
                <a:latin typeface="Arial"/>
                <a:cs typeface="Arial"/>
              </a:rPr>
              <a:t>Capivasertib + </a:t>
            </a:r>
            <a:r>
              <a:rPr sz="750" b="1" spc="-8" dirty="0">
                <a:solidFill>
                  <a:srgbClr val="FFFFFF"/>
                </a:solidFill>
                <a:latin typeface="Arial"/>
                <a:cs typeface="Arial"/>
              </a:rPr>
              <a:t>fulvestrant</a:t>
            </a:r>
            <a:endParaRPr sz="750">
              <a:latin typeface="Arial"/>
              <a:cs typeface="Arial"/>
            </a:endParaRPr>
          </a:p>
          <a:p>
            <a:pPr marL="215265">
              <a:spcBef>
                <a:spcPts val="420"/>
              </a:spcBef>
            </a:pPr>
            <a:r>
              <a:rPr sz="750" b="1" dirty="0">
                <a:solidFill>
                  <a:srgbClr val="FFFFFF"/>
                </a:solidFill>
                <a:latin typeface="Arial"/>
                <a:cs typeface="Arial"/>
              </a:rPr>
              <a:t>Placebo + </a:t>
            </a:r>
            <a:r>
              <a:rPr sz="750" b="1" spc="-8" dirty="0">
                <a:solidFill>
                  <a:srgbClr val="FFFFFF"/>
                </a:solidFill>
                <a:latin typeface="Arial"/>
                <a:cs typeface="Arial"/>
              </a:rPr>
              <a:t>fulvestrant</a:t>
            </a:r>
            <a:endParaRPr sz="750">
              <a:latin typeface="Arial"/>
              <a:cs typeface="Arial"/>
            </a:endParaRPr>
          </a:p>
        </p:txBody>
      </p:sp>
      <p:graphicFrame>
        <p:nvGraphicFramePr>
          <p:cNvPr id="9" name="object 9"/>
          <p:cNvGraphicFramePr>
            <a:graphicFrameLocks noGrp="1"/>
          </p:cNvGraphicFramePr>
          <p:nvPr/>
        </p:nvGraphicFramePr>
        <p:xfrm>
          <a:off x="1311439" y="4302376"/>
          <a:ext cx="7029440" cy="335280"/>
        </p:xfrm>
        <a:graphic>
          <a:graphicData uri="http://schemas.openxmlformats.org/drawingml/2006/table">
            <a:tbl>
              <a:tblPr firstRow="1" bandRow="1">
                <a:tableStyleId>{2D5ABB26-0587-4C30-8999-92F81FD0307C}</a:tableStyleId>
              </a:tblPr>
              <a:tblGrid>
                <a:gridCol w="305753">
                  <a:extLst>
                    <a:ext uri="{9D8B030D-6E8A-4147-A177-3AD203B41FA5}">
                      <a16:colId xmlns:a16="http://schemas.microsoft.com/office/drawing/2014/main" val="20000"/>
                    </a:ext>
                  </a:extLst>
                </a:gridCol>
                <a:gridCol w="258604">
                  <a:extLst>
                    <a:ext uri="{9D8B030D-6E8A-4147-A177-3AD203B41FA5}">
                      <a16:colId xmlns:a16="http://schemas.microsoft.com/office/drawing/2014/main" val="20001"/>
                    </a:ext>
                  </a:extLst>
                </a:gridCol>
                <a:gridCol w="258604">
                  <a:extLst>
                    <a:ext uri="{9D8B030D-6E8A-4147-A177-3AD203B41FA5}">
                      <a16:colId xmlns:a16="http://schemas.microsoft.com/office/drawing/2014/main" val="20002"/>
                    </a:ext>
                  </a:extLst>
                </a:gridCol>
                <a:gridCol w="258604">
                  <a:extLst>
                    <a:ext uri="{9D8B030D-6E8A-4147-A177-3AD203B41FA5}">
                      <a16:colId xmlns:a16="http://schemas.microsoft.com/office/drawing/2014/main" val="20003"/>
                    </a:ext>
                  </a:extLst>
                </a:gridCol>
                <a:gridCol w="258604">
                  <a:extLst>
                    <a:ext uri="{9D8B030D-6E8A-4147-A177-3AD203B41FA5}">
                      <a16:colId xmlns:a16="http://schemas.microsoft.com/office/drawing/2014/main" val="20004"/>
                    </a:ext>
                  </a:extLst>
                </a:gridCol>
                <a:gridCol w="258604">
                  <a:extLst>
                    <a:ext uri="{9D8B030D-6E8A-4147-A177-3AD203B41FA5}">
                      <a16:colId xmlns:a16="http://schemas.microsoft.com/office/drawing/2014/main" val="20005"/>
                    </a:ext>
                  </a:extLst>
                </a:gridCol>
                <a:gridCol w="258604">
                  <a:extLst>
                    <a:ext uri="{9D8B030D-6E8A-4147-A177-3AD203B41FA5}">
                      <a16:colId xmlns:a16="http://schemas.microsoft.com/office/drawing/2014/main" val="20006"/>
                    </a:ext>
                  </a:extLst>
                </a:gridCol>
                <a:gridCol w="258604">
                  <a:extLst>
                    <a:ext uri="{9D8B030D-6E8A-4147-A177-3AD203B41FA5}">
                      <a16:colId xmlns:a16="http://schemas.microsoft.com/office/drawing/2014/main" val="20007"/>
                    </a:ext>
                  </a:extLst>
                </a:gridCol>
                <a:gridCol w="258604">
                  <a:extLst>
                    <a:ext uri="{9D8B030D-6E8A-4147-A177-3AD203B41FA5}">
                      <a16:colId xmlns:a16="http://schemas.microsoft.com/office/drawing/2014/main" val="20008"/>
                    </a:ext>
                  </a:extLst>
                </a:gridCol>
                <a:gridCol w="258604">
                  <a:extLst>
                    <a:ext uri="{9D8B030D-6E8A-4147-A177-3AD203B41FA5}">
                      <a16:colId xmlns:a16="http://schemas.microsoft.com/office/drawing/2014/main" val="20009"/>
                    </a:ext>
                  </a:extLst>
                </a:gridCol>
                <a:gridCol w="258603">
                  <a:extLst>
                    <a:ext uri="{9D8B030D-6E8A-4147-A177-3AD203B41FA5}">
                      <a16:colId xmlns:a16="http://schemas.microsoft.com/office/drawing/2014/main" val="20010"/>
                    </a:ext>
                  </a:extLst>
                </a:gridCol>
                <a:gridCol w="258603">
                  <a:extLst>
                    <a:ext uri="{9D8B030D-6E8A-4147-A177-3AD203B41FA5}">
                      <a16:colId xmlns:a16="http://schemas.microsoft.com/office/drawing/2014/main" val="20011"/>
                    </a:ext>
                  </a:extLst>
                </a:gridCol>
                <a:gridCol w="258603">
                  <a:extLst>
                    <a:ext uri="{9D8B030D-6E8A-4147-A177-3AD203B41FA5}">
                      <a16:colId xmlns:a16="http://schemas.microsoft.com/office/drawing/2014/main" val="20012"/>
                    </a:ext>
                  </a:extLst>
                </a:gridCol>
                <a:gridCol w="258603">
                  <a:extLst>
                    <a:ext uri="{9D8B030D-6E8A-4147-A177-3AD203B41FA5}">
                      <a16:colId xmlns:a16="http://schemas.microsoft.com/office/drawing/2014/main" val="20013"/>
                    </a:ext>
                  </a:extLst>
                </a:gridCol>
                <a:gridCol w="258603">
                  <a:extLst>
                    <a:ext uri="{9D8B030D-6E8A-4147-A177-3AD203B41FA5}">
                      <a16:colId xmlns:a16="http://schemas.microsoft.com/office/drawing/2014/main" val="20014"/>
                    </a:ext>
                  </a:extLst>
                </a:gridCol>
                <a:gridCol w="258603">
                  <a:extLst>
                    <a:ext uri="{9D8B030D-6E8A-4147-A177-3AD203B41FA5}">
                      <a16:colId xmlns:a16="http://schemas.microsoft.com/office/drawing/2014/main" val="20015"/>
                    </a:ext>
                  </a:extLst>
                </a:gridCol>
                <a:gridCol w="258603">
                  <a:extLst>
                    <a:ext uri="{9D8B030D-6E8A-4147-A177-3AD203B41FA5}">
                      <a16:colId xmlns:a16="http://schemas.microsoft.com/office/drawing/2014/main" val="20016"/>
                    </a:ext>
                  </a:extLst>
                </a:gridCol>
                <a:gridCol w="258603">
                  <a:extLst>
                    <a:ext uri="{9D8B030D-6E8A-4147-A177-3AD203B41FA5}">
                      <a16:colId xmlns:a16="http://schemas.microsoft.com/office/drawing/2014/main" val="20017"/>
                    </a:ext>
                  </a:extLst>
                </a:gridCol>
                <a:gridCol w="258603">
                  <a:extLst>
                    <a:ext uri="{9D8B030D-6E8A-4147-A177-3AD203B41FA5}">
                      <a16:colId xmlns:a16="http://schemas.microsoft.com/office/drawing/2014/main" val="20018"/>
                    </a:ext>
                  </a:extLst>
                </a:gridCol>
                <a:gridCol w="258603">
                  <a:extLst>
                    <a:ext uri="{9D8B030D-6E8A-4147-A177-3AD203B41FA5}">
                      <a16:colId xmlns:a16="http://schemas.microsoft.com/office/drawing/2014/main" val="20019"/>
                    </a:ext>
                  </a:extLst>
                </a:gridCol>
                <a:gridCol w="258603">
                  <a:extLst>
                    <a:ext uri="{9D8B030D-6E8A-4147-A177-3AD203B41FA5}">
                      <a16:colId xmlns:a16="http://schemas.microsoft.com/office/drawing/2014/main" val="20020"/>
                    </a:ext>
                  </a:extLst>
                </a:gridCol>
                <a:gridCol w="258603">
                  <a:extLst>
                    <a:ext uri="{9D8B030D-6E8A-4147-A177-3AD203B41FA5}">
                      <a16:colId xmlns:a16="http://schemas.microsoft.com/office/drawing/2014/main" val="20021"/>
                    </a:ext>
                  </a:extLst>
                </a:gridCol>
                <a:gridCol w="258603">
                  <a:extLst>
                    <a:ext uri="{9D8B030D-6E8A-4147-A177-3AD203B41FA5}">
                      <a16:colId xmlns:a16="http://schemas.microsoft.com/office/drawing/2014/main" val="20022"/>
                    </a:ext>
                  </a:extLst>
                </a:gridCol>
                <a:gridCol w="258603">
                  <a:extLst>
                    <a:ext uri="{9D8B030D-6E8A-4147-A177-3AD203B41FA5}">
                      <a16:colId xmlns:a16="http://schemas.microsoft.com/office/drawing/2014/main" val="20023"/>
                    </a:ext>
                  </a:extLst>
                </a:gridCol>
                <a:gridCol w="258603">
                  <a:extLst>
                    <a:ext uri="{9D8B030D-6E8A-4147-A177-3AD203B41FA5}">
                      <a16:colId xmlns:a16="http://schemas.microsoft.com/office/drawing/2014/main" val="20024"/>
                    </a:ext>
                  </a:extLst>
                </a:gridCol>
                <a:gridCol w="258603">
                  <a:extLst>
                    <a:ext uri="{9D8B030D-6E8A-4147-A177-3AD203B41FA5}">
                      <a16:colId xmlns:a16="http://schemas.microsoft.com/office/drawing/2014/main" val="20025"/>
                    </a:ext>
                  </a:extLst>
                </a:gridCol>
                <a:gridCol w="258603">
                  <a:extLst>
                    <a:ext uri="{9D8B030D-6E8A-4147-A177-3AD203B41FA5}">
                      <a16:colId xmlns:a16="http://schemas.microsoft.com/office/drawing/2014/main" val="20026"/>
                    </a:ext>
                  </a:extLst>
                </a:gridCol>
              </a:tblGrid>
              <a:tr h="167640">
                <a:tc>
                  <a:txBody>
                    <a:bodyPr/>
                    <a:lstStyle/>
                    <a:p>
                      <a:pPr marL="91440">
                        <a:lnSpc>
                          <a:spcPct val="100000"/>
                        </a:lnSpc>
                        <a:spcBef>
                          <a:spcPts val="259"/>
                        </a:spcBef>
                      </a:pPr>
                      <a:r>
                        <a:rPr sz="800" spc="-25" dirty="0">
                          <a:solidFill>
                            <a:srgbClr val="830051"/>
                          </a:solidFill>
                          <a:latin typeface="Arial"/>
                          <a:cs typeface="Arial"/>
                        </a:rPr>
                        <a:t>155</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59"/>
                        </a:spcBef>
                      </a:pPr>
                      <a:r>
                        <a:rPr sz="800" spc="-25" dirty="0">
                          <a:solidFill>
                            <a:srgbClr val="830051"/>
                          </a:solidFill>
                          <a:latin typeface="Arial"/>
                          <a:cs typeface="Arial"/>
                        </a:rPr>
                        <a:t>150</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59"/>
                        </a:spcBef>
                      </a:pPr>
                      <a:r>
                        <a:rPr sz="800" spc="-25" dirty="0">
                          <a:solidFill>
                            <a:srgbClr val="830051"/>
                          </a:solidFill>
                          <a:latin typeface="Arial"/>
                          <a:cs typeface="Arial"/>
                        </a:rPr>
                        <a:t>127</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59"/>
                        </a:spcBef>
                      </a:pPr>
                      <a:r>
                        <a:rPr sz="800" spc="-25" dirty="0">
                          <a:solidFill>
                            <a:srgbClr val="830051"/>
                          </a:solidFill>
                          <a:latin typeface="Arial"/>
                          <a:cs typeface="Arial"/>
                        </a:rPr>
                        <a:t>121</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59"/>
                        </a:spcBef>
                      </a:pPr>
                      <a:r>
                        <a:rPr sz="800" spc="-25" dirty="0">
                          <a:solidFill>
                            <a:srgbClr val="830051"/>
                          </a:solidFill>
                          <a:latin typeface="Arial"/>
                          <a:cs typeface="Arial"/>
                        </a:rPr>
                        <a:t>99</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59"/>
                        </a:spcBef>
                      </a:pPr>
                      <a:r>
                        <a:rPr sz="800" spc="-25" dirty="0">
                          <a:solidFill>
                            <a:srgbClr val="830051"/>
                          </a:solidFill>
                          <a:latin typeface="Arial"/>
                          <a:cs typeface="Arial"/>
                        </a:rPr>
                        <a:t>97</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marL="97790">
                        <a:lnSpc>
                          <a:spcPct val="100000"/>
                        </a:lnSpc>
                        <a:spcBef>
                          <a:spcPts val="259"/>
                        </a:spcBef>
                      </a:pPr>
                      <a:r>
                        <a:rPr sz="800" spc="-25" dirty="0">
                          <a:solidFill>
                            <a:srgbClr val="830051"/>
                          </a:solidFill>
                          <a:latin typeface="Arial"/>
                          <a:cs typeface="Arial"/>
                        </a:rPr>
                        <a:t>80</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59"/>
                        </a:spcBef>
                      </a:pPr>
                      <a:r>
                        <a:rPr sz="800" spc="-25" dirty="0">
                          <a:solidFill>
                            <a:srgbClr val="830051"/>
                          </a:solidFill>
                          <a:latin typeface="Arial"/>
                          <a:cs typeface="Arial"/>
                        </a:rPr>
                        <a:t>76</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59"/>
                        </a:spcBef>
                      </a:pPr>
                      <a:r>
                        <a:rPr sz="800" spc="-25" dirty="0">
                          <a:solidFill>
                            <a:srgbClr val="830051"/>
                          </a:solidFill>
                          <a:latin typeface="Arial"/>
                          <a:cs typeface="Arial"/>
                        </a:rPr>
                        <a:t>65</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59"/>
                        </a:spcBef>
                      </a:pPr>
                      <a:r>
                        <a:rPr sz="800" spc="-25" dirty="0">
                          <a:solidFill>
                            <a:srgbClr val="830051"/>
                          </a:solidFill>
                          <a:latin typeface="Arial"/>
                          <a:cs typeface="Arial"/>
                        </a:rPr>
                        <a:t>62</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marR="90805" algn="r">
                        <a:lnSpc>
                          <a:spcPct val="100000"/>
                        </a:lnSpc>
                        <a:spcBef>
                          <a:spcPts val="259"/>
                        </a:spcBef>
                      </a:pPr>
                      <a:r>
                        <a:rPr sz="800" spc="-25" dirty="0">
                          <a:solidFill>
                            <a:srgbClr val="830051"/>
                          </a:solidFill>
                          <a:latin typeface="Arial"/>
                          <a:cs typeface="Arial"/>
                        </a:rPr>
                        <a:t>54</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59"/>
                        </a:spcBef>
                      </a:pPr>
                      <a:r>
                        <a:rPr sz="800" spc="-25" dirty="0">
                          <a:solidFill>
                            <a:srgbClr val="830051"/>
                          </a:solidFill>
                          <a:latin typeface="Arial"/>
                          <a:cs typeface="Arial"/>
                        </a:rPr>
                        <a:t>49</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59"/>
                        </a:spcBef>
                      </a:pPr>
                      <a:r>
                        <a:rPr sz="800" spc="-25" dirty="0">
                          <a:solidFill>
                            <a:srgbClr val="830051"/>
                          </a:solidFill>
                          <a:latin typeface="Arial"/>
                          <a:cs typeface="Arial"/>
                        </a:rPr>
                        <a:t>38</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59"/>
                        </a:spcBef>
                      </a:pPr>
                      <a:r>
                        <a:rPr sz="800" spc="-25" dirty="0">
                          <a:solidFill>
                            <a:srgbClr val="830051"/>
                          </a:solidFill>
                          <a:latin typeface="Arial"/>
                          <a:cs typeface="Arial"/>
                        </a:rPr>
                        <a:t>31</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marL="97790">
                        <a:lnSpc>
                          <a:spcPct val="100000"/>
                        </a:lnSpc>
                        <a:spcBef>
                          <a:spcPts val="259"/>
                        </a:spcBef>
                      </a:pPr>
                      <a:r>
                        <a:rPr sz="800" spc="-25" dirty="0">
                          <a:solidFill>
                            <a:srgbClr val="830051"/>
                          </a:solidFill>
                          <a:latin typeface="Arial"/>
                          <a:cs typeface="Arial"/>
                        </a:rPr>
                        <a:t>26</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59"/>
                        </a:spcBef>
                      </a:pPr>
                      <a:r>
                        <a:rPr sz="800" spc="-25" dirty="0">
                          <a:solidFill>
                            <a:srgbClr val="830051"/>
                          </a:solidFill>
                          <a:latin typeface="Arial"/>
                          <a:cs typeface="Arial"/>
                        </a:rPr>
                        <a:t>22</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59"/>
                        </a:spcBef>
                      </a:pPr>
                      <a:r>
                        <a:rPr sz="800" spc="-25" dirty="0">
                          <a:solidFill>
                            <a:srgbClr val="830051"/>
                          </a:solidFill>
                          <a:latin typeface="Arial"/>
                          <a:cs typeface="Arial"/>
                        </a:rPr>
                        <a:t>21</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59"/>
                        </a:spcBef>
                      </a:pPr>
                      <a:r>
                        <a:rPr sz="800" spc="-25" dirty="0">
                          <a:solidFill>
                            <a:srgbClr val="830051"/>
                          </a:solidFill>
                          <a:latin typeface="Arial"/>
                          <a:cs typeface="Arial"/>
                        </a:rPr>
                        <a:t>12</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marR="90805" algn="r">
                        <a:lnSpc>
                          <a:spcPct val="100000"/>
                        </a:lnSpc>
                        <a:spcBef>
                          <a:spcPts val="259"/>
                        </a:spcBef>
                      </a:pPr>
                      <a:r>
                        <a:rPr sz="800" spc="-25" dirty="0">
                          <a:solidFill>
                            <a:srgbClr val="830051"/>
                          </a:solidFill>
                          <a:latin typeface="Arial"/>
                          <a:cs typeface="Arial"/>
                        </a:rPr>
                        <a:t>12</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marL="134620">
                        <a:lnSpc>
                          <a:spcPct val="100000"/>
                        </a:lnSpc>
                        <a:spcBef>
                          <a:spcPts val="259"/>
                        </a:spcBef>
                      </a:pPr>
                      <a:r>
                        <a:rPr sz="800" dirty="0">
                          <a:solidFill>
                            <a:srgbClr val="830051"/>
                          </a:solidFill>
                          <a:latin typeface="Arial"/>
                          <a:cs typeface="Arial"/>
                        </a:rPr>
                        <a:t>9</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59"/>
                        </a:spcBef>
                      </a:pPr>
                      <a:r>
                        <a:rPr sz="800" dirty="0">
                          <a:solidFill>
                            <a:srgbClr val="830051"/>
                          </a:solidFill>
                          <a:latin typeface="Arial"/>
                          <a:cs typeface="Arial"/>
                        </a:rPr>
                        <a:t>3</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59"/>
                        </a:spcBef>
                      </a:pPr>
                      <a:r>
                        <a:rPr sz="800" dirty="0">
                          <a:solidFill>
                            <a:srgbClr val="830051"/>
                          </a:solidFill>
                          <a:latin typeface="Arial"/>
                          <a:cs typeface="Arial"/>
                        </a:rPr>
                        <a:t>3</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59"/>
                        </a:spcBef>
                      </a:pPr>
                      <a:r>
                        <a:rPr sz="800" dirty="0">
                          <a:solidFill>
                            <a:srgbClr val="830051"/>
                          </a:solidFill>
                          <a:latin typeface="Arial"/>
                          <a:cs typeface="Arial"/>
                        </a:rPr>
                        <a:t>2</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59"/>
                        </a:spcBef>
                      </a:pPr>
                      <a:r>
                        <a:rPr sz="800" dirty="0">
                          <a:solidFill>
                            <a:srgbClr val="830051"/>
                          </a:solidFill>
                          <a:latin typeface="Arial"/>
                          <a:cs typeface="Arial"/>
                        </a:rPr>
                        <a:t>1</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59"/>
                        </a:spcBef>
                      </a:pPr>
                      <a:r>
                        <a:rPr sz="800" dirty="0">
                          <a:solidFill>
                            <a:srgbClr val="830051"/>
                          </a:solidFill>
                          <a:latin typeface="Arial"/>
                          <a:cs typeface="Arial"/>
                        </a:rPr>
                        <a:t>1</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marR="127635" algn="r">
                        <a:lnSpc>
                          <a:spcPct val="100000"/>
                        </a:lnSpc>
                        <a:spcBef>
                          <a:spcPts val="259"/>
                        </a:spcBef>
                      </a:pPr>
                      <a:r>
                        <a:rPr sz="800" dirty="0">
                          <a:solidFill>
                            <a:srgbClr val="830051"/>
                          </a:solidFill>
                          <a:latin typeface="Arial"/>
                          <a:cs typeface="Arial"/>
                        </a:rPr>
                        <a:t>0</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tc>
                  <a:txBody>
                    <a:bodyPr/>
                    <a:lstStyle/>
                    <a:p>
                      <a:pPr algn="ctr">
                        <a:lnSpc>
                          <a:spcPct val="100000"/>
                        </a:lnSpc>
                        <a:spcBef>
                          <a:spcPts val="245"/>
                        </a:spcBef>
                      </a:pPr>
                      <a:r>
                        <a:rPr sz="800" dirty="0">
                          <a:solidFill>
                            <a:srgbClr val="830051"/>
                          </a:solidFill>
                          <a:latin typeface="Arial"/>
                          <a:cs typeface="Arial"/>
                        </a:rPr>
                        <a:t>0</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30051">
                        <a:alpha val="10195"/>
                      </a:srgbClr>
                    </a:solidFill>
                  </a:tcPr>
                </a:tc>
                <a:extLst>
                  <a:ext uri="{0D108BD9-81ED-4DB2-BD59-A6C34878D82A}">
                    <a16:rowId xmlns:a16="http://schemas.microsoft.com/office/drawing/2014/main" val="10000"/>
                  </a:ext>
                </a:extLst>
              </a:tr>
              <a:tr h="167640">
                <a:tc>
                  <a:txBody>
                    <a:bodyPr/>
                    <a:lstStyle/>
                    <a:p>
                      <a:pPr marL="91440">
                        <a:lnSpc>
                          <a:spcPct val="100000"/>
                        </a:lnSpc>
                        <a:spcBef>
                          <a:spcPts val="259"/>
                        </a:spcBef>
                      </a:pPr>
                      <a:r>
                        <a:rPr sz="800" spc="-25" dirty="0">
                          <a:solidFill>
                            <a:srgbClr val="3F4444"/>
                          </a:solidFill>
                          <a:latin typeface="Arial"/>
                          <a:cs typeface="Arial"/>
                        </a:rPr>
                        <a:t>134</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59"/>
                        </a:spcBef>
                      </a:pPr>
                      <a:r>
                        <a:rPr sz="800" spc="-25" dirty="0">
                          <a:solidFill>
                            <a:srgbClr val="3F4444"/>
                          </a:solidFill>
                          <a:latin typeface="Arial"/>
                          <a:cs typeface="Arial"/>
                        </a:rPr>
                        <a:t>124</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59"/>
                        </a:spcBef>
                      </a:pPr>
                      <a:r>
                        <a:rPr sz="800" spc="-25" dirty="0">
                          <a:solidFill>
                            <a:srgbClr val="3F4444"/>
                          </a:solidFill>
                          <a:latin typeface="Arial"/>
                          <a:cs typeface="Arial"/>
                        </a:rPr>
                        <a:t>77</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59"/>
                        </a:spcBef>
                      </a:pPr>
                      <a:r>
                        <a:rPr sz="800" spc="-25" dirty="0">
                          <a:solidFill>
                            <a:srgbClr val="3F4444"/>
                          </a:solidFill>
                          <a:latin typeface="Arial"/>
                          <a:cs typeface="Arial"/>
                        </a:rPr>
                        <a:t>64</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59"/>
                        </a:spcBef>
                      </a:pPr>
                      <a:r>
                        <a:rPr sz="800" spc="-25" dirty="0">
                          <a:solidFill>
                            <a:srgbClr val="3F4444"/>
                          </a:solidFill>
                          <a:latin typeface="Arial"/>
                          <a:cs typeface="Arial"/>
                        </a:rPr>
                        <a:t>48</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59"/>
                        </a:spcBef>
                      </a:pPr>
                      <a:r>
                        <a:rPr sz="800" spc="-25" dirty="0">
                          <a:solidFill>
                            <a:srgbClr val="3F4444"/>
                          </a:solidFill>
                          <a:latin typeface="Arial"/>
                          <a:cs typeface="Arial"/>
                        </a:rPr>
                        <a:t>47</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marL="97790">
                        <a:lnSpc>
                          <a:spcPct val="100000"/>
                        </a:lnSpc>
                        <a:spcBef>
                          <a:spcPts val="259"/>
                        </a:spcBef>
                      </a:pPr>
                      <a:r>
                        <a:rPr sz="800" spc="-25" dirty="0">
                          <a:solidFill>
                            <a:srgbClr val="3F4444"/>
                          </a:solidFill>
                          <a:latin typeface="Arial"/>
                          <a:cs typeface="Arial"/>
                        </a:rPr>
                        <a:t>37</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59"/>
                        </a:spcBef>
                      </a:pPr>
                      <a:r>
                        <a:rPr sz="800" spc="-25" dirty="0">
                          <a:solidFill>
                            <a:srgbClr val="3F4444"/>
                          </a:solidFill>
                          <a:latin typeface="Arial"/>
                          <a:cs typeface="Arial"/>
                        </a:rPr>
                        <a:t>35</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59"/>
                        </a:spcBef>
                      </a:pPr>
                      <a:r>
                        <a:rPr sz="800" spc="-25" dirty="0">
                          <a:solidFill>
                            <a:srgbClr val="3F4444"/>
                          </a:solidFill>
                          <a:latin typeface="Arial"/>
                          <a:cs typeface="Arial"/>
                        </a:rPr>
                        <a:t>28</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59"/>
                        </a:spcBef>
                      </a:pPr>
                      <a:r>
                        <a:rPr sz="800" spc="-25" dirty="0">
                          <a:solidFill>
                            <a:srgbClr val="3F4444"/>
                          </a:solidFill>
                          <a:latin typeface="Arial"/>
                          <a:cs typeface="Arial"/>
                        </a:rPr>
                        <a:t>27</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marR="90805" algn="r">
                        <a:lnSpc>
                          <a:spcPct val="100000"/>
                        </a:lnSpc>
                        <a:spcBef>
                          <a:spcPts val="259"/>
                        </a:spcBef>
                      </a:pPr>
                      <a:r>
                        <a:rPr sz="800" spc="-25" dirty="0">
                          <a:solidFill>
                            <a:srgbClr val="3F4444"/>
                          </a:solidFill>
                          <a:latin typeface="Arial"/>
                          <a:cs typeface="Arial"/>
                        </a:rPr>
                        <a:t>24</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59"/>
                        </a:spcBef>
                      </a:pPr>
                      <a:r>
                        <a:rPr sz="800" spc="-25" dirty="0">
                          <a:solidFill>
                            <a:srgbClr val="3F4444"/>
                          </a:solidFill>
                          <a:latin typeface="Arial"/>
                          <a:cs typeface="Arial"/>
                        </a:rPr>
                        <a:t>20</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59"/>
                        </a:spcBef>
                      </a:pPr>
                      <a:r>
                        <a:rPr sz="800" spc="-25" dirty="0">
                          <a:solidFill>
                            <a:srgbClr val="3F4444"/>
                          </a:solidFill>
                          <a:latin typeface="Arial"/>
                          <a:cs typeface="Arial"/>
                        </a:rPr>
                        <a:t>17</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59"/>
                        </a:spcBef>
                      </a:pPr>
                      <a:r>
                        <a:rPr sz="800" spc="-25" dirty="0">
                          <a:solidFill>
                            <a:srgbClr val="3F4444"/>
                          </a:solidFill>
                          <a:latin typeface="Arial"/>
                          <a:cs typeface="Arial"/>
                        </a:rPr>
                        <a:t>14</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marL="97790">
                        <a:lnSpc>
                          <a:spcPct val="100000"/>
                        </a:lnSpc>
                        <a:spcBef>
                          <a:spcPts val="259"/>
                        </a:spcBef>
                      </a:pPr>
                      <a:r>
                        <a:rPr sz="800" spc="-25" dirty="0">
                          <a:solidFill>
                            <a:srgbClr val="3F4444"/>
                          </a:solidFill>
                          <a:latin typeface="Arial"/>
                          <a:cs typeface="Arial"/>
                        </a:rPr>
                        <a:t>11</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59"/>
                        </a:spcBef>
                      </a:pPr>
                      <a:r>
                        <a:rPr sz="800" dirty="0">
                          <a:solidFill>
                            <a:srgbClr val="3F4444"/>
                          </a:solidFill>
                          <a:latin typeface="Arial"/>
                          <a:cs typeface="Arial"/>
                        </a:rPr>
                        <a:t>6</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59"/>
                        </a:spcBef>
                      </a:pPr>
                      <a:r>
                        <a:rPr sz="800" dirty="0">
                          <a:solidFill>
                            <a:srgbClr val="3F4444"/>
                          </a:solidFill>
                          <a:latin typeface="Arial"/>
                          <a:cs typeface="Arial"/>
                        </a:rPr>
                        <a:t>6</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59"/>
                        </a:spcBef>
                      </a:pPr>
                      <a:r>
                        <a:rPr sz="800" dirty="0">
                          <a:solidFill>
                            <a:srgbClr val="3F4444"/>
                          </a:solidFill>
                          <a:latin typeface="Arial"/>
                          <a:cs typeface="Arial"/>
                        </a:rPr>
                        <a:t>2</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marR="127635" algn="r">
                        <a:lnSpc>
                          <a:spcPct val="100000"/>
                        </a:lnSpc>
                        <a:spcBef>
                          <a:spcPts val="259"/>
                        </a:spcBef>
                      </a:pPr>
                      <a:r>
                        <a:rPr sz="800" dirty="0">
                          <a:solidFill>
                            <a:srgbClr val="3F4444"/>
                          </a:solidFill>
                          <a:latin typeface="Arial"/>
                          <a:cs typeface="Arial"/>
                        </a:rPr>
                        <a:t>2</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marL="134620">
                        <a:lnSpc>
                          <a:spcPct val="100000"/>
                        </a:lnSpc>
                        <a:spcBef>
                          <a:spcPts val="259"/>
                        </a:spcBef>
                      </a:pPr>
                      <a:r>
                        <a:rPr sz="800" dirty="0">
                          <a:solidFill>
                            <a:srgbClr val="3F4444"/>
                          </a:solidFill>
                          <a:latin typeface="Arial"/>
                          <a:cs typeface="Arial"/>
                        </a:rPr>
                        <a:t>2</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59"/>
                        </a:spcBef>
                      </a:pPr>
                      <a:r>
                        <a:rPr sz="800" dirty="0">
                          <a:solidFill>
                            <a:srgbClr val="3F4444"/>
                          </a:solidFill>
                          <a:latin typeface="Arial"/>
                          <a:cs typeface="Arial"/>
                        </a:rPr>
                        <a:t>1</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59"/>
                        </a:spcBef>
                      </a:pPr>
                      <a:r>
                        <a:rPr sz="800" dirty="0">
                          <a:solidFill>
                            <a:srgbClr val="3F4444"/>
                          </a:solidFill>
                          <a:latin typeface="Arial"/>
                          <a:cs typeface="Arial"/>
                        </a:rPr>
                        <a:t>1</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59"/>
                        </a:spcBef>
                      </a:pPr>
                      <a:r>
                        <a:rPr sz="800" dirty="0">
                          <a:solidFill>
                            <a:srgbClr val="3F4444"/>
                          </a:solidFill>
                          <a:latin typeface="Arial"/>
                          <a:cs typeface="Arial"/>
                        </a:rPr>
                        <a:t>1</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59"/>
                        </a:spcBef>
                      </a:pPr>
                      <a:r>
                        <a:rPr sz="800" dirty="0">
                          <a:solidFill>
                            <a:srgbClr val="3F4444"/>
                          </a:solidFill>
                          <a:latin typeface="Arial"/>
                          <a:cs typeface="Arial"/>
                        </a:rPr>
                        <a:t>0</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59"/>
                        </a:spcBef>
                      </a:pPr>
                      <a:r>
                        <a:rPr sz="800" dirty="0">
                          <a:solidFill>
                            <a:srgbClr val="3F4444"/>
                          </a:solidFill>
                          <a:latin typeface="Arial"/>
                          <a:cs typeface="Arial"/>
                        </a:rPr>
                        <a:t>0</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marR="127635" algn="r">
                        <a:lnSpc>
                          <a:spcPct val="100000"/>
                        </a:lnSpc>
                        <a:spcBef>
                          <a:spcPts val="259"/>
                        </a:spcBef>
                      </a:pPr>
                      <a:r>
                        <a:rPr sz="800" dirty="0">
                          <a:solidFill>
                            <a:srgbClr val="3F4444"/>
                          </a:solidFill>
                          <a:latin typeface="Arial"/>
                          <a:cs typeface="Arial"/>
                        </a:rPr>
                        <a:t>0</a:t>
                      </a:r>
                      <a:endParaRPr sz="800">
                        <a:latin typeface="Arial"/>
                        <a:cs typeface="Arial"/>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tc>
                  <a:txBody>
                    <a:bodyPr/>
                    <a:lstStyle/>
                    <a:p>
                      <a:pPr algn="ctr">
                        <a:lnSpc>
                          <a:spcPct val="100000"/>
                        </a:lnSpc>
                        <a:spcBef>
                          <a:spcPts val="245"/>
                        </a:spcBef>
                      </a:pPr>
                      <a:r>
                        <a:rPr sz="800" dirty="0">
                          <a:solidFill>
                            <a:srgbClr val="3F4444"/>
                          </a:solidFill>
                          <a:latin typeface="Arial"/>
                          <a:cs typeface="Arial"/>
                        </a:rPr>
                        <a:t>0</a:t>
                      </a:r>
                      <a:endParaRPr sz="800">
                        <a:latin typeface="Arial"/>
                        <a:cs typeface="Arial"/>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F4444">
                        <a:alpha val="10195"/>
                      </a:srgbClr>
                    </a:solidFill>
                  </a:tcPr>
                </a:tc>
                <a:extLst>
                  <a:ext uri="{0D108BD9-81ED-4DB2-BD59-A6C34878D82A}">
                    <a16:rowId xmlns:a16="http://schemas.microsoft.com/office/drawing/2014/main" val="10001"/>
                  </a:ext>
                </a:extLst>
              </a:tr>
            </a:tbl>
          </a:graphicData>
        </a:graphic>
      </p:graphicFrame>
      <p:grpSp>
        <p:nvGrpSpPr>
          <p:cNvPr id="10" name="object 10"/>
          <p:cNvGrpSpPr/>
          <p:nvPr/>
        </p:nvGrpSpPr>
        <p:grpSpPr>
          <a:xfrm>
            <a:off x="1414865" y="995683"/>
            <a:ext cx="7575709" cy="2640330"/>
            <a:chOff x="1886486" y="1324403"/>
            <a:chExt cx="10100945" cy="3520440"/>
          </a:xfrm>
        </p:grpSpPr>
        <p:sp>
          <p:nvSpPr>
            <p:cNvPr id="11" name="object 11"/>
            <p:cNvSpPr/>
            <p:nvPr/>
          </p:nvSpPr>
          <p:spPr>
            <a:xfrm>
              <a:off x="1967083" y="1762754"/>
              <a:ext cx="8636000" cy="2740025"/>
            </a:xfrm>
            <a:custGeom>
              <a:avLst/>
              <a:gdLst/>
              <a:ahLst/>
              <a:cxnLst/>
              <a:rect l="l" t="t" r="r" b="b"/>
              <a:pathLst>
                <a:path w="8636000" h="2740025">
                  <a:moveTo>
                    <a:pt x="632149" y="411249"/>
                  </a:moveTo>
                  <a:lnTo>
                    <a:pt x="632149" y="492214"/>
                  </a:lnTo>
                </a:path>
                <a:path w="8636000" h="2740025">
                  <a:moveTo>
                    <a:pt x="671979" y="451089"/>
                  </a:moveTo>
                  <a:lnTo>
                    <a:pt x="591033" y="451089"/>
                  </a:lnTo>
                </a:path>
                <a:path w="8636000" h="2740025">
                  <a:moveTo>
                    <a:pt x="1978680" y="1369975"/>
                  </a:moveTo>
                  <a:lnTo>
                    <a:pt x="1978680" y="1450940"/>
                  </a:lnTo>
                </a:path>
                <a:path w="8636000" h="2740025">
                  <a:moveTo>
                    <a:pt x="2019795" y="1409815"/>
                  </a:moveTo>
                  <a:lnTo>
                    <a:pt x="1938849" y="1409815"/>
                  </a:lnTo>
                </a:path>
                <a:path w="8636000" h="2740025">
                  <a:moveTo>
                    <a:pt x="2603120" y="1630860"/>
                  </a:moveTo>
                  <a:lnTo>
                    <a:pt x="2603120" y="1711826"/>
                  </a:lnTo>
                </a:path>
                <a:path w="8636000" h="2740025">
                  <a:moveTo>
                    <a:pt x="2644236" y="1670701"/>
                  </a:moveTo>
                  <a:lnTo>
                    <a:pt x="2563290" y="1670701"/>
                  </a:lnTo>
                </a:path>
                <a:path w="8636000" h="2740025">
                  <a:moveTo>
                    <a:pt x="3758207" y="1944439"/>
                  </a:moveTo>
                  <a:lnTo>
                    <a:pt x="3758207" y="2025403"/>
                  </a:lnTo>
                </a:path>
                <a:path w="8636000" h="2740025">
                  <a:moveTo>
                    <a:pt x="3798037" y="1985564"/>
                  </a:moveTo>
                  <a:lnTo>
                    <a:pt x="3717091" y="1985564"/>
                  </a:lnTo>
                </a:path>
                <a:path w="8636000" h="2740025">
                  <a:moveTo>
                    <a:pt x="3814740" y="2025403"/>
                  </a:moveTo>
                  <a:lnTo>
                    <a:pt x="3814740" y="2106369"/>
                  </a:lnTo>
                </a:path>
                <a:path w="8636000" h="2740025">
                  <a:moveTo>
                    <a:pt x="3855856" y="2066528"/>
                  </a:moveTo>
                  <a:lnTo>
                    <a:pt x="3774910" y="2066528"/>
                  </a:lnTo>
                </a:path>
                <a:path w="8636000" h="2740025">
                  <a:moveTo>
                    <a:pt x="3999760" y="2129501"/>
                  </a:moveTo>
                  <a:lnTo>
                    <a:pt x="3999760" y="2210465"/>
                  </a:lnTo>
                </a:path>
                <a:path w="8636000" h="2740025">
                  <a:moveTo>
                    <a:pt x="4040875" y="2169340"/>
                  </a:moveTo>
                  <a:lnTo>
                    <a:pt x="3959929" y="2169340"/>
                  </a:lnTo>
                </a:path>
                <a:path w="8636000" h="2740025">
                  <a:moveTo>
                    <a:pt x="4012608" y="2129501"/>
                  </a:moveTo>
                  <a:lnTo>
                    <a:pt x="4012608" y="2210465"/>
                  </a:lnTo>
                </a:path>
                <a:path w="8636000" h="2740025">
                  <a:moveTo>
                    <a:pt x="4053724" y="2169340"/>
                  </a:moveTo>
                  <a:lnTo>
                    <a:pt x="3972778" y="2169340"/>
                  </a:lnTo>
                </a:path>
                <a:path w="8636000" h="2740025">
                  <a:moveTo>
                    <a:pt x="4372367" y="2178336"/>
                  </a:moveTo>
                  <a:lnTo>
                    <a:pt x="4372367" y="2259301"/>
                  </a:lnTo>
                </a:path>
                <a:path w="8636000" h="2740025">
                  <a:moveTo>
                    <a:pt x="4413484" y="2218177"/>
                  </a:moveTo>
                  <a:lnTo>
                    <a:pt x="4332538" y="2218177"/>
                  </a:lnTo>
                </a:path>
                <a:path w="8636000" h="2740025">
                  <a:moveTo>
                    <a:pt x="4439181" y="2178336"/>
                  </a:moveTo>
                  <a:lnTo>
                    <a:pt x="4439181" y="2259301"/>
                  </a:lnTo>
                </a:path>
                <a:path w="8636000" h="2740025">
                  <a:moveTo>
                    <a:pt x="4479011" y="2218177"/>
                  </a:moveTo>
                  <a:lnTo>
                    <a:pt x="4398065" y="2218177"/>
                  </a:lnTo>
                </a:path>
                <a:path w="8636000" h="2740025">
                  <a:moveTo>
                    <a:pt x="4455884" y="2202755"/>
                  </a:moveTo>
                  <a:lnTo>
                    <a:pt x="4455884" y="2283719"/>
                  </a:lnTo>
                </a:path>
                <a:path w="8636000" h="2740025">
                  <a:moveTo>
                    <a:pt x="4496999" y="2243880"/>
                  </a:moveTo>
                  <a:lnTo>
                    <a:pt x="4416053" y="2243880"/>
                  </a:lnTo>
                </a:path>
                <a:path w="8636000" h="2740025">
                  <a:moveTo>
                    <a:pt x="4590794" y="2224602"/>
                  </a:moveTo>
                  <a:lnTo>
                    <a:pt x="4590794" y="2305567"/>
                  </a:lnTo>
                </a:path>
                <a:path w="8636000" h="2740025">
                  <a:moveTo>
                    <a:pt x="4631909" y="2264442"/>
                  </a:moveTo>
                  <a:lnTo>
                    <a:pt x="4550963" y="2264442"/>
                  </a:lnTo>
                </a:path>
                <a:path w="8636000" h="2740025">
                  <a:moveTo>
                    <a:pt x="4766819" y="2251590"/>
                  </a:moveTo>
                  <a:lnTo>
                    <a:pt x="4766819" y="2332556"/>
                  </a:lnTo>
                </a:path>
                <a:path w="8636000" h="2740025">
                  <a:moveTo>
                    <a:pt x="4807935" y="2292715"/>
                  </a:moveTo>
                  <a:lnTo>
                    <a:pt x="4726988" y="2292715"/>
                  </a:lnTo>
                </a:path>
                <a:path w="8636000" h="2740025">
                  <a:moveTo>
                    <a:pt x="5012227" y="2305567"/>
                  </a:moveTo>
                  <a:lnTo>
                    <a:pt x="5012227" y="2386531"/>
                  </a:lnTo>
                </a:path>
                <a:path w="8636000" h="2740025">
                  <a:moveTo>
                    <a:pt x="5052057" y="2345406"/>
                  </a:moveTo>
                  <a:lnTo>
                    <a:pt x="4971111" y="2345406"/>
                  </a:lnTo>
                </a:path>
                <a:path w="8636000" h="2740025">
                  <a:moveTo>
                    <a:pt x="5086749" y="2359543"/>
                  </a:moveTo>
                  <a:lnTo>
                    <a:pt x="5086749" y="2440508"/>
                  </a:lnTo>
                </a:path>
                <a:path w="8636000" h="2740025">
                  <a:moveTo>
                    <a:pt x="5127864" y="2399383"/>
                  </a:moveTo>
                  <a:lnTo>
                    <a:pt x="5046918" y="2399383"/>
                  </a:lnTo>
                </a:path>
                <a:path w="8636000" h="2740025">
                  <a:moveTo>
                    <a:pt x="5662364" y="2389101"/>
                  </a:moveTo>
                  <a:lnTo>
                    <a:pt x="5662364" y="2470067"/>
                  </a:lnTo>
                </a:path>
                <a:path w="8636000" h="2740025">
                  <a:moveTo>
                    <a:pt x="5702195" y="2430226"/>
                  </a:moveTo>
                  <a:lnTo>
                    <a:pt x="5621249" y="2430226"/>
                  </a:lnTo>
                </a:path>
                <a:path w="8636000" h="2740025">
                  <a:moveTo>
                    <a:pt x="5694486" y="2389101"/>
                  </a:moveTo>
                  <a:lnTo>
                    <a:pt x="5694486" y="2470067"/>
                  </a:lnTo>
                </a:path>
                <a:path w="8636000" h="2740025">
                  <a:moveTo>
                    <a:pt x="5735601" y="2430226"/>
                  </a:moveTo>
                  <a:lnTo>
                    <a:pt x="5654654" y="2430226"/>
                  </a:lnTo>
                </a:path>
                <a:path w="8636000" h="2740025">
                  <a:moveTo>
                    <a:pt x="5729177" y="2389101"/>
                  </a:moveTo>
                  <a:lnTo>
                    <a:pt x="5729177" y="2470067"/>
                  </a:lnTo>
                </a:path>
                <a:path w="8636000" h="2740025">
                  <a:moveTo>
                    <a:pt x="5770292" y="2430226"/>
                  </a:moveTo>
                  <a:lnTo>
                    <a:pt x="5689346" y="2430226"/>
                  </a:lnTo>
                </a:path>
                <a:path w="8636000" h="2740025">
                  <a:moveTo>
                    <a:pt x="5738171" y="2389101"/>
                  </a:moveTo>
                  <a:lnTo>
                    <a:pt x="5738171" y="2470067"/>
                  </a:lnTo>
                </a:path>
                <a:path w="8636000" h="2740025">
                  <a:moveTo>
                    <a:pt x="5779286" y="2430226"/>
                  </a:moveTo>
                  <a:lnTo>
                    <a:pt x="5698340" y="2430226"/>
                  </a:lnTo>
                </a:path>
                <a:path w="8636000" h="2740025">
                  <a:moveTo>
                    <a:pt x="5747165" y="2389101"/>
                  </a:moveTo>
                  <a:lnTo>
                    <a:pt x="5747165" y="2470067"/>
                  </a:lnTo>
                </a:path>
                <a:path w="8636000" h="2740025">
                  <a:moveTo>
                    <a:pt x="5788280" y="2430226"/>
                  </a:moveTo>
                  <a:lnTo>
                    <a:pt x="5707334" y="2430226"/>
                  </a:lnTo>
                </a:path>
                <a:path w="8636000" h="2740025">
                  <a:moveTo>
                    <a:pt x="5839675" y="2432798"/>
                  </a:moveTo>
                  <a:lnTo>
                    <a:pt x="5839675" y="2513762"/>
                  </a:lnTo>
                </a:path>
                <a:path w="8636000" h="2740025">
                  <a:moveTo>
                    <a:pt x="5879505" y="2472637"/>
                  </a:moveTo>
                  <a:lnTo>
                    <a:pt x="5798559" y="2472637"/>
                  </a:lnTo>
                </a:path>
                <a:path w="8636000" h="2740025">
                  <a:moveTo>
                    <a:pt x="6326635" y="2432798"/>
                  </a:moveTo>
                  <a:lnTo>
                    <a:pt x="6326635" y="2513762"/>
                  </a:lnTo>
                </a:path>
                <a:path w="8636000" h="2740025">
                  <a:moveTo>
                    <a:pt x="6366466" y="2472637"/>
                  </a:moveTo>
                  <a:lnTo>
                    <a:pt x="6286805" y="2472637"/>
                  </a:lnTo>
                </a:path>
                <a:path w="8636000" h="2740025">
                  <a:moveTo>
                    <a:pt x="6361327" y="2432798"/>
                  </a:moveTo>
                  <a:lnTo>
                    <a:pt x="6361327" y="2513762"/>
                  </a:lnTo>
                </a:path>
                <a:path w="8636000" h="2740025">
                  <a:moveTo>
                    <a:pt x="6402442" y="2472637"/>
                  </a:moveTo>
                  <a:lnTo>
                    <a:pt x="6321496" y="2472637"/>
                  </a:lnTo>
                </a:path>
                <a:path w="8636000" h="2740025">
                  <a:moveTo>
                    <a:pt x="6611873" y="2486773"/>
                  </a:moveTo>
                  <a:lnTo>
                    <a:pt x="6611873" y="2567739"/>
                  </a:lnTo>
                </a:path>
                <a:path w="8636000" h="2740025">
                  <a:moveTo>
                    <a:pt x="6652989" y="2527898"/>
                  </a:moveTo>
                  <a:lnTo>
                    <a:pt x="6572043" y="2527898"/>
                  </a:lnTo>
                </a:path>
                <a:path w="8636000" h="2740025">
                  <a:moveTo>
                    <a:pt x="6618298" y="2486773"/>
                  </a:moveTo>
                  <a:lnTo>
                    <a:pt x="6618298" y="2567739"/>
                  </a:lnTo>
                </a:path>
                <a:path w="8636000" h="2740025">
                  <a:moveTo>
                    <a:pt x="6658129" y="2527898"/>
                  </a:moveTo>
                  <a:lnTo>
                    <a:pt x="6577183" y="2527898"/>
                  </a:lnTo>
                </a:path>
                <a:path w="8636000" h="2740025">
                  <a:moveTo>
                    <a:pt x="6652989" y="2486773"/>
                  </a:moveTo>
                  <a:lnTo>
                    <a:pt x="6652989" y="2567739"/>
                  </a:lnTo>
                </a:path>
                <a:path w="8636000" h="2740025">
                  <a:moveTo>
                    <a:pt x="6692820" y="2527898"/>
                  </a:moveTo>
                  <a:lnTo>
                    <a:pt x="6611873" y="2527898"/>
                  </a:lnTo>
                </a:path>
                <a:path w="8636000" h="2740025">
                  <a:moveTo>
                    <a:pt x="6687680" y="2486773"/>
                  </a:moveTo>
                  <a:lnTo>
                    <a:pt x="6687680" y="2567739"/>
                  </a:lnTo>
                </a:path>
                <a:path w="8636000" h="2740025">
                  <a:moveTo>
                    <a:pt x="6727511" y="2527898"/>
                  </a:moveTo>
                  <a:lnTo>
                    <a:pt x="6646564" y="2527898"/>
                  </a:lnTo>
                </a:path>
                <a:path w="8636000" h="2740025">
                  <a:moveTo>
                    <a:pt x="6749353" y="2486773"/>
                  </a:moveTo>
                  <a:lnTo>
                    <a:pt x="6749353" y="2567739"/>
                  </a:lnTo>
                </a:path>
                <a:path w="8636000" h="2740025">
                  <a:moveTo>
                    <a:pt x="6789184" y="2527898"/>
                  </a:moveTo>
                  <a:lnTo>
                    <a:pt x="6708237" y="2527898"/>
                  </a:lnTo>
                </a:path>
                <a:path w="8636000" h="2740025">
                  <a:moveTo>
                    <a:pt x="7633334" y="2658984"/>
                  </a:moveTo>
                  <a:lnTo>
                    <a:pt x="7633334" y="2739949"/>
                  </a:lnTo>
                </a:path>
                <a:path w="8636000" h="2740025">
                  <a:moveTo>
                    <a:pt x="7674450" y="2700109"/>
                  </a:moveTo>
                  <a:lnTo>
                    <a:pt x="7593503" y="2700109"/>
                  </a:lnTo>
                </a:path>
                <a:path w="8636000" h="2740025">
                  <a:moveTo>
                    <a:pt x="8594407" y="2658984"/>
                  </a:moveTo>
                  <a:lnTo>
                    <a:pt x="8594407" y="2739949"/>
                  </a:lnTo>
                </a:path>
                <a:path w="8636000" h="2740025">
                  <a:moveTo>
                    <a:pt x="8635523" y="2700109"/>
                  </a:moveTo>
                  <a:lnTo>
                    <a:pt x="8554577" y="2700109"/>
                  </a:lnTo>
                </a:path>
                <a:path w="8636000" h="2740025">
                  <a:moveTo>
                    <a:pt x="0" y="0"/>
                  </a:moveTo>
                  <a:lnTo>
                    <a:pt x="197867" y="0"/>
                  </a:lnTo>
                  <a:lnTo>
                    <a:pt x="197867" y="12851"/>
                  </a:lnTo>
                  <a:lnTo>
                    <a:pt x="235128" y="12851"/>
                  </a:lnTo>
                  <a:lnTo>
                    <a:pt x="235128" y="32129"/>
                  </a:lnTo>
                  <a:lnTo>
                    <a:pt x="298087" y="32129"/>
                  </a:lnTo>
                  <a:lnTo>
                    <a:pt x="298087" y="48835"/>
                  </a:lnTo>
                  <a:lnTo>
                    <a:pt x="364898" y="48835"/>
                  </a:lnTo>
                  <a:lnTo>
                    <a:pt x="364898" y="73254"/>
                  </a:lnTo>
                  <a:lnTo>
                    <a:pt x="426572" y="73254"/>
                  </a:lnTo>
                  <a:lnTo>
                    <a:pt x="426572" y="96386"/>
                  </a:lnTo>
                  <a:lnTo>
                    <a:pt x="552487" y="96386"/>
                  </a:lnTo>
                  <a:lnTo>
                    <a:pt x="552487" y="111808"/>
                  </a:lnTo>
                  <a:lnTo>
                    <a:pt x="566622" y="111808"/>
                  </a:lnTo>
                  <a:lnTo>
                    <a:pt x="566622" y="154218"/>
                  </a:lnTo>
                  <a:lnTo>
                    <a:pt x="582039" y="154218"/>
                  </a:lnTo>
                  <a:lnTo>
                    <a:pt x="582039" y="178636"/>
                  </a:lnTo>
                  <a:lnTo>
                    <a:pt x="587179" y="178636"/>
                  </a:lnTo>
                  <a:lnTo>
                    <a:pt x="587179" y="257031"/>
                  </a:lnTo>
                  <a:lnTo>
                    <a:pt x="596173" y="257031"/>
                  </a:lnTo>
                  <a:lnTo>
                    <a:pt x="596173" y="289160"/>
                  </a:lnTo>
                  <a:lnTo>
                    <a:pt x="621870" y="289160"/>
                  </a:lnTo>
                  <a:lnTo>
                    <a:pt x="621870" y="348276"/>
                  </a:lnTo>
                  <a:lnTo>
                    <a:pt x="630864" y="348276"/>
                  </a:lnTo>
                  <a:lnTo>
                    <a:pt x="630864" y="449803"/>
                  </a:lnTo>
                  <a:lnTo>
                    <a:pt x="646283" y="449803"/>
                  </a:lnTo>
                  <a:lnTo>
                    <a:pt x="646283" y="469081"/>
                  </a:lnTo>
                  <a:lnTo>
                    <a:pt x="671979" y="469081"/>
                  </a:lnTo>
                  <a:lnTo>
                    <a:pt x="671979" y="496069"/>
                  </a:lnTo>
                  <a:lnTo>
                    <a:pt x="686113" y="496069"/>
                  </a:lnTo>
                  <a:lnTo>
                    <a:pt x="686113" y="511492"/>
                  </a:lnTo>
                  <a:lnTo>
                    <a:pt x="714381" y="511492"/>
                  </a:lnTo>
                  <a:lnTo>
                    <a:pt x="714381" y="537194"/>
                  </a:lnTo>
                  <a:lnTo>
                    <a:pt x="741361" y="537194"/>
                  </a:lnTo>
                  <a:lnTo>
                    <a:pt x="741361" y="555187"/>
                  </a:lnTo>
                  <a:lnTo>
                    <a:pt x="822307" y="555187"/>
                  </a:lnTo>
                  <a:lnTo>
                    <a:pt x="822307" y="568038"/>
                  </a:lnTo>
                  <a:lnTo>
                    <a:pt x="877556" y="568038"/>
                  </a:lnTo>
                  <a:lnTo>
                    <a:pt x="877556" y="588600"/>
                  </a:lnTo>
                  <a:lnTo>
                    <a:pt x="984200" y="588600"/>
                  </a:lnTo>
                  <a:lnTo>
                    <a:pt x="984200" y="613018"/>
                  </a:lnTo>
                  <a:lnTo>
                    <a:pt x="1030454" y="613018"/>
                  </a:lnTo>
                  <a:lnTo>
                    <a:pt x="1030454" y="627155"/>
                  </a:lnTo>
                  <a:lnTo>
                    <a:pt x="1101121" y="627155"/>
                  </a:lnTo>
                  <a:lnTo>
                    <a:pt x="1101121" y="652858"/>
                  </a:lnTo>
                  <a:lnTo>
                    <a:pt x="1119109" y="652858"/>
                  </a:lnTo>
                  <a:lnTo>
                    <a:pt x="1119109" y="710690"/>
                  </a:lnTo>
                  <a:lnTo>
                    <a:pt x="1171789" y="710690"/>
                  </a:lnTo>
                  <a:lnTo>
                    <a:pt x="1171789" y="731253"/>
                  </a:lnTo>
                  <a:lnTo>
                    <a:pt x="1196201" y="731253"/>
                  </a:lnTo>
                  <a:lnTo>
                    <a:pt x="1196201" y="750529"/>
                  </a:lnTo>
                  <a:lnTo>
                    <a:pt x="1209050" y="750529"/>
                  </a:lnTo>
                  <a:lnTo>
                    <a:pt x="1209050" y="769808"/>
                  </a:lnTo>
                  <a:lnTo>
                    <a:pt x="1237316" y="769808"/>
                  </a:lnTo>
                  <a:lnTo>
                    <a:pt x="1237316" y="807076"/>
                  </a:lnTo>
                  <a:lnTo>
                    <a:pt x="1263013" y="807076"/>
                  </a:lnTo>
                  <a:lnTo>
                    <a:pt x="1263013" y="852057"/>
                  </a:lnTo>
                  <a:lnTo>
                    <a:pt x="1268153" y="852057"/>
                  </a:lnTo>
                  <a:lnTo>
                    <a:pt x="1268153" y="913745"/>
                  </a:lnTo>
                  <a:lnTo>
                    <a:pt x="1278433" y="913745"/>
                  </a:lnTo>
                  <a:lnTo>
                    <a:pt x="1278433" y="934307"/>
                  </a:lnTo>
                  <a:lnTo>
                    <a:pt x="1284856" y="934307"/>
                  </a:lnTo>
                  <a:lnTo>
                    <a:pt x="1284856" y="949729"/>
                  </a:lnTo>
                  <a:lnTo>
                    <a:pt x="1304130" y="949729"/>
                  </a:lnTo>
                  <a:lnTo>
                    <a:pt x="1304130" y="965150"/>
                  </a:lnTo>
                  <a:lnTo>
                    <a:pt x="1331111" y="965150"/>
                  </a:lnTo>
                  <a:lnTo>
                    <a:pt x="1331111" y="990854"/>
                  </a:lnTo>
                  <a:lnTo>
                    <a:pt x="1349099" y="990854"/>
                  </a:lnTo>
                  <a:lnTo>
                    <a:pt x="1349099" y="1046115"/>
                  </a:lnTo>
                  <a:lnTo>
                    <a:pt x="1372227" y="1046115"/>
                  </a:lnTo>
                  <a:lnTo>
                    <a:pt x="1372227" y="1071818"/>
                  </a:lnTo>
                  <a:lnTo>
                    <a:pt x="1431330" y="1071818"/>
                  </a:lnTo>
                  <a:lnTo>
                    <a:pt x="1431330" y="1094951"/>
                  </a:lnTo>
                  <a:lnTo>
                    <a:pt x="1837344" y="1094951"/>
                  </a:lnTo>
                  <a:lnTo>
                    <a:pt x="1837344" y="1169491"/>
                  </a:lnTo>
                  <a:lnTo>
                    <a:pt x="1860472" y="1169491"/>
                  </a:lnTo>
                  <a:lnTo>
                    <a:pt x="1860472" y="1197763"/>
                  </a:lnTo>
                  <a:lnTo>
                    <a:pt x="1879746" y="1197763"/>
                  </a:lnTo>
                  <a:lnTo>
                    <a:pt x="1879746" y="1242744"/>
                  </a:lnTo>
                  <a:lnTo>
                    <a:pt x="1888739" y="1242744"/>
                  </a:lnTo>
                  <a:lnTo>
                    <a:pt x="1888739" y="1309572"/>
                  </a:lnTo>
                  <a:lnTo>
                    <a:pt x="1911867" y="1309572"/>
                  </a:lnTo>
                  <a:lnTo>
                    <a:pt x="1911867" y="1341701"/>
                  </a:lnTo>
                  <a:lnTo>
                    <a:pt x="1918291" y="1341701"/>
                  </a:lnTo>
                  <a:lnTo>
                    <a:pt x="1918291" y="1387967"/>
                  </a:lnTo>
                  <a:lnTo>
                    <a:pt x="1943989" y="1387967"/>
                  </a:lnTo>
                  <a:lnTo>
                    <a:pt x="1943989" y="1407243"/>
                  </a:lnTo>
                  <a:lnTo>
                    <a:pt x="2086607" y="1407243"/>
                  </a:lnTo>
                  <a:lnTo>
                    <a:pt x="2086607" y="1432947"/>
                  </a:lnTo>
                  <a:lnTo>
                    <a:pt x="2149566" y="1432947"/>
                  </a:lnTo>
                  <a:lnTo>
                    <a:pt x="2149566" y="1454794"/>
                  </a:lnTo>
                  <a:lnTo>
                    <a:pt x="2185541" y="1454794"/>
                  </a:lnTo>
                  <a:lnTo>
                    <a:pt x="2185541" y="1470217"/>
                  </a:lnTo>
                  <a:lnTo>
                    <a:pt x="2398827" y="1470217"/>
                  </a:lnTo>
                  <a:lnTo>
                    <a:pt x="2398827" y="1492065"/>
                  </a:lnTo>
                  <a:lnTo>
                    <a:pt x="2468209" y="1492065"/>
                  </a:lnTo>
                  <a:lnTo>
                    <a:pt x="2468209" y="1511341"/>
                  </a:lnTo>
                  <a:lnTo>
                    <a:pt x="2509325" y="1511341"/>
                  </a:lnTo>
                  <a:lnTo>
                    <a:pt x="2509325" y="1551182"/>
                  </a:lnTo>
                  <a:lnTo>
                    <a:pt x="2544016" y="1551182"/>
                  </a:lnTo>
                  <a:lnTo>
                    <a:pt x="2544016" y="1656564"/>
                  </a:lnTo>
                  <a:lnTo>
                    <a:pt x="2555580" y="1656564"/>
                  </a:lnTo>
                  <a:lnTo>
                    <a:pt x="2555580" y="1670701"/>
                  </a:lnTo>
                  <a:lnTo>
                    <a:pt x="2704624" y="1670701"/>
                  </a:lnTo>
                  <a:lnTo>
                    <a:pt x="2704624" y="1691263"/>
                  </a:lnTo>
                  <a:lnTo>
                    <a:pt x="2907631" y="1691263"/>
                  </a:lnTo>
                  <a:lnTo>
                    <a:pt x="2907631" y="1718252"/>
                  </a:lnTo>
                  <a:lnTo>
                    <a:pt x="2939753" y="1718252"/>
                  </a:lnTo>
                  <a:lnTo>
                    <a:pt x="2939753" y="1736244"/>
                  </a:lnTo>
                  <a:lnTo>
                    <a:pt x="3092650" y="1736244"/>
                  </a:lnTo>
                  <a:lnTo>
                    <a:pt x="3092650" y="1751665"/>
                  </a:lnTo>
                  <a:lnTo>
                    <a:pt x="3124772" y="1751665"/>
                  </a:lnTo>
                  <a:lnTo>
                    <a:pt x="3124772" y="1779939"/>
                  </a:lnTo>
                  <a:lnTo>
                    <a:pt x="3135050" y="1779939"/>
                  </a:lnTo>
                  <a:lnTo>
                    <a:pt x="3135050" y="1803072"/>
                  </a:lnTo>
                  <a:lnTo>
                    <a:pt x="3151754" y="1803072"/>
                  </a:lnTo>
                  <a:lnTo>
                    <a:pt x="3151754" y="1823634"/>
                  </a:lnTo>
                  <a:lnTo>
                    <a:pt x="3194153" y="1823634"/>
                  </a:lnTo>
                  <a:lnTo>
                    <a:pt x="3194153" y="1858333"/>
                  </a:lnTo>
                  <a:lnTo>
                    <a:pt x="3204433" y="1858333"/>
                  </a:lnTo>
                  <a:lnTo>
                    <a:pt x="3204433" y="1878895"/>
                  </a:lnTo>
                  <a:lnTo>
                    <a:pt x="3343197" y="1878895"/>
                  </a:lnTo>
                  <a:lnTo>
                    <a:pt x="3343197" y="1900744"/>
                  </a:lnTo>
                  <a:lnTo>
                    <a:pt x="3367609" y="1900744"/>
                  </a:lnTo>
                  <a:lnTo>
                    <a:pt x="3367609" y="1918735"/>
                  </a:lnTo>
                  <a:lnTo>
                    <a:pt x="3709382" y="1918735"/>
                  </a:lnTo>
                  <a:lnTo>
                    <a:pt x="3709382" y="1944439"/>
                  </a:lnTo>
                  <a:lnTo>
                    <a:pt x="3749213" y="1944439"/>
                  </a:lnTo>
                  <a:lnTo>
                    <a:pt x="3749213" y="1972712"/>
                  </a:lnTo>
                  <a:lnTo>
                    <a:pt x="3758207" y="1972712"/>
                  </a:lnTo>
                  <a:lnTo>
                    <a:pt x="3758207" y="1999700"/>
                  </a:lnTo>
                  <a:lnTo>
                    <a:pt x="3791612" y="1999700"/>
                  </a:lnTo>
                  <a:lnTo>
                    <a:pt x="3791612" y="2021549"/>
                  </a:lnTo>
                  <a:lnTo>
                    <a:pt x="3809600" y="2021549"/>
                  </a:lnTo>
                  <a:lnTo>
                    <a:pt x="3809600" y="2039541"/>
                  </a:lnTo>
                  <a:lnTo>
                    <a:pt x="3821164" y="2039541"/>
                  </a:lnTo>
                  <a:lnTo>
                    <a:pt x="3821164" y="2066528"/>
                  </a:lnTo>
                  <a:lnTo>
                    <a:pt x="3839152" y="2066528"/>
                  </a:lnTo>
                  <a:lnTo>
                    <a:pt x="3839152" y="2152634"/>
                  </a:lnTo>
                  <a:lnTo>
                    <a:pt x="3932946" y="2152634"/>
                  </a:lnTo>
                  <a:lnTo>
                    <a:pt x="3932946" y="2173196"/>
                  </a:lnTo>
                  <a:lnTo>
                    <a:pt x="4237458" y="2173196"/>
                  </a:lnTo>
                  <a:lnTo>
                    <a:pt x="4237458" y="2196329"/>
                  </a:lnTo>
                  <a:lnTo>
                    <a:pt x="4368513" y="2196329"/>
                  </a:lnTo>
                  <a:lnTo>
                    <a:pt x="4368513" y="2219461"/>
                  </a:lnTo>
                  <a:lnTo>
                    <a:pt x="4443035" y="2219461"/>
                  </a:lnTo>
                  <a:lnTo>
                    <a:pt x="4443035" y="2229742"/>
                  </a:lnTo>
                  <a:lnTo>
                    <a:pt x="4455883" y="2229742"/>
                  </a:lnTo>
                  <a:lnTo>
                    <a:pt x="4455883" y="2264442"/>
                  </a:lnTo>
                  <a:lnTo>
                    <a:pt x="4768104" y="2264442"/>
                  </a:lnTo>
                  <a:lnTo>
                    <a:pt x="4768104" y="2297857"/>
                  </a:lnTo>
                  <a:lnTo>
                    <a:pt x="4788661" y="2297857"/>
                  </a:lnTo>
                  <a:lnTo>
                    <a:pt x="4788661" y="2346692"/>
                  </a:lnTo>
                  <a:lnTo>
                    <a:pt x="5055912" y="2346692"/>
                  </a:lnTo>
                  <a:lnTo>
                    <a:pt x="5055912" y="2399383"/>
                  </a:lnTo>
                  <a:lnTo>
                    <a:pt x="5207524" y="2399383"/>
                  </a:lnTo>
                  <a:lnTo>
                    <a:pt x="5207524" y="2428942"/>
                  </a:lnTo>
                  <a:lnTo>
                    <a:pt x="5765152" y="2428942"/>
                  </a:lnTo>
                  <a:lnTo>
                    <a:pt x="5765152" y="2473923"/>
                  </a:lnTo>
                  <a:lnTo>
                    <a:pt x="6363896" y="2473923"/>
                  </a:lnTo>
                  <a:lnTo>
                    <a:pt x="6363896" y="2500910"/>
                  </a:lnTo>
                  <a:lnTo>
                    <a:pt x="6378030" y="2500910"/>
                  </a:lnTo>
                  <a:lnTo>
                    <a:pt x="6378030" y="2526613"/>
                  </a:lnTo>
                  <a:lnTo>
                    <a:pt x="7339103" y="2526613"/>
                  </a:lnTo>
                  <a:lnTo>
                    <a:pt x="7339103" y="2700109"/>
                  </a:lnTo>
                  <a:lnTo>
                    <a:pt x="8594407" y="2700109"/>
                  </a:lnTo>
                </a:path>
              </a:pathLst>
            </a:custGeom>
            <a:ln w="28575">
              <a:solidFill>
                <a:srgbClr val="830051"/>
              </a:solidFill>
            </a:ln>
          </p:spPr>
          <p:txBody>
            <a:bodyPr wrap="square" lIns="0" tIns="0" rIns="0" bIns="0" rtlCol="0"/>
            <a:lstStyle/>
            <a:p>
              <a:endParaRPr sz="1800"/>
            </a:p>
          </p:txBody>
        </p:sp>
        <p:sp>
          <p:nvSpPr>
            <p:cNvPr id="12" name="object 12"/>
            <p:cNvSpPr/>
            <p:nvPr/>
          </p:nvSpPr>
          <p:spPr>
            <a:xfrm>
              <a:off x="1925969" y="1721629"/>
              <a:ext cx="7787640" cy="2931795"/>
            </a:xfrm>
            <a:custGeom>
              <a:avLst/>
              <a:gdLst/>
              <a:ahLst/>
              <a:cxnLst/>
              <a:rect l="l" t="t" r="r" b="b"/>
              <a:pathLst>
                <a:path w="7787640" h="2931795">
                  <a:moveTo>
                    <a:pt x="41114" y="0"/>
                  </a:moveTo>
                  <a:lnTo>
                    <a:pt x="41114" y="80965"/>
                  </a:lnTo>
                </a:path>
                <a:path w="7787640" h="2931795">
                  <a:moveTo>
                    <a:pt x="80946" y="41125"/>
                  </a:moveTo>
                  <a:lnTo>
                    <a:pt x="0" y="41125"/>
                  </a:lnTo>
                </a:path>
                <a:path w="7787640" h="2931795">
                  <a:moveTo>
                    <a:pt x="747785" y="1357122"/>
                  </a:moveTo>
                  <a:lnTo>
                    <a:pt x="747785" y="1438087"/>
                  </a:lnTo>
                </a:path>
                <a:path w="7787640" h="2931795">
                  <a:moveTo>
                    <a:pt x="788901" y="1398247"/>
                  </a:moveTo>
                  <a:lnTo>
                    <a:pt x="707956" y="1398247"/>
                  </a:lnTo>
                </a:path>
                <a:path w="7787640" h="2931795">
                  <a:moveTo>
                    <a:pt x="1254019" y="1671985"/>
                  </a:moveTo>
                  <a:lnTo>
                    <a:pt x="1254019" y="1752951"/>
                  </a:lnTo>
                </a:path>
                <a:path w="7787640" h="2931795">
                  <a:moveTo>
                    <a:pt x="1295135" y="1711826"/>
                  </a:moveTo>
                  <a:lnTo>
                    <a:pt x="1214189" y="1711826"/>
                  </a:lnTo>
                </a:path>
                <a:path w="7787640" h="2931795">
                  <a:moveTo>
                    <a:pt x="3781334" y="2473923"/>
                  </a:moveTo>
                  <a:lnTo>
                    <a:pt x="3781334" y="2553603"/>
                  </a:lnTo>
                </a:path>
                <a:path w="7787640" h="2931795">
                  <a:moveTo>
                    <a:pt x="3821163" y="2513762"/>
                  </a:moveTo>
                  <a:lnTo>
                    <a:pt x="3741502" y="2513762"/>
                  </a:lnTo>
                </a:path>
                <a:path w="7787640" h="2931795">
                  <a:moveTo>
                    <a:pt x="3816025" y="2498340"/>
                  </a:moveTo>
                  <a:lnTo>
                    <a:pt x="3816025" y="2579306"/>
                  </a:lnTo>
                </a:path>
                <a:path w="7787640" h="2931795">
                  <a:moveTo>
                    <a:pt x="3855854" y="2538179"/>
                  </a:moveTo>
                  <a:lnTo>
                    <a:pt x="3774908" y="2538179"/>
                  </a:lnTo>
                </a:path>
                <a:path w="7787640" h="2931795">
                  <a:moveTo>
                    <a:pt x="3873842" y="2525328"/>
                  </a:moveTo>
                  <a:lnTo>
                    <a:pt x="3873842" y="2606294"/>
                  </a:lnTo>
                </a:path>
                <a:path w="7787640" h="2931795">
                  <a:moveTo>
                    <a:pt x="3913674" y="2565169"/>
                  </a:moveTo>
                  <a:lnTo>
                    <a:pt x="3832727" y="2565169"/>
                  </a:lnTo>
                </a:path>
                <a:path w="7787640" h="2931795">
                  <a:moveTo>
                    <a:pt x="4496998" y="2608864"/>
                  </a:moveTo>
                  <a:lnTo>
                    <a:pt x="4496998" y="2689828"/>
                  </a:lnTo>
                </a:path>
                <a:path w="7787640" h="2931795">
                  <a:moveTo>
                    <a:pt x="4538113" y="2648703"/>
                  </a:moveTo>
                  <a:lnTo>
                    <a:pt x="4457168" y="2648703"/>
                  </a:lnTo>
                </a:path>
                <a:path w="7787640" h="2931795">
                  <a:moveTo>
                    <a:pt x="4538113" y="2608864"/>
                  </a:moveTo>
                  <a:lnTo>
                    <a:pt x="4538113" y="2689828"/>
                  </a:lnTo>
                </a:path>
                <a:path w="7787640" h="2931795">
                  <a:moveTo>
                    <a:pt x="4577944" y="2648703"/>
                  </a:moveTo>
                  <a:lnTo>
                    <a:pt x="4496998" y="2648703"/>
                  </a:lnTo>
                </a:path>
                <a:path w="7787640" h="2931795">
                  <a:moveTo>
                    <a:pt x="5097027" y="2752800"/>
                  </a:moveTo>
                  <a:lnTo>
                    <a:pt x="5097027" y="2833765"/>
                  </a:lnTo>
                </a:path>
                <a:path w="7787640" h="2931795">
                  <a:moveTo>
                    <a:pt x="5136857" y="2792641"/>
                  </a:moveTo>
                  <a:lnTo>
                    <a:pt x="5055911" y="2792641"/>
                  </a:lnTo>
                </a:path>
                <a:path w="7787640" h="2931795">
                  <a:moveTo>
                    <a:pt x="5735601" y="2788785"/>
                  </a:moveTo>
                  <a:lnTo>
                    <a:pt x="5735601" y="2869750"/>
                  </a:lnTo>
                </a:path>
                <a:path w="7787640" h="2931795">
                  <a:moveTo>
                    <a:pt x="5776715" y="2829910"/>
                  </a:moveTo>
                  <a:lnTo>
                    <a:pt x="5695769" y="2829910"/>
                  </a:lnTo>
                </a:path>
                <a:path w="7787640" h="2931795">
                  <a:moveTo>
                    <a:pt x="5770292" y="2788785"/>
                  </a:moveTo>
                  <a:lnTo>
                    <a:pt x="5770292" y="2869750"/>
                  </a:lnTo>
                </a:path>
                <a:path w="7787640" h="2931795">
                  <a:moveTo>
                    <a:pt x="5811407" y="2829910"/>
                  </a:moveTo>
                  <a:lnTo>
                    <a:pt x="5730461" y="2829910"/>
                  </a:lnTo>
                </a:path>
                <a:path w="7787640" h="2931795">
                  <a:moveTo>
                    <a:pt x="5837105" y="2850472"/>
                  </a:moveTo>
                  <a:lnTo>
                    <a:pt x="5837105" y="2931438"/>
                  </a:lnTo>
                </a:path>
                <a:path w="7787640" h="2931795">
                  <a:moveTo>
                    <a:pt x="5876935" y="2890313"/>
                  </a:moveTo>
                  <a:lnTo>
                    <a:pt x="5795989" y="2890313"/>
                  </a:lnTo>
                </a:path>
                <a:path w="7787640" h="2931795">
                  <a:moveTo>
                    <a:pt x="6786613" y="2850472"/>
                  </a:moveTo>
                  <a:lnTo>
                    <a:pt x="6786613" y="2931438"/>
                  </a:lnTo>
                </a:path>
                <a:path w="7787640" h="2931795">
                  <a:moveTo>
                    <a:pt x="6827729" y="2890313"/>
                  </a:moveTo>
                  <a:lnTo>
                    <a:pt x="6746782" y="2890313"/>
                  </a:lnTo>
                </a:path>
                <a:path w="7787640" h="2931795">
                  <a:moveTo>
                    <a:pt x="7743832" y="2850472"/>
                  </a:moveTo>
                  <a:lnTo>
                    <a:pt x="7743832" y="2931438"/>
                  </a:lnTo>
                </a:path>
                <a:path w="7787640" h="2931795">
                  <a:moveTo>
                    <a:pt x="7783663" y="2890313"/>
                  </a:moveTo>
                  <a:lnTo>
                    <a:pt x="7704002" y="2890313"/>
                  </a:lnTo>
                </a:path>
                <a:path w="7787640" h="2931795">
                  <a:moveTo>
                    <a:pt x="41115" y="41125"/>
                  </a:moveTo>
                  <a:lnTo>
                    <a:pt x="66812" y="41125"/>
                  </a:lnTo>
                  <a:lnTo>
                    <a:pt x="66812" y="64257"/>
                  </a:lnTo>
                  <a:lnTo>
                    <a:pt x="200437" y="64257"/>
                  </a:lnTo>
                  <a:lnTo>
                    <a:pt x="200437" y="87390"/>
                  </a:lnTo>
                  <a:lnTo>
                    <a:pt x="292947" y="87390"/>
                  </a:lnTo>
                  <a:lnTo>
                    <a:pt x="292947" y="109237"/>
                  </a:lnTo>
                  <a:lnTo>
                    <a:pt x="309650" y="109237"/>
                  </a:lnTo>
                  <a:lnTo>
                    <a:pt x="309650" y="128515"/>
                  </a:lnTo>
                  <a:lnTo>
                    <a:pt x="367469" y="128515"/>
                  </a:lnTo>
                  <a:lnTo>
                    <a:pt x="367469" y="154218"/>
                  </a:lnTo>
                  <a:lnTo>
                    <a:pt x="426572" y="154218"/>
                  </a:lnTo>
                  <a:lnTo>
                    <a:pt x="426572" y="176065"/>
                  </a:lnTo>
                  <a:lnTo>
                    <a:pt x="436851" y="176065"/>
                  </a:lnTo>
                  <a:lnTo>
                    <a:pt x="436851" y="197913"/>
                  </a:lnTo>
                  <a:lnTo>
                    <a:pt x="459978" y="197913"/>
                  </a:lnTo>
                  <a:lnTo>
                    <a:pt x="459978" y="227471"/>
                  </a:lnTo>
                  <a:lnTo>
                    <a:pt x="468972" y="227471"/>
                  </a:lnTo>
                  <a:lnTo>
                    <a:pt x="468972" y="273737"/>
                  </a:lnTo>
                  <a:lnTo>
                    <a:pt x="485676" y="273737"/>
                  </a:lnTo>
                  <a:lnTo>
                    <a:pt x="485676" y="295586"/>
                  </a:lnTo>
                  <a:lnTo>
                    <a:pt x="520367" y="295586"/>
                  </a:lnTo>
                  <a:lnTo>
                    <a:pt x="520367" y="362413"/>
                  </a:lnTo>
                  <a:lnTo>
                    <a:pt x="556343" y="362413"/>
                  </a:lnTo>
                  <a:lnTo>
                    <a:pt x="556343" y="394542"/>
                  </a:lnTo>
                  <a:lnTo>
                    <a:pt x="570476" y="394542"/>
                  </a:lnTo>
                  <a:lnTo>
                    <a:pt x="570476" y="415104"/>
                  </a:lnTo>
                  <a:lnTo>
                    <a:pt x="597458" y="415104"/>
                  </a:lnTo>
                  <a:lnTo>
                    <a:pt x="597458" y="557757"/>
                  </a:lnTo>
                  <a:lnTo>
                    <a:pt x="606452" y="557757"/>
                  </a:lnTo>
                  <a:lnTo>
                    <a:pt x="606452" y="604023"/>
                  </a:lnTo>
                  <a:lnTo>
                    <a:pt x="620586" y="604023"/>
                  </a:lnTo>
                  <a:lnTo>
                    <a:pt x="620586" y="624584"/>
                  </a:lnTo>
                  <a:lnTo>
                    <a:pt x="630864" y="624584"/>
                  </a:lnTo>
                  <a:lnTo>
                    <a:pt x="630864" y="769808"/>
                  </a:lnTo>
                  <a:lnTo>
                    <a:pt x="639858" y="769808"/>
                  </a:lnTo>
                  <a:lnTo>
                    <a:pt x="639858" y="880330"/>
                  </a:lnTo>
                  <a:lnTo>
                    <a:pt x="656562" y="880330"/>
                  </a:lnTo>
                  <a:lnTo>
                    <a:pt x="656562" y="999850"/>
                  </a:lnTo>
                  <a:lnTo>
                    <a:pt x="665556" y="999850"/>
                  </a:lnTo>
                  <a:lnTo>
                    <a:pt x="665556" y="1097521"/>
                  </a:lnTo>
                  <a:lnTo>
                    <a:pt x="675834" y="1097521"/>
                  </a:lnTo>
                  <a:lnTo>
                    <a:pt x="675834" y="1190052"/>
                  </a:lnTo>
                  <a:lnTo>
                    <a:pt x="688683" y="1190052"/>
                  </a:lnTo>
                  <a:lnTo>
                    <a:pt x="688683" y="1241458"/>
                  </a:lnTo>
                  <a:lnTo>
                    <a:pt x="697677" y="1241458"/>
                  </a:lnTo>
                  <a:lnTo>
                    <a:pt x="697677" y="1262021"/>
                  </a:lnTo>
                  <a:lnTo>
                    <a:pt x="723374" y="1262021"/>
                  </a:lnTo>
                  <a:lnTo>
                    <a:pt x="723374" y="1328849"/>
                  </a:lnTo>
                  <a:lnTo>
                    <a:pt x="731083" y="1328849"/>
                  </a:lnTo>
                  <a:lnTo>
                    <a:pt x="731083" y="1350697"/>
                  </a:lnTo>
                  <a:lnTo>
                    <a:pt x="747786" y="1350697"/>
                  </a:lnTo>
                  <a:lnTo>
                    <a:pt x="747786" y="1396962"/>
                  </a:lnTo>
                  <a:lnTo>
                    <a:pt x="756780" y="1396962"/>
                  </a:lnTo>
                  <a:lnTo>
                    <a:pt x="756780" y="1427807"/>
                  </a:lnTo>
                  <a:lnTo>
                    <a:pt x="917387" y="1427807"/>
                  </a:lnTo>
                  <a:lnTo>
                    <a:pt x="917387" y="1449654"/>
                  </a:lnTo>
                  <a:lnTo>
                    <a:pt x="927666" y="1449654"/>
                  </a:lnTo>
                  <a:lnTo>
                    <a:pt x="927666" y="1470217"/>
                  </a:lnTo>
                  <a:lnTo>
                    <a:pt x="1009897" y="1470217"/>
                  </a:lnTo>
                  <a:lnTo>
                    <a:pt x="1009897" y="1517768"/>
                  </a:lnTo>
                  <a:lnTo>
                    <a:pt x="1051013" y="1517768"/>
                  </a:lnTo>
                  <a:lnTo>
                    <a:pt x="1051013" y="1548612"/>
                  </a:lnTo>
                  <a:lnTo>
                    <a:pt x="1085704" y="1548612"/>
                  </a:lnTo>
                  <a:lnTo>
                    <a:pt x="1085704" y="1573029"/>
                  </a:lnTo>
                  <a:lnTo>
                    <a:pt x="1151232" y="1573029"/>
                  </a:lnTo>
                  <a:lnTo>
                    <a:pt x="1151232" y="1592307"/>
                  </a:lnTo>
                  <a:lnTo>
                    <a:pt x="1234747" y="1592307"/>
                  </a:lnTo>
                  <a:lnTo>
                    <a:pt x="1234747" y="1638572"/>
                  </a:lnTo>
                  <a:lnTo>
                    <a:pt x="1243741" y="1638572"/>
                  </a:lnTo>
                  <a:lnTo>
                    <a:pt x="1243741" y="1688693"/>
                  </a:lnTo>
                  <a:lnTo>
                    <a:pt x="1255305" y="1688693"/>
                  </a:lnTo>
                  <a:lnTo>
                    <a:pt x="1255305" y="1719536"/>
                  </a:lnTo>
                  <a:lnTo>
                    <a:pt x="1268153" y="1719536"/>
                  </a:lnTo>
                  <a:lnTo>
                    <a:pt x="1268153" y="1736244"/>
                  </a:lnTo>
                  <a:lnTo>
                    <a:pt x="1286142" y="1736244"/>
                  </a:lnTo>
                  <a:lnTo>
                    <a:pt x="1286142" y="1759377"/>
                  </a:lnTo>
                  <a:lnTo>
                    <a:pt x="1304129" y="1759377"/>
                  </a:lnTo>
                  <a:lnTo>
                    <a:pt x="1304129" y="1810782"/>
                  </a:lnTo>
                  <a:lnTo>
                    <a:pt x="1314408" y="1810782"/>
                  </a:lnTo>
                  <a:lnTo>
                    <a:pt x="1314408" y="1885322"/>
                  </a:lnTo>
                  <a:lnTo>
                    <a:pt x="1388930" y="1885322"/>
                  </a:lnTo>
                  <a:lnTo>
                    <a:pt x="1388930" y="1907170"/>
                  </a:lnTo>
                  <a:lnTo>
                    <a:pt x="1548252" y="1907170"/>
                  </a:lnTo>
                  <a:lnTo>
                    <a:pt x="1548252" y="1929017"/>
                  </a:lnTo>
                  <a:lnTo>
                    <a:pt x="1860472" y="1929017"/>
                  </a:lnTo>
                  <a:lnTo>
                    <a:pt x="1860472" y="1953435"/>
                  </a:lnTo>
                  <a:lnTo>
                    <a:pt x="1868182" y="1953435"/>
                  </a:lnTo>
                  <a:lnTo>
                    <a:pt x="1868182" y="1975282"/>
                  </a:lnTo>
                  <a:lnTo>
                    <a:pt x="1918291" y="1975282"/>
                  </a:lnTo>
                  <a:lnTo>
                    <a:pt x="1918291" y="2006125"/>
                  </a:lnTo>
                  <a:lnTo>
                    <a:pt x="1936279" y="2006125"/>
                  </a:lnTo>
                  <a:lnTo>
                    <a:pt x="1936279" y="2027973"/>
                  </a:lnTo>
                  <a:lnTo>
                    <a:pt x="1951697" y="2027973"/>
                  </a:lnTo>
                  <a:lnTo>
                    <a:pt x="1951697" y="2072954"/>
                  </a:lnTo>
                  <a:lnTo>
                    <a:pt x="1961976" y="2072954"/>
                  </a:lnTo>
                  <a:lnTo>
                    <a:pt x="1961976" y="2102513"/>
                  </a:lnTo>
                  <a:lnTo>
                    <a:pt x="1972255" y="2102513"/>
                  </a:lnTo>
                  <a:lnTo>
                    <a:pt x="1972255" y="2125645"/>
                  </a:lnTo>
                  <a:lnTo>
                    <a:pt x="2019795" y="2125645"/>
                  </a:lnTo>
                  <a:lnTo>
                    <a:pt x="2019795" y="2147492"/>
                  </a:lnTo>
                  <a:lnTo>
                    <a:pt x="2036498" y="2147492"/>
                  </a:lnTo>
                  <a:lnTo>
                    <a:pt x="2036498" y="2169340"/>
                  </a:lnTo>
                  <a:lnTo>
                    <a:pt x="2350003" y="2169340"/>
                  </a:lnTo>
                  <a:lnTo>
                    <a:pt x="2350003" y="2201469"/>
                  </a:lnTo>
                  <a:lnTo>
                    <a:pt x="2366706" y="2201469"/>
                  </a:lnTo>
                  <a:lnTo>
                    <a:pt x="2366706" y="2222032"/>
                  </a:lnTo>
                  <a:lnTo>
                    <a:pt x="2517034" y="2222032"/>
                  </a:lnTo>
                  <a:lnTo>
                    <a:pt x="2517034" y="2243880"/>
                  </a:lnTo>
                  <a:lnTo>
                    <a:pt x="2576138" y="2243880"/>
                  </a:lnTo>
                  <a:lnTo>
                    <a:pt x="2576138" y="2270867"/>
                  </a:lnTo>
                  <a:lnTo>
                    <a:pt x="2586417" y="2270867"/>
                  </a:lnTo>
                  <a:lnTo>
                    <a:pt x="2586417" y="2296571"/>
                  </a:lnTo>
                  <a:lnTo>
                    <a:pt x="2612114" y="2296571"/>
                  </a:lnTo>
                  <a:lnTo>
                    <a:pt x="2612114" y="2322274"/>
                  </a:lnTo>
                  <a:lnTo>
                    <a:pt x="2653229" y="2322274"/>
                  </a:lnTo>
                  <a:lnTo>
                    <a:pt x="2653229" y="2365969"/>
                  </a:lnTo>
                  <a:lnTo>
                    <a:pt x="2745739" y="2365969"/>
                  </a:lnTo>
                  <a:lnTo>
                    <a:pt x="2745739" y="2395528"/>
                  </a:lnTo>
                  <a:lnTo>
                    <a:pt x="3109353" y="2395528"/>
                  </a:lnTo>
                  <a:lnTo>
                    <a:pt x="3109353" y="2416090"/>
                  </a:lnTo>
                  <a:lnTo>
                    <a:pt x="3173596" y="2416090"/>
                  </a:lnTo>
                  <a:lnTo>
                    <a:pt x="3173596" y="2437938"/>
                  </a:lnTo>
                  <a:lnTo>
                    <a:pt x="3199293" y="2437938"/>
                  </a:lnTo>
                  <a:lnTo>
                    <a:pt x="3199293" y="2461071"/>
                  </a:lnTo>
                  <a:lnTo>
                    <a:pt x="3300797" y="2461071"/>
                  </a:lnTo>
                  <a:lnTo>
                    <a:pt x="3300797" y="2493200"/>
                  </a:lnTo>
                  <a:lnTo>
                    <a:pt x="3776194" y="2493200"/>
                  </a:lnTo>
                  <a:lnTo>
                    <a:pt x="3776194" y="2516332"/>
                  </a:lnTo>
                  <a:lnTo>
                    <a:pt x="3795467" y="2516332"/>
                  </a:lnTo>
                  <a:lnTo>
                    <a:pt x="3795467" y="2536895"/>
                  </a:lnTo>
                  <a:lnTo>
                    <a:pt x="3855855" y="2536895"/>
                  </a:lnTo>
                  <a:lnTo>
                    <a:pt x="3855855" y="2566453"/>
                  </a:lnTo>
                  <a:lnTo>
                    <a:pt x="4075566" y="2566453"/>
                  </a:lnTo>
                  <a:lnTo>
                    <a:pt x="4075566" y="2589586"/>
                  </a:lnTo>
                  <a:lnTo>
                    <a:pt x="4445605" y="2589586"/>
                  </a:lnTo>
                  <a:lnTo>
                    <a:pt x="4445605" y="2621715"/>
                  </a:lnTo>
                  <a:lnTo>
                    <a:pt x="4472587" y="2621715"/>
                  </a:lnTo>
                  <a:lnTo>
                    <a:pt x="4472587" y="2649989"/>
                  </a:lnTo>
                  <a:lnTo>
                    <a:pt x="4574089" y="2649989"/>
                  </a:lnTo>
                  <a:lnTo>
                    <a:pt x="4574089" y="2689828"/>
                  </a:lnTo>
                  <a:lnTo>
                    <a:pt x="4895305" y="2689828"/>
                  </a:lnTo>
                  <a:lnTo>
                    <a:pt x="4895305" y="2716817"/>
                  </a:lnTo>
                  <a:lnTo>
                    <a:pt x="4918432" y="2716817"/>
                  </a:lnTo>
                  <a:lnTo>
                    <a:pt x="4918432" y="2755372"/>
                  </a:lnTo>
                  <a:lnTo>
                    <a:pt x="5095741" y="2755372"/>
                  </a:lnTo>
                  <a:lnTo>
                    <a:pt x="5095741" y="2795211"/>
                  </a:lnTo>
                  <a:lnTo>
                    <a:pt x="5130433" y="2795211"/>
                  </a:lnTo>
                  <a:lnTo>
                    <a:pt x="5130433" y="2828625"/>
                  </a:lnTo>
                  <a:lnTo>
                    <a:pt x="5838390" y="2828625"/>
                  </a:lnTo>
                  <a:lnTo>
                    <a:pt x="5838390" y="2889027"/>
                  </a:lnTo>
                  <a:lnTo>
                    <a:pt x="7787517" y="2889027"/>
                  </a:lnTo>
                </a:path>
              </a:pathLst>
            </a:custGeom>
            <a:ln w="28575">
              <a:solidFill>
                <a:srgbClr val="3F4444"/>
              </a:solidFill>
            </a:ln>
          </p:spPr>
          <p:txBody>
            <a:bodyPr wrap="square" lIns="0" tIns="0" rIns="0" bIns="0" rtlCol="0"/>
            <a:lstStyle/>
            <a:p>
              <a:endParaRPr sz="1800"/>
            </a:p>
          </p:txBody>
        </p:sp>
        <p:sp>
          <p:nvSpPr>
            <p:cNvPr id="13" name="object 13"/>
            <p:cNvSpPr/>
            <p:nvPr/>
          </p:nvSpPr>
          <p:spPr>
            <a:xfrm>
              <a:off x="1964514" y="1751712"/>
              <a:ext cx="0" cy="3093085"/>
            </a:xfrm>
            <a:custGeom>
              <a:avLst/>
              <a:gdLst/>
              <a:ahLst/>
              <a:cxnLst/>
              <a:rect l="l" t="t" r="r" b="b"/>
              <a:pathLst>
                <a:path h="3093085">
                  <a:moveTo>
                    <a:pt x="0" y="3092901"/>
                  </a:moveTo>
                  <a:lnTo>
                    <a:pt x="0" y="0"/>
                  </a:lnTo>
                </a:path>
              </a:pathLst>
            </a:custGeom>
            <a:solidFill>
              <a:srgbClr val="003366"/>
            </a:solidFill>
          </p:spPr>
          <p:txBody>
            <a:bodyPr wrap="square" lIns="0" tIns="0" rIns="0" bIns="0" rtlCol="0"/>
            <a:lstStyle/>
            <a:p>
              <a:endParaRPr sz="1800"/>
            </a:p>
          </p:txBody>
        </p:sp>
        <p:sp>
          <p:nvSpPr>
            <p:cNvPr id="14" name="object 14"/>
            <p:cNvSpPr/>
            <p:nvPr/>
          </p:nvSpPr>
          <p:spPr>
            <a:xfrm>
              <a:off x="1964514" y="1751712"/>
              <a:ext cx="0" cy="3093085"/>
            </a:xfrm>
            <a:custGeom>
              <a:avLst/>
              <a:gdLst/>
              <a:ahLst/>
              <a:cxnLst/>
              <a:rect l="l" t="t" r="r" b="b"/>
              <a:pathLst>
                <a:path h="3093085">
                  <a:moveTo>
                    <a:pt x="0" y="0"/>
                  </a:moveTo>
                  <a:lnTo>
                    <a:pt x="0" y="3092901"/>
                  </a:lnTo>
                </a:path>
              </a:pathLst>
            </a:custGeom>
            <a:ln w="9525">
              <a:solidFill>
                <a:srgbClr val="3F4444"/>
              </a:solidFill>
            </a:ln>
          </p:spPr>
          <p:txBody>
            <a:bodyPr wrap="square" lIns="0" tIns="0" rIns="0" bIns="0" rtlCol="0"/>
            <a:lstStyle/>
            <a:p>
              <a:endParaRPr sz="1800"/>
            </a:p>
          </p:txBody>
        </p:sp>
        <p:sp>
          <p:nvSpPr>
            <p:cNvPr id="15" name="object 15"/>
            <p:cNvSpPr/>
            <p:nvPr/>
          </p:nvSpPr>
          <p:spPr>
            <a:xfrm>
              <a:off x="1888093" y="1755591"/>
              <a:ext cx="72390" cy="0"/>
            </a:xfrm>
            <a:custGeom>
              <a:avLst/>
              <a:gdLst/>
              <a:ahLst/>
              <a:cxnLst/>
              <a:rect l="l" t="t" r="r" b="b"/>
              <a:pathLst>
                <a:path w="72389">
                  <a:moveTo>
                    <a:pt x="0" y="0"/>
                  </a:moveTo>
                  <a:lnTo>
                    <a:pt x="72003" y="0"/>
                  </a:lnTo>
                </a:path>
              </a:pathLst>
            </a:custGeom>
            <a:solidFill>
              <a:srgbClr val="003366"/>
            </a:solidFill>
          </p:spPr>
          <p:txBody>
            <a:bodyPr wrap="square" lIns="0" tIns="0" rIns="0" bIns="0" rtlCol="0"/>
            <a:lstStyle/>
            <a:p>
              <a:endParaRPr sz="1800"/>
            </a:p>
          </p:txBody>
        </p:sp>
        <p:sp>
          <p:nvSpPr>
            <p:cNvPr id="16" name="object 16"/>
            <p:cNvSpPr/>
            <p:nvPr/>
          </p:nvSpPr>
          <p:spPr>
            <a:xfrm>
              <a:off x="1888093" y="1755591"/>
              <a:ext cx="72390" cy="0"/>
            </a:xfrm>
            <a:custGeom>
              <a:avLst/>
              <a:gdLst/>
              <a:ahLst/>
              <a:cxnLst/>
              <a:rect l="l" t="t" r="r" b="b"/>
              <a:pathLst>
                <a:path w="72389">
                  <a:moveTo>
                    <a:pt x="72003" y="0"/>
                  </a:moveTo>
                  <a:lnTo>
                    <a:pt x="0" y="0"/>
                  </a:lnTo>
                </a:path>
              </a:pathLst>
            </a:custGeom>
            <a:ln w="9525">
              <a:solidFill>
                <a:srgbClr val="3F4444"/>
              </a:solidFill>
            </a:ln>
          </p:spPr>
          <p:txBody>
            <a:bodyPr wrap="square" lIns="0" tIns="0" rIns="0" bIns="0" rtlCol="0"/>
            <a:lstStyle/>
            <a:p>
              <a:endParaRPr sz="1800"/>
            </a:p>
          </p:txBody>
        </p:sp>
        <p:sp>
          <p:nvSpPr>
            <p:cNvPr id="17" name="object 17"/>
            <p:cNvSpPr/>
            <p:nvPr/>
          </p:nvSpPr>
          <p:spPr>
            <a:xfrm>
              <a:off x="1888096" y="2061515"/>
              <a:ext cx="72390" cy="0"/>
            </a:xfrm>
            <a:custGeom>
              <a:avLst/>
              <a:gdLst/>
              <a:ahLst/>
              <a:cxnLst/>
              <a:rect l="l" t="t" r="r" b="b"/>
              <a:pathLst>
                <a:path w="72389">
                  <a:moveTo>
                    <a:pt x="0" y="0"/>
                  </a:moveTo>
                  <a:lnTo>
                    <a:pt x="72003" y="0"/>
                  </a:lnTo>
                </a:path>
              </a:pathLst>
            </a:custGeom>
            <a:solidFill>
              <a:srgbClr val="003366"/>
            </a:solidFill>
          </p:spPr>
          <p:txBody>
            <a:bodyPr wrap="square" lIns="0" tIns="0" rIns="0" bIns="0" rtlCol="0"/>
            <a:lstStyle/>
            <a:p>
              <a:endParaRPr sz="1800"/>
            </a:p>
          </p:txBody>
        </p:sp>
        <p:sp>
          <p:nvSpPr>
            <p:cNvPr id="18" name="object 18"/>
            <p:cNvSpPr/>
            <p:nvPr/>
          </p:nvSpPr>
          <p:spPr>
            <a:xfrm>
              <a:off x="1888096" y="2061515"/>
              <a:ext cx="72390" cy="0"/>
            </a:xfrm>
            <a:custGeom>
              <a:avLst/>
              <a:gdLst/>
              <a:ahLst/>
              <a:cxnLst/>
              <a:rect l="l" t="t" r="r" b="b"/>
              <a:pathLst>
                <a:path w="72389">
                  <a:moveTo>
                    <a:pt x="72003" y="0"/>
                  </a:moveTo>
                  <a:lnTo>
                    <a:pt x="0" y="0"/>
                  </a:lnTo>
                </a:path>
              </a:pathLst>
            </a:custGeom>
            <a:ln w="9525">
              <a:solidFill>
                <a:srgbClr val="3F4444"/>
              </a:solidFill>
            </a:ln>
          </p:spPr>
          <p:txBody>
            <a:bodyPr wrap="square" lIns="0" tIns="0" rIns="0" bIns="0" rtlCol="0"/>
            <a:lstStyle/>
            <a:p>
              <a:endParaRPr sz="1800"/>
            </a:p>
          </p:txBody>
        </p:sp>
        <p:sp>
          <p:nvSpPr>
            <p:cNvPr id="19" name="object 19"/>
            <p:cNvSpPr/>
            <p:nvPr/>
          </p:nvSpPr>
          <p:spPr>
            <a:xfrm>
              <a:off x="1888093" y="2364285"/>
              <a:ext cx="72390" cy="0"/>
            </a:xfrm>
            <a:custGeom>
              <a:avLst/>
              <a:gdLst/>
              <a:ahLst/>
              <a:cxnLst/>
              <a:rect l="l" t="t" r="r" b="b"/>
              <a:pathLst>
                <a:path w="72389">
                  <a:moveTo>
                    <a:pt x="0" y="0"/>
                  </a:moveTo>
                  <a:lnTo>
                    <a:pt x="72003" y="0"/>
                  </a:lnTo>
                </a:path>
              </a:pathLst>
            </a:custGeom>
            <a:solidFill>
              <a:srgbClr val="003366"/>
            </a:solidFill>
          </p:spPr>
          <p:txBody>
            <a:bodyPr wrap="square" lIns="0" tIns="0" rIns="0" bIns="0" rtlCol="0"/>
            <a:lstStyle/>
            <a:p>
              <a:endParaRPr sz="1800"/>
            </a:p>
          </p:txBody>
        </p:sp>
        <p:sp>
          <p:nvSpPr>
            <p:cNvPr id="20" name="object 20"/>
            <p:cNvSpPr/>
            <p:nvPr/>
          </p:nvSpPr>
          <p:spPr>
            <a:xfrm>
              <a:off x="1888093" y="2364285"/>
              <a:ext cx="72390" cy="0"/>
            </a:xfrm>
            <a:custGeom>
              <a:avLst/>
              <a:gdLst/>
              <a:ahLst/>
              <a:cxnLst/>
              <a:rect l="l" t="t" r="r" b="b"/>
              <a:pathLst>
                <a:path w="72389">
                  <a:moveTo>
                    <a:pt x="72003" y="0"/>
                  </a:moveTo>
                  <a:lnTo>
                    <a:pt x="0" y="0"/>
                  </a:lnTo>
                </a:path>
              </a:pathLst>
            </a:custGeom>
            <a:ln w="9525">
              <a:solidFill>
                <a:srgbClr val="3F4444"/>
              </a:solidFill>
            </a:ln>
          </p:spPr>
          <p:txBody>
            <a:bodyPr wrap="square" lIns="0" tIns="0" rIns="0" bIns="0" rtlCol="0"/>
            <a:lstStyle/>
            <a:p>
              <a:endParaRPr sz="1800"/>
            </a:p>
          </p:txBody>
        </p:sp>
        <p:sp>
          <p:nvSpPr>
            <p:cNvPr id="21" name="object 21"/>
            <p:cNvSpPr/>
            <p:nvPr/>
          </p:nvSpPr>
          <p:spPr>
            <a:xfrm>
              <a:off x="1888093" y="2667055"/>
              <a:ext cx="72390" cy="0"/>
            </a:xfrm>
            <a:custGeom>
              <a:avLst/>
              <a:gdLst/>
              <a:ahLst/>
              <a:cxnLst/>
              <a:rect l="l" t="t" r="r" b="b"/>
              <a:pathLst>
                <a:path w="72389">
                  <a:moveTo>
                    <a:pt x="0" y="0"/>
                  </a:moveTo>
                  <a:lnTo>
                    <a:pt x="72003" y="0"/>
                  </a:lnTo>
                </a:path>
              </a:pathLst>
            </a:custGeom>
            <a:solidFill>
              <a:srgbClr val="003366"/>
            </a:solidFill>
          </p:spPr>
          <p:txBody>
            <a:bodyPr wrap="square" lIns="0" tIns="0" rIns="0" bIns="0" rtlCol="0"/>
            <a:lstStyle/>
            <a:p>
              <a:endParaRPr sz="1800"/>
            </a:p>
          </p:txBody>
        </p:sp>
        <p:sp>
          <p:nvSpPr>
            <p:cNvPr id="22" name="object 22"/>
            <p:cNvSpPr/>
            <p:nvPr/>
          </p:nvSpPr>
          <p:spPr>
            <a:xfrm>
              <a:off x="1888093" y="2667055"/>
              <a:ext cx="72390" cy="0"/>
            </a:xfrm>
            <a:custGeom>
              <a:avLst/>
              <a:gdLst/>
              <a:ahLst/>
              <a:cxnLst/>
              <a:rect l="l" t="t" r="r" b="b"/>
              <a:pathLst>
                <a:path w="72389">
                  <a:moveTo>
                    <a:pt x="72003" y="0"/>
                  </a:moveTo>
                  <a:lnTo>
                    <a:pt x="0" y="0"/>
                  </a:lnTo>
                </a:path>
              </a:pathLst>
            </a:custGeom>
            <a:ln w="9525">
              <a:solidFill>
                <a:srgbClr val="3F4444"/>
              </a:solidFill>
            </a:ln>
          </p:spPr>
          <p:txBody>
            <a:bodyPr wrap="square" lIns="0" tIns="0" rIns="0" bIns="0" rtlCol="0"/>
            <a:lstStyle/>
            <a:p>
              <a:endParaRPr sz="1800"/>
            </a:p>
          </p:txBody>
        </p:sp>
        <p:sp>
          <p:nvSpPr>
            <p:cNvPr id="23" name="object 23"/>
            <p:cNvSpPr/>
            <p:nvPr/>
          </p:nvSpPr>
          <p:spPr>
            <a:xfrm>
              <a:off x="1888092" y="2969825"/>
              <a:ext cx="72390" cy="0"/>
            </a:xfrm>
            <a:custGeom>
              <a:avLst/>
              <a:gdLst/>
              <a:ahLst/>
              <a:cxnLst/>
              <a:rect l="l" t="t" r="r" b="b"/>
              <a:pathLst>
                <a:path w="72389">
                  <a:moveTo>
                    <a:pt x="0" y="0"/>
                  </a:moveTo>
                  <a:lnTo>
                    <a:pt x="72003" y="0"/>
                  </a:lnTo>
                </a:path>
              </a:pathLst>
            </a:custGeom>
            <a:solidFill>
              <a:srgbClr val="003366"/>
            </a:solidFill>
          </p:spPr>
          <p:txBody>
            <a:bodyPr wrap="square" lIns="0" tIns="0" rIns="0" bIns="0" rtlCol="0"/>
            <a:lstStyle/>
            <a:p>
              <a:endParaRPr sz="1800"/>
            </a:p>
          </p:txBody>
        </p:sp>
        <p:sp>
          <p:nvSpPr>
            <p:cNvPr id="24" name="object 24"/>
            <p:cNvSpPr/>
            <p:nvPr/>
          </p:nvSpPr>
          <p:spPr>
            <a:xfrm>
              <a:off x="1888092" y="2969825"/>
              <a:ext cx="72390" cy="0"/>
            </a:xfrm>
            <a:custGeom>
              <a:avLst/>
              <a:gdLst/>
              <a:ahLst/>
              <a:cxnLst/>
              <a:rect l="l" t="t" r="r" b="b"/>
              <a:pathLst>
                <a:path w="72389">
                  <a:moveTo>
                    <a:pt x="72003" y="0"/>
                  </a:moveTo>
                  <a:lnTo>
                    <a:pt x="0" y="0"/>
                  </a:lnTo>
                </a:path>
              </a:pathLst>
            </a:custGeom>
            <a:ln w="9525">
              <a:solidFill>
                <a:srgbClr val="3F4444"/>
              </a:solidFill>
            </a:ln>
          </p:spPr>
          <p:txBody>
            <a:bodyPr wrap="square" lIns="0" tIns="0" rIns="0" bIns="0" rtlCol="0"/>
            <a:lstStyle/>
            <a:p>
              <a:endParaRPr sz="1800"/>
            </a:p>
          </p:txBody>
        </p:sp>
        <p:sp>
          <p:nvSpPr>
            <p:cNvPr id="25" name="object 25"/>
            <p:cNvSpPr/>
            <p:nvPr/>
          </p:nvSpPr>
          <p:spPr>
            <a:xfrm>
              <a:off x="1888092" y="3272594"/>
              <a:ext cx="72390" cy="0"/>
            </a:xfrm>
            <a:custGeom>
              <a:avLst/>
              <a:gdLst/>
              <a:ahLst/>
              <a:cxnLst/>
              <a:rect l="l" t="t" r="r" b="b"/>
              <a:pathLst>
                <a:path w="72389">
                  <a:moveTo>
                    <a:pt x="0" y="0"/>
                  </a:moveTo>
                  <a:lnTo>
                    <a:pt x="72004" y="0"/>
                  </a:lnTo>
                </a:path>
              </a:pathLst>
            </a:custGeom>
            <a:solidFill>
              <a:srgbClr val="003366"/>
            </a:solidFill>
          </p:spPr>
          <p:txBody>
            <a:bodyPr wrap="square" lIns="0" tIns="0" rIns="0" bIns="0" rtlCol="0"/>
            <a:lstStyle/>
            <a:p>
              <a:endParaRPr sz="1800"/>
            </a:p>
          </p:txBody>
        </p:sp>
        <p:sp>
          <p:nvSpPr>
            <p:cNvPr id="26" name="object 26"/>
            <p:cNvSpPr/>
            <p:nvPr/>
          </p:nvSpPr>
          <p:spPr>
            <a:xfrm>
              <a:off x="1888092" y="3272594"/>
              <a:ext cx="72390" cy="0"/>
            </a:xfrm>
            <a:custGeom>
              <a:avLst/>
              <a:gdLst/>
              <a:ahLst/>
              <a:cxnLst/>
              <a:rect l="l" t="t" r="r" b="b"/>
              <a:pathLst>
                <a:path w="72389">
                  <a:moveTo>
                    <a:pt x="72004" y="0"/>
                  </a:moveTo>
                  <a:lnTo>
                    <a:pt x="0" y="0"/>
                  </a:lnTo>
                </a:path>
              </a:pathLst>
            </a:custGeom>
            <a:ln w="9525">
              <a:solidFill>
                <a:srgbClr val="3F4444"/>
              </a:solidFill>
            </a:ln>
          </p:spPr>
          <p:txBody>
            <a:bodyPr wrap="square" lIns="0" tIns="0" rIns="0" bIns="0" rtlCol="0"/>
            <a:lstStyle/>
            <a:p>
              <a:endParaRPr sz="1800"/>
            </a:p>
          </p:txBody>
        </p:sp>
        <p:sp>
          <p:nvSpPr>
            <p:cNvPr id="27" name="object 27"/>
            <p:cNvSpPr/>
            <p:nvPr/>
          </p:nvSpPr>
          <p:spPr>
            <a:xfrm>
              <a:off x="1888093" y="3575364"/>
              <a:ext cx="72390" cy="0"/>
            </a:xfrm>
            <a:custGeom>
              <a:avLst/>
              <a:gdLst/>
              <a:ahLst/>
              <a:cxnLst/>
              <a:rect l="l" t="t" r="r" b="b"/>
              <a:pathLst>
                <a:path w="72389">
                  <a:moveTo>
                    <a:pt x="0" y="0"/>
                  </a:moveTo>
                  <a:lnTo>
                    <a:pt x="72003" y="0"/>
                  </a:lnTo>
                </a:path>
              </a:pathLst>
            </a:custGeom>
            <a:solidFill>
              <a:srgbClr val="003366"/>
            </a:solidFill>
          </p:spPr>
          <p:txBody>
            <a:bodyPr wrap="square" lIns="0" tIns="0" rIns="0" bIns="0" rtlCol="0"/>
            <a:lstStyle/>
            <a:p>
              <a:endParaRPr sz="1800"/>
            </a:p>
          </p:txBody>
        </p:sp>
        <p:sp>
          <p:nvSpPr>
            <p:cNvPr id="28" name="object 28"/>
            <p:cNvSpPr/>
            <p:nvPr/>
          </p:nvSpPr>
          <p:spPr>
            <a:xfrm>
              <a:off x="1888093" y="3575364"/>
              <a:ext cx="72390" cy="0"/>
            </a:xfrm>
            <a:custGeom>
              <a:avLst/>
              <a:gdLst/>
              <a:ahLst/>
              <a:cxnLst/>
              <a:rect l="l" t="t" r="r" b="b"/>
              <a:pathLst>
                <a:path w="72389">
                  <a:moveTo>
                    <a:pt x="72003" y="0"/>
                  </a:moveTo>
                  <a:lnTo>
                    <a:pt x="0" y="0"/>
                  </a:lnTo>
                </a:path>
              </a:pathLst>
            </a:custGeom>
            <a:ln w="9525">
              <a:solidFill>
                <a:srgbClr val="3F4444"/>
              </a:solidFill>
            </a:ln>
          </p:spPr>
          <p:txBody>
            <a:bodyPr wrap="square" lIns="0" tIns="0" rIns="0" bIns="0" rtlCol="0"/>
            <a:lstStyle/>
            <a:p>
              <a:endParaRPr sz="1800"/>
            </a:p>
          </p:txBody>
        </p:sp>
        <p:sp>
          <p:nvSpPr>
            <p:cNvPr id="29" name="object 29"/>
            <p:cNvSpPr/>
            <p:nvPr/>
          </p:nvSpPr>
          <p:spPr>
            <a:xfrm>
              <a:off x="1888092" y="3878134"/>
              <a:ext cx="72390" cy="0"/>
            </a:xfrm>
            <a:custGeom>
              <a:avLst/>
              <a:gdLst/>
              <a:ahLst/>
              <a:cxnLst/>
              <a:rect l="l" t="t" r="r" b="b"/>
              <a:pathLst>
                <a:path w="72389">
                  <a:moveTo>
                    <a:pt x="0" y="0"/>
                  </a:moveTo>
                  <a:lnTo>
                    <a:pt x="72004" y="0"/>
                  </a:lnTo>
                </a:path>
              </a:pathLst>
            </a:custGeom>
            <a:solidFill>
              <a:srgbClr val="003366"/>
            </a:solidFill>
          </p:spPr>
          <p:txBody>
            <a:bodyPr wrap="square" lIns="0" tIns="0" rIns="0" bIns="0" rtlCol="0"/>
            <a:lstStyle/>
            <a:p>
              <a:endParaRPr sz="1800"/>
            </a:p>
          </p:txBody>
        </p:sp>
        <p:sp>
          <p:nvSpPr>
            <p:cNvPr id="30" name="object 30"/>
            <p:cNvSpPr/>
            <p:nvPr/>
          </p:nvSpPr>
          <p:spPr>
            <a:xfrm>
              <a:off x="1888092" y="3878134"/>
              <a:ext cx="72390" cy="0"/>
            </a:xfrm>
            <a:custGeom>
              <a:avLst/>
              <a:gdLst/>
              <a:ahLst/>
              <a:cxnLst/>
              <a:rect l="l" t="t" r="r" b="b"/>
              <a:pathLst>
                <a:path w="72389">
                  <a:moveTo>
                    <a:pt x="72004" y="0"/>
                  </a:moveTo>
                  <a:lnTo>
                    <a:pt x="0" y="0"/>
                  </a:lnTo>
                </a:path>
              </a:pathLst>
            </a:custGeom>
            <a:ln w="9525">
              <a:solidFill>
                <a:srgbClr val="3F4444"/>
              </a:solidFill>
            </a:ln>
          </p:spPr>
          <p:txBody>
            <a:bodyPr wrap="square" lIns="0" tIns="0" rIns="0" bIns="0" rtlCol="0"/>
            <a:lstStyle/>
            <a:p>
              <a:endParaRPr sz="1800"/>
            </a:p>
          </p:txBody>
        </p:sp>
        <p:sp>
          <p:nvSpPr>
            <p:cNvPr id="31" name="object 31"/>
            <p:cNvSpPr/>
            <p:nvPr/>
          </p:nvSpPr>
          <p:spPr>
            <a:xfrm>
              <a:off x="1888092" y="4180903"/>
              <a:ext cx="72390" cy="0"/>
            </a:xfrm>
            <a:custGeom>
              <a:avLst/>
              <a:gdLst/>
              <a:ahLst/>
              <a:cxnLst/>
              <a:rect l="l" t="t" r="r" b="b"/>
              <a:pathLst>
                <a:path w="72389">
                  <a:moveTo>
                    <a:pt x="0" y="0"/>
                  </a:moveTo>
                  <a:lnTo>
                    <a:pt x="72004" y="0"/>
                  </a:lnTo>
                </a:path>
              </a:pathLst>
            </a:custGeom>
            <a:solidFill>
              <a:srgbClr val="003366"/>
            </a:solidFill>
          </p:spPr>
          <p:txBody>
            <a:bodyPr wrap="square" lIns="0" tIns="0" rIns="0" bIns="0" rtlCol="0"/>
            <a:lstStyle/>
            <a:p>
              <a:endParaRPr sz="1800"/>
            </a:p>
          </p:txBody>
        </p:sp>
        <p:sp>
          <p:nvSpPr>
            <p:cNvPr id="32" name="object 32"/>
            <p:cNvSpPr/>
            <p:nvPr/>
          </p:nvSpPr>
          <p:spPr>
            <a:xfrm>
              <a:off x="1888092" y="4180903"/>
              <a:ext cx="72390" cy="0"/>
            </a:xfrm>
            <a:custGeom>
              <a:avLst/>
              <a:gdLst/>
              <a:ahLst/>
              <a:cxnLst/>
              <a:rect l="l" t="t" r="r" b="b"/>
              <a:pathLst>
                <a:path w="72389">
                  <a:moveTo>
                    <a:pt x="72004" y="0"/>
                  </a:moveTo>
                  <a:lnTo>
                    <a:pt x="0" y="0"/>
                  </a:lnTo>
                </a:path>
              </a:pathLst>
            </a:custGeom>
            <a:ln w="9525">
              <a:solidFill>
                <a:srgbClr val="3F4444"/>
              </a:solidFill>
            </a:ln>
          </p:spPr>
          <p:txBody>
            <a:bodyPr wrap="square" lIns="0" tIns="0" rIns="0" bIns="0" rtlCol="0"/>
            <a:lstStyle/>
            <a:p>
              <a:endParaRPr sz="1800"/>
            </a:p>
          </p:txBody>
        </p:sp>
        <p:sp>
          <p:nvSpPr>
            <p:cNvPr id="33" name="object 33"/>
            <p:cNvSpPr/>
            <p:nvPr/>
          </p:nvSpPr>
          <p:spPr>
            <a:xfrm>
              <a:off x="1888093" y="4483673"/>
              <a:ext cx="72390" cy="0"/>
            </a:xfrm>
            <a:custGeom>
              <a:avLst/>
              <a:gdLst/>
              <a:ahLst/>
              <a:cxnLst/>
              <a:rect l="l" t="t" r="r" b="b"/>
              <a:pathLst>
                <a:path w="72389">
                  <a:moveTo>
                    <a:pt x="0" y="0"/>
                  </a:moveTo>
                  <a:lnTo>
                    <a:pt x="72003" y="0"/>
                  </a:lnTo>
                </a:path>
              </a:pathLst>
            </a:custGeom>
            <a:solidFill>
              <a:srgbClr val="003366"/>
            </a:solidFill>
          </p:spPr>
          <p:txBody>
            <a:bodyPr wrap="square" lIns="0" tIns="0" rIns="0" bIns="0" rtlCol="0"/>
            <a:lstStyle/>
            <a:p>
              <a:endParaRPr sz="1800"/>
            </a:p>
          </p:txBody>
        </p:sp>
        <p:sp>
          <p:nvSpPr>
            <p:cNvPr id="34" name="object 34"/>
            <p:cNvSpPr/>
            <p:nvPr/>
          </p:nvSpPr>
          <p:spPr>
            <a:xfrm>
              <a:off x="1888093" y="4483673"/>
              <a:ext cx="72390" cy="0"/>
            </a:xfrm>
            <a:custGeom>
              <a:avLst/>
              <a:gdLst/>
              <a:ahLst/>
              <a:cxnLst/>
              <a:rect l="l" t="t" r="r" b="b"/>
              <a:pathLst>
                <a:path w="72389">
                  <a:moveTo>
                    <a:pt x="72003" y="0"/>
                  </a:moveTo>
                  <a:lnTo>
                    <a:pt x="0" y="0"/>
                  </a:lnTo>
                </a:path>
              </a:pathLst>
            </a:custGeom>
            <a:ln w="9525">
              <a:solidFill>
                <a:srgbClr val="3F4444"/>
              </a:solidFill>
            </a:ln>
          </p:spPr>
          <p:txBody>
            <a:bodyPr wrap="square" lIns="0" tIns="0" rIns="0" bIns="0" rtlCol="0"/>
            <a:lstStyle/>
            <a:p>
              <a:endParaRPr sz="1800"/>
            </a:p>
          </p:txBody>
        </p:sp>
        <p:sp>
          <p:nvSpPr>
            <p:cNvPr id="35" name="object 35"/>
            <p:cNvSpPr/>
            <p:nvPr/>
          </p:nvSpPr>
          <p:spPr>
            <a:xfrm>
              <a:off x="1886486" y="4781553"/>
              <a:ext cx="9216390" cy="0"/>
            </a:xfrm>
            <a:custGeom>
              <a:avLst/>
              <a:gdLst/>
              <a:ahLst/>
              <a:cxnLst/>
              <a:rect l="l" t="t" r="r" b="b"/>
              <a:pathLst>
                <a:path w="9216390">
                  <a:moveTo>
                    <a:pt x="9215999" y="0"/>
                  </a:moveTo>
                  <a:lnTo>
                    <a:pt x="0" y="0"/>
                  </a:lnTo>
                </a:path>
              </a:pathLst>
            </a:custGeom>
            <a:solidFill>
              <a:srgbClr val="003366"/>
            </a:solidFill>
          </p:spPr>
          <p:txBody>
            <a:bodyPr wrap="square" lIns="0" tIns="0" rIns="0" bIns="0" rtlCol="0"/>
            <a:lstStyle/>
            <a:p>
              <a:endParaRPr sz="1800"/>
            </a:p>
          </p:txBody>
        </p:sp>
        <p:sp>
          <p:nvSpPr>
            <p:cNvPr id="36" name="object 36"/>
            <p:cNvSpPr/>
            <p:nvPr/>
          </p:nvSpPr>
          <p:spPr>
            <a:xfrm>
              <a:off x="1886486" y="4781553"/>
              <a:ext cx="9216390" cy="0"/>
            </a:xfrm>
            <a:custGeom>
              <a:avLst/>
              <a:gdLst/>
              <a:ahLst/>
              <a:cxnLst/>
              <a:rect l="l" t="t" r="r" b="b"/>
              <a:pathLst>
                <a:path w="9216390">
                  <a:moveTo>
                    <a:pt x="0" y="0"/>
                  </a:moveTo>
                  <a:lnTo>
                    <a:pt x="9215999" y="0"/>
                  </a:lnTo>
                </a:path>
              </a:pathLst>
            </a:custGeom>
            <a:ln w="9525">
              <a:solidFill>
                <a:srgbClr val="3F4444"/>
              </a:solidFill>
            </a:ln>
          </p:spPr>
          <p:txBody>
            <a:bodyPr wrap="square" lIns="0" tIns="0" rIns="0" bIns="0" rtlCol="0"/>
            <a:lstStyle/>
            <a:p>
              <a:endParaRPr sz="1800"/>
            </a:p>
          </p:txBody>
        </p:sp>
        <p:sp>
          <p:nvSpPr>
            <p:cNvPr id="37" name="object 37"/>
            <p:cNvSpPr/>
            <p:nvPr/>
          </p:nvSpPr>
          <p:spPr>
            <a:xfrm>
              <a:off x="1963287"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38" name="object 38"/>
            <p:cNvSpPr/>
            <p:nvPr/>
          </p:nvSpPr>
          <p:spPr>
            <a:xfrm>
              <a:off x="1963287"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39" name="object 39"/>
            <p:cNvSpPr/>
            <p:nvPr/>
          </p:nvSpPr>
          <p:spPr>
            <a:xfrm>
              <a:off x="2309349"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40" name="object 40"/>
            <p:cNvSpPr/>
            <p:nvPr/>
          </p:nvSpPr>
          <p:spPr>
            <a:xfrm>
              <a:off x="2309349"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41" name="object 41"/>
            <p:cNvSpPr/>
            <p:nvPr/>
          </p:nvSpPr>
          <p:spPr>
            <a:xfrm>
              <a:off x="2655411"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42" name="object 42"/>
            <p:cNvSpPr/>
            <p:nvPr/>
          </p:nvSpPr>
          <p:spPr>
            <a:xfrm>
              <a:off x="2655411"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43" name="object 43"/>
            <p:cNvSpPr/>
            <p:nvPr/>
          </p:nvSpPr>
          <p:spPr>
            <a:xfrm>
              <a:off x="3001473"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44" name="object 44"/>
            <p:cNvSpPr/>
            <p:nvPr/>
          </p:nvSpPr>
          <p:spPr>
            <a:xfrm>
              <a:off x="3001473"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45" name="object 45"/>
            <p:cNvSpPr/>
            <p:nvPr/>
          </p:nvSpPr>
          <p:spPr>
            <a:xfrm>
              <a:off x="3347535"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46" name="object 46"/>
            <p:cNvSpPr/>
            <p:nvPr/>
          </p:nvSpPr>
          <p:spPr>
            <a:xfrm>
              <a:off x="3347535"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47" name="object 47"/>
            <p:cNvSpPr/>
            <p:nvPr/>
          </p:nvSpPr>
          <p:spPr>
            <a:xfrm>
              <a:off x="4039660"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48" name="object 48"/>
            <p:cNvSpPr/>
            <p:nvPr/>
          </p:nvSpPr>
          <p:spPr>
            <a:xfrm>
              <a:off x="4039660"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49" name="object 49"/>
            <p:cNvSpPr/>
            <p:nvPr/>
          </p:nvSpPr>
          <p:spPr>
            <a:xfrm>
              <a:off x="3693598"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50" name="object 50"/>
            <p:cNvSpPr/>
            <p:nvPr/>
          </p:nvSpPr>
          <p:spPr>
            <a:xfrm>
              <a:off x="3693598"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51" name="object 51"/>
            <p:cNvSpPr/>
            <p:nvPr/>
          </p:nvSpPr>
          <p:spPr>
            <a:xfrm>
              <a:off x="4385721"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52" name="object 52"/>
            <p:cNvSpPr/>
            <p:nvPr/>
          </p:nvSpPr>
          <p:spPr>
            <a:xfrm>
              <a:off x="4385721"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53" name="object 53"/>
            <p:cNvSpPr/>
            <p:nvPr/>
          </p:nvSpPr>
          <p:spPr>
            <a:xfrm>
              <a:off x="5077845"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54" name="object 54"/>
            <p:cNvSpPr/>
            <p:nvPr/>
          </p:nvSpPr>
          <p:spPr>
            <a:xfrm>
              <a:off x="5077845"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55" name="object 55"/>
            <p:cNvSpPr/>
            <p:nvPr/>
          </p:nvSpPr>
          <p:spPr>
            <a:xfrm>
              <a:off x="5769969"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56" name="object 56"/>
            <p:cNvSpPr/>
            <p:nvPr/>
          </p:nvSpPr>
          <p:spPr>
            <a:xfrm>
              <a:off x="5769969"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57" name="object 57"/>
            <p:cNvSpPr/>
            <p:nvPr/>
          </p:nvSpPr>
          <p:spPr>
            <a:xfrm>
              <a:off x="6462093"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58" name="object 58"/>
            <p:cNvSpPr/>
            <p:nvPr/>
          </p:nvSpPr>
          <p:spPr>
            <a:xfrm>
              <a:off x="6462093"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59" name="object 59"/>
            <p:cNvSpPr/>
            <p:nvPr/>
          </p:nvSpPr>
          <p:spPr>
            <a:xfrm>
              <a:off x="7154218"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60" name="object 60"/>
            <p:cNvSpPr/>
            <p:nvPr/>
          </p:nvSpPr>
          <p:spPr>
            <a:xfrm>
              <a:off x="7154218"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61" name="object 61"/>
            <p:cNvSpPr/>
            <p:nvPr/>
          </p:nvSpPr>
          <p:spPr>
            <a:xfrm>
              <a:off x="7846341"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62" name="object 62"/>
            <p:cNvSpPr/>
            <p:nvPr/>
          </p:nvSpPr>
          <p:spPr>
            <a:xfrm>
              <a:off x="7846341"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63" name="object 63"/>
            <p:cNvSpPr/>
            <p:nvPr/>
          </p:nvSpPr>
          <p:spPr>
            <a:xfrm>
              <a:off x="9230589"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64" name="object 64"/>
            <p:cNvSpPr/>
            <p:nvPr/>
          </p:nvSpPr>
          <p:spPr>
            <a:xfrm>
              <a:off x="9230589"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65" name="object 65"/>
            <p:cNvSpPr/>
            <p:nvPr/>
          </p:nvSpPr>
          <p:spPr>
            <a:xfrm>
              <a:off x="10614837"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66" name="object 66"/>
            <p:cNvSpPr/>
            <p:nvPr/>
          </p:nvSpPr>
          <p:spPr>
            <a:xfrm>
              <a:off x="10614837"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67" name="object 67"/>
            <p:cNvSpPr/>
            <p:nvPr/>
          </p:nvSpPr>
          <p:spPr>
            <a:xfrm>
              <a:off x="8538465"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68" name="object 68"/>
            <p:cNvSpPr/>
            <p:nvPr/>
          </p:nvSpPr>
          <p:spPr>
            <a:xfrm>
              <a:off x="8538465"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69" name="object 69"/>
            <p:cNvSpPr/>
            <p:nvPr/>
          </p:nvSpPr>
          <p:spPr>
            <a:xfrm>
              <a:off x="9922714"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70" name="object 70"/>
            <p:cNvSpPr/>
            <p:nvPr/>
          </p:nvSpPr>
          <p:spPr>
            <a:xfrm>
              <a:off x="9922714"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71" name="object 71"/>
            <p:cNvSpPr/>
            <p:nvPr/>
          </p:nvSpPr>
          <p:spPr>
            <a:xfrm>
              <a:off x="4731784"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72" name="object 72"/>
            <p:cNvSpPr/>
            <p:nvPr/>
          </p:nvSpPr>
          <p:spPr>
            <a:xfrm>
              <a:off x="4731784"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73" name="object 73"/>
            <p:cNvSpPr/>
            <p:nvPr/>
          </p:nvSpPr>
          <p:spPr>
            <a:xfrm>
              <a:off x="5423908"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74" name="object 74"/>
            <p:cNvSpPr/>
            <p:nvPr/>
          </p:nvSpPr>
          <p:spPr>
            <a:xfrm>
              <a:off x="5423908"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75" name="object 75"/>
            <p:cNvSpPr/>
            <p:nvPr/>
          </p:nvSpPr>
          <p:spPr>
            <a:xfrm>
              <a:off x="6116032"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76" name="object 76"/>
            <p:cNvSpPr/>
            <p:nvPr/>
          </p:nvSpPr>
          <p:spPr>
            <a:xfrm>
              <a:off x="6116032"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77" name="object 77"/>
            <p:cNvSpPr/>
            <p:nvPr/>
          </p:nvSpPr>
          <p:spPr>
            <a:xfrm>
              <a:off x="6808155"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78" name="object 78"/>
            <p:cNvSpPr/>
            <p:nvPr/>
          </p:nvSpPr>
          <p:spPr>
            <a:xfrm>
              <a:off x="6808155"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79" name="object 79"/>
            <p:cNvSpPr/>
            <p:nvPr/>
          </p:nvSpPr>
          <p:spPr>
            <a:xfrm>
              <a:off x="7500280"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80" name="object 80"/>
            <p:cNvSpPr/>
            <p:nvPr/>
          </p:nvSpPr>
          <p:spPr>
            <a:xfrm>
              <a:off x="7500280"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81" name="object 81"/>
            <p:cNvSpPr/>
            <p:nvPr/>
          </p:nvSpPr>
          <p:spPr>
            <a:xfrm>
              <a:off x="8884527"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82" name="object 82"/>
            <p:cNvSpPr/>
            <p:nvPr/>
          </p:nvSpPr>
          <p:spPr>
            <a:xfrm>
              <a:off x="8884527"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83" name="object 83"/>
            <p:cNvSpPr/>
            <p:nvPr/>
          </p:nvSpPr>
          <p:spPr>
            <a:xfrm>
              <a:off x="10268776"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84" name="object 84"/>
            <p:cNvSpPr/>
            <p:nvPr/>
          </p:nvSpPr>
          <p:spPr>
            <a:xfrm>
              <a:off x="10268776"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85" name="object 85"/>
            <p:cNvSpPr/>
            <p:nvPr/>
          </p:nvSpPr>
          <p:spPr>
            <a:xfrm>
              <a:off x="8192403"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86" name="object 86"/>
            <p:cNvSpPr/>
            <p:nvPr/>
          </p:nvSpPr>
          <p:spPr>
            <a:xfrm>
              <a:off x="8192403"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87" name="object 87"/>
            <p:cNvSpPr/>
            <p:nvPr/>
          </p:nvSpPr>
          <p:spPr>
            <a:xfrm>
              <a:off x="9576652"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88" name="object 88"/>
            <p:cNvSpPr/>
            <p:nvPr/>
          </p:nvSpPr>
          <p:spPr>
            <a:xfrm>
              <a:off x="9576652"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89" name="object 89"/>
            <p:cNvSpPr/>
            <p:nvPr/>
          </p:nvSpPr>
          <p:spPr>
            <a:xfrm>
              <a:off x="10960902" y="4781555"/>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90" name="object 90"/>
            <p:cNvSpPr/>
            <p:nvPr/>
          </p:nvSpPr>
          <p:spPr>
            <a:xfrm>
              <a:off x="10960902" y="4781555"/>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91" name="object 91"/>
            <p:cNvSpPr/>
            <p:nvPr/>
          </p:nvSpPr>
          <p:spPr>
            <a:xfrm>
              <a:off x="7517931" y="1324403"/>
              <a:ext cx="2230120" cy="576580"/>
            </a:xfrm>
            <a:custGeom>
              <a:avLst/>
              <a:gdLst/>
              <a:ahLst/>
              <a:cxnLst/>
              <a:rect l="l" t="t" r="r" b="b"/>
              <a:pathLst>
                <a:path w="2230120" h="576580">
                  <a:moveTo>
                    <a:pt x="2229948" y="576000"/>
                  </a:moveTo>
                  <a:lnTo>
                    <a:pt x="0" y="576000"/>
                  </a:lnTo>
                  <a:lnTo>
                    <a:pt x="0" y="96001"/>
                  </a:lnTo>
                  <a:lnTo>
                    <a:pt x="7544" y="58633"/>
                  </a:lnTo>
                  <a:lnTo>
                    <a:pt x="28118" y="28118"/>
                  </a:lnTo>
                  <a:lnTo>
                    <a:pt x="58634" y="7544"/>
                  </a:lnTo>
                  <a:lnTo>
                    <a:pt x="96002" y="0"/>
                  </a:lnTo>
                  <a:lnTo>
                    <a:pt x="2133946" y="0"/>
                  </a:lnTo>
                  <a:lnTo>
                    <a:pt x="2171314" y="7544"/>
                  </a:lnTo>
                  <a:lnTo>
                    <a:pt x="2201829" y="28118"/>
                  </a:lnTo>
                  <a:lnTo>
                    <a:pt x="2222403" y="58633"/>
                  </a:lnTo>
                  <a:lnTo>
                    <a:pt x="2229948" y="96001"/>
                  </a:lnTo>
                  <a:lnTo>
                    <a:pt x="2229948" y="576000"/>
                  </a:lnTo>
                  <a:close/>
                </a:path>
              </a:pathLst>
            </a:custGeom>
            <a:solidFill>
              <a:srgbClr val="830051"/>
            </a:solidFill>
          </p:spPr>
          <p:txBody>
            <a:bodyPr wrap="square" lIns="0" tIns="0" rIns="0" bIns="0" rtlCol="0"/>
            <a:lstStyle/>
            <a:p>
              <a:endParaRPr sz="1800"/>
            </a:p>
          </p:txBody>
        </p:sp>
        <p:sp>
          <p:nvSpPr>
            <p:cNvPr id="92" name="object 92"/>
            <p:cNvSpPr/>
            <p:nvPr/>
          </p:nvSpPr>
          <p:spPr>
            <a:xfrm>
              <a:off x="9757214" y="1324403"/>
              <a:ext cx="2230120" cy="576580"/>
            </a:xfrm>
            <a:custGeom>
              <a:avLst/>
              <a:gdLst/>
              <a:ahLst/>
              <a:cxnLst/>
              <a:rect l="l" t="t" r="r" b="b"/>
              <a:pathLst>
                <a:path w="2230120" h="576580">
                  <a:moveTo>
                    <a:pt x="2229948" y="576000"/>
                  </a:moveTo>
                  <a:lnTo>
                    <a:pt x="0" y="576000"/>
                  </a:lnTo>
                  <a:lnTo>
                    <a:pt x="0" y="96001"/>
                  </a:lnTo>
                  <a:lnTo>
                    <a:pt x="7544" y="58633"/>
                  </a:lnTo>
                  <a:lnTo>
                    <a:pt x="28118" y="28118"/>
                  </a:lnTo>
                  <a:lnTo>
                    <a:pt x="58634" y="7544"/>
                  </a:lnTo>
                  <a:lnTo>
                    <a:pt x="96002" y="0"/>
                  </a:lnTo>
                  <a:lnTo>
                    <a:pt x="2133946" y="0"/>
                  </a:lnTo>
                  <a:lnTo>
                    <a:pt x="2171314" y="7544"/>
                  </a:lnTo>
                  <a:lnTo>
                    <a:pt x="2201829" y="28118"/>
                  </a:lnTo>
                  <a:lnTo>
                    <a:pt x="2222403" y="58633"/>
                  </a:lnTo>
                  <a:lnTo>
                    <a:pt x="2229948" y="96001"/>
                  </a:lnTo>
                  <a:lnTo>
                    <a:pt x="2229948" y="576000"/>
                  </a:lnTo>
                  <a:close/>
                </a:path>
              </a:pathLst>
            </a:custGeom>
            <a:solidFill>
              <a:srgbClr val="3F4444"/>
            </a:solidFill>
          </p:spPr>
          <p:txBody>
            <a:bodyPr wrap="square" lIns="0" tIns="0" rIns="0" bIns="0" rtlCol="0"/>
            <a:lstStyle/>
            <a:p>
              <a:endParaRPr sz="1800"/>
            </a:p>
          </p:txBody>
        </p:sp>
      </p:grpSp>
      <p:sp>
        <p:nvSpPr>
          <p:cNvPr id="93" name="object 93"/>
          <p:cNvSpPr txBox="1"/>
          <p:nvPr/>
        </p:nvSpPr>
        <p:spPr>
          <a:xfrm>
            <a:off x="797519" y="1445655"/>
            <a:ext cx="179536" cy="1983581"/>
          </a:xfrm>
          <a:prstGeom prst="rect">
            <a:avLst/>
          </a:prstGeom>
        </p:spPr>
        <p:txBody>
          <a:bodyPr vert="vert270" wrap="square" lIns="0" tIns="0" rIns="0" bIns="0" rtlCol="0">
            <a:spAutoFit/>
          </a:bodyPr>
          <a:lstStyle/>
          <a:p>
            <a:pPr marL="9525">
              <a:lnSpc>
                <a:spcPts val="1403"/>
              </a:lnSpc>
            </a:pPr>
            <a:r>
              <a:rPr sz="1200" spc="-8" dirty="0">
                <a:solidFill>
                  <a:srgbClr val="3F4444"/>
                </a:solidFill>
                <a:latin typeface="Arial"/>
                <a:cs typeface="Arial"/>
              </a:rPr>
              <a:t>Progression­</a:t>
            </a:r>
            <a:r>
              <a:rPr sz="1200" dirty="0">
                <a:solidFill>
                  <a:srgbClr val="3F4444"/>
                </a:solidFill>
                <a:latin typeface="Arial"/>
                <a:cs typeface="Arial"/>
              </a:rPr>
              <a:t>free</a:t>
            </a:r>
            <a:r>
              <a:rPr sz="1200" spc="4" dirty="0">
                <a:solidFill>
                  <a:srgbClr val="3F4444"/>
                </a:solidFill>
                <a:latin typeface="Arial"/>
                <a:cs typeface="Arial"/>
              </a:rPr>
              <a:t> </a:t>
            </a:r>
            <a:r>
              <a:rPr sz="1200" dirty="0">
                <a:solidFill>
                  <a:srgbClr val="3F4444"/>
                </a:solidFill>
                <a:latin typeface="Arial"/>
                <a:cs typeface="Arial"/>
              </a:rPr>
              <a:t>survival</a:t>
            </a:r>
            <a:r>
              <a:rPr sz="1200" spc="4" dirty="0">
                <a:solidFill>
                  <a:srgbClr val="3F4444"/>
                </a:solidFill>
                <a:latin typeface="Arial"/>
                <a:cs typeface="Arial"/>
              </a:rPr>
              <a:t> </a:t>
            </a:r>
            <a:r>
              <a:rPr sz="1200" spc="-19" dirty="0">
                <a:solidFill>
                  <a:srgbClr val="3F4444"/>
                </a:solidFill>
                <a:latin typeface="Arial"/>
                <a:cs typeface="Arial"/>
              </a:rPr>
              <a:t>(%)</a:t>
            </a:r>
            <a:endParaRPr sz="1200">
              <a:latin typeface="Arial"/>
              <a:cs typeface="Arial"/>
            </a:endParaRPr>
          </a:p>
        </p:txBody>
      </p:sp>
      <p:sp>
        <p:nvSpPr>
          <p:cNvPr id="101" name="object 101"/>
          <p:cNvSpPr txBox="1"/>
          <p:nvPr/>
        </p:nvSpPr>
        <p:spPr>
          <a:xfrm>
            <a:off x="365047" y="4803966"/>
            <a:ext cx="5925503" cy="94737"/>
          </a:xfrm>
          <a:prstGeom prst="rect">
            <a:avLst/>
          </a:prstGeom>
        </p:spPr>
        <p:txBody>
          <a:bodyPr vert="horz" wrap="square" lIns="0" tIns="2381" rIns="0" bIns="0" rtlCol="0">
            <a:spAutoFit/>
          </a:bodyPr>
          <a:lstStyle/>
          <a:p>
            <a:pPr marL="9525">
              <a:spcBef>
                <a:spcPts val="19"/>
              </a:spcBef>
            </a:pPr>
            <a:r>
              <a:rPr sz="600" dirty="0">
                <a:solidFill>
                  <a:srgbClr val="3F4444"/>
                </a:solidFill>
                <a:latin typeface="Arial"/>
                <a:cs typeface="Arial"/>
              </a:rPr>
              <a:t>+</a:t>
            </a:r>
            <a:r>
              <a:rPr sz="600" spc="-19" dirty="0">
                <a:solidFill>
                  <a:srgbClr val="3F4444"/>
                </a:solidFill>
                <a:latin typeface="Arial"/>
                <a:cs typeface="Arial"/>
              </a:rPr>
              <a:t> </a:t>
            </a:r>
            <a:r>
              <a:rPr sz="600" dirty="0">
                <a:solidFill>
                  <a:srgbClr val="3F4444"/>
                </a:solidFill>
                <a:latin typeface="Arial"/>
                <a:cs typeface="Arial"/>
              </a:rPr>
              <a:t>indicates</a:t>
            </a:r>
            <a:r>
              <a:rPr sz="600" spc="-11" dirty="0">
                <a:solidFill>
                  <a:srgbClr val="3F4444"/>
                </a:solidFill>
                <a:latin typeface="Arial"/>
                <a:cs typeface="Arial"/>
              </a:rPr>
              <a:t> </a:t>
            </a:r>
            <a:r>
              <a:rPr sz="600" dirty="0">
                <a:solidFill>
                  <a:srgbClr val="3F4444"/>
                </a:solidFill>
                <a:latin typeface="Arial"/>
                <a:cs typeface="Arial"/>
              </a:rPr>
              <a:t>a</a:t>
            </a:r>
            <a:r>
              <a:rPr sz="600" spc="-8" dirty="0">
                <a:solidFill>
                  <a:srgbClr val="3F4444"/>
                </a:solidFill>
                <a:latin typeface="Arial"/>
                <a:cs typeface="Arial"/>
              </a:rPr>
              <a:t> </a:t>
            </a:r>
            <a:r>
              <a:rPr sz="600" dirty="0">
                <a:solidFill>
                  <a:srgbClr val="3F4444"/>
                </a:solidFill>
                <a:latin typeface="Arial"/>
                <a:cs typeface="Arial"/>
              </a:rPr>
              <a:t>censored</a:t>
            </a:r>
            <a:r>
              <a:rPr sz="600" spc="-11" dirty="0">
                <a:solidFill>
                  <a:srgbClr val="3F4444"/>
                </a:solidFill>
                <a:latin typeface="Arial"/>
                <a:cs typeface="Arial"/>
              </a:rPr>
              <a:t> </a:t>
            </a:r>
            <a:r>
              <a:rPr sz="600" dirty="0">
                <a:solidFill>
                  <a:srgbClr val="3F4444"/>
                </a:solidFill>
                <a:latin typeface="Arial"/>
                <a:cs typeface="Arial"/>
              </a:rPr>
              <a:t>observation.</a:t>
            </a:r>
            <a:r>
              <a:rPr sz="600" spc="-11" dirty="0">
                <a:solidFill>
                  <a:srgbClr val="3F4444"/>
                </a:solidFill>
                <a:latin typeface="Arial"/>
                <a:cs typeface="Arial"/>
              </a:rPr>
              <a:t> </a:t>
            </a:r>
            <a:r>
              <a:rPr sz="600" dirty="0">
                <a:solidFill>
                  <a:srgbClr val="3F4444"/>
                </a:solidFill>
                <a:latin typeface="Arial"/>
                <a:cs typeface="Arial"/>
              </a:rPr>
              <a:t>HR</a:t>
            </a:r>
            <a:r>
              <a:rPr sz="600" spc="-8" dirty="0">
                <a:solidFill>
                  <a:srgbClr val="3F4444"/>
                </a:solidFill>
                <a:latin typeface="Arial"/>
                <a:cs typeface="Arial"/>
              </a:rPr>
              <a:t> </a:t>
            </a:r>
            <a:r>
              <a:rPr sz="600" dirty="0">
                <a:solidFill>
                  <a:srgbClr val="3F4444"/>
                </a:solidFill>
                <a:latin typeface="Arial"/>
                <a:cs typeface="Arial"/>
              </a:rPr>
              <a:t>was</a:t>
            </a:r>
            <a:r>
              <a:rPr sz="600" spc="-11" dirty="0">
                <a:solidFill>
                  <a:srgbClr val="3F4444"/>
                </a:solidFill>
                <a:latin typeface="Arial"/>
                <a:cs typeface="Arial"/>
              </a:rPr>
              <a:t> </a:t>
            </a:r>
            <a:r>
              <a:rPr sz="600" dirty="0">
                <a:solidFill>
                  <a:srgbClr val="3F4444"/>
                </a:solidFill>
                <a:latin typeface="Arial"/>
                <a:cs typeface="Arial"/>
              </a:rPr>
              <a:t>estimated</a:t>
            </a:r>
            <a:r>
              <a:rPr sz="600" spc="-11" dirty="0">
                <a:solidFill>
                  <a:srgbClr val="3F4444"/>
                </a:solidFill>
                <a:latin typeface="Arial"/>
                <a:cs typeface="Arial"/>
              </a:rPr>
              <a:t> </a:t>
            </a:r>
            <a:r>
              <a:rPr sz="600" dirty="0">
                <a:solidFill>
                  <a:srgbClr val="3F4444"/>
                </a:solidFill>
                <a:latin typeface="Arial"/>
                <a:cs typeface="Arial"/>
              </a:rPr>
              <a:t>using</a:t>
            </a:r>
            <a:r>
              <a:rPr sz="600" spc="-8" dirty="0">
                <a:solidFill>
                  <a:srgbClr val="3F4444"/>
                </a:solidFill>
                <a:latin typeface="Arial"/>
                <a:cs typeface="Arial"/>
              </a:rPr>
              <a:t> </a:t>
            </a:r>
            <a:r>
              <a:rPr sz="600" dirty="0">
                <a:solidFill>
                  <a:srgbClr val="3F4444"/>
                </a:solidFill>
                <a:latin typeface="Arial"/>
                <a:cs typeface="Arial"/>
              </a:rPr>
              <a:t>the</a:t>
            </a:r>
            <a:r>
              <a:rPr sz="600" spc="-11" dirty="0">
                <a:solidFill>
                  <a:srgbClr val="3F4444"/>
                </a:solidFill>
                <a:latin typeface="Arial"/>
                <a:cs typeface="Arial"/>
              </a:rPr>
              <a:t> </a:t>
            </a:r>
            <a:r>
              <a:rPr sz="600" dirty="0">
                <a:solidFill>
                  <a:srgbClr val="3F4444"/>
                </a:solidFill>
                <a:latin typeface="Arial"/>
                <a:cs typeface="Arial"/>
              </a:rPr>
              <a:t>Cox</a:t>
            </a:r>
            <a:r>
              <a:rPr sz="600" spc="-11" dirty="0">
                <a:solidFill>
                  <a:srgbClr val="3F4444"/>
                </a:solidFill>
                <a:latin typeface="Arial"/>
                <a:cs typeface="Arial"/>
              </a:rPr>
              <a:t> </a:t>
            </a:r>
            <a:r>
              <a:rPr sz="600" dirty="0">
                <a:solidFill>
                  <a:srgbClr val="3F4444"/>
                </a:solidFill>
                <a:latin typeface="Arial"/>
                <a:cs typeface="Arial"/>
              </a:rPr>
              <a:t>proportional</a:t>
            </a:r>
            <a:r>
              <a:rPr sz="600" spc="-8" dirty="0">
                <a:solidFill>
                  <a:srgbClr val="3F4444"/>
                </a:solidFill>
                <a:latin typeface="Arial"/>
                <a:cs typeface="Arial"/>
              </a:rPr>
              <a:t> </a:t>
            </a:r>
            <a:r>
              <a:rPr sz="600" dirty="0">
                <a:solidFill>
                  <a:srgbClr val="3F4444"/>
                </a:solidFill>
                <a:latin typeface="Arial"/>
                <a:cs typeface="Arial"/>
              </a:rPr>
              <a:t>hazard</a:t>
            </a:r>
            <a:r>
              <a:rPr sz="600" spc="-11" dirty="0">
                <a:solidFill>
                  <a:srgbClr val="3F4444"/>
                </a:solidFill>
                <a:latin typeface="Arial"/>
                <a:cs typeface="Arial"/>
              </a:rPr>
              <a:t> </a:t>
            </a:r>
            <a:r>
              <a:rPr sz="600" dirty="0">
                <a:solidFill>
                  <a:srgbClr val="3F4444"/>
                </a:solidFill>
                <a:latin typeface="Arial"/>
                <a:cs typeface="Arial"/>
              </a:rPr>
              <a:t>model</a:t>
            </a:r>
            <a:r>
              <a:rPr sz="600" spc="-11" dirty="0">
                <a:solidFill>
                  <a:srgbClr val="3F4444"/>
                </a:solidFill>
                <a:latin typeface="Arial"/>
                <a:cs typeface="Arial"/>
              </a:rPr>
              <a:t> </a:t>
            </a:r>
            <a:r>
              <a:rPr sz="600" dirty="0">
                <a:solidFill>
                  <a:srgbClr val="3F4444"/>
                </a:solidFill>
                <a:latin typeface="Arial"/>
                <a:cs typeface="Arial"/>
              </a:rPr>
              <a:t>stratified</a:t>
            </a:r>
            <a:r>
              <a:rPr sz="600" spc="-8" dirty="0">
                <a:solidFill>
                  <a:srgbClr val="3F4444"/>
                </a:solidFill>
                <a:latin typeface="Arial"/>
                <a:cs typeface="Arial"/>
              </a:rPr>
              <a:t> </a:t>
            </a:r>
            <a:r>
              <a:rPr sz="600" dirty="0">
                <a:solidFill>
                  <a:srgbClr val="3F4444"/>
                </a:solidFill>
                <a:latin typeface="Arial"/>
                <a:cs typeface="Arial"/>
              </a:rPr>
              <a:t>by</a:t>
            </a:r>
            <a:r>
              <a:rPr sz="600" spc="-11" dirty="0">
                <a:solidFill>
                  <a:srgbClr val="3F4444"/>
                </a:solidFill>
                <a:latin typeface="Arial"/>
                <a:cs typeface="Arial"/>
              </a:rPr>
              <a:t> </a:t>
            </a:r>
            <a:r>
              <a:rPr sz="600" dirty="0">
                <a:solidFill>
                  <a:srgbClr val="3F4444"/>
                </a:solidFill>
                <a:latin typeface="Arial"/>
                <a:cs typeface="Arial"/>
              </a:rPr>
              <a:t>the</a:t>
            </a:r>
            <a:r>
              <a:rPr sz="600" spc="-11" dirty="0">
                <a:solidFill>
                  <a:srgbClr val="3F4444"/>
                </a:solidFill>
                <a:latin typeface="Arial"/>
                <a:cs typeface="Arial"/>
              </a:rPr>
              <a:t> </a:t>
            </a:r>
            <a:r>
              <a:rPr sz="600" dirty="0">
                <a:solidFill>
                  <a:srgbClr val="3F4444"/>
                </a:solidFill>
                <a:latin typeface="Arial"/>
                <a:cs typeface="Arial"/>
              </a:rPr>
              <a:t>presence</a:t>
            </a:r>
            <a:r>
              <a:rPr sz="600" spc="-8" dirty="0">
                <a:solidFill>
                  <a:srgbClr val="3F4444"/>
                </a:solidFill>
                <a:latin typeface="Arial"/>
                <a:cs typeface="Arial"/>
              </a:rPr>
              <a:t> </a:t>
            </a:r>
            <a:r>
              <a:rPr sz="600" dirty="0">
                <a:solidFill>
                  <a:srgbClr val="3F4444"/>
                </a:solidFill>
                <a:latin typeface="Arial"/>
                <a:cs typeface="Arial"/>
              </a:rPr>
              <a:t>of</a:t>
            </a:r>
            <a:r>
              <a:rPr sz="600" spc="-11" dirty="0">
                <a:solidFill>
                  <a:srgbClr val="3F4444"/>
                </a:solidFill>
                <a:latin typeface="Arial"/>
                <a:cs typeface="Arial"/>
              </a:rPr>
              <a:t> </a:t>
            </a:r>
            <a:r>
              <a:rPr sz="600" dirty="0">
                <a:solidFill>
                  <a:srgbClr val="3F4444"/>
                </a:solidFill>
                <a:latin typeface="Arial"/>
                <a:cs typeface="Arial"/>
              </a:rPr>
              <a:t>liver</a:t>
            </a:r>
            <a:r>
              <a:rPr sz="600" spc="-11" dirty="0">
                <a:solidFill>
                  <a:srgbClr val="3F4444"/>
                </a:solidFill>
                <a:latin typeface="Arial"/>
                <a:cs typeface="Arial"/>
              </a:rPr>
              <a:t> </a:t>
            </a:r>
            <a:r>
              <a:rPr sz="600" dirty="0">
                <a:solidFill>
                  <a:srgbClr val="3F4444"/>
                </a:solidFill>
                <a:latin typeface="Arial"/>
                <a:cs typeface="Arial"/>
              </a:rPr>
              <a:t>metastases</a:t>
            </a:r>
            <a:r>
              <a:rPr sz="600" spc="-8" dirty="0">
                <a:solidFill>
                  <a:srgbClr val="3F4444"/>
                </a:solidFill>
                <a:latin typeface="Arial"/>
                <a:cs typeface="Arial"/>
              </a:rPr>
              <a:t> </a:t>
            </a:r>
            <a:r>
              <a:rPr sz="600" dirty="0">
                <a:solidFill>
                  <a:srgbClr val="3F4444"/>
                </a:solidFill>
                <a:latin typeface="Arial"/>
                <a:cs typeface="Arial"/>
              </a:rPr>
              <a:t>and</a:t>
            </a:r>
            <a:r>
              <a:rPr sz="600" spc="-11" dirty="0">
                <a:solidFill>
                  <a:srgbClr val="3F4444"/>
                </a:solidFill>
                <a:latin typeface="Arial"/>
                <a:cs typeface="Arial"/>
              </a:rPr>
              <a:t> </a:t>
            </a:r>
            <a:r>
              <a:rPr sz="600" dirty="0">
                <a:solidFill>
                  <a:srgbClr val="3F4444"/>
                </a:solidFill>
                <a:latin typeface="Arial"/>
                <a:cs typeface="Arial"/>
              </a:rPr>
              <a:t>prior</a:t>
            </a:r>
            <a:r>
              <a:rPr sz="600" spc="-11" dirty="0">
                <a:solidFill>
                  <a:srgbClr val="3F4444"/>
                </a:solidFill>
                <a:latin typeface="Arial"/>
                <a:cs typeface="Arial"/>
              </a:rPr>
              <a:t> </a:t>
            </a:r>
            <a:r>
              <a:rPr sz="600" dirty="0">
                <a:solidFill>
                  <a:srgbClr val="3F4444"/>
                </a:solidFill>
                <a:latin typeface="Arial"/>
                <a:cs typeface="Arial"/>
              </a:rPr>
              <a:t>use</a:t>
            </a:r>
            <a:r>
              <a:rPr sz="600" spc="-8" dirty="0">
                <a:solidFill>
                  <a:srgbClr val="3F4444"/>
                </a:solidFill>
                <a:latin typeface="Arial"/>
                <a:cs typeface="Arial"/>
              </a:rPr>
              <a:t> </a:t>
            </a:r>
            <a:r>
              <a:rPr sz="600" dirty="0">
                <a:solidFill>
                  <a:srgbClr val="3F4444"/>
                </a:solidFill>
                <a:latin typeface="Arial"/>
                <a:cs typeface="Arial"/>
              </a:rPr>
              <a:t>of</a:t>
            </a:r>
            <a:r>
              <a:rPr sz="600" spc="-11" dirty="0">
                <a:solidFill>
                  <a:srgbClr val="3F4444"/>
                </a:solidFill>
                <a:latin typeface="Arial"/>
                <a:cs typeface="Arial"/>
              </a:rPr>
              <a:t> </a:t>
            </a:r>
            <a:r>
              <a:rPr sz="600" dirty="0">
                <a:solidFill>
                  <a:srgbClr val="3F4444"/>
                </a:solidFill>
                <a:latin typeface="Arial"/>
                <a:cs typeface="Arial"/>
              </a:rPr>
              <a:t>CDK4/6</a:t>
            </a:r>
            <a:r>
              <a:rPr sz="600" spc="-8" dirty="0">
                <a:solidFill>
                  <a:srgbClr val="3F4444"/>
                </a:solidFill>
                <a:latin typeface="Arial"/>
                <a:cs typeface="Arial"/>
              </a:rPr>
              <a:t> inhibitor.</a:t>
            </a:r>
            <a:endParaRPr sz="600" dirty="0">
              <a:latin typeface="Arial"/>
              <a:cs typeface="Arial"/>
            </a:endParaRPr>
          </a:p>
        </p:txBody>
      </p:sp>
      <p:sp>
        <p:nvSpPr>
          <p:cNvPr id="94" name="object 94"/>
          <p:cNvSpPr txBox="1"/>
          <p:nvPr/>
        </p:nvSpPr>
        <p:spPr>
          <a:xfrm>
            <a:off x="1074094" y="1214421"/>
            <a:ext cx="273368" cy="2524408"/>
          </a:xfrm>
          <a:prstGeom prst="rect">
            <a:avLst/>
          </a:prstGeom>
        </p:spPr>
        <p:txBody>
          <a:bodyPr vert="horz" wrap="square" lIns="0" tIns="43814" rIns="0" bIns="0" rtlCol="0">
            <a:spAutoFit/>
          </a:bodyPr>
          <a:lstStyle/>
          <a:p>
            <a:pPr marR="3810" algn="r">
              <a:spcBef>
                <a:spcPts val="344"/>
              </a:spcBef>
            </a:pPr>
            <a:r>
              <a:rPr sz="1200" spc="-19" dirty="0">
                <a:solidFill>
                  <a:srgbClr val="3F4444"/>
                </a:solidFill>
                <a:latin typeface="Arial"/>
                <a:cs typeface="Arial"/>
              </a:rPr>
              <a:t>100</a:t>
            </a:r>
            <a:endParaRPr sz="1200">
              <a:latin typeface="Arial"/>
              <a:cs typeface="Arial"/>
            </a:endParaRPr>
          </a:p>
          <a:p>
            <a:pPr marR="3810" algn="r">
              <a:spcBef>
                <a:spcPts val="269"/>
              </a:spcBef>
            </a:pPr>
            <a:r>
              <a:rPr sz="1200" spc="-19" dirty="0">
                <a:solidFill>
                  <a:srgbClr val="3F4444"/>
                </a:solidFill>
                <a:latin typeface="Arial"/>
                <a:cs typeface="Arial"/>
              </a:rPr>
              <a:t>90</a:t>
            </a:r>
            <a:endParaRPr sz="1200">
              <a:latin typeface="Arial"/>
              <a:cs typeface="Arial"/>
            </a:endParaRPr>
          </a:p>
          <a:p>
            <a:pPr marR="3810" algn="r">
              <a:spcBef>
                <a:spcPts val="379"/>
              </a:spcBef>
            </a:pPr>
            <a:r>
              <a:rPr sz="1200" spc="-19" dirty="0">
                <a:solidFill>
                  <a:srgbClr val="3F4444"/>
                </a:solidFill>
                <a:latin typeface="Arial"/>
                <a:cs typeface="Arial"/>
              </a:rPr>
              <a:t>80</a:t>
            </a:r>
            <a:endParaRPr sz="1200">
              <a:latin typeface="Arial"/>
              <a:cs typeface="Arial"/>
            </a:endParaRPr>
          </a:p>
          <a:p>
            <a:pPr marR="3810" algn="r">
              <a:spcBef>
                <a:spcPts val="379"/>
              </a:spcBef>
            </a:pPr>
            <a:r>
              <a:rPr sz="1200" spc="-19" dirty="0">
                <a:solidFill>
                  <a:srgbClr val="3F4444"/>
                </a:solidFill>
                <a:latin typeface="Arial"/>
                <a:cs typeface="Arial"/>
              </a:rPr>
              <a:t>70</a:t>
            </a:r>
            <a:endParaRPr sz="1200">
              <a:latin typeface="Arial"/>
              <a:cs typeface="Arial"/>
            </a:endParaRPr>
          </a:p>
          <a:p>
            <a:pPr marR="3810" algn="r">
              <a:spcBef>
                <a:spcPts val="304"/>
              </a:spcBef>
            </a:pPr>
            <a:r>
              <a:rPr sz="1200" spc="-19" dirty="0">
                <a:solidFill>
                  <a:srgbClr val="3F4444"/>
                </a:solidFill>
                <a:latin typeface="Arial"/>
                <a:cs typeface="Arial"/>
              </a:rPr>
              <a:t>60</a:t>
            </a:r>
            <a:endParaRPr sz="1200">
              <a:latin typeface="Arial"/>
              <a:cs typeface="Arial"/>
            </a:endParaRPr>
          </a:p>
          <a:p>
            <a:pPr marR="3810" algn="r">
              <a:spcBef>
                <a:spcPts val="349"/>
              </a:spcBef>
            </a:pPr>
            <a:r>
              <a:rPr sz="1200" spc="-19" dirty="0">
                <a:solidFill>
                  <a:srgbClr val="3F4444"/>
                </a:solidFill>
                <a:latin typeface="Arial"/>
                <a:cs typeface="Arial"/>
              </a:rPr>
              <a:t>50</a:t>
            </a:r>
            <a:endParaRPr sz="1200">
              <a:latin typeface="Arial"/>
              <a:cs typeface="Arial"/>
            </a:endParaRPr>
          </a:p>
          <a:p>
            <a:pPr marR="3810" algn="r">
              <a:spcBef>
                <a:spcPts val="379"/>
              </a:spcBef>
            </a:pPr>
            <a:r>
              <a:rPr sz="1200" spc="-19" dirty="0">
                <a:solidFill>
                  <a:srgbClr val="3F4444"/>
                </a:solidFill>
                <a:latin typeface="Arial"/>
                <a:cs typeface="Arial"/>
              </a:rPr>
              <a:t>40</a:t>
            </a:r>
            <a:endParaRPr sz="1200">
              <a:latin typeface="Arial"/>
              <a:cs typeface="Arial"/>
            </a:endParaRPr>
          </a:p>
          <a:p>
            <a:pPr marR="3810" algn="r">
              <a:spcBef>
                <a:spcPts val="338"/>
              </a:spcBef>
            </a:pPr>
            <a:r>
              <a:rPr sz="1200" spc="-19" dirty="0">
                <a:solidFill>
                  <a:srgbClr val="3F4444"/>
                </a:solidFill>
                <a:latin typeface="Arial"/>
                <a:cs typeface="Arial"/>
              </a:rPr>
              <a:t>30</a:t>
            </a:r>
            <a:endParaRPr sz="1200">
              <a:latin typeface="Arial"/>
              <a:cs typeface="Arial"/>
            </a:endParaRPr>
          </a:p>
          <a:p>
            <a:pPr marR="3810" algn="r">
              <a:spcBef>
                <a:spcPts val="379"/>
              </a:spcBef>
            </a:pPr>
            <a:r>
              <a:rPr sz="1200" spc="-19" dirty="0">
                <a:solidFill>
                  <a:srgbClr val="3F4444"/>
                </a:solidFill>
                <a:latin typeface="Arial"/>
                <a:cs typeface="Arial"/>
              </a:rPr>
              <a:t>20</a:t>
            </a:r>
            <a:endParaRPr sz="1200">
              <a:latin typeface="Arial"/>
              <a:cs typeface="Arial"/>
            </a:endParaRPr>
          </a:p>
          <a:p>
            <a:pPr marR="5239" algn="r">
              <a:spcBef>
                <a:spcPts val="390"/>
              </a:spcBef>
            </a:pPr>
            <a:r>
              <a:rPr sz="1200" spc="-19" dirty="0">
                <a:solidFill>
                  <a:srgbClr val="3F4444"/>
                </a:solidFill>
                <a:latin typeface="Arial"/>
                <a:cs typeface="Arial"/>
              </a:rPr>
              <a:t>10</a:t>
            </a:r>
            <a:endParaRPr sz="1200">
              <a:latin typeface="Arial"/>
              <a:cs typeface="Arial"/>
            </a:endParaRPr>
          </a:p>
          <a:p>
            <a:pPr marR="5715" algn="r">
              <a:spcBef>
                <a:spcPts val="255"/>
              </a:spcBef>
            </a:pPr>
            <a:r>
              <a:rPr sz="1200" dirty="0">
                <a:solidFill>
                  <a:srgbClr val="3F4444"/>
                </a:solidFill>
                <a:latin typeface="Arial"/>
                <a:cs typeface="Arial"/>
              </a:rPr>
              <a:t>0</a:t>
            </a:r>
            <a:endParaRPr sz="1200">
              <a:latin typeface="Arial"/>
              <a:cs typeface="Arial"/>
            </a:endParaRPr>
          </a:p>
        </p:txBody>
      </p:sp>
      <p:sp>
        <p:nvSpPr>
          <p:cNvPr id="95" name="object 95"/>
          <p:cNvSpPr txBox="1"/>
          <p:nvPr/>
        </p:nvSpPr>
        <p:spPr>
          <a:xfrm>
            <a:off x="5778220" y="1004887"/>
            <a:ext cx="1395413" cy="378950"/>
          </a:xfrm>
          <a:prstGeom prst="rect">
            <a:avLst/>
          </a:prstGeom>
        </p:spPr>
        <p:txBody>
          <a:bodyPr vert="horz" wrap="square" lIns="0" tIns="9525" rIns="0" bIns="0" rtlCol="0">
            <a:spAutoFit/>
          </a:bodyPr>
          <a:lstStyle/>
          <a:p>
            <a:pPr marL="9525" marR="3810" indent="165259">
              <a:spcBef>
                <a:spcPts val="75"/>
              </a:spcBef>
            </a:pPr>
            <a:r>
              <a:rPr sz="1200" b="1" dirty="0">
                <a:solidFill>
                  <a:srgbClr val="FFFFFF"/>
                </a:solidFill>
                <a:latin typeface="Arial"/>
                <a:cs typeface="Arial"/>
              </a:rPr>
              <a:t>Capivasertib </a:t>
            </a:r>
            <a:r>
              <a:rPr sz="1200" b="1" spc="-38" dirty="0">
                <a:solidFill>
                  <a:srgbClr val="FFFFFF"/>
                </a:solidFill>
                <a:latin typeface="Arial"/>
                <a:cs typeface="Arial"/>
              </a:rPr>
              <a:t>+ </a:t>
            </a:r>
            <a:r>
              <a:rPr sz="1200" b="1" dirty="0">
                <a:solidFill>
                  <a:srgbClr val="FFFFFF"/>
                </a:solidFill>
                <a:latin typeface="Arial"/>
                <a:cs typeface="Arial"/>
              </a:rPr>
              <a:t>fulvestrant </a:t>
            </a:r>
            <a:r>
              <a:rPr sz="1200" b="1" spc="-8" dirty="0">
                <a:solidFill>
                  <a:srgbClr val="FFFFFF"/>
                </a:solidFill>
                <a:latin typeface="Arial"/>
                <a:cs typeface="Arial"/>
              </a:rPr>
              <a:t>(N=155)</a:t>
            </a:r>
            <a:endParaRPr sz="1200">
              <a:latin typeface="Arial"/>
              <a:cs typeface="Arial"/>
            </a:endParaRPr>
          </a:p>
        </p:txBody>
      </p:sp>
      <p:sp>
        <p:nvSpPr>
          <p:cNvPr id="96" name="object 96"/>
          <p:cNvSpPr txBox="1"/>
          <p:nvPr/>
        </p:nvSpPr>
        <p:spPr>
          <a:xfrm>
            <a:off x="7454191" y="1004887"/>
            <a:ext cx="1395413" cy="378950"/>
          </a:xfrm>
          <a:prstGeom prst="rect">
            <a:avLst/>
          </a:prstGeom>
        </p:spPr>
        <p:txBody>
          <a:bodyPr vert="horz" wrap="square" lIns="0" tIns="9525" rIns="0" bIns="0" rtlCol="0">
            <a:spAutoFit/>
          </a:bodyPr>
          <a:lstStyle/>
          <a:p>
            <a:pPr marL="9525" marR="3810" indent="330994">
              <a:spcBef>
                <a:spcPts val="75"/>
              </a:spcBef>
            </a:pPr>
            <a:r>
              <a:rPr sz="1200" b="1" dirty="0">
                <a:solidFill>
                  <a:srgbClr val="FFFFFF"/>
                </a:solidFill>
                <a:latin typeface="Arial"/>
                <a:cs typeface="Arial"/>
              </a:rPr>
              <a:t>Placebo </a:t>
            </a:r>
            <a:r>
              <a:rPr sz="1200" b="1" spc="-38" dirty="0">
                <a:solidFill>
                  <a:srgbClr val="FFFFFF"/>
                </a:solidFill>
                <a:latin typeface="Arial"/>
                <a:cs typeface="Arial"/>
              </a:rPr>
              <a:t>+ </a:t>
            </a:r>
            <a:r>
              <a:rPr sz="1200" b="1" dirty="0">
                <a:solidFill>
                  <a:srgbClr val="FFFFFF"/>
                </a:solidFill>
                <a:latin typeface="Arial"/>
                <a:cs typeface="Arial"/>
              </a:rPr>
              <a:t>fulvestrant </a:t>
            </a:r>
            <a:r>
              <a:rPr sz="1200" b="1" spc="-8" dirty="0">
                <a:solidFill>
                  <a:srgbClr val="FFFFFF"/>
                </a:solidFill>
                <a:latin typeface="Arial"/>
                <a:cs typeface="Arial"/>
              </a:rPr>
              <a:t>(N=134)</a:t>
            </a:r>
            <a:endParaRPr sz="1200">
              <a:latin typeface="Arial"/>
              <a:cs typeface="Arial"/>
            </a:endParaRPr>
          </a:p>
        </p:txBody>
      </p:sp>
      <p:sp>
        <p:nvSpPr>
          <p:cNvPr id="97" name="object 97"/>
          <p:cNvSpPr txBox="1"/>
          <p:nvPr/>
        </p:nvSpPr>
        <p:spPr>
          <a:xfrm>
            <a:off x="4757153" y="1439227"/>
            <a:ext cx="807244" cy="194284"/>
          </a:xfrm>
          <a:prstGeom prst="rect">
            <a:avLst/>
          </a:prstGeom>
        </p:spPr>
        <p:txBody>
          <a:bodyPr vert="horz" wrap="square" lIns="0" tIns="9525" rIns="0" bIns="0" rtlCol="0">
            <a:spAutoFit/>
          </a:bodyPr>
          <a:lstStyle/>
          <a:p>
            <a:pPr marL="9525">
              <a:spcBef>
                <a:spcPts val="75"/>
              </a:spcBef>
            </a:pPr>
            <a:r>
              <a:rPr sz="1200" dirty="0">
                <a:solidFill>
                  <a:srgbClr val="3F4444"/>
                </a:solidFill>
                <a:latin typeface="Arial"/>
                <a:cs typeface="Arial"/>
              </a:rPr>
              <a:t>PFS </a:t>
            </a:r>
            <a:r>
              <a:rPr sz="1200" spc="-8" dirty="0">
                <a:solidFill>
                  <a:srgbClr val="3F4444"/>
                </a:solidFill>
                <a:latin typeface="Arial"/>
                <a:cs typeface="Arial"/>
              </a:rPr>
              <a:t>events</a:t>
            </a:r>
            <a:endParaRPr sz="1200">
              <a:latin typeface="Arial"/>
              <a:cs typeface="Arial"/>
            </a:endParaRPr>
          </a:p>
        </p:txBody>
      </p:sp>
      <p:sp>
        <p:nvSpPr>
          <p:cNvPr id="98" name="object 98"/>
          <p:cNvSpPr txBox="1"/>
          <p:nvPr/>
        </p:nvSpPr>
        <p:spPr>
          <a:xfrm>
            <a:off x="6340194" y="1439227"/>
            <a:ext cx="273368" cy="194284"/>
          </a:xfrm>
          <a:prstGeom prst="rect">
            <a:avLst/>
          </a:prstGeom>
        </p:spPr>
        <p:txBody>
          <a:bodyPr vert="horz" wrap="square" lIns="0" tIns="9525" rIns="0" bIns="0" rtlCol="0">
            <a:spAutoFit/>
          </a:bodyPr>
          <a:lstStyle/>
          <a:p>
            <a:pPr marL="9525">
              <a:spcBef>
                <a:spcPts val="75"/>
              </a:spcBef>
            </a:pPr>
            <a:r>
              <a:rPr sz="1200" spc="-19" dirty="0">
                <a:solidFill>
                  <a:srgbClr val="3F4444"/>
                </a:solidFill>
                <a:latin typeface="Arial"/>
                <a:cs typeface="Arial"/>
              </a:rPr>
              <a:t>121</a:t>
            </a:r>
            <a:endParaRPr sz="1200">
              <a:latin typeface="Arial"/>
              <a:cs typeface="Arial"/>
            </a:endParaRPr>
          </a:p>
        </p:txBody>
      </p:sp>
      <p:sp>
        <p:nvSpPr>
          <p:cNvPr id="99" name="object 99"/>
          <p:cNvSpPr txBox="1"/>
          <p:nvPr/>
        </p:nvSpPr>
        <p:spPr>
          <a:xfrm>
            <a:off x="8021821" y="1439227"/>
            <a:ext cx="262414" cy="194284"/>
          </a:xfrm>
          <a:prstGeom prst="rect">
            <a:avLst/>
          </a:prstGeom>
        </p:spPr>
        <p:txBody>
          <a:bodyPr vert="horz" wrap="square" lIns="0" tIns="9525" rIns="0" bIns="0" rtlCol="0">
            <a:spAutoFit/>
          </a:bodyPr>
          <a:lstStyle/>
          <a:p>
            <a:pPr marL="9525">
              <a:spcBef>
                <a:spcPts val="75"/>
              </a:spcBef>
            </a:pPr>
            <a:r>
              <a:rPr sz="1200" spc="-23" dirty="0">
                <a:solidFill>
                  <a:srgbClr val="3F4444"/>
                </a:solidFill>
                <a:latin typeface="Arial"/>
                <a:cs typeface="Arial"/>
              </a:rPr>
              <a:t>115</a:t>
            </a:r>
            <a:endParaRPr sz="1200">
              <a:latin typeface="Arial"/>
              <a:cs typeface="Arial"/>
            </a:endParaRPr>
          </a:p>
        </p:txBody>
      </p:sp>
      <p:graphicFrame>
        <p:nvGraphicFramePr>
          <p:cNvPr id="100" name="object 100"/>
          <p:cNvGraphicFramePr>
            <a:graphicFrameLocks noGrp="1"/>
          </p:cNvGraphicFramePr>
          <p:nvPr/>
        </p:nvGraphicFramePr>
        <p:xfrm>
          <a:off x="3893443" y="1665369"/>
          <a:ext cx="5075397" cy="856774"/>
        </p:xfrm>
        <a:graphic>
          <a:graphicData uri="http://schemas.openxmlformats.org/drawingml/2006/table">
            <a:tbl>
              <a:tblPr firstRow="1" bandRow="1">
                <a:tableStyleId>{2D5ABB26-0587-4C30-8999-92F81FD0307C}</a:tableStyleId>
              </a:tblPr>
              <a:tblGrid>
                <a:gridCol w="1724025">
                  <a:extLst>
                    <a:ext uri="{9D8B030D-6E8A-4147-A177-3AD203B41FA5}">
                      <a16:colId xmlns:a16="http://schemas.microsoft.com/office/drawing/2014/main" val="20000"/>
                    </a:ext>
                  </a:extLst>
                </a:gridCol>
                <a:gridCol w="1708309">
                  <a:extLst>
                    <a:ext uri="{9D8B030D-6E8A-4147-A177-3AD203B41FA5}">
                      <a16:colId xmlns:a16="http://schemas.microsoft.com/office/drawing/2014/main" val="20001"/>
                    </a:ext>
                  </a:extLst>
                </a:gridCol>
                <a:gridCol w="1643063">
                  <a:extLst>
                    <a:ext uri="{9D8B030D-6E8A-4147-A177-3AD203B41FA5}">
                      <a16:colId xmlns:a16="http://schemas.microsoft.com/office/drawing/2014/main" val="20002"/>
                    </a:ext>
                  </a:extLst>
                </a:gridCol>
              </a:tblGrid>
              <a:tr h="434340">
                <a:tc>
                  <a:txBody>
                    <a:bodyPr/>
                    <a:lstStyle/>
                    <a:p>
                      <a:pPr marL="622935" marR="81280" indent="467995">
                        <a:lnSpc>
                          <a:spcPct val="100000"/>
                        </a:lnSpc>
                        <a:spcBef>
                          <a:spcPts val="315"/>
                        </a:spcBef>
                      </a:pPr>
                      <a:r>
                        <a:rPr sz="1200" dirty="0">
                          <a:solidFill>
                            <a:srgbClr val="3F4444"/>
                          </a:solidFill>
                          <a:latin typeface="Arial"/>
                          <a:cs typeface="Arial"/>
                        </a:rPr>
                        <a:t>Median</a:t>
                      </a:r>
                      <a:r>
                        <a:rPr sz="1200" spc="-25" dirty="0">
                          <a:solidFill>
                            <a:srgbClr val="3F4444"/>
                          </a:solidFill>
                          <a:latin typeface="Arial"/>
                          <a:cs typeface="Arial"/>
                        </a:rPr>
                        <a:t> PFS </a:t>
                      </a:r>
                      <a:r>
                        <a:rPr sz="1200" dirty="0">
                          <a:solidFill>
                            <a:srgbClr val="3F4444"/>
                          </a:solidFill>
                          <a:latin typeface="Arial"/>
                          <a:cs typeface="Arial"/>
                        </a:rPr>
                        <a:t>(95%</a:t>
                      </a:r>
                      <a:r>
                        <a:rPr sz="1200" spc="-10" dirty="0">
                          <a:solidFill>
                            <a:srgbClr val="3F4444"/>
                          </a:solidFill>
                          <a:latin typeface="Arial"/>
                          <a:cs typeface="Arial"/>
                        </a:rPr>
                        <a:t> </a:t>
                      </a:r>
                      <a:r>
                        <a:rPr sz="1200" dirty="0">
                          <a:solidFill>
                            <a:srgbClr val="3F4444"/>
                          </a:solidFill>
                          <a:latin typeface="Arial"/>
                          <a:cs typeface="Arial"/>
                        </a:rPr>
                        <a:t>CI);</a:t>
                      </a:r>
                      <a:r>
                        <a:rPr sz="1200" spc="-5" dirty="0">
                          <a:solidFill>
                            <a:srgbClr val="3F4444"/>
                          </a:solidFill>
                          <a:latin typeface="Arial"/>
                          <a:cs typeface="Arial"/>
                        </a:rPr>
                        <a:t> </a:t>
                      </a:r>
                      <a:r>
                        <a:rPr sz="1200" spc="-10" dirty="0">
                          <a:solidFill>
                            <a:srgbClr val="3F4444"/>
                          </a:solidFill>
                          <a:latin typeface="Arial"/>
                          <a:cs typeface="Arial"/>
                        </a:rPr>
                        <a:t>months</a:t>
                      </a:r>
                      <a:endParaRPr sz="1200">
                        <a:latin typeface="Arial"/>
                        <a:cs typeface="Arial"/>
                      </a:endParaRPr>
                    </a:p>
                  </a:txBody>
                  <a:tcPr marL="0" marR="0" marT="3000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L="561340">
                        <a:lnSpc>
                          <a:spcPct val="100000"/>
                        </a:lnSpc>
                        <a:spcBef>
                          <a:spcPts val="1275"/>
                        </a:spcBef>
                      </a:pPr>
                      <a:r>
                        <a:rPr sz="1200" b="1" dirty="0">
                          <a:solidFill>
                            <a:srgbClr val="3F4444"/>
                          </a:solidFill>
                          <a:latin typeface="Arial"/>
                          <a:cs typeface="Arial"/>
                        </a:rPr>
                        <a:t>7.3</a:t>
                      </a:r>
                      <a:r>
                        <a:rPr sz="1200" b="1" spc="-5" dirty="0">
                          <a:solidFill>
                            <a:srgbClr val="3F4444"/>
                          </a:solidFill>
                          <a:latin typeface="Arial"/>
                          <a:cs typeface="Arial"/>
                        </a:rPr>
                        <a:t> </a:t>
                      </a:r>
                      <a:r>
                        <a:rPr sz="1200" spc="-10" dirty="0">
                          <a:solidFill>
                            <a:srgbClr val="3F4444"/>
                          </a:solidFill>
                          <a:latin typeface="Arial"/>
                          <a:cs typeface="Arial"/>
                        </a:rPr>
                        <a:t>(5.5–9.0)</a:t>
                      </a:r>
                      <a:endParaRPr sz="1200">
                        <a:latin typeface="Arial"/>
                        <a:cs typeface="Arial"/>
                      </a:endParaRPr>
                    </a:p>
                  </a:txBody>
                  <a:tcPr marL="0" marR="0" marT="1214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L="518159">
                        <a:lnSpc>
                          <a:spcPct val="100000"/>
                        </a:lnSpc>
                        <a:spcBef>
                          <a:spcPts val="1275"/>
                        </a:spcBef>
                      </a:pPr>
                      <a:r>
                        <a:rPr sz="1200" b="1" dirty="0">
                          <a:solidFill>
                            <a:srgbClr val="3F4444"/>
                          </a:solidFill>
                          <a:latin typeface="Arial"/>
                          <a:cs typeface="Arial"/>
                        </a:rPr>
                        <a:t>3.1</a:t>
                      </a:r>
                      <a:r>
                        <a:rPr sz="1200" b="1" spc="-10" dirty="0">
                          <a:solidFill>
                            <a:srgbClr val="3F4444"/>
                          </a:solidFill>
                          <a:latin typeface="Arial"/>
                          <a:cs typeface="Arial"/>
                        </a:rPr>
                        <a:t> </a:t>
                      </a:r>
                      <a:r>
                        <a:rPr sz="1200" spc="-10" dirty="0">
                          <a:solidFill>
                            <a:srgbClr val="3F4444"/>
                          </a:solidFill>
                          <a:latin typeface="Arial"/>
                          <a:cs typeface="Arial"/>
                        </a:rPr>
                        <a:t>(2.0–3.7)</a:t>
                      </a:r>
                      <a:endParaRPr sz="1200">
                        <a:latin typeface="Arial"/>
                        <a:cs typeface="Arial"/>
                      </a:endParaRPr>
                    </a:p>
                  </a:txBody>
                  <a:tcPr marL="0" marR="0" marT="1214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extLst>
                  <a:ext uri="{0D108BD9-81ED-4DB2-BD59-A6C34878D82A}">
                    <a16:rowId xmlns:a16="http://schemas.microsoft.com/office/drawing/2014/main" val="10000"/>
                  </a:ext>
                </a:extLst>
              </a:tr>
              <a:tr h="278130">
                <a:tc>
                  <a:txBody>
                    <a:bodyPr/>
                    <a:lstStyle/>
                    <a:p>
                      <a:pPr marL="151130">
                        <a:lnSpc>
                          <a:spcPct val="100000"/>
                        </a:lnSpc>
                        <a:spcBef>
                          <a:spcPts val="455"/>
                        </a:spcBef>
                      </a:pPr>
                      <a:r>
                        <a:rPr sz="1200" dirty="0">
                          <a:solidFill>
                            <a:srgbClr val="3F4444"/>
                          </a:solidFill>
                          <a:latin typeface="Arial"/>
                          <a:cs typeface="Arial"/>
                        </a:rPr>
                        <a:t>Adjusted</a:t>
                      </a:r>
                      <a:r>
                        <a:rPr sz="1200" spc="-20" dirty="0">
                          <a:solidFill>
                            <a:srgbClr val="3F4444"/>
                          </a:solidFill>
                          <a:latin typeface="Arial"/>
                          <a:cs typeface="Arial"/>
                        </a:rPr>
                        <a:t> </a:t>
                      </a:r>
                      <a:r>
                        <a:rPr sz="1200" dirty="0">
                          <a:solidFill>
                            <a:srgbClr val="3F4444"/>
                          </a:solidFill>
                          <a:latin typeface="Arial"/>
                          <a:cs typeface="Arial"/>
                        </a:rPr>
                        <a:t>HR</a:t>
                      </a:r>
                      <a:r>
                        <a:rPr sz="1200" spc="-20" dirty="0">
                          <a:solidFill>
                            <a:srgbClr val="3F4444"/>
                          </a:solidFill>
                          <a:latin typeface="Arial"/>
                          <a:cs typeface="Arial"/>
                        </a:rPr>
                        <a:t> </a:t>
                      </a:r>
                      <a:r>
                        <a:rPr sz="1200" dirty="0">
                          <a:solidFill>
                            <a:srgbClr val="3F4444"/>
                          </a:solidFill>
                          <a:latin typeface="Arial"/>
                          <a:cs typeface="Arial"/>
                        </a:rPr>
                        <a:t>(95%</a:t>
                      </a:r>
                      <a:r>
                        <a:rPr sz="1200" spc="-15" dirty="0">
                          <a:solidFill>
                            <a:srgbClr val="3F4444"/>
                          </a:solidFill>
                          <a:latin typeface="Arial"/>
                          <a:cs typeface="Arial"/>
                        </a:rPr>
                        <a:t> </a:t>
                      </a:r>
                      <a:r>
                        <a:rPr sz="1200" spc="-20" dirty="0">
                          <a:solidFill>
                            <a:srgbClr val="3F4444"/>
                          </a:solidFill>
                          <a:latin typeface="Arial"/>
                          <a:cs typeface="Arial"/>
                        </a:rPr>
                        <a:t>CI):</a:t>
                      </a:r>
                      <a:endParaRPr sz="1200">
                        <a:latin typeface="Arial"/>
                        <a:cs typeface="Arial"/>
                      </a:endParaRPr>
                    </a:p>
                  </a:txBody>
                  <a:tcPr marL="0" marR="0" marT="433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DF6E5"/>
                    </a:solidFill>
                  </a:tcPr>
                </a:tc>
                <a:tc gridSpan="2">
                  <a:txBody>
                    <a:bodyPr/>
                    <a:lstStyle/>
                    <a:p>
                      <a:pPr marL="292735">
                        <a:lnSpc>
                          <a:spcPct val="100000"/>
                        </a:lnSpc>
                        <a:spcBef>
                          <a:spcPts val="455"/>
                        </a:spcBef>
                      </a:pPr>
                      <a:r>
                        <a:rPr sz="1200" b="1" dirty="0">
                          <a:solidFill>
                            <a:srgbClr val="3F4444"/>
                          </a:solidFill>
                          <a:latin typeface="Arial"/>
                          <a:cs typeface="Arial"/>
                        </a:rPr>
                        <a:t>0.50</a:t>
                      </a:r>
                      <a:r>
                        <a:rPr sz="1200" b="1" spc="-5" dirty="0">
                          <a:solidFill>
                            <a:srgbClr val="3F4444"/>
                          </a:solidFill>
                          <a:latin typeface="Arial"/>
                          <a:cs typeface="Arial"/>
                        </a:rPr>
                        <a:t> </a:t>
                      </a:r>
                      <a:r>
                        <a:rPr sz="1200" b="1" dirty="0">
                          <a:solidFill>
                            <a:srgbClr val="3F4444"/>
                          </a:solidFill>
                          <a:latin typeface="Arial"/>
                          <a:cs typeface="Arial"/>
                        </a:rPr>
                        <a:t>(0.38, 0.65)</a:t>
                      </a:r>
                      <a:r>
                        <a:rPr sz="1200" dirty="0">
                          <a:solidFill>
                            <a:srgbClr val="3F4444"/>
                          </a:solidFill>
                          <a:latin typeface="Arial"/>
                          <a:cs typeface="Arial"/>
                        </a:rPr>
                        <a:t>;</a:t>
                      </a:r>
                      <a:r>
                        <a:rPr sz="1200" spc="10" dirty="0">
                          <a:solidFill>
                            <a:srgbClr val="3F4444"/>
                          </a:solidFill>
                          <a:latin typeface="Arial"/>
                          <a:cs typeface="Arial"/>
                        </a:rPr>
                        <a:t> </a:t>
                      </a:r>
                      <a:r>
                        <a:rPr sz="1200" spc="-10" dirty="0">
                          <a:solidFill>
                            <a:srgbClr val="3F4444"/>
                          </a:solidFill>
                          <a:latin typeface="Arial"/>
                          <a:cs typeface="Arial"/>
                        </a:rPr>
                        <a:t>two­</a:t>
                      </a:r>
                      <a:r>
                        <a:rPr sz="1200" dirty="0">
                          <a:solidFill>
                            <a:srgbClr val="3F4444"/>
                          </a:solidFill>
                          <a:latin typeface="Arial"/>
                          <a:cs typeface="Arial"/>
                        </a:rPr>
                        <a:t>sided </a:t>
                      </a:r>
                      <a:r>
                        <a:rPr sz="1200" spc="-10" dirty="0">
                          <a:solidFill>
                            <a:srgbClr val="3F4444"/>
                          </a:solidFill>
                          <a:latin typeface="Arial"/>
                          <a:cs typeface="Arial"/>
                        </a:rPr>
                        <a:t>p­</a:t>
                      </a:r>
                      <a:r>
                        <a:rPr sz="1200" dirty="0">
                          <a:solidFill>
                            <a:srgbClr val="3F4444"/>
                          </a:solidFill>
                          <a:latin typeface="Arial"/>
                          <a:cs typeface="Arial"/>
                        </a:rPr>
                        <a:t>value</a:t>
                      </a:r>
                      <a:r>
                        <a:rPr sz="1200" spc="-10" dirty="0">
                          <a:solidFill>
                            <a:srgbClr val="3F4444"/>
                          </a:solidFill>
                          <a:latin typeface="Arial"/>
                          <a:cs typeface="Arial"/>
                        </a:rPr>
                        <a:t> &lt;0.001</a:t>
                      </a:r>
                      <a:endParaRPr sz="1200">
                        <a:latin typeface="Arial"/>
                        <a:cs typeface="Arial"/>
                      </a:endParaRPr>
                    </a:p>
                  </a:txBody>
                  <a:tcPr marL="0" marR="0" marT="433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DF6E5"/>
                    </a:solidFill>
                  </a:tcPr>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sp>
        <p:nvSpPr>
          <p:cNvPr id="102" name="object 15">
            <a:extLst>
              <a:ext uri="{FF2B5EF4-FFF2-40B4-BE49-F238E27FC236}">
                <a16:creationId xmlns:a16="http://schemas.microsoft.com/office/drawing/2014/main" id="{67E2092C-3882-1ED3-4BBE-92C87AD5B007}"/>
              </a:ext>
            </a:extLst>
          </p:cNvPr>
          <p:cNvSpPr txBox="1"/>
          <p:nvPr/>
        </p:nvSpPr>
        <p:spPr>
          <a:xfrm>
            <a:off x="239791" y="4944427"/>
            <a:ext cx="7375208" cy="125034"/>
          </a:xfrm>
          <a:prstGeom prst="rect">
            <a:avLst/>
          </a:prstGeom>
        </p:spPr>
        <p:txBody>
          <a:bodyPr vert="horz" wrap="square" lIns="0" tIns="9525" rIns="0" bIns="0" rtlCol="0">
            <a:spAutoFit/>
          </a:bodyPr>
          <a:lstStyle/>
          <a:p>
            <a:pPr marL="9525">
              <a:spcBef>
                <a:spcPts val="75"/>
              </a:spcBef>
            </a:pPr>
            <a:r>
              <a:rPr sz="750" b="1" spc="-45" dirty="0">
                <a:latin typeface="Arial"/>
                <a:cs typeface="Arial"/>
              </a:rPr>
              <a:t>Turner</a:t>
            </a:r>
            <a:r>
              <a:rPr sz="750" b="1" spc="-38" dirty="0">
                <a:latin typeface="Arial"/>
                <a:cs typeface="Arial"/>
              </a:rPr>
              <a:t> </a:t>
            </a:r>
            <a:r>
              <a:rPr sz="750" b="1" dirty="0">
                <a:latin typeface="Arial"/>
                <a:cs typeface="Arial"/>
              </a:rPr>
              <a:t>et</a:t>
            </a:r>
            <a:r>
              <a:rPr sz="750" b="1" spc="-23" dirty="0">
                <a:latin typeface="Arial"/>
                <a:cs typeface="Arial"/>
              </a:rPr>
              <a:t> </a:t>
            </a:r>
            <a:r>
              <a:rPr sz="750" b="1" spc="-19" dirty="0">
                <a:latin typeface="Arial"/>
                <a:cs typeface="Arial"/>
              </a:rPr>
              <a:t>al.</a:t>
            </a:r>
            <a:r>
              <a:rPr sz="750" b="1" spc="-60" dirty="0">
                <a:latin typeface="Arial"/>
                <a:cs typeface="Arial"/>
              </a:rPr>
              <a:t> </a:t>
            </a:r>
            <a:r>
              <a:rPr sz="750" b="1" spc="-56" dirty="0">
                <a:latin typeface="Arial"/>
                <a:cs typeface="Arial"/>
              </a:rPr>
              <a:t>San</a:t>
            </a:r>
            <a:r>
              <a:rPr sz="750" b="1" spc="-38" dirty="0">
                <a:latin typeface="Arial"/>
                <a:cs typeface="Arial"/>
              </a:rPr>
              <a:t> Antonio</a:t>
            </a:r>
            <a:r>
              <a:rPr sz="750" b="1" spc="-41" dirty="0">
                <a:latin typeface="Arial"/>
                <a:cs typeface="Arial"/>
              </a:rPr>
              <a:t> </a:t>
            </a:r>
            <a:r>
              <a:rPr sz="750" b="1" spc="-49" dirty="0">
                <a:latin typeface="Arial"/>
                <a:cs typeface="Arial"/>
              </a:rPr>
              <a:t>Breast</a:t>
            </a:r>
            <a:r>
              <a:rPr sz="750" b="1" spc="-23" dirty="0">
                <a:latin typeface="Arial"/>
                <a:cs typeface="Arial"/>
              </a:rPr>
              <a:t> </a:t>
            </a:r>
            <a:r>
              <a:rPr sz="750" b="1" spc="-64" dirty="0">
                <a:latin typeface="Arial"/>
                <a:cs typeface="Arial"/>
              </a:rPr>
              <a:t>Cancer</a:t>
            </a:r>
            <a:r>
              <a:rPr sz="750" b="1" spc="-53" dirty="0">
                <a:latin typeface="Arial"/>
                <a:cs typeface="Arial"/>
              </a:rPr>
              <a:t> </a:t>
            </a:r>
            <a:r>
              <a:rPr sz="750" b="1" spc="-56" dirty="0">
                <a:latin typeface="Arial"/>
                <a:cs typeface="Arial"/>
              </a:rPr>
              <a:t>Symposium</a:t>
            </a:r>
            <a:r>
              <a:rPr sz="750" b="1" spc="-23" dirty="0">
                <a:latin typeface="Arial"/>
                <a:cs typeface="Arial"/>
              </a:rPr>
              <a:t> </a:t>
            </a:r>
            <a:r>
              <a:rPr sz="750" b="1" spc="-68" dirty="0">
                <a:latin typeface="Arial"/>
                <a:cs typeface="Arial"/>
              </a:rPr>
              <a:t>(SABCS)</a:t>
            </a:r>
            <a:r>
              <a:rPr sz="750" b="1" spc="-30" dirty="0">
                <a:latin typeface="Arial"/>
                <a:cs typeface="Arial"/>
              </a:rPr>
              <a:t> </a:t>
            </a:r>
            <a:r>
              <a:rPr sz="750" b="1" spc="-41" dirty="0">
                <a:latin typeface="Arial"/>
                <a:cs typeface="Arial"/>
              </a:rPr>
              <a:t>2022;</a:t>
            </a:r>
            <a:r>
              <a:rPr sz="750" b="1" spc="-38" dirty="0">
                <a:latin typeface="Arial"/>
                <a:cs typeface="Arial"/>
              </a:rPr>
              <a:t> </a:t>
            </a:r>
            <a:r>
              <a:rPr sz="750" b="1" spc="-45" dirty="0">
                <a:latin typeface="Arial"/>
                <a:cs typeface="Arial"/>
              </a:rPr>
              <a:t>December</a:t>
            </a:r>
            <a:r>
              <a:rPr sz="750" b="1" spc="-56" dirty="0">
                <a:latin typeface="Arial"/>
                <a:cs typeface="Arial"/>
              </a:rPr>
              <a:t> </a:t>
            </a:r>
            <a:r>
              <a:rPr sz="750" b="1" dirty="0">
                <a:latin typeface="Arial"/>
                <a:cs typeface="Arial"/>
              </a:rPr>
              <a:t>6-</a:t>
            </a:r>
            <a:r>
              <a:rPr sz="750" b="1" spc="-23" dirty="0">
                <a:latin typeface="Arial"/>
                <a:cs typeface="Arial"/>
              </a:rPr>
              <a:t>10,</a:t>
            </a:r>
            <a:r>
              <a:rPr sz="750" b="1" spc="-38" dirty="0">
                <a:latin typeface="Arial"/>
                <a:cs typeface="Arial"/>
              </a:rPr>
              <a:t> </a:t>
            </a:r>
            <a:r>
              <a:rPr sz="750" b="1" spc="-41" dirty="0">
                <a:latin typeface="Arial"/>
                <a:cs typeface="Arial"/>
              </a:rPr>
              <a:t>2022;</a:t>
            </a:r>
            <a:r>
              <a:rPr sz="750" b="1" spc="-38" dirty="0">
                <a:latin typeface="Arial"/>
                <a:cs typeface="Arial"/>
              </a:rPr>
              <a:t> </a:t>
            </a:r>
            <a:r>
              <a:rPr sz="750" b="1" spc="-56" dirty="0">
                <a:latin typeface="Arial"/>
                <a:cs typeface="Arial"/>
              </a:rPr>
              <a:t>San</a:t>
            </a:r>
            <a:r>
              <a:rPr sz="750" b="1" spc="-41" dirty="0">
                <a:latin typeface="Arial"/>
                <a:cs typeface="Arial"/>
              </a:rPr>
              <a:t> </a:t>
            </a:r>
            <a:r>
              <a:rPr sz="750" b="1" spc="-30" dirty="0">
                <a:latin typeface="Arial"/>
                <a:cs typeface="Arial"/>
              </a:rPr>
              <a:t>Antonio,</a:t>
            </a:r>
            <a:r>
              <a:rPr sz="750" b="1" spc="-56" dirty="0">
                <a:latin typeface="Arial"/>
                <a:cs typeface="Arial"/>
              </a:rPr>
              <a:t> </a:t>
            </a:r>
            <a:r>
              <a:rPr sz="750" b="1" spc="-19" dirty="0">
                <a:latin typeface="Arial"/>
                <a:cs typeface="Arial"/>
              </a:rPr>
              <a:t>TX.</a:t>
            </a:r>
            <a:r>
              <a:rPr sz="750" b="1" spc="-41" dirty="0">
                <a:latin typeface="Arial"/>
                <a:cs typeface="Arial"/>
              </a:rPr>
              <a:t> </a:t>
            </a:r>
            <a:r>
              <a:rPr sz="750" b="1" spc="-38" dirty="0">
                <a:latin typeface="Arial"/>
                <a:cs typeface="Arial"/>
              </a:rPr>
              <a:t>Presentation </a:t>
            </a:r>
            <a:r>
              <a:rPr sz="750" b="1" spc="-56" dirty="0">
                <a:latin typeface="Arial"/>
                <a:cs typeface="Arial"/>
              </a:rPr>
              <a:t>GS3-</a:t>
            </a:r>
            <a:r>
              <a:rPr sz="750" b="1" spc="-23" dirty="0">
                <a:latin typeface="Arial"/>
                <a:cs typeface="Arial"/>
              </a:rPr>
              <a:t>04.</a:t>
            </a:r>
            <a:r>
              <a:rPr sz="750" b="1" spc="-38" dirty="0">
                <a:latin typeface="Arial"/>
                <a:cs typeface="Arial"/>
              </a:rPr>
              <a:t> </a:t>
            </a:r>
            <a:r>
              <a:rPr sz="750" b="1" spc="-45" dirty="0">
                <a:latin typeface="Arial"/>
                <a:cs typeface="Arial"/>
              </a:rPr>
              <a:t>Turner</a:t>
            </a:r>
            <a:r>
              <a:rPr sz="750" b="1" spc="-19" dirty="0">
                <a:latin typeface="Arial"/>
                <a:cs typeface="Arial"/>
              </a:rPr>
              <a:t> </a:t>
            </a:r>
            <a:r>
              <a:rPr sz="750" b="1" dirty="0">
                <a:latin typeface="Arial"/>
                <a:cs typeface="Arial"/>
              </a:rPr>
              <a:t>et</a:t>
            </a:r>
            <a:r>
              <a:rPr sz="750" b="1" spc="-41" dirty="0">
                <a:latin typeface="Arial"/>
                <a:cs typeface="Arial"/>
              </a:rPr>
              <a:t> </a:t>
            </a:r>
            <a:r>
              <a:rPr sz="750" b="1" spc="-19" dirty="0">
                <a:latin typeface="Arial"/>
                <a:cs typeface="Arial"/>
              </a:rPr>
              <a:t>al.</a:t>
            </a:r>
            <a:r>
              <a:rPr sz="750" b="1" spc="-41" dirty="0">
                <a:latin typeface="Arial"/>
                <a:cs typeface="Arial"/>
              </a:rPr>
              <a:t> </a:t>
            </a:r>
            <a:r>
              <a:rPr sz="750" b="1" dirty="0">
                <a:latin typeface="Arial"/>
                <a:cs typeface="Arial"/>
              </a:rPr>
              <a:t>N</a:t>
            </a:r>
            <a:r>
              <a:rPr sz="750" b="1" spc="-34" dirty="0">
                <a:latin typeface="Arial"/>
                <a:cs typeface="Arial"/>
              </a:rPr>
              <a:t> </a:t>
            </a:r>
            <a:r>
              <a:rPr sz="750" b="1" spc="-56" dirty="0">
                <a:latin typeface="Arial"/>
                <a:cs typeface="Arial"/>
              </a:rPr>
              <a:t>Engl</a:t>
            </a:r>
            <a:r>
              <a:rPr sz="750" b="1" spc="-38" dirty="0">
                <a:latin typeface="Arial"/>
                <a:cs typeface="Arial"/>
              </a:rPr>
              <a:t> </a:t>
            </a:r>
            <a:r>
              <a:rPr sz="750" b="1" spc="-124" dirty="0">
                <a:latin typeface="Arial"/>
                <a:cs typeface="Arial"/>
              </a:rPr>
              <a:t>J</a:t>
            </a:r>
            <a:r>
              <a:rPr sz="750" b="1" spc="-30" dirty="0">
                <a:latin typeface="Arial"/>
                <a:cs typeface="Arial"/>
              </a:rPr>
              <a:t> </a:t>
            </a:r>
            <a:r>
              <a:rPr sz="750" b="1" spc="-26" dirty="0">
                <a:latin typeface="Arial"/>
                <a:cs typeface="Arial"/>
              </a:rPr>
              <a:t>Med.</a:t>
            </a:r>
            <a:r>
              <a:rPr sz="750" b="1" spc="-19" dirty="0">
                <a:latin typeface="Arial"/>
                <a:cs typeface="Arial"/>
              </a:rPr>
              <a:t> </a:t>
            </a:r>
            <a:r>
              <a:rPr sz="750" b="1" spc="-38" dirty="0">
                <a:latin typeface="Arial"/>
                <a:cs typeface="Arial"/>
              </a:rPr>
              <a:t>2023;388(22):2058-</a:t>
            </a:r>
            <a:r>
              <a:rPr sz="750" b="1" spc="-8" dirty="0">
                <a:latin typeface="Arial"/>
                <a:cs typeface="Arial"/>
              </a:rPr>
              <a:t>2070.</a:t>
            </a:r>
            <a:endParaRPr sz="750" dirty="0">
              <a:latin typeface="Arial"/>
              <a:cs typeface="Arial"/>
            </a:endParaRPr>
          </a:p>
        </p:txBody>
      </p:sp>
    </p:spTree>
    <p:extLst>
      <p:ext uri="{BB962C8B-B14F-4D97-AF65-F5344CB8AC3E}">
        <p14:creationId xmlns:p14="http://schemas.microsoft.com/office/powerpoint/2010/main" val="38433335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97983" y="50599"/>
            <a:ext cx="3310414" cy="148117"/>
          </a:xfrm>
          <a:prstGeom prst="rect">
            <a:avLst/>
          </a:prstGeom>
        </p:spPr>
        <p:txBody>
          <a:bodyPr vert="horz" wrap="square" lIns="0" tIns="9525" rIns="0" bIns="0" rtlCol="0">
            <a:spAutoFit/>
          </a:bodyPr>
          <a:lstStyle/>
          <a:p>
            <a:pPr marL="28575">
              <a:spcBef>
                <a:spcPts val="75"/>
              </a:spcBef>
            </a:pPr>
            <a:r>
              <a:rPr sz="900" dirty="0">
                <a:solidFill>
                  <a:srgbClr val="3F4444"/>
                </a:solidFill>
                <a:latin typeface="Arial"/>
                <a:cs typeface="Arial"/>
              </a:rPr>
              <a:t>San</a:t>
            </a:r>
            <a:r>
              <a:rPr sz="900" spc="-64" dirty="0">
                <a:solidFill>
                  <a:srgbClr val="3F4444"/>
                </a:solidFill>
                <a:latin typeface="Arial"/>
                <a:cs typeface="Arial"/>
              </a:rPr>
              <a:t> </a:t>
            </a:r>
            <a:r>
              <a:rPr sz="900" dirty="0">
                <a:solidFill>
                  <a:srgbClr val="3F4444"/>
                </a:solidFill>
                <a:latin typeface="Arial"/>
                <a:cs typeface="Arial"/>
              </a:rPr>
              <a:t>Antonio</a:t>
            </a:r>
            <a:r>
              <a:rPr sz="900" spc="-11" dirty="0">
                <a:solidFill>
                  <a:srgbClr val="3F4444"/>
                </a:solidFill>
                <a:latin typeface="Arial"/>
                <a:cs typeface="Arial"/>
              </a:rPr>
              <a:t> </a:t>
            </a:r>
            <a:r>
              <a:rPr sz="900" dirty="0">
                <a:solidFill>
                  <a:srgbClr val="3F4444"/>
                </a:solidFill>
                <a:latin typeface="Arial"/>
                <a:cs typeface="Arial"/>
              </a:rPr>
              <a:t>Breast</a:t>
            </a:r>
            <a:r>
              <a:rPr sz="900" spc="-11" dirty="0">
                <a:solidFill>
                  <a:srgbClr val="3F4444"/>
                </a:solidFill>
                <a:latin typeface="Arial"/>
                <a:cs typeface="Arial"/>
              </a:rPr>
              <a:t> </a:t>
            </a:r>
            <a:r>
              <a:rPr sz="900" dirty="0">
                <a:solidFill>
                  <a:srgbClr val="3F4444"/>
                </a:solidFill>
                <a:latin typeface="Arial"/>
                <a:cs typeface="Arial"/>
              </a:rPr>
              <a:t>Cancer</a:t>
            </a:r>
            <a:r>
              <a:rPr sz="900" spc="-11" dirty="0">
                <a:solidFill>
                  <a:srgbClr val="3F4444"/>
                </a:solidFill>
                <a:latin typeface="Arial"/>
                <a:cs typeface="Arial"/>
              </a:rPr>
              <a:t> </a:t>
            </a:r>
            <a:r>
              <a:rPr sz="900" dirty="0">
                <a:solidFill>
                  <a:srgbClr val="3F4444"/>
                </a:solidFill>
                <a:latin typeface="Arial"/>
                <a:cs typeface="Arial"/>
              </a:rPr>
              <a:t>Symposium</a:t>
            </a:r>
            <a:r>
              <a:rPr sz="900" baseline="24305" dirty="0">
                <a:solidFill>
                  <a:srgbClr val="3F4444"/>
                </a:solidFill>
                <a:latin typeface="Arial"/>
                <a:cs typeface="Arial"/>
              </a:rPr>
              <a:t>®</a:t>
            </a:r>
            <a:r>
              <a:rPr sz="900" dirty="0">
                <a:solidFill>
                  <a:srgbClr val="3F4444"/>
                </a:solidFill>
                <a:latin typeface="Arial"/>
                <a:cs typeface="Arial"/>
              </a:rPr>
              <a:t>,</a:t>
            </a:r>
            <a:r>
              <a:rPr sz="900" spc="-11" dirty="0">
                <a:solidFill>
                  <a:srgbClr val="3F4444"/>
                </a:solidFill>
                <a:latin typeface="Arial"/>
                <a:cs typeface="Arial"/>
              </a:rPr>
              <a:t> </a:t>
            </a:r>
            <a:r>
              <a:rPr sz="900" dirty="0">
                <a:solidFill>
                  <a:srgbClr val="3F4444"/>
                </a:solidFill>
                <a:latin typeface="Arial"/>
                <a:cs typeface="Arial"/>
              </a:rPr>
              <a:t>December</a:t>
            </a:r>
            <a:r>
              <a:rPr sz="900" spc="-15" dirty="0">
                <a:solidFill>
                  <a:srgbClr val="3F4444"/>
                </a:solidFill>
                <a:latin typeface="Arial"/>
                <a:cs typeface="Arial"/>
              </a:rPr>
              <a:t> </a:t>
            </a:r>
            <a:r>
              <a:rPr sz="900" dirty="0">
                <a:solidFill>
                  <a:srgbClr val="3F4444"/>
                </a:solidFill>
                <a:latin typeface="Arial"/>
                <a:cs typeface="Arial"/>
              </a:rPr>
              <a:t>6–10,</a:t>
            </a:r>
            <a:r>
              <a:rPr sz="900" spc="-11" dirty="0">
                <a:solidFill>
                  <a:srgbClr val="3F4444"/>
                </a:solidFill>
                <a:latin typeface="Arial"/>
                <a:cs typeface="Arial"/>
              </a:rPr>
              <a:t> </a:t>
            </a:r>
            <a:r>
              <a:rPr sz="900" spc="-15" dirty="0">
                <a:solidFill>
                  <a:srgbClr val="3F4444"/>
                </a:solidFill>
                <a:latin typeface="Arial"/>
                <a:cs typeface="Arial"/>
              </a:rPr>
              <a:t>2022</a:t>
            </a:r>
            <a:endParaRPr sz="900">
              <a:latin typeface="Arial"/>
              <a:cs typeface="Arial"/>
            </a:endParaRPr>
          </a:p>
        </p:txBody>
      </p:sp>
      <p:sp>
        <p:nvSpPr>
          <p:cNvPr id="3" name="object 3"/>
          <p:cNvSpPr txBox="1">
            <a:spLocks noGrp="1"/>
          </p:cNvSpPr>
          <p:nvPr>
            <p:ph type="title"/>
          </p:nvPr>
        </p:nvSpPr>
        <p:spPr>
          <a:xfrm>
            <a:off x="296466" y="288572"/>
            <a:ext cx="7547134" cy="355867"/>
          </a:xfrm>
          <a:prstGeom prst="rect">
            <a:avLst/>
          </a:prstGeom>
        </p:spPr>
        <p:txBody>
          <a:bodyPr vert="horz" wrap="square" lIns="0" tIns="9525" rIns="0" bIns="0" rtlCol="0">
            <a:spAutoFit/>
          </a:bodyPr>
          <a:lstStyle/>
          <a:p>
            <a:pPr marL="9525">
              <a:spcBef>
                <a:spcPts val="75"/>
              </a:spcBef>
            </a:pPr>
            <a:r>
              <a:rPr spc="-8" dirty="0"/>
              <a:t>Investigator­</a:t>
            </a:r>
            <a:r>
              <a:rPr lang="en-US" spc="-8" dirty="0"/>
              <a:t> </a:t>
            </a:r>
            <a:r>
              <a:rPr dirty="0"/>
              <a:t>assessed PFS by subgroup: Overall </a:t>
            </a:r>
            <a:r>
              <a:rPr spc="-8" dirty="0"/>
              <a:t>population</a:t>
            </a:r>
          </a:p>
        </p:txBody>
      </p:sp>
      <p:grpSp>
        <p:nvGrpSpPr>
          <p:cNvPr id="4" name="object 4"/>
          <p:cNvGrpSpPr/>
          <p:nvPr/>
        </p:nvGrpSpPr>
        <p:grpSpPr>
          <a:xfrm>
            <a:off x="457200" y="876334"/>
            <a:ext cx="8441055" cy="3389471"/>
            <a:chOff x="609600" y="1165270"/>
            <a:chExt cx="11254740" cy="4519295"/>
          </a:xfrm>
        </p:grpSpPr>
        <p:sp>
          <p:nvSpPr>
            <p:cNvPr id="5" name="object 5"/>
            <p:cNvSpPr/>
            <p:nvPr/>
          </p:nvSpPr>
          <p:spPr>
            <a:xfrm>
              <a:off x="609600" y="1165275"/>
              <a:ext cx="11248390" cy="226060"/>
            </a:xfrm>
            <a:custGeom>
              <a:avLst/>
              <a:gdLst/>
              <a:ahLst/>
              <a:cxnLst/>
              <a:rect l="l" t="t" r="r" b="b"/>
              <a:pathLst>
                <a:path w="11248390" h="226059">
                  <a:moveTo>
                    <a:pt x="11248098" y="0"/>
                  </a:moveTo>
                  <a:lnTo>
                    <a:pt x="11248098" y="0"/>
                  </a:lnTo>
                  <a:lnTo>
                    <a:pt x="0" y="0"/>
                  </a:lnTo>
                  <a:lnTo>
                    <a:pt x="0" y="225640"/>
                  </a:lnTo>
                  <a:lnTo>
                    <a:pt x="11248098" y="225640"/>
                  </a:lnTo>
                  <a:lnTo>
                    <a:pt x="11248098" y="0"/>
                  </a:lnTo>
                  <a:close/>
                </a:path>
              </a:pathLst>
            </a:custGeom>
            <a:solidFill>
              <a:srgbClr val="F2F2F2"/>
            </a:solidFill>
          </p:spPr>
          <p:txBody>
            <a:bodyPr wrap="square" lIns="0" tIns="0" rIns="0" bIns="0" rtlCol="0"/>
            <a:lstStyle/>
            <a:p>
              <a:endParaRPr sz="1800"/>
            </a:p>
          </p:txBody>
        </p:sp>
        <p:sp>
          <p:nvSpPr>
            <p:cNvPr id="6" name="object 6"/>
            <p:cNvSpPr/>
            <p:nvPr/>
          </p:nvSpPr>
          <p:spPr>
            <a:xfrm>
              <a:off x="609600" y="1384566"/>
              <a:ext cx="6383020" cy="12700"/>
            </a:xfrm>
            <a:custGeom>
              <a:avLst/>
              <a:gdLst/>
              <a:ahLst/>
              <a:cxnLst/>
              <a:rect l="l" t="t" r="r" b="b"/>
              <a:pathLst>
                <a:path w="6383020" h="12700">
                  <a:moveTo>
                    <a:pt x="6382918" y="0"/>
                  </a:moveTo>
                  <a:lnTo>
                    <a:pt x="6382918" y="0"/>
                  </a:lnTo>
                  <a:lnTo>
                    <a:pt x="0" y="0"/>
                  </a:lnTo>
                  <a:lnTo>
                    <a:pt x="0" y="12700"/>
                  </a:lnTo>
                  <a:lnTo>
                    <a:pt x="6382918" y="12700"/>
                  </a:lnTo>
                  <a:lnTo>
                    <a:pt x="6382918" y="0"/>
                  </a:lnTo>
                  <a:close/>
                </a:path>
              </a:pathLst>
            </a:custGeom>
            <a:solidFill>
              <a:srgbClr val="D9D9D9"/>
            </a:solidFill>
          </p:spPr>
          <p:txBody>
            <a:bodyPr wrap="square" lIns="0" tIns="0" rIns="0" bIns="0" rtlCol="0"/>
            <a:lstStyle/>
            <a:p>
              <a:endParaRPr sz="1800"/>
            </a:p>
          </p:txBody>
        </p:sp>
        <p:sp>
          <p:nvSpPr>
            <p:cNvPr id="7" name="object 7"/>
            <p:cNvSpPr/>
            <p:nvPr/>
          </p:nvSpPr>
          <p:spPr>
            <a:xfrm>
              <a:off x="6992520" y="1390904"/>
              <a:ext cx="72390" cy="0"/>
            </a:xfrm>
            <a:custGeom>
              <a:avLst/>
              <a:gdLst/>
              <a:ahLst/>
              <a:cxnLst/>
              <a:rect l="l" t="t" r="r" b="b"/>
              <a:pathLst>
                <a:path w="72390">
                  <a:moveTo>
                    <a:pt x="0" y="0"/>
                  </a:moveTo>
                  <a:lnTo>
                    <a:pt x="72196" y="0"/>
                  </a:lnTo>
                </a:path>
              </a:pathLst>
            </a:custGeom>
            <a:ln w="12700">
              <a:solidFill>
                <a:srgbClr val="D9D9D9"/>
              </a:solidFill>
            </a:ln>
          </p:spPr>
          <p:txBody>
            <a:bodyPr wrap="square" lIns="0" tIns="0" rIns="0" bIns="0" rtlCol="0"/>
            <a:lstStyle/>
            <a:p>
              <a:endParaRPr sz="1800"/>
            </a:p>
          </p:txBody>
        </p:sp>
        <p:sp>
          <p:nvSpPr>
            <p:cNvPr id="8" name="object 8"/>
            <p:cNvSpPr/>
            <p:nvPr/>
          </p:nvSpPr>
          <p:spPr>
            <a:xfrm>
              <a:off x="7064705" y="1384566"/>
              <a:ext cx="4793615" cy="12700"/>
            </a:xfrm>
            <a:custGeom>
              <a:avLst/>
              <a:gdLst/>
              <a:ahLst/>
              <a:cxnLst/>
              <a:rect l="l" t="t" r="r" b="b"/>
              <a:pathLst>
                <a:path w="4793615" h="12700">
                  <a:moveTo>
                    <a:pt x="4792992" y="0"/>
                  </a:moveTo>
                  <a:lnTo>
                    <a:pt x="3195332" y="0"/>
                  </a:lnTo>
                  <a:lnTo>
                    <a:pt x="1597672" y="0"/>
                  </a:lnTo>
                  <a:lnTo>
                    <a:pt x="0" y="0"/>
                  </a:lnTo>
                  <a:lnTo>
                    <a:pt x="0" y="12700"/>
                  </a:lnTo>
                  <a:lnTo>
                    <a:pt x="1597672" y="12700"/>
                  </a:lnTo>
                  <a:lnTo>
                    <a:pt x="3195332" y="12700"/>
                  </a:lnTo>
                  <a:lnTo>
                    <a:pt x="4792992" y="12700"/>
                  </a:lnTo>
                  <a:lnTo>
                    <a:pt x="4792992" y="0"/>
                  </a:lnTo>
                  <a:close/>
                </a:path>
              </a:pathLst>
            </a:custGeom>
            <a:solidFill>
              <a:srgbClr val="D9D9D9"/>
            </a:solidFill>
          </p:spPr>
          <p:txBody>
            <a:bodyPr wrap="square" lIns="0" tIns="0" rIns="0" bIns="0" rtlCol="0"/>
            <a:lstStyle/>
            <a:p>
              <a:endParaRPr sz="1800"/>
            </a:p>
          </p:txBody>
        </p:sp>
        <p:sp>
          <p:nvSpPr>
            <p:cNvPr id="9" name="object 9"/>
            <p:cNvSpPr/>
            <p:nvPr/>
          </p:nvSpPr>
          <p:spPr>
            <a:xfrm>
              <a:off x="609600" y="1842172"/>
              <a:ext cx="11248390" cy="676910"/>
            </a:xfrm>
            <a:custGeom>
              <a:avLst/>
              <a:gdLst/>
              <a:ahLst/>
              <a:cxnLst/>
              <a:rect l="l" t="t" r="r" b="b"/>
              <a:pathLst>
                <a:path w="11248390" h="676910">
                  <a:moveTo>
                    <a:pt x="11248098" y="0"/>
                  </a:moveTo>
                  <a:lnTo>
                    <a:pt x="11248098" y="0"/>
                  </a:lnTo>
                  <a:lnTo>
                    <a:pt x="0" y="0"/>
                  </a:lnTo>
                  <a:lnTo>
                    <a:pt x="0" y="676910"/>
                  </a:lnTo>
                  <a:lnTo>
                    <a:pt x="11248098" y="676910"/>
                  </a:lnTo>
                  <a:lnTo>
                    <a:pt x="11248098" y="451269"/>
                  </a:lnTo>
                  <a:lnTo>
                    <a:pt x="11248098" y="225640"/>
                  </a:lnTo>
                  <a:lnTo>
                    <a:pt x="11248098" y="0"/>
                  </a:lnTo>
                  <a:close/>
                </a:path>
              </a:pathLst>
            </a:custGeom>
            <a:solidFill>
              <a:srgbClr val="F2F2F2"/>
            </a:solidFill>
          </p:spPr>
          <p:txBody>
            <a:bodyPr wrap="square" lIns="0" tIns="0" rIns="0" bIns="0" rtlCol="0"/>
            <a:lstStyle/>
            <a:p>
              <a:endParaRPr sz="1800"/>
            </a:p>
          </p:txBody>
        </p:sp>
        <p:sp>
          <p:nvSpPr>
            <p:cNvPr id="10" name="object 10"/>
            <p:cNvSpPr/>
            <p:nvPr/>
          </p:nvSpPr>
          <p:spPr>
            <a:xfrm>
              <a:off x="609600" y="1835822"/>
              <a:ext cx="6383020" cy="12700"/>
            </a:xfrm>
            <a:custGeom>
              <a:avLst/>
              <a:gdLst/>
              <a:ahLst/>
              <a:cxnLst/>
              <a:rect l="l" t="t" r="r" b="b"/>
              <a:pathLst>
                <a:path w="6383020" h="12700">
                  <a:moveTo>
                    <a:pt x="6382918" y="0"/>
                  </a:moveTo>
                  <a:lnTo>
                    <a:pt x="6382918" y="0"/>
                  </a:lnTo>
                  <a:lnTo>
                    <a:pt x="0" y="0"/>
                  </a:lnTo>
                  <a:lnTo>
                    <a:pt x="0" y="12700"/>
                  </a:lnTo>
                  <a:lnTo>
                    <a:pt x="6382918" y="12700"/>
                  </a:lnTo>
                  <a:lnTo>
                    <a:pt x="6382918" y="0"/>
                  </a:lnTo>
                  <a:close/>
                </a:path>
              </a:pathLst>
            </a:custGeom>
            <a:solidFill>
              <a:srgbClr val="D9D9D9"/>
            </a:solidFill>
          </p:spPr>
          <p:txBody>
            <a:bodyPr wrap="square" lIns="0" tIns="0" rIns="0" bIns="0" rtlCol="0"/>
            <a:lstStyle/>
            <a:p>
              <a:endParaRPr sz="1800"/>
            </a:p>
          </p:txBody>
        </p:sp>
        <p:sp>
          <p:nvSpPr>
            <p:cNvPr id="11" name="object 11"/>
            <p:cNvSpPr/>
            <p:nvPr/>
          </p:nvSpPr>
          <p:spPr>
            <a:xfrm>
              <a:off x="6992520" y="1842172"/>
              <a:ext cx="72390" cy="0"/>
            </a:xfrm>
            <a:custGeom>
              <a:avLst/>
              <a:gdLst/>
              <a:ahLst/>
              <a:cxnLst/>
              <a:rect l="l" t="t" r="r" b="b"/>
              <a:pathLst>
                <a:path w="72390">
                  <a:moveTo>
                    <a:pt x="0" y="0"/>
                  </a:moveTo>
                  <a:lnTo>
                    <a:pt x="72196" y="0"/>
                  </a:lnTo>
                </a:path>
              </a:pathLst>
            </a:custGeom>
            <a:ln w="12700">
              <a:solidFill>
                <a:srgbClr val="D9D9D9"/>
              </a:solidFill>
            </a:ln>
          </p:spPr>
          <p:txBody>
            <a:bodyPr wrap="square" lIns="0" tIns="0" rIns="0" bIns="0" rtlCol="0"/>
            <a:lstStyle/>
            <a:p>
              <a:endParaRPr sz="1800"/>
            </a:p>
          </p:txBody>
        </p:sp>
        <p:sp>
          <p:nvSpPr>
            <p:cNvPr id="12" name="object 12"/>
            <p:cNvSpPr/>
            <p:nvPr/>
          </p:nvSpPr>
          <p:spPr>
            <a:xfrm>
              <a:off x="2622880" y="1835822"/>
              <a:ext cx="9235440" cy="238760"/>
            </a:xfrm>
            <a:custGeom>
              <a:avLst/>
              <a:gdLst/>
              <a:ahLst/>
              <a:cxnLst/>
              <a:rect l="l" t="t" r="r" b="b"/>
              <a:pathLst>
                <a:path w="9235440" h="238760">
                  <a:moveTo>
                    <a:pt x="4369638" y="225640"/>
                  </a:moveTo>
                  <a:lnTo>
                    <a:pt x="3945483" y="225640"/>
                  </a:lnTo>
                  <a:lnTo>
                    <a:pt x="2377389" y="225640"/>
                  </a:lnTo>
                  <a:lnTo>
                    <a:pt x="1015860" y="225640"/>
                  </a:lnTo>
                  <a:lnTo>
                    <a:pt x="0" y="225640"/>
                  </a:lnTo>
                  <a:lnTo>
                    <a:pt x="0" y="238340"/>
                  </a:lnTo>
                  <a:lnTo>
                    <a:pt x="1015860" y="238340"/>
                  </a:lnTo>
                  <a:lnTo>
                    <a:pt x="2377389" y="238340"/>
                  </a:lnTo>
                  <a:lnTo>
                    <a:pt x="3945483" y="238340"/>
                  </a:lnTo>
                  <a:lnTo>
                    <a:pt x="4369638" y="238340"/>
                  </a:lnTo>
                  <a:lnTo>
                    <a:pt x="4369638" y="225640"/>
                  </a:lnTo>
                  <a:close/>
                </a:path>
                <a:path w="9235440" h="238760">
                  <a:moveTo>
                    <a:pt x="9234818" y="0"/>
                  </a:moveTo>
                  <a:lnTo>
                    <a:pt x="7637158" y="0"/>
                  </a:lnTo>
                  <a:lnTo>
                    <a:pt x="6039497" y="0"/>
                  </a:lnTo>
                  <a:lnTo>
                    <a:pt x="4441825" y="0"/>
                  </a:lnTo>
                  <a:lnTo>
                    <a:pt x="4441825" y="12700"/>
                  </a:lnTo>
                  <a:lnTo>
                    <a:pt x="6039497" y="12700"/>
                  </a:lnTo>
                  <a:lnTo>
                    <a:pt x="7637158" y="12700"/>
                  </a:lnTo>
                  <a:lnTo>
                    <a:pt x="9234818" y="12700"/>
                  </a:lnTo>
                  <a:lnTo>
                    <a:pt x="9234818" y="0"/>
                  </a:lnTo>
                  <a:close/>
                </a:path>
              </a:pathLst>
            </a:custGeom>
            <a:solidFill>
              <a:srgbClr val="D9D9D9"/>
            </a:solidFill>
          </p:spPr>
          <p:txBody>
            <a:bodyPr wrap="square" lIns="0" tIns="0" rIns="0" bIns="0" rtlCol="0"/>
            <a:lstStyle/>
            <a:p>
              <a:endParaRPr sz="1800"/>
            </a:p>
          </p:txBody>
        </p:sp>
        <p:sp>
          <p:nvSpPr>
            <p:cNvPr id="13" name="object 13"/>
            <p:cNvSpPr/>
            <p:nvPr/>
          </p:nvSpPr>
          <p:spPr>
            <a:xfrm>
              <a:off x="6992520" y="2067805"/>
              <a:ext cx="72390" cy="0"/>
            </a:xfrm>
            <a:custGeom>
              <a:avLst/>
              <a:gdLst/>
              <a:ahLst/>
              <a:cxnLst/>
              <a:rect l="l" t="t" r="r" b="b"/>
              <a:pathLst>
                <a:path w="72390">
                  <a:moveTo>
                    <a:pt x="0" y="0"/>
                  </a:moveTo>
                  <a:lnTo>
                    <a:pt x="72196" y="0"/>
                  </a:lnTo>
                </a:path>
              </a:pathLst>
            </a:custGeom>
            <a:ln w="12700">
              <a:solidFill>
                <a:srgbClr val="D9D9D9"/>
              </a:solidFill>
            </a:ln>
          </p:spPr>
          <p:txBody>
            <a:bodyPr wrap="square" lIns="0" tIns="0" rIns="0" bIns="0" rtlCol="0"/>
            <a:lstStyle/>
            <a:p>
              <a:endParaRPr sz="1800"/>
            </a:p>
          </p:txBody>
        </p:sp>
        <p:sp>
          <p:nvSpPr>
            <p:cNvPr id="14" name="object 14"/>
            <p:cNvSpPr/>
            <p:nvPr/>
          </p:nvSpPr>
          <p:spPr>
            <a:xfrm>
              <a:off x="2622880" y="2061463"/>
              <a:ext cx="9235440" cy="238760"/>
            </a:xfrm>
            <a:custGeom>
              <a:avLst/>
              <a:gdLst/>
              <a:ahLst/>
              <a:cxnLst/>
              <a:rect l="l" t="t" r="r" b="b"/>
              <a:pathLst>
                <a:path w="9235440" h="238760">
                  <a:moveTo>
                    <a:pt x="4369638" y="225628"/>
                  </a:moveTo>
                  <a:lnTo>
                    <a:pt x="3945483" y="225628"/>
                  </a:lnTo>
                  <a:lnTo>
                    <a:pt x="2377389" y="225628"/>
                  </a:lnTo>
                  <a:lnTo>
                    <a:pt x="1015860" y="225628"/>
                  </a:lnTo>
                  <a:lnTo>
                    <a:pt x="0" y="225628"/>
                  </a:lnTo>
                  <a:lnTo>
                    <a:pt x="0" y="238328"/>
                  </a:lnTo>
                  <a:lnTo>
                    <a:pt x="1015860" y="238328"/>
                  </a:lnTo>
                  <a:lnTo>
                    <a:pt x="2377389" y="238328"/>
                  </a:lnTo>
                  <a:lnTo>
                    <a:pt x="3945483" y="238328"/>
                  </a:lnTo>
                  <a:lnTo>
                    <a:pt x="4369638" y="238328"/>
                  </a:lnTo>
                  <a:lnTo>
                    <a:pt x="4369638" y="225628"/>
                  </a:lnTo>
                  <a:close/>
                </a:path>
                <a:path w="9235440" h="238760">
                  <a:moveTo>
                    <a:pt x="9234818" y="0"/>
                  </a:moveTo>
                  <a:lnTo>
                    <a:pt x="7637158" y="0"/>
                  </a:lnTo>
                  <a:lnTo>
                    <a:pt x="6039497" y="0"/>
                  </a:lnTo>
                  <a:lnTo>
                    <a:pt x="4441825" y="0"/>
                  </a:lnTo>
                  <a:lnTo>
                    <a:pt x="4441825" y="12700"/>
                  </a:lnTo>
                  <a:lnTo>
                    <a:pt x="6039497" y="12700"/>
                  </a:lnTo>
                  <a:lnTo>
                    <a:pt x="7637158" y="12700"/>
                  </a:lnTo>
                  <a:lnTo>
                    <a:pt x="9234818" y="12700"/>
                  </a:lnTo>
                  <a:lnTo>
                    <a:pt x="9234818" y="0"/>
                  </a:lnTo>
                  <a:close/>
                </a:path>
              </a:pathLst>
            </a:custGeom>
            <a:solidFill>
              <a:srgbClr val="D9D9D9"/>
            </a:solidFill>
          </p:spPr>
          <p:txBody>
            <a:bodyPr wrap="square" lIns="0" tIns="0" rIns="0" bIns="0" rtlCol="0"/>
            <a:lstStyle/>
            <a:p>
              <a:endParaRPr sz="1800"/>
            </a:p>
          </p:txBody>
        </p:sp>
        <p:sp>
          <p:nvSpPr>
            <p:cNvPr id="15" name="object 15"/>
            <p:cNvSpPr/>
            <p:nvPr/>
          </p:nvSpPr>
          <p:spPr>
            <a:xfrm>
              <a:off x="6992520" y="2293439"/>
              <a:ext cx="72390" cy="0"/>
            </a:xfrm>
            <a:custGeom>
              <a:avLst/>
              <a:gdLst/>
              <a:ahLst/>
              <a:cxnLst/>
              <a:rect l="l" t="t" r="r" b="b"/>
              <a:pathLst>
                <a:path w="72390">
                  <a:moveTo>
                    <a:pt x="0" y="0"/>
                  </a:moveTo>
                  <a:lnTo>
                    <a:pt x="72196" y="0"/>
                  </a:lnTo>
                </a:path>
              </a:pathLst>
            </a:custGeom>
            <a:ln w="12700">
              <a:solidFill>
                <a:srgbClr val="D9D9D9"/>
              </a:solidFill>
            </a:ln>
          </p:spPr>
          <p:txBody>
            <a:bodyPr wrap="square" lIns="0" tIns="0" rIns="0" bIns="0" rtlCol="0"/>
            <a:lstStyle/>
            <a:p>
              <a:endParaRPr sz="1800"/>
            </a:p>
          </p:txBody>
        </p:sp>
        <p:sp>
          <p:nvSpPr>
            <p:cNvPr id="16" name="object 16"/>
            <p:cNvSpPr/>
            <p:nvPr/>
          </p:nvSpPr>
          <p:spPr>
            <a:xfrm>
              <a:off x="609600" y="2287091"/>
              <a:ext cx="11248390" cy="238760"/>
            </a:xfrm>
            <a:custGeom>
              <a:avLst/>
              <a:gdLst/>
              <a:ahLst/>
              <a:cxnLst/>
              <a:rect l="l" t="t" r="r" b="b"/>
              <a:pathLst>
                <a:path w="11248390" h="238760">
                  <a:moveTo>
                    <a:pt x="6382918" y="225640"/>
                  </a:moveTo>
                  <a:lnTo>
                    <a:pt x="6382918" y="225640"/>
                  </a:lnTo>
                  <a:lnTo>
                    <a:pt x="0" y="225640"/>
                  </a:lnTo>
                  <a:lnTo>
                    <a:pt x="0" y="238340"/>
                  </a:lnTo>
                  <a:lnTo>
                    <a:pt x="6382918" y="238340"/>
                  </a:lnTo>
                  <a:lnTo>
                    <a:pt x="6382918" y="225640"/>
                  </a:lnTo>
                  <a:close/>
                </a:path>
                <a:path w="11248390" h="238760">
                  <a:moveTo>
                    <a:pt x="11248098" y="0"/>
                  </a:moveTo>
                  <a:lnTo>
                    <a:pt x="9650438" y="0"/>
                  </a:lnTo>
                  <a:lnTo>
                    <a:pt x="8052778" y="0"/>
                  </a:lnTo>
                  <a:lnTo>
                    <a:pt x="6455105" y="0"/>
                  </a:lnTo>
                  <a:lnTo>
                    <a:pt x="6455105" y="12700"/>
                  </a:lnTo>
                  <a:lnTo>
                    <a:pt x="8052778" y="12700"/>
                  </a:lnTo>
                  <a:lnTo>
                    <a:pt x="9650438" y="12700"/>
                  </a:lnTo>
                  <a:lnTo>
                    <a:pt x="11248098" y="12700"/>
                  </a:lnTo>
                  <a:lnTo>
                    <a:pt x="11248098" y="0"/>
                  </a:lnTo>
                  <a:close/>
                </a:path>
              </a:pathLst>
            </a:custGeom>
            <a:solidFill>
              <a:srgbClr val="D9D9D9"/>
            </a:solidFill>
          </p:spPr>
          <p:txBody>
            <a:bodyPr wrap="square" lIns="0" tIns="0" rIns="0" bIns="0" rtlCol="0"/>
            <a:lstStyle/>
            <a:p>
              <a:endParaRPr sz="1800"/>
            </a:p>
          </p:txBody>
        </p:sp>
        <p:sp>
          <p:nvSpPr>
            <p:cNvPr id="17" name="object 17"/>
            <p:cNvSpPr/>
            <p:nvPr/>
          </p:nvSpPr>
          <p:spPr>
            <a:xfrm>
              <a:off x="6992520" y="2519073"/>
              <a:ext cx="72390" cy="0"/>
            </a:xfrm>
            <a:custGeom>
              <a:avLst/>
              <a:gdLst/>
              <a:ahLst/>
              <a:cxnLst/>
              <a:rect l="l" t="t" r="r" b="b"/>
              <a:pathLst>
                <a:path w="72390">
                  <a:moveTo>
                    <a:pt x="0" y="0"/>
                  </a:moveTo>
                  <a:lnTo>
                    <a:pt x="72196" y="0"/>
                  </a:lnTo>
                </a:path>
              </a:pathLst>
            </a:custGeom>
            <a:ln w="12700">
              <a:solidFill>
                <a:srgbClr val="D9D9D9"/>
              </a:solidFill>
            </a:ln>
          </p:spPr>
          <p:txBody>
            <a:bodyPr wrap="square" lIns="0" tIns="0" rIns="0" bIns="0" rtlCol="0"/>
            <a:lstStyle/>
            <a:p>
              <a:endParaRPr sz="1800"/>
            </a:p>
          </p:txBody>
        </p:sp>
        <p:sp>
          <p:nvSpPr>
            <p:cNvPr id="18" name="object 18"/>
            <p:cNvSpPr/>
            <p:nvPr/>
          </p:nvSpPr>
          <p:spPr>
            <a:xfrm>
              <a:off x="7064705" y="2512732"/>
              <a:ext cx="4793615" cy="12700"/>
            </a:xfrm>
            <a:custGeom>
              <a:avLst/>
              <a:gdLst/>
              <a:ahLst/>
              <a:cxnLst/>
              <a:rect l="l" t="t" r="r" b="b"/>
              <a:pathLst>
                <a:path w="4793615" h="12700">
                  <a:moveTo>
                    <a:pt x="4792992" y="0"/>
                  </a:moveTo>
                  <a:lnTo>
                    <a:pt x="3195332" y="0"/>
                  </a:lnTo>
                  <a:lnTo>
                    <a:pt x="1597672" y="0"/>
                  </a:lnTo>
                  <a:lnTo>
                    <a:pt x="0" y="0"/>
                  </a:lnTo>
                  <a:lnTo>
                    <a:pt x="0" y="12700"/>
                  </a:lnTo>
                  <a:lnTo>
                    <a:pt x="1597672" y="12700"/>
                  </a:lnTo>
                  <a:lnTo>
                    <a:pt x="3195332" y="12700"/>
                  </a:lnTo>
                  <a:lnTo>
                    <a:pt x="4792992" y="12700"/>
                  </a:lnTo>
                  <a:lnTo>
                    <a:pt x="4792992" y="0"/>
                  </a:lnTo>
                  <a:close/>
                </a:path>
              </a:pathLst>
            </a:custGeom>
            <a:solidFill>
              <a:srgbClr val="D9D9D9"/>
            </a:solidFill>
          </p:spPr>
          <p:txBody>
            <a:bodyPr wrap="square" lIns="0" tIns="0" rIns="0" bIns="0" rtlCol="0"/>
            <a:lstStyle/>
            <a:p>
              <a:endParaRPr sz="1800"/>
            </a:p>
          </p:txBody>
        </p:sp>
        <p:sp>
          <p:nvSpPr>
            <p:cNvPr id="19" name="object 19"/>
            <p:cNvSpPr/>
            <p:nvPr/>
          </p:nvSpPr>
          <p:spPr>
            <a:xfrm>
              <a:off x="609600" y="3195980"/>
              <a:ext cx="11248390" cy="451484"/>
            </a:xfrm>
            <a:custGeom>
              <a:avLst/>
              <a:gdLst/>
              <a:ahLst/>
              <a:cxnLst/>
              <a:rect l="l" t="t" r="r" b="b"/>
              <a:pathLst>
                <a:path w="11248390" h="451485">
                  <a:moveTo>
                    <a:pt x="11248098" y="0"/>
                  </a:moveTo>
                  <a:lnTo>
                    <a:pt x="11248098" y="0"/>
                  </a:lnTo>
                  <a:lnTo>
                    <a:pt x="0" y="0"/>
                  </a:lnTo>
                  <a:lnTo>
                    <a:pt x="0" y="451269"/>
                  </a:lnTo>
                  <a:lnTo>
                    <a:pt x="11248098" y="451269"/>
                  </a:lnTo>
                  <a:lnTo>
                    <a:pt x="11248098" y="225640"/>
                  </a:lnTo>
                  <a:lnTo>
                    <a:pt x="11248098" y="0"/>
                  </a:lnTo>
                  <a:close/>
                </a:path>
              </a:pathLst>
            </a:custGeom>
            <a:solidFill>
              <a:srgbClr val="F2F2F2"/>
            </a:solidFill>
          </p:spPr>
          <p:txBody>
            <a:bodyPr wrap="square" lIns="0" tIns="0" rIns="0" bIns="0" rtlCol="0"/>
            <a:lstStyle/>
            <a:p>
              <a:endParaRPr sz="1800"/>
            </a:p>
          </p:txBody>
        </p:sp>
        <p:sp>
          <p:nvSpPr>
            <p:cNvPr id="20" name="object 20"/>
            <p:cNvSpPr/>
            <p:nvPr/>
          </p:nvSpPr>
          <p:spPr>
            <a:xfrm>
              <a:off x="609600" y="3189630"/>
              <a:ext cx="6383020" cy="12700"/>
            </a:xfrm>
            <a:custGeom>
              <a:avLst/>
              <a:gdLst/>
              <a:ahLst/>
              <a:cxnLst/>
              <a:rect l="l" t="t" r="r" b="b"/>
              <a:pathLst>
                <a:path w="6383020" h="12700">
                  <a:moveTo>
                    <a:pt x="6382918" y="0"/>
                  </a:moveTo>
                  <a:lnTo>
                    <a:pt x="6382918" y="0"/>
                  </a:lnTo>
                  <a:lnTo>
                    <a:pt x="0" y="0"/>
                  </a:lnTo>
                  <a:lnTo>
                    <a:pt x="0" y="12700"/>
                  </a:lnTo>
                  <a:lnTo>
                    <a:pt x="6382918" y="12700"/>
                  </a:lnTo>
                  <a:lnTo>
                    <a:pt x="6382918" y="0"/>
                  </a:lnTo>
                  <a:close/>
                </a:path>
              </a:pathLst>
            </a:custGeom>
            <a:solidFill>
              <a:srgbClr val="D9D9D9"/>
            </a:solidFill>
          </p:spPr>
          <p:txBody>
            <a:bodyPr wrap="square" lIns="0" tIns="0" rIns="0" bIns="0" rtlCol="0"/>
            <a:lstStyle/>
            <a:p>
              <a:endParaRPr sz="1800"/>
            </a:p>
          </p:txBody>
        </p:sp>
        <p:sp>
          <p:nvSpPr>
            <p:cNvPr id="21" name="object 21"/>
            <p:cNvSpPr/>
            <p:nvPr/>
          </p:nvSpPr>
          <p:spPr>
            <a:xfrm>
              <a:off x="6992520" y="3195976"/>
              <a:ext cx="72390" cy="0"/>
            </a:xfrm>
            <a:custGeom>
              <a:avLst/>
              <a:gdLst/>
              <a:ahLst/>
              <a:cxnLst/>
              <a:rect l="l" t="t" r="r" b="b"/>
              <a:pathLst>
                <a:path w="72390">
                  <a:moveTo>
                    <a:pt x="0" y="0"/>
                  </a:moveTo>
                  <a:lnTo>
                    <a:pt x="72196" y="0"/>
                  </a:lnTo>
                </a:path>
              </a:pathLst>
            </a:custGeom>
            <a:ln w="12700">
              <a:solidFill>
                <a:srgbClr val="D9D9D9"/>
              </a:solidFill>
            </a:ln>
          </p:spPr>
          <p:txBody>
            <a:bodyPr wrap="square" lIns="0" tIns="0" rIns="0" bIns="0" rtlCol="0"/>
            <a:lstStyle/>
            <a:p>
              <a:endParaRPr sz="1800"/>
            </a:p>
          </p:txBody>
        </p:sp>
        <p:sp>
          <p:nvSpPr>
            <p:cNvPr id="22" name="object 22"/>
            <p:cNvSpPr/>
            <p:nvPr/>
          </p:nvSpPr>
          <p:spPr>
            <a:xfrm>
              <a:off x="2622880" y="3189630"/>
              <a:ext cx="9235440" cy="238760"/>
            </a:xfrm>
            <a:custGeom>
              <a:avLst/>
              <a:gdLst/>
              <a:ahLst/>
              <a:cxnLst/>
              <a:rect l="l" t="t" r="r" b="b"/>
              <a:pathLst>
                <a:path w="9235440" h="238760">
                  <a:moveTo>
                    <a:pt x="4369638" y="225640"/>
                  </a:moveTo>
                  <a:lnTo>
                    <a:pt x="3945483" y="225640"/>
                  </a:lnTo>
                  <a:lnTo>
                    <a:pt x="2377389" y="225640"/>
                  </a:lnTo>
                  <a:lnTo>
                    <a:pt x="1015860" y="225640"/>
                  </a:lnTo>
                  <a:lnTo>
                    <a:pt x="0" y="225640"/>
                  </a:lnTo>
                  <a:lnTo>
                    <a:pt x="0" y="238340"/>
                  </a:lnTo>
                  <a:lnTo>
                    <a:pt x="1015860" y="238340"/>
                  </a:lnTo>
                  <a:lnTo>
                    <a:pt x="2377389" y="238340"/>
                  </a:lnTo>
                  <a:lnTo>
                    <a:pt x="3945483" y="238340"/>
                  </a:lnTo>
                  <a:lnTo>
                    <a:pt x="4369638" y="238340"/>
                  </a:lnTo>
                  <a:lnTo>
                    <a:pt x="4369638" y="225640"/>
                  </a:lnTo>
                  <a:close/>
                </a:path>
                <a:path w="9235440" h="238760">
                  <a:moveTo>
                    <a:pt x="9234818" y="0"/>
                  </a:moveTo>
                  <a:lnTo>
                    <a:pt x="7637158" y="0"/>
                  </a:lnTo>
                  <a:lnTo>
                    <a:pt x="6039497" y="0"/>
                  </a:lnTo>
                  <a:lnTo>
                    <a:pt x="4441825" y="0"/>
                  </a:lnTo>
                  <a:lnTo>
                    <a:pt x="4441825" y="12700"/>
                  </a:lnTo>
                  <a:lnTo>
                    <a:pt x="6039497" y="12700"/>
                  </a:lnTo>
                  <a:lnTo>
                    <a:pt x="7637158" y="12700"/>
                  </a:lnTo>
                  <a:lnTo>
                    <a:pt x="9234818" y="12700"/>
                  </a:lnTo>
                  <a:lnTo>
                    <a:pt x="9234818" y="0"/>
                  </a:lnTo>
                  <a:close/>
                </a:path>
              </a:pathLst>
            </a:custGeom>
            <a:solidFill>
              <a:srgbClr val="D9D9D9"/>
            </a:solidFill>
          </p:spPr>
          <p:txBody>
            <a:bodyPr wrap="square" lIns="0" tIns="0" rIns="0" bIns="0" rtlCol="0"/>
            <a:lstStyle/>
            <a:p>
              <a:endParaRPr sz="1800"/>
            </a:p>
          </p:txBody>
        </p:sp>
        <p:sp>
          <p:nvSpPr>
            <p:cNvPr id="23" name="object 23"/>
            <p:cNvSpPr/>
            <p:nvPr/>
          </p:nvSpPr>
          <p:spPr>
            <a:xfrm>
              <a:off x="6992520" y="3421610"/>
              <a:ext cx="72390" cy="0"/>
            </a:xfrm>
            <a:custGeom>
              <a:avLst/>
              <a:gdLst/>
              <a:ahLst/>
              <a:cxnLst/>
              <a:rect l="l" t="t" r="r" b="b"/>
              <a:pathLst>
                <a:path w="72390">
                  <a:moveTo>
                    <a:pt x="0" y="0"/>
                  </a:moveTo>
                  <a:lnTo>
                    <a:pt x="72196" y="0"/>
                  </a:lnTo>
                </a:path>
              </a:pathLst>
            </a:custGeom>
            <a:ln w="12700">
              <a:solidFill>
                <a:srgbClr val="D9D9D9"/>
              </a:solidFill>
            </a:ln>
          </p:spPr>
          <p:txBody>
            <a:bodyPr wrap="square" lIns="0" tIns="0" rIns="0" bIns="0" rtlCol="0"/>
            <a:lstStyle/>
            <a:p>
              <a:endParaRPr sz="1800"/>
            </a:p>
          </p:txBody>
        </p:sp>
        <p:sp>
          <p:nvSpPr>
            <p:cNvPr id="24" name="object 24"/>
            <p:cNvSpPr/>
            <p:nvPr/>
          </p:nvSpPr>
          <p:spPr>
            <a:xfrm>
              <a:off x="609600" y="3415271"/>
              <a:ext cx="11248390" cy="238760"/>
            </a:xfrm>
            <a:custGeom>
              <a:avLst/>
              <a:gdLst/>
              <a:ahLst/>
              <a:cxnLst/>
              <a:rect l="l" t="t" r="r" b="b"/>
              <a:pathLst>
                <a:path w="11248390" h="238760">
                  <a:moveTo>
                    <a:pt x="6382918" y="225628"/>
                  </a:moveTo>
                  <a:lnTo>
                    <a:pt x="6382918" y="225628"/>
                  </a:lnTo>
                  <a:lnTo>
                    <a:pt x="0" y="225628"/>
                  </a:lnTo>
                  <a:lnTo>
                    <a:pt x="0" y="238328"/>
                  </a:lnTo>
                  <a:lnTo>
                    <a:pt x="6382918" y="238328"/>
                  </a:lnTo>
                  <a:lnTo>
                    <a:pt x="6382918" y="225628"/>
                  </a:lnTo>
                  <a:close/>
                </a:path>
                <a:path w="11248390" h="238760">
                  <a:moveTo>
                    <a:pt x="11248098" y="0"/>
                  </a:moveTo>
                  <a:lnTo>
                    <a:pt x="9650438" y="0"/>
                  </a:lnTo>
                  <a:lnTo>
                    <a:pt x="8052778" y="0"/>
                  </a:lnTo>
                  <a:lnTo>
                    <a:pt x="6455105" y="0"/>
                  </a:lnTo>
                  <a:lnTo>
                    <a:pt x="6455105" y="12700"/>
                  </a:lnTo>
                  <a:lnTo>
                    <a:pt x="8052778" y="12700"/>
                  </a:lnTo>
                  <a:lnTo>
                    <a:pt x="9650438" y="12700"/>
                  </a:lnTo>
                  <a:lnTo>
                    <a:pt x="11248098" y="12700"/>
                  </a:lnTo>
                  <a:lnTo>
                    <a:pt x="11248098" y="0"/>
                  </a:lnTo>
                  <a:close/>
                </a:path>
              </a:pathLst>
            </a:custGeom>
            <a:solidFill>
              <a:srgbClr val="D9D9D9"/>
            </a:solidFill>
          </p:spPr>
          <p:txBody>
            <a:bodyPr wrap="square" lIns="0" tIns="0" rIns="0" bIns="0" rtlCol="0"/>
            <a:lstStyle/>
            <a:p>
              <a:endParaRPr sz="1800"/>
            </a:p>
          </p:txBody>
        </p:sp>
        <p:sp>
          <p:nvSpPr>
            <p:cNvPr id="25" name="object 25"/>
            <p:cNvSpPr/>
            <p:nvPr/>
          </p:nvSpPr>
          <p:spPr>
            <a:xfrm>
              <a:off x="6992520" y="3647244"/>
              <a:ext cx="72390" cy="0"/>
            </a:xfrm>
            <a:custGeom>
              <a:avLst/>
              <a:gdLst/>
              <a:ahLst/>
              <a:cxnLst/>
              <a:rect l="l" t="t" r="r" b="b"/>
              <a:pathLst>
                <a:path w="72390">
                  <a:moveTo>
                    <a:pt x="0" y="0"/>
                  </a:moveTo>
                  <a:lnTo>
                    <a:pt x="72196" y="0"/>
                  </a:lnTo>
                </a:path>
              </a:pathLst>
            </a:custGeom>
            <a:ln w="12700">
              <a:solidFill>
                <a:srgbClr val="D9D9D9"/>
              </a:solidFill>
            </a:ln>
          </p:spPr>
          <p:txBody>
            <a:bodyPr wrap="square" lIns="0" tIns="0" rIns="0" bIns="0" rtlCol="0"/>
            <a:lstStyle/>
            <a:p>
              <a:endParaRPr sz="1800"/>
            </a:p>
          </p:txBody>
        </p:sp>
        <p:sp>
          <p:nvSpPr>
            <p:cNvPr id="26" name="object 26"/>
            <p:cNvSpPr/>
            <p:nvPr/>
          </p:nvSpPr>
          <p:spPr>
            <a:xfrm>
              <a:off x="7064705" y="3640899"/>
              <a:ext cx="4793615" cy="12700"/>
            </a:xfrm>
            <a:custGeom>
              <a:avLst/>
              <a:gdLst/>
              <a:ahLst/>
              <a:cxnLst/>
              <a:rect l="l" t="t" r="r" b="b"/>
              <a:pathLst>
                <a:path w="4793615" h="12700">
                  <a:moveTo>
                    <a:pt x="4792992" y="0"/>
                  </a:moveTo>
                  <a:lnTo>
                    <a:pt x="3195332" y="0"/>
                  </a:lnTo>
                  <a:lnTo>
                    <a:pt x="1597672" y="0"/>
                  </a:lnTo>
                  <a:lnTo>
                    <a:pt x="0" y="0"/>
                  </a:lnTo>
                  <a:lnTo>
                    <a:pt x="0" y="12700"/>
                  </a:lnTo>
                  <a:lnTo>
                    <a:pt x="1597672" y="12700"/>
                  </a:lnTo>
                  <a:lnTo>
                    <a:pt x="3195332" y="12700"/>
                  </a:lnTo>
                  <a:lnTo>
                    <a:pt x="4792992" y="12700"/>
                  </a:lnTo>
                  <a:lnTo>
                    <a:pt x="4792992" y="0"/>
                  </a:lnTo>
                  <a:close/>
                </a:path>
              </a:pathLst>
            </a:custGeom>
            <a:solidFill>
              <a:srgbClr val="D9D9D9"/>
            </a:solidFill>
          </p:spPr>
          <p:txBody>
            <a:bodyPr wrap="square" lIns="0" tIns="0" rIns="0" bIns="0" rtlCol="0"/>
            <a:lstStyle/>
            <a:p>
              <a:endParaRPr sz="1800"/>
            </a:p>
          </p:txBody>
        </p:sp>
        <p:sp>
          <p:nvSpPr>
            <p:cNvPr id="27" name="object 27"/>
            <p:cNvSpPr/>
            <p:nvPr/>
          </p:nvSpPr>
          <p:spPr>
            <a:xfrm>
              <a:off x="609600" y="4098518"/>
              <a:ext cx="11248390" cy="451484"/>
            </a:xfrm>
            <a:custGeom>
              <a:avLst/>
              <a:gdLst/>
              <a:ahLst/>
              <a:cxnLst/>
              <a:rect l="l" t="t" r="r" b="b"/>
              <a:pathLst>
                <a:path w="11248390" h="451485">
                  <a:moveTo>
                    <a:pt x="11248098" y="0"/>
                  </a:moveTo>
                  <a:lnTo>
                    <a:pt x="11248098" y="0"/>
                  </a:lnTo>
                  <a:lnTo>
                    <a:pt x="0" y="0"/>
                  </a:lnTo>
                  <a:lnTo>
                    <a:pt x="0" y="451269"/>
                  </a:lnTo>
                  <a:lnTo>
                    <a:pt x="11248098" y="451269"/>
                  </a:lnTo>
                  <a:lnTo>
                    <a:pt x="11248098" y="225628"/>
                  </a:lnTo>
                  <a:lnTo>
                    <a:pt x="11248098" y="0"/>
                  </a:lnTo>
                  <a:close/>
                </a:path>
              </a:pathLst>
            </a:custGeom>
            <a:solidFill>
              <a:srgbClr val="F2F2F2"/>
            </a:solidFill>
          </p:spPr>
          <p:txBody>
            <a:bodyPr wrap="square" lIns="0" tIns="0" rIns="0" bIns="0" rtlCol="0"/>
            <a:lstStyle/>
            <a:p>
              <a:endParaRPr sz="1800"/>
            </a:p>
          </p:txBody>
        </p:sp>
        <p:sp>
          <p:nvSpPr>
            <p:cNvPr id="28" name="object 28"/>
            <p:cNvSpPr/>
            <p:nvPr/>
          </p:nvSpPr>
          <p:spPr>
            <a:xfrm>
              <a:off x="609600" y="4092168"/>
              <a:ext cx="6383020" cy="12700"/>
            </a:xfrm>
            <a:custGeom>
              <a:avLst/>
              <a:gdLst/>
              <a:ahLst/>
              <a:cxnLst/>
              <a:rect l="l" t="t" r="r" b="b"/>
              <a:pathLst>
                <a:path w="6383020" h="12700">
                  <a:moveTo>
                    <a:pt x="6382918" y="0"/>
                  </a:moveTo>
                  <a:lnTo>
                    <a:pt x="6382918" y="0"/>
                  </a:lnTo>
                  <a:lnTo>
                    <a:pt x="0" y="0"/>
                  </a:lnTo>
                  <a:lnTo>
                    <a:pt x="0" y="12700"/>
                  </a:lnTo>
                  <a:lnTo>
                    <a:pt x="6382918" y="12700"/>
                  </a:lnTo>
                  <a:lnTo>
                    <a:pt x="6382918" y="0"/>
                  </a:lnTo>
                  <a:close/>
                </a:path>
              </a:pathLst>
            </a:custGeom>
            <a:solidFill>
              <a:srgbClr val="D9D9D9"/>
            </a:solidFill>
          </p:spPr>
          <p:txBody>
            <a:bodyPr wrap="square" lIns="0" tIns="0" rIns="0" bIns="0" rtlCol="0"/>
            <a:lstStyle/>
            <a:p>
              <a:endParaRPr sz="1800"/>
            </a:p>
          </p:txBody>
        </p:sp>
        <p:sp>
          <p:nvSpPr>
            <p:cNvPr id="29" name="object 29"/>
            <p:cNvSpPr/>
            <p:nvPr/>
          </p:nvSpPr>
          <p:spPr>
            <a:xfrm>
              <a:off x="6992520" y="4098511"/>
              <a:ext cx="72390" cy="0"/>
            </a:xfrm>
            <a:custGeom>
              <a:avLst/>
              <a:gdLst/>
              <a:ahLst/>
              <a:cxnLst/>
              <a:rect l="l" t="t" r="r" b="b"/>
              <a:pathLst>
                <a:path w="72390">
                  <a:moveTo>
                    <a:pt x="0" y="0"/>
                  </a:moveTo>
                  <a:lnTo>
                    <a:pt x="72196" y="0"/>
                  </a:lnTo>
                </a:path>
              </a:pathLst>
            </a:custGeom>
            <a:ln w="12700">
              <a:solidFill>
                <a:srgbClr val="D9D9D9"/>
              </a:solidFill>
            </a:ln>
          </p:spPr>
          <p:txBody>
            <a:bodyPr wrap="square" lIns="0" tIns="0" rIns="0" bIns="0" rtlCol="0"/>
            <a:lstStyle/>
            <a:p>
              <a:endParaRPr sz="1800"/>
            </a:p>
          </p:txBody>
        </p:sp>
        <p:sp>
          <p:nvSpPr>
            <p:cNvPr id="30" name="object 30"/>
            <p:cNvSpPr/>
            <p:nvPr/>
          </p:nvSpPr>
          <p:spPr>
            <a:xfrm>
              <a:off x="2622880" y="4092168"/>
              <a:ext cx="9235440" cy="238760"/>
            </a:xfrm>
            <a:custGeom>
              <a:avLst/>
              <a:gdLst/>
              <a:ahLst/>
              <a:cxnLst/>
              <a:rect l="l" t="t" r="r" b="b"/>
              <a:pathLst>
                <a:path w="9235440" h="238760">
                  <a:moveTo>
                    <a:pt x="4369638" y="225628"/>
                  </a:moveTo>
                  <a:lnTo>
                    <a:pt x="3945483" y="225628"/>
                  </a:lnTo>
                  <a:lnTo>
                    <a:pt x="2377389" y="225628"/>
                  </a:lnTo>
                  <a:lnTo>
                    <a:pt x="1015860" y="225628"/>
                  </a:lnTo>
                  <a:lnTo>
                    <a:pt x="0" y="225628"/>
                  </a:lnTo>
                  <a:lnTo>
                    <a:pt x="0" y="238328"/>
                  </a:lnTo>
                  <a:lnTo>
                    <a:pt x="1015860" y="238328"/>
                  </a:lnTo>
                  <a:lnTo>
                    <a:pt x="2377389" y="238328"/>
                  </a:lnTo>
                  <a:lnTo>
                    <a:pt x="3945483" y="238328"/>
                  </a:lnTo>
                  <a:lnTo>
                    <a:pt x="4369638" y="238328"/>
                  </a:lnTo>
                  <a:lnTo>
                    <a:pt x="4369638" y="225628"/>
                  </a:lnTo>
                  <a:close/>
                </a:path>
                <a:path w="9235440" h="238760">
                  <a:moveTo>
                    <a:pt x="9234818" y="0"/>
                  </a:moveTo>
                  <a:lnTo>
                    <a:pt x="7637158" y="0"/>
                  </a:lnTo>
                  <a:lnTo>
                    <a:pt x="6039497" y="0"/>
                  </a:lnTo>
                  <a:lnTo>
                    <a:pt x="4441825" y="0"/>
                  </a:lnTo>
                  <a:lnTo>
                    <a:pt x="4441825" y="12700"/>
                  </a:lnTo>
                  <a:lnTo>
                    <a:pt x="6039497" y="12700"/>
                  </a:lnTo>
                  <a:lnTo>
                    <a:pt x="7637158" y="12700"/>
                  </a:lnTo>
                  <a:lnTo>
                    <a:pt x="9234818" y="12700"/>
                  </a:lnTo>
                  <a:lnTo>
                    <a:pt x="9234818" y="0"/>
                  </a:lnTo>
                  <a:close/>
                </a:path>
              </a:pathLst>
            </a:custGeom>
            <a:solidFill>
              <a:srgbClr val="D9D9D9"/>
            </a:solidFill>
          </p:spPr>
          <p:txBody>
            <a:bodyPr wrap="square" lIns="0" tIns="0" rIns="0" bIns="0" rtlCol="0"/>
            <a:lstStyle/>
            <a:p>
              <a:endParaRPr sz="1800"/>
            </a:p>
          </p:txBody>
        </p:sp>
        <p:sp>
          <p:nvSpPr>
            <p:cNvPr id="31" name="object 31"/>
            <p:cNvSpPr/>
            <p:nvPr/>
          </p:nvSpPr>
          <p:spPr>
            <a:xfrm>
              <a:off x="6992520" y="4324146"/>
              <a:ext cx="72390" cy="0"/>
            </a:xfrm>
            <a:custGeom>
              <a:avLst/>
              <a:gdLst/>
              <a:ahLst/>
              <a:cxnLst/>
              <a:rect l="l" t="t" r="r" b="b"/>
              <a:pathLst>
                <a:path w="72390">
                  <a:moveTo>
                    <a:pt x="0" y="0"/>
                  </a:moveTo>
                  <a:lnTo>
                    <a:pt x="72196" y="0"/>
                  </a:lnTo>
                </a:path>
              </a:pathLst>
            </a:custGeom>
            <a:ln w="12700">
              <a:solidFill>
                <a:srgbClr val="D9D9D9"/>
              </a:solidFill>
            </a:ln>
          </p:spPr>
          <p:txBody>
            <a:bodyPr wrap="square" lIns="0" tIns="0" rIns="0" bIns="0" rtlCol="0"/>
            <a:lstStyle/>
            <a:p>
              <a:endParaRPr sz="1800"/>
            </a:p>
          </p:txBody>
        </p:sp>
        <p:sp>
          <p:nvSpPr>
            <p:cNvPr id="32" name="object 32"/>
            <p:cNvSpPr/>
            <p:nvPr/>
          </p:nvSpPr>
          <p:spPr>
            <a:xfrm>
              <a:off x="609600" y="4317796"/>
              <a:ext cx="11248390" cy="238760"/>
            </a:xfrm>
            <a:custGeom>
              <a:avLst/>
              <a:gdLst/>
              <a:ahLst/>
              <a:cxnLst/>
              <a:rect l="l" t="t" r="r" b="b"/>
              <a:pathLst>
                <a:path w="11248390" h="238760">
                  <a:moveTo>
                    <a:pt x="6382918" y="225640"/>
                  </a:moveTo>
                  <a:lnTo>
                    <a:pt x="6382918" y="225640"/>
                  </a:lnTo>
                  <a:lnTo>
                    <a:pt x="0" y="225640"/>
                  </a:lnTo>
                  <a:lnTo>
                    <a:pt x="0" y="238340"/>
                  </a:lnTo>
                  <a:lnTo>
                    <a:pt x="6382918" y="238340"/>
                  </a:lnTo>
                  <a:lnTo>
                    <a:pt x="6382918" y="225640"/>
                  </a:lnTo>
                  <a:close/>
                </a:path>
                <a:path w="11248390" h="238760">
                  <a:moveTo>
                    <a:pt x="11248098" y="0"/>
                  </a:moveTo>
                  <a:lnTo>
                    <a:pt x="9650438" y="0"/>
                  </a:lnTo>
                  <a:lnTo>
                    <a:pt x="8052778" y="0"/>
                  </a:lnTo>
                  <a:lnTo>
                    <a:pt x="6455105" y="0"/>
                  </a:lnTo>
                  <a:lnTo>
                    <a:pt x="6455105" y="12700"/>
                  </a:lnTo>
                  <a:lnTo>
                    <a:pt x="8052778" y="12700"/>
                  </a:lnTo>
                  <a:lnTo>
                    <a:pt x="9650438" y="12700"/>
                  </a:lnTo>
                  <a:lnTo>
                    <a:pt x="11248098" y="12700"/>
                  </a:lnTo>
                  <a:lnTo>
                    <a:pt x="11248098" y="0"/>
                  </a:lnTo>
                  <a:close/>
                </a:path>
              </a:pathLst>
            </a:custGeom>
            <a:solidFill>
              <a:srgbClr val="D9D9D9"/>
            </a:solidFill>
          </p:spPr>
          <p:txBody>
            <a:bodyPr wrap="square" lIns="0" tIns="0" rIns="0" bIns="0" rtlCol="0"/>
            <a:lstStyle/>
            <a:p>
              <a:endParaRPr sz="1800"/>
            </a:p>
          </p:txBody>
        </p:sp>
        <p:sp>
          <p:nvSpPr>
            <p:cNvPr id="33" name="object 33"/>
            <p:cNvSpPr/>
            <p:nvPr/>
          </p:nvSpPr>
          <p:spPr>
            <a:xfrm>
              <a:off x="6992520" y="4549780"/>
              <a:ext cx="72390" cy="0"/>
            </a:xfrm>
            <a:custGeom>
              <a:avLst/>
              <a:gdLst/>
              <a:ahLst/>
              <a:cxnLst/>
              <a:rect l="l" t="t" r="r" b="b"/>
              <a:pathLst>
                <a:path w="72390">
                  <a:moveTo>
                    <a:pt x="0" y="0"/>
                  </a:moveTo>
                  <a:lnTo>
                    <a:pt x="72196" y="0"/>
                  </a:lnTo>
                </a:path>
              </a:pathLst>
            </a:custGeom>
            <a:ln w="12700">
              <a:solidFill>
                <a:srgbClr val="D9D9D9"/>
              </a:solidFill>
            </a:ln>
          </p:spPr>
          <p:txBody>
            <a:bodyPr wrap="square" lIns="0" tIns="0" rIns="0" bIns="0" rtlCol="0"/>
            <a:lstStyle/>
            <a:p>
              <a:endParaRPr sz="1800"/>
            </a:p>
          </p:txBody>
        </p:sp>
        <p:sp>
          <p:nvSpPr>
            <p:cNvPr id="34" name="object 34"/>
            <p:cNvSpPr/>
            <p:nvPr/>
          </p:nvSpPr>
          <p:spPr>
            <a:xfrm>
              <a:off x="7064705" y="4543437"/>
              <a:ext cx="4793615" cy="12700"/>
            </a:xfrm>
            <a:custGeom>
              <a:avLst/>
              <a:gdLst/>
              <a:ahLst/>
              <a:cxnLst/>
              <a:rect l="l" t="t" r="r" b="b"/>
              <a:pathLst>
                <a:path w="4793615" h="12700">
                  <a:moveTo>
                    <a:pt x="4792992" y="0"/>
                  </a:moveTo>
                  <a:lnTo>
                    <a:pt x="3195332" y="0"/>
                  </a:lnTo>
                  <a:lnTo>
                    <a:pt x="1597672" y="0"/>
                  </a:lnTo>
                  <a:lnTo>
                    <a:pt x="0" y="0"/>
                  </a:lnTo>
                  <a:lnTo>
                    <a:pt x="0" y="12700"/>
                  </a:lnTo>
                  <a:lnTo>
                    <a:pt x="1597672" y="12700"/>
                  </a:lnTo>
                  <a:lnTo>
                    <a:pt x="3195332" y="12700"/>
                  </a:lnTo>
                  <a:lnTo>
                    <a:pt x="4792992" y="12700"/>
                  </a:lnTo>
                  <a:lnTo>
                    <a:pt x="4792992" y="0"/>
                  </a:lnTo>
                  <a:close/>
                </a:path>
              </a:pathLst>
            </a:custGeom>
            <a:solidFill>
              <a:srgbClr val="D9D9D9"/>
            </a:solidFill>
          </p:spPr>
          <p:txBody>
            <a:bodyPr wrap="square" lIns="0" tIns="0" rIns="0" bIns="0" rtlCol="0"/>
            <a:lstStyle/>
            <a:p>
              <a:endParaRPr sz="1800"/>
            </a:p>
          </p:txBody>
        </p:sp>
        <p:sp>
          <p:nvSpPr>
            <p:cNvPr id="35" name="object 35"/>
            <p:cNvSpPr/>
            <p:nvPr/>
          </p:nvSpPr>
          <p:spPr>
            <a:xfrm>
              <a:off x="609600" y="5001056"/>
              <a:ext cx="11248390" cy="451484"/>
            </a:xfrm>
            <a:custGeom>
              <a:avLst/>
              <a:gdLst/>
              <a:ahLst/>
              <a:cxnLst/>
              <a:rect l="l" t="t" r="r" b="b"/>
              <a:pathLst>
                <a:path w="11248390" h="451485">
                  <a:moveTo>
                    <a:pt x="11248098" y="0"/>
                  </a:moveTo>
                  <a:lnTo>
                    <a:pt x="11248098" y="0"/>
                  </a:lnTo>
                  <a:lnTo>
                    <a:pt x="0" y="0"/>
                  </a:lnTo>
                  <a:lnTo>
                    <a:pt x="0" y="451269"/>
                  </a:lnTo>
                  <a:lnTo>
                    <a:pt x="11248098" y="451269"/>
                  </a:lnTo>
                  <a:lnTo>
                    <a:pt x="11248098" y="225628"/>
                  </a:lnTo>
                  <a:lnTo>
                    <a:pt x="11248098" y="0"/>
                  </a:lnTo>
                  <a:close/>
                </a:path>
              </a:pathLst>
            </a:custGeom>
            <a:solidFill>
              <a:srgbClr val="F2F2F2"/>
            </a:solidFill>
          </p:spPr>
          <p:txBody>
            <a:bodyPr wrap="square" lIns="0" tIns="0" rIns="0" bIns="0" rtlCol="0"/>
            <a:lstStyle/>
            <a:p>
              <a:endParaRPr sz="1800"/>
            </a:p>
          </p:txBody>
        </p:sp>
        <p:sp>
          <p:nvSpPr>
            <p:cNvPr id="36" name="object 36"/>
            <p:cNvSpPr/>
            <p:nvPr/>
          </p:nvSpPr>
          <p:spPr>
            <a:xfrm>
              <a:off x="609600" y="4994706"/>
              <a:ext cx="6383020" cy="12700"/>
            </a:xfrm>
            <a:custGeom>
              <a:avLst/>
              <a:gdLst/>
              <a:ahLst/>
              <a:cxnLst/>
              <a:rect l="l" t="t" r="r" b="b"/>
              <a:pathLst>
                <a:path w="6383020" h="12700">
                  <a:moveTo>
                    <a:pt x="6382918" y="0"/>
                  </a:moveTo>
                  <a:lnTo>
                    <a:pt x="6382918" y="0"/>
                  </a:lnTo>
                  <a:lnTo>
                    <a:pt x="0" y="0"/>
                  </a:lnTo>
                  <a:lnTo>
                    <a:pt x="0" y="12700"/>
                  </a:lnTo>
                  <a:lnTo>
                    <a:pt x="6382918" y="12700"/>
                  </a:lnTo>
                  <a:lnTo>
                    <a:pt x="6382918" y="0"/>
                  </a:lnTo>
                  <a:close/>
                </a:path>
              </a:pathLst>
            </a:custGeom>
            <a:solidFill>
              <a:srgbClr val="D9D9D9"/>
            </a:solidFill>
          </p:spPr>
          <p:txBody>
            <a:bodyPr wrap="square" lIns="0" tIns="0" rIns="0" bIns="0" rtlCol="0"/>
            <a:lstStyle/>
            <a:p>
              <a:endParaRPr sz="1800"/>
            </a:p>
          </p:txBody>
        </p:sp>
        <p:sp>
          <p:nvSpPr>
            <p:cNvPr id="37" name="object 37"/>
            <p:cNvSpPr/>
            <p:nvPr/>
          </p:nvSpPr>
          <p:spPr>
            <a:xfrm>
              <a:off x="6992520" y="5001047"/>
              <a:ext cx="72390" cy="0"/>
            </a:xfrm>
            <a:custGeom>
              <a:avLst/>
              <a:gdLst/>
              <a:ahLst/>
              <a:cxnLst/>
              <a:rect l="l" t="t" r="r" b="b"/>
              <a:pathLst>
                <a:path w="72390">
                  <a:moveTo>
                    <a:pt x="0" y="0"/>
                  </a:moveTo>
                  <a:lnTo>
                    <a:pt x="72196" y="0"/>
                  </a:lnTo>
                </a:path>
              </a:pathLst>
            </a:custGeom>
            <a:ln w="12700">
              <a:solidFill>
                <a:srgbClr val="D9D9D9"/>
              </a:solidFill>
            </a:ln>
          </p:spPr>
          <p:txBody>
            <a:bodyPr wrap="square" lIns="0" tIns="0" rIns="0" bIns="0" rtlCol="0"/>
            <a:lstStyle/>
            <a:p>
              <a:endParaRPr sz="1800"/>
            </a:p>
          </p:txBody>
        </p:sp>
        <p:sp>
          <p:nvSpPr>
            <p:cNvPr id="38" name="object 38"/>
            <p:cNvSpPr/>
            <p:nvPr/>
          </p:nvSpPr>
          <p:spPr>
            <a:xfrm>
              <a:off x="2622880" y="4994706"/>
              <a:ext cx="9235440" cy="238760"/>
            </a:xfrm>
            <a:custGeom>
              <a:avLst/>
              <a:gdLst/>
              <a:ahLst/>
              <a:cxnLst/>
              <a:rect l="l" t="t" r="r" b="b"/>
              <a:pathLst>
                <a:path w="9235440" h="238760">
                  <a:moveTo>
                    <a:pt x="4369638" y="225628"/>
                  </a:moveTo>
                  <a:lnTo>
                    <a:pt x="3945483" y="225628"/>
                  </a:lnTo>
                  <a:lnTo>
                    <a:pt x="2377389" y="225628"/>
                  </a:lnTo>
                  <a:lnTo>
                    <a:pt x="1015860" y="225628"/>
                  </a:lnTo>
                  <a:lnTo>
                    <a:pt x="0" y="225628"/>
                  </a:lnTo>
                  <a:lnTo>
                    <a:pt x="0" y="238328"/>
                  </a:lnTo>
                  <a:lnTo>
                    <a:pt x="1015860" y="238328"/>
                  </a:lnTo>
                  <a:lnTo>
                    <a:pt x="2377389" y="238328"/>
                  </a:lnTo>
                  <a:lnTo>
                    <a:pt x="3945483" y="238328"/>
                  </a:lnTo>
                  <a:lnTo>
                    <a:pt x="4369638" y="238328"/>
                  </a:lnTo>
                  <a:lnTo>
                    <a:pt x="4369638" y="225628"/>
                  </a:lnTo>
                  <a:close/>
                </a:path>
                <a:path w="9235440" h="238760">
                  <a:moveTo>
                    <a:pt x="9234818" y="0"/>
                  </a:moveTo>
                  <a:lnTo>
                    <a:pt x="7637158" y="0"/>
                  </a:lnTo>
                  <a:lnTo>
                    <a:pt x="6039497" y="0"/>
                  </a:lnTo>
                  <a:lnTo>
                    <a:pt x="4441825" y="0"/>
                  </a:lnTo>
                  <a:lnTo>
                    <a:pt x="4441825" y="12700"/>
                  </a:lnTo>
                  <a:lnTo>
                    <a:pt x="6039497" y="12700"/>
                  </a:lnTo>
                  <a:lnTo>
                    <a:pt x="7637158" y="12700"/>
                  </a:lnTo>
                  <a:lnTo>
                    <a:pt x="9234818" y="12700"/>
                  </a:lnTo>
                  <a:lnTo>
                    <a:pt x="9234818" y="0"/>
                  </a:lnTo>
                  <a:close/>
                </a:path>
              </a:pathLst>
            </a:custGeom>
            <a:solidFill>
              <a:srgbClr val="D9D9D9"/>
            </a:solidFill>
          </p:spPr>
          <p:txBody>
            <a:bodyPr wrap="square" lIns="0" tIns="0" rIns="0" bIns="0" rtlCol="0"/>
            <a:lstStyle/>
            <a:p>
              <a:endParaRPr sz="1800"/>
            </a:p>
          </p:txBody>
        </p:sp>
        <p:sp>
          <p:nvSpPr>
            <p:cNvPr id="39" name="object 39"/>
            <p:cNvSpPr/>
            <p:nvPr/>
          </p:nvSpPr>
          <p:spPr>
            <a:xfrm>
              <a:off x="6992520" y="5226682"/>
              <a:ext cx="72390" cy="0"/>
            </a:xfrm>
            <a:custGeom>
              <a:avLst/>
              <a:gdLst/>
              <a:ahLst/>
              <a:cxnLst/>
              <a:rect l="l" t="t" r="r" b="b"/>
              <a:pathLst>
                <a:path w="72390">
                  <a:moveTo>
                    <a:pt x="0" y="0"/>
                  </a:moveTo>
                  <a:lnTo>
                    <a:pt x="72196" y="0"/>
                  </a:lnTo>
                </a:path>
              </a:pathLst>
            </a:custGeom>
            <a:ln w="12700">
              <a:solidFill>
                <a:srgbClr val="D9D9D9"/>
              </a:solidFill>
            </a:ln>
          </p:spPr>
          <p:txBody>
            <a:bodyPr wrap="square" lIns="0" tIns="0" rIns="0" bIns="0" rtlCol="0"/>
            <a:lstStyle/>
            <a:p>
              <a:endParaRPr sz="1800"/>
            </a:p>
          </p:txBody>
        </p:sp>
        <p:sp>
          <p:nvSpPr>
            <p:cNvPr id="40" name="object 40"/>
            <p:cNvSpPr/>
            <p:nvPr/>
          </p:nvSpPr>
          <p:spPr>
            <a:xfrm>
              <a:off x="609600" y="5220334"/>
              <a:ext cx="11248390" cy="238760"/>
            </a:xfrm>
            <a:custGeom>
              <a:avLst/>
              <a:gdLst/>
              <a:ahLst/>
              <a:cxnLst/>
              <a:rect l="l" t="t" r="r" b="b"/>
              <a:pathLst>
                <a:path w="11248390" h="238760">
                  <a:moveTo>
                    <a:pt x="6382918" y="225640"/>
                  </a:moveTo>
                  <a:lnTo>
                    <a:pt x="6382918" y="225640"/>
                  </a:lnTo>
                  <a:lnTo>
                    <a:pt x="0" y="225640"/>
                  </a:lnTo>
                  <a:lnTo>
                    <a:pt x="0" y="238340"/>
                  </a:lnTo>
                  <a:lnTo>
                    <a:pt x="6382918" y="238340"/>
                  </a:lnTo>
                  <a:lnTo>
                    <a:pt x="6382918" y="225640"/>
                  </a:lnTo>
                  <a:close/>
                </a:path>
                <a:path w="11248390" h="238760">
                  <a:moveTo>
                    <a:pt x="11248098" y="0"/>
                  </a:moveTo>
                  <a:lnTo>
                    <a:pt x="9650438" y="0"/>
                  </a:lnTo>
                  <a:lnTo>
                    <a:pt x="8052778" y="0"/>
                  </a:lnTo>
                  <a:lnTo>
                    <a:pt x="6455105" y="0"/>
                  </a:lnTo>
                  <a:lnTo>
                    <a:pt x="6455105" y="12700"/>
                  </a:lnTo>
                  <a:lnTo>
                    <a:pt x="8052778" y="12700"/>
                  </a:lnTo>
                  <a:lnTo>
                    <a:pt x="9650438" y="12700"/>
                  </a:lnTo>
                  <a:lnTo>
                    <a:pt x="11248098" y="12700"/>
                  </a:lnTo>
                  <a:lnTo>
                    <a:pt x="11248098" y="0"/>
                  </a:lnTo>
                  <a:close/>
                </a:path>
              </a:pathLst>
            </a:custGeom>
            <a:solidFill>
              <a:srgbClr val="D9D9D9"/>
            </a:solidFill>
          </p:spPr>
          <p:txBody>
            <a:bodyPr wrap="square" lIns="0" tIns="0" rIns="0" bIns="0" rtlCol="0"/>
            <a:lstStyle/>
            <a:p>
              <a:endParaRPr sz="1800"/>
            </a:p>
          </p:txBody>
        </p:sp>
        <p:sp>
          <p:nvSpPr>
            <p:cNvPr id="41" name="object 41"/>
            <p:cNvSpPr/>
            <p:nvPr/>
          </p:nvSpPr>
          <p:spPr>
            <a:xfrm>
              <a:off x="6992520" y="5452316"/>
              <a:ext cx="72390" cy="0"/>
            </a:xfrm>
            <a:custGeom>
              <a:avLst/>
              <a:gdLst/>
              <a:ahLst/>
              <a:cxnLst/>
              <a:rect l="l" t="t" r="r" b="b"/>
              <a:pathLst>
                <a:path w="72390">
                  <a:moveTo>
                    <a:pt x="0" y="0"/>
                  </a:moveTo>
                  <a:lnTo>
                    <a:pt x="72196" y="0"/>
                  </a:lnTo>
                </a:path>
              </a:pathLst>
            </a:custGeom>
            <a:ln w="12700">
              <a:solidFill>
                <a:srgbClr val="D9D9D9"/>
              </a:solidFill>
            </a:ln>
          </p:spPr>
          <p:txBody>
            <a:bodyPr wrap="square" lIns="0" tIns="0" rIns="0" bIns="0" rtlCol="0"/>
            <a:lstStyle/>
            <a:p>
              <a:endParaRPr sz="1800"/>
            </a:p>
          </p:txBody>
        </p:sp>
        <p:sp>
          <p:nvSpPr>
            <p:cNvPr id="42" name="object 42"/>
            <p:cNvSpPr/>
            <p:nvPr/>
          </p:nvSpPr>
          <p:spPr>
            <a:xfrm>
              <a:off x="7064705" y="5445975"/>
              <a:ext cx="4793615" cy="12700"/>
            </a:xfrm>
            <a:custGeom>
              <a:avLst/>
              <a:gdLst/>
              <a:ahLst/>
              <a:cxnLst/>
              <a:rect l="l" t="t" r="r" b="b"/>
              <a:pathLst>
                <a:path w="4793615" h="12700">
                  <a:moveTo>
                    <a:pt x="4792992" y="0"/>
                  </a:moveTo>
                  <a:lnTo>
                    <a:pt x="3195332" y="0"/>
                  </a:lnTo>
                  <a:lnTo>
                    <a:pt x="1597672" y="0"/>
                  </a:lnTo>
                  <a:lnTo>
                    <a:pt x="0" y="0"/>
                  </a:lnTo>
                  <a:lnTo>
                    <a:pt x="0" y="12700"/>
                  </a:lnTo>
                  <a:lnTo>
                    <a:pt x="1597672" y="12700"/>
                  </a:lnTo>
                  <a:lnTo>
                    <a:pt x="3195332" y="12700"/>
                  </a:lnTo>
                  <a:lnTo>
                    <a:pt x="4792992" y="12700"/>
                  </a:lnTo>
                  <a:lnTo>
                    <a:pt x="4792992" y="0"/>
                  </a:lnTo>
                  <a:close/>
                </a:path>
              </a:pathLst>
            </a:custGeom>
            <a:solidFill>
              <a:srgbClr val="D9D9D9"/>
            </a:solidFill>
          </p:spPr>
          <p:txBody>
            <a:bodyPr wrap="square" lIns="0" tIns="0" rIns="0" bIns="0" rtlCol="0"/>
            <a:lstStyle/>
            <a:p>
              <a:endParaRPr sz="1800"/>
            </a:p>
          </p:txBody>
        </p:sp>
        <p:sp>
          <p:nvSpPr>
            <p:cNvPr id="43" name="object 43"/>
            <p:cNvSpPr/>
            <p:nvPr/>
          </p:nvSpPr>
          <p:spPr>
            <a:xfrm>
              <a:off x="2622884" y="1616538"/>
              <a:ext cx="9235440" cy="4061460"/>
            </a:xfrm>
            <a:custGeom>
              <a:avLst/>
              <a:gdLst/>
              <a:ahLst/>
              <a:cxnLst/>
              <a:rect l="l" t="t" r="r" b="b"/>
              <a:pathLst>
                <a:path w="9235440" h="4061460">
                  <a:moveTo>
                    <a:pt x="0" y="0"/>
                  </a:moveTo>
                  <a:lnTo>
                    <a:pt x="1015861" y="0"/>
                  </a:lnTo>
                </a:path>
                <a:path w="9235440" h="4061460">
                  <a:moveTo>
                    <a:pt x="1015861" y="0"/>
                  </a:moveTo>
                  <a:lnTo>
                    <a:pt x="2377385" y="0"/>
                  </a:lnTo>
                </a:path>
                <a:path w="9235440" h="4061460">
                  <a:moveTo>
                    <a:pt x="2377385" y="0"/>
                  </a:moveTo>
                  <a:lnTo>
                    <a:pt x="3945482" y="0"/>
                  </a:lnTo>
                </a:path>
                <a:path w="9235440" h="4061460">
                  <a:moveTo>
                    <a:pt x="3945482" y="0"/>
                  </a:moveTo>
                  <a:lnTo>
                    <a:pt x="4369635" y="0"/>
                  </a:lnTo>
                </a:path>
                <a:path w="9235440" h="4061460">
                  <a:moveTo>
                    <a:pt x="4369635" y="0"/>
                  </a:moveTo>
                  <a:lnTo>
                    <a:pt x="4441832" y="0"/>
                  </a:lnTo>
                </a:path>
                <a:path w="9235440" h="4061460">
                  <a:moveTo>
                    <a:pt x="4441832" y="0"/>
                  </a:moveTo>
                  <a:lnTo>
                    <a:pt x="6039494" y="0"/>
                  </a:lnTo>
                </a:path>
                <a:path w="9235440" h="4061460">
                  <a:moveTo>
                    <a:pt x="6039494" y="0"/>
                  </a:moveTo>
                  <a:lnTo>
                    <a:pt x="7637157" y="0"/>
                  </a:lnTo>
                </a:path>
                <a:path w="9235440" h="4061460">
                  <a:moveTo>
                    <a:pt x="7637157" y="0"/>
                  </a:moveTo>
                  <a:lnTo>
                    <a:pt x="9234819" y="0"/>
                  </a:lnTo>
                </a:path>
                <a:path w="9235440" h="4061460">
                  <a:moveTo>
                    <a:pt x="0" y="1128170"/>
                  </a:moveTo>
                  <a:lnTo>
                    <a:pt x="1015861" y="1128170"/>
                  </a:lnTo>
                </a:path>
                <a:path w="9235440" h="4061460">
                  <a:moveTo>
                    <a:pt x="1015861" y="1128170"/>
                  </a:moveTo>
                  <a:lnTo>
                    <a:pt x="2377385" y="1128170"/>
                  </a:lnTo>
                </a:path>
                <a:path w="9235440" h="4061460">
                  <a:moveTo>
                    <a:pt x="2377385" y="1128170"/>
                  </a:moveTo>
                  <a:lnTo>
                    <a:pt x="3945482" y="1128170"/>
                  </a:lnTo>
                </a:path>
                <a:path w="9235440" h="4061460">
                  <a:moveTo>
                    <a:pt x="3945482" y="1128170"/>
                  </a:moveTo>
                  <a:lnTo>
                    <a:pt x="4369635" y="1128170"/>
                  </a:lnTo>
                </a:path>
                <a:path w="9235440" h="4061460">
                  <a:moveTo>
                    <a:pt x="4369635" y="1128170"/>
                  </a:moveTo>
                  <a:lnTo>
                    <a:pt x="4441832" y="1128170"/>
                  </a:lnTo>
                </a:path>
                <a:path w="9235440" h="4061460">
                  <a:moveTo>
                    <a:pt x="4441832" y="1128170"/>
                  </a:moveTo>
                  <a:lnTo>
                    <a:pt x="6039494" y="1128170"/>
                  </a:lnTo>
                </a:path>
                <a:path w="9235440" h="4061460">
                  <a:moveTo>
                    <a:pt x="6039494" y="1128170"/>
                  </a:moveTo>
                  <a:lnTo>
                    <a:pt x="7637157" y="1128170"/>
                  </a:lnTo>
                </a:path>
                <a:path w="9235440" h="4061460">
                  <a:moveTo>
                    <a:pt x="7637157" y="1128170"/>
                  </a:moveTo>
                  <a:lnTo>
                    <a:pt x="9234819" y="1128170"/>
                  </a:lnTo>
                </a:path>
                <a:path w="9235440" h="4061460">
                  <a:moveTo>
                    <a:pt x="0" y="1353803"/>
                  </a:moveTo>
                  <a:lnTo>
                    <a:pt x="1015861" y="1353803"/>
                  </a:lnTo>
                </a:path>
                <a:path w="9235440" h="4061460">
                  <a:moveTo>
                    <a:pt x="1015861" y="1353803"/>
                  </a:moveTo>
                  <a:lnTo>
                    <a:pt x="2377385" y="1353803"/>
                  </a:lnTo>
                </a:path>
                <a:path w="9235440" h="4061460">
                  <a:moveTo>
                    <a:pt x="2377385" y="1353803"/>
                  </a:moveTo>
                  <a:lnTo>
                    <a:pt x="3945482" y="1353803"/>
                  </a:lnTo>
                </a:path>
                <a:path w="9235440" h="4061460">
                  <a:moveTo>
                    <a:pt x="3945482" y="1353803"/>
                  </a:moveTo>
                  <a:lnTo>
                    <a:pt x="4369635" y="1353803"/>
                  </a:lnTo>
                </a:path>
                <a:path w="9235440" h="4061460">
                  <a:moveTo>
                    <a:pt x="4369635" y="1353803"/>
                  </a:moveTo>
                  <a:lnTo>
                    <a:pt x="4441832" y="1353803"/>
                  </a:lnTo>
                </a:path>
                <a:path w="9235440" h="4061460">
                  <a:moveTo>
                    <a:pt x="4441832" y="1353803"/>
                  </a:moveTo>
                  <a:lnTo>
                    <a:pt x="6039494" y="1353803"/>
                  </a:lnTo>
                </a:path>
                <a:path w="9235440" h="4061460">
                  <a:moveTo>
                    <a:pt x="6039494" y="1353803"/>
                  </a:moveTo>
                  <a:lnTo>
                    <a:pt x="7637157" y="1353803"/>
                  </a:lnTo>
                </a:path>
                <a:path w="9235440" h="4061460">
                  <a:moveTo>
                    <a:pt x="7637157" y="1353803"/>
                  </a:moveTo>
                  <a:lnTo>
                    <a:pt x="9234819" y="1353803"/>
                  </a:lnTo>
                </a:path>
                <a:path w="9235440" h="4061460">
                  <a:moveTo>
                    <a:pt x="0" y="2256339"/>
                  </a:moveTo>
                  <a:lnTo>
                    <a:pt x="1015861" y="2256339"/>
                  </a:lnTo>
                </a:path>
                <a:path w="9235440" h="4061460">
                  <a:moveTo>
                    <a:pt x="1015861" y="2256339"/>
                  </a:moveTo>
                  <a:lnTo>
                    <a:pt x="2377385" y="2256339"/>
                  </a:lnTo>
                </a:path>
                <a:path w="9235440" h="4061460">
                  <a:moveTo>
                    <a:pt x="2377385" y="2256339"/>
                  </a:moveTo>
                  <a:lnTo>
                    <a:pt x="3945482" y="2256339"/>
                  </a:lnTo>
                </a:path>
                <a:path w="9235440" h="4061460">
                  <a:moveTo>
                    <a:pt x="3945482" y="2256339"/>
                  </a:moveTo>
                  <a:lnTo>
                    <a:pt x="4369635" y="2256339"/>
                  </a:lnTo>
                </a:path>
                <a:path w="9235440" h="4061460">
                  <a:moveTo>
                    <a:pt x="4369635" y="2256339"/>
                  </a:moveTo>
                  <a:lnTo>
                    <a:pt x="4441832" y="2256339"/>
                  </a:lnTo>
                </a:path>
                <a:path w="9235440" h="4061460">
                  <a:moveTo>
                    <a:pt x="4441832" y="2256339"/>
                  </a:moveTo>
                  <a:lnTo>
                    <a:pt x="6039494" y="2256339"/>
                  </a:lnTo>
                </a:path>
                <a:path w="9235440" h="4061460">
                  <a:moveTo>
                    <a:pt x="6039494" y="2256339"/>
                  </a:moveTo>
                  <a:lnTo>
                    <a:pt x="7637157" y="2256339"/>
                  </a:lnTo>
                </a:path>
                <a:path w="9235440" h="4061460">
                  <a:moveTo>
                    <a:pt x="7637157" y="2256339"/>
                  </a:moveTo>
                  <a:lnTo>
                    <a:pt x="9234819" y="2256339"/>
                  </a:lnTo>
                </a:path>
                <a:path w="9235440" h="4061460">
                  <a:moveTo>
                    <a:pt x="0" y="3158875"/>
                  </a:moveTo>
                  <a:lnTo>
                    <a:pt x="1015861" y="3158875"/>
                  </a:lnTo>
                </a:path>
                <a:path w="9235440" h="4061460">
                  <a:moveTo>
                    <a:pt x="1015861" y="3158875"/>
                  </a:moveTo>
                  <a:lnTo>
                    <a:pt x="2377385" y="3158875"/>
                  </a:lnTo>
                </a:path>
                <a:path w="9235440" h="4061460">
                  <a:moveTo>
                    <a:pt x="2377385" y="3158875"/>
                  </a:moveTo>
                  <a:lnTo>
                    <a:pt x="3945482" y="3158875"/>
                  </a:lnTo>
                </a:path>
                <a:path w="9235440" h="4061460">
                  <a:moveTo>
                    <a:pt x="3945482" y="3158875"/>
                  </a:moveTo>
                  <a:lnTo>
                    <a:pt x="4369635" y="3158875"/>
                  </a:lnTo>
                </a:path>
                <a:path w="9235440" h="4061460">
                  <a:moveTo>
                    <a:pt x="4369635" y="3158875"/>
                  </a:moveTo>
                  <a:lnTo>
                    <a:pt x="4441832" y="3158875"/>
                  </a:lnTo>
                </a:path>
                <a:path w="9235440" h="4061460">
                  <a:moveTo>
                    <a:pt x="4441832" y="3158875"/>
                  </a:moveTo>
                  <a:lnTo>
                    <a:pt x="6039494" y="3158875"/>
                  </a:lnTo>
                </a:path>
                <a:path w="9235440" h="4061460">
                  <a:moveTo>
                    <a:pt x="6039494" y="3158875"/>
                  </a:moveTo>
                  <a:lnTo>
                    <a:pt x="7637157" y="3158875"/>
                  </a:lnTo>
                </a:path>
                <a:path w="9235440" h="4061460">
                  <a:moveTo>
                    <a:pt x="7637157" y="3158875"/>
                  </a:moveTo>
                  <a:lnTo>
                    <a:pt x="9234819" y="3158875"/>
                  </a:lnTo>
                </a:path>
                <a:path w="9235440" h="4061460">
                  <a:moveTo>
                    <a:pt x="0" y="4061411"/>
                  </a:moveTo>
                  <a:lnTo>
                    <a:pt x="1015861" y="4061411"/>
                  </a:lnTo>
                </a:path>
                <a:path w="9235440" h="4061460">
                  <a:moveTo>
                    <a:pt x="1015861" y="4061411"/>
                  </a:moveTo>
                  <a:lnTo>
                    <a:pt x="2377385" y="4061411"/>
                  </a:lnTo>
                </a:path>
                <a:path w="9235440" h="4061460">
                  <a:moveTo>
                    <a:pt x="2377385" y="4061411"/>
                  </a:moveTo>
                  <a:lnTo>
                    <a:pt x="3945482" y="4061411"/>
                  </a:lnTo>
                </a:path>
                <a:path w="9235440" h="4061460">
                  <a:moveTo>
                    <a:pt x="3945482" y="4061411"/>
                  </a:moveTo>
                  <a:lnTo>
                    <a:pt x="4369635" y="4061411"/>
                  </a:lnTo>
                </a:path>
                <a:path w="9235440" h="4061460">
                  <a:moveTo>
                    <a:pt x="4369635" y="4061411"/>
                  </a:moveTo>
                  <a:lnTo>
                    <a:pt x="4441832" y="4061411"/>
                  </a:lnTo>
                </a:path>
                <a:path w="9235440" h="4061460">
                  <a:moveTo>
                    <a:pt x="4441832" y="4061411"/>
                  </a:moveTo>
                  <a:lnTo>
                    <a:pt x="6039494" y="4061411"/>
                  </a:lnTo>
                </a:path>
                <a:path w="9235440" h="4061460">
                  <a:moveTo>
                    <a:pt x="6039494" y="4061411"/>
                  </a:moveTo>
                  <a:lnTo>
                    <a:pt x="7637157" y="4061411"/>
                  </a:lnTo>
                </a:path>
                <a:path w="9235440" h="4061460">
                  <a:moveTo>
                    <a:pt x="7637157" y="4061411"/>
                  </a:moveTo>
                  <a:lnTo>
                    <a:pt x="9234819" y="4061411"/>
                  </a:lnTo>
                </a:path>
              </a:pathLst>
            </a:custGeom>
            <a:ln w="12700">
              <a:solidFill>
                <a:srgbClr val="D9D9D9"/>
              </a:solidFill>
            </a:ln>
          </p:spPr>
          <p:txBody>
            <a:bodyPr wrap="square" lIns="0" tIns="0" rIns="0" bIns="0" rtlCol="0"/>
            <a:lstStyle/>
            <a:p>
              <a:endParaRPr sz="1800"/>
            </a:p>
          </p:txBody>
        </p:sp>
      </p:grpSp>
      <p:sp>
        <p:nvSpPr>
          <p:cNvPr id="44" name="object 44"/>
          <p:cNvSpPr txBox="1"/>
          <p:nvPr/>
        </p:nvSpPr>
        <p:spPr>
          <a:xfrm>
            <a:off x="2944356" y="589332"/>
            <a:ext cx="590550" cy="286617"/>
          </a:xfrm>
          <a:prstGeom prst="rect">
            <a:avLst/>
          </a:prstGeom>
        </p:spPr>
        <p:txBody>
          <a:bodyPr vert="horz" wrap="square" lIns="0" tIns="9525" rIns="0" bIns="0" rtlCol="0">
            <a:spAutoFit/>
          </a:bodyPr>
          <a:lstStyle/>
          <a:p>
            <a:pPr marL="76200" marR="3810" indent="-66675">
              <a:spcBef>
                <a:spcPts val="75"/>
              </a:spcBef>
            </a:pPr>
            <a:r>
              <a:rPr sz="900" b="1" dirty="0">
                <a:solidFill>
                  <a:srgbClr val="3F4444"/>
                </a:solidFill>
                <a:latin typeface="Arial"/>
                <a:cs typeface="Arial"/>
              </a:rPr>
              <a:t>Number</a:t>
            </a:r>
            <a:r>
              <a:rPr sz="900" b="1" spc="-19" dirty="0">
                <a:solidFill>
                  <a:srgbClr val="3F4444"/>
                </a:solidFill>
                <a:latin typeface="Arial"/>
                <a:cs typeface="Arial"/>
              </a:rPr>
              <a:t> of </a:t>
            </a:r>
            <a:r>
              <a:rPr sz="900" b="1" spc="-8" dirty="0">
                <a:solidFill>
                  <a:srgbClr val="3F4444"/>
                </a:solidFill>
                <a:latin typeface="Arial"/>
                <a:cs typeface="Arial"/>
              </a:rPr>
              <a:t>patients</a:t>
            </a:r>
            <a:endParaRPr sz="900">
              <a:latin typeface="Arial"/>
              <a:cs typeface="Arial"/>
            </a:endParaRPr>
          </a:p>
        </p:txBody>
      </p:sp>
      <p:sp>
        <p:nvSpPr>
          <p:cNvPr id="45" name="object 45"/>
          <p:cNvSpPr txBox="1"/>
          <p:nvPr/>
        </p:nvSpPr>
        <p:spPr>
          <a:xfrm>
            <a:off x="7977448" y="642403"/>
            <a:ext cx="635318"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HR</a:t>
            </a:r>
            <a:r>
              <a:rPr sz="900" spc="-4" dirty="0">
                <a:solidFill>
                  <a:srgbClr val="3F4444"/>
                </a:solidFill>
                <a:latin typeface="Arial"/>
                <a:cs typeface="Arial"/>
              </a:rPr>
              <a:t> </a:t>
            </a:r>
            <a:r>
              <a:rPr sz="900" spc="-8" dirty="0">
                <a:solidFill>
                  <a:srgbClr val="3F4444"/>
                </a:solidFill>
                <a:latin typeface="Arial"/>
                <a:cs typeface="Arial"/>
              </a:rPr>
              <a:t>(95%CI)</a:t>
            </a:r>
            <a:endParaRPr sz="900">
              <a:latin typeface="Arial"/>
              <a:cs typeface="Arial"/>
            </a:endParaRPr>
          </a:p>
        </p:txBody>
      </p:sp>
      <p:sp>
        <p:nvSpPr>
          <p:cNvPr id="46" name="object 46"/>
          <p:cNvSpPr txBox="1"/>
          <p:nvPr/>
        </p:nvSpPr>
        <p:spPr>
          <a:xfrm>
            <a:off x="508819" y="883256"/>
            <a:ext cx="635318" cy="148117"/>
          </a:xfrm>
          <a:prstGeom prst="rect">
            <a:avLst/>
          </a:prstGeom>
        </p:spPr>
        <p:txBody>
          <a:bodyPr vert="horz" wrap="square" lIns="0" tIns="9525" rIns="0" bIns="0" rtlCol="0">
            <a:spAutoFit/>
          </a:bodyPr>
          <a:lstStyle/>
          <a:p>
            <a:pPr marL="9525">
              <a:spcBef>
                <a:spcPts val="75"/>
              </a:spcBef>
            </a:pPr>
            <a:r>
              <a:rPr sz="900" b="1" dirty="0">
                <a:solidFill>
                  <a:srgbClr val="3F4444"/>
                </a:solidFill>
                <a:latin typeface="Arial"/>
                <a:cs typeface="Arial"/>
              </a:rPr>
              <a:t>All </a:t>
            </a:r>
            <a:r>
              <a:rPr sz="900" b="1" spc="-8" dirty="0">
                <a:solidFill>
                  <a:srgbClr val="3F4444"/>
                </a:solidFill>
                <a:latin typeface="Arial"/>
                <a:cs typeface="Arial"/>
              </a:rPr>
              <a:t>patients</a:t>
            </a:r>
            <a:endParaRPr sz="900">
              <a:latin typeface="Arial"/>
              <a:cs typeface="Arial"/>
            </a:endParaRPr>
          </a:p>
        </p:txBody>
      </p:sp>
      <p:sp>
        <p:nvSpPr>
          <p:cNvPr id="47" name="object 47"/>
          <p:cNvSpPr txBox="1"/>
          <p:nvPr/>
        </p:nvSpPr>
        <p:spPr>
          <a:xfrm>
            <a:off x="3135451" y="895717"/>
            <a:ext cx="210026" cy="148117"/>
          </a:xfrm>
          <a:prstGeom prst="rect">
            <a:avLst/>
          </a:prstGeom>
        </p:spPr>
        <p:txBody>
          <a:bodyPr vert="horz" wrap="square" lIns="0" tIns="9525" rIns="0" bIns="0" rtlCol="0">
            <a:spAutoFit/>
          </a:bodyPr>
          <a:lstStyle/>
          <a:p>
            <a:pPr marL="9525">
              <a:spcBef>
                <a:spcPts val="75"/>
              </a:spcBef>
            </a:pPr>
            <a:r>
              <a:rPr sz="900" b="1" spc="-19" dirty="0">
                <a:solidFill>
                  <a:srgbClr val="3F4444"/>
                </a:solidFill>
                <a:latin typeface="Arial"/>
                <a:cs typeface="Arial"/>
              </a:rPr>
              <a:t>708</a:t>
            </a:r>
            <a:endParaRPr sz="900">
              <a:latin typeface="Arial"/>
              <a:cs typeface="Arial"/>
            </a:endParaRPr>
          </a:p>
        </p:txBody>
      </p:sp>
      <p:sp>
        <p:nvSpPr>
          <p:cNvPr id="48" name="object 48"/>
          <p:cNvSpPr txBox="1"/>
          <p:nvPr/>
        </p:nvSpPr>
        <p:spPr>
          <a:xfrm>
            <a:off x="7866124" y="883256"/>
            <a:ext cx="858203" cy="148117"/>
          </a:xfrm>
          <a:prstGeom prst="rect">
            <a:avLst/>
          </a:prstGeom>
        </p:spPr>
        <p:txBody>
          <a:bodyPr vert="horz" wrap="square" lIns="0" tIns="9525" rIns="0" bIns="0" rtlCol="0">
            <a:spAutoFit/>
          </a:bodyPr>
          <a:lstStyle/>
          <a:p>
            <a:pPr marL="9525">
              <a:spcBef>
                <a:spcPts val="75"/>
              </a:spcBef>
            </a:pPr>
            <a:r>
              <a:rPr sz="900" b="1" dirty="0">
                <a:solidFill>
                  <a:srgbClr val="3F4444"/>
                </a:solidFill>
                <a:latin typeface="Arial"/>
                <a:cs typeface="Arial"/>
              </a:rPr>
              <a:t>0.60</a:t>
            </a:r>
            <a:r>
              <a:rPr sz="900" b="1" spc="-8" dirty="0">
                <a:solidFill>
                  <a:srgbClr val="3F4444"/>
                </a:solidFill>
                <a:latin typeface="Arial"/>
                <a:cs typeface="Arial"/>
              </a:rPr>
              <a:t> </a:t>
            </a:r>
            <a:r>
              <a:rPr sz="900" b="1" dirty="0">
                <a:solidFill>
                  <a:srgbClr val="3F4444"/>
                </a:solidFill>
                <a:latin typeface="Arial"/>
                <a:cs typeface="Arial"/>
              </a:rPr>
              <a:t>(0.51,</a:t>
            </a:r>
            <a:r>
              <a:rPr sz="900" b="1" spc="-4" dirty="0">
                <a:solidFill>
                  <a:srgbClr val="3F4444"/>
                </a:solidFill>
                <a:latin typeface="Arial"/>
                <a:cs typeface="Arial"/>
              </a:rPr>
              <a:t> </a:t>
            </a:r>
            <a:r>
              <a:rPr sz="900" b="1" spc="-8" dirty="0">
                <a:solidFill>
                  <a:srgbClr val="3F4444"/>
                </a:solidFill>
                <a:latin typeface="Arial"/>
                <a:cs typeface="Arial"/>
              </a:rPr>
              <a:t>0.71)</a:t>
            </a:r>
            <a:endParaRPr sz="900">
              <a:latin typeface="Arial"/>
              <a:cs typeface="Arial"/>
            </a:endParaRPr>
          </a:p>
        </p:txBody>
      </p:sp>
      <p:sp>
        <p:nvSpPr>
          <p:cNvPr id="49" name="object 49"/>
          <p:cNvSpPr txBox="1"/>
          <p:nvPr/>
        </p:nvSpPr>
        <p:spPr>
          <a:xfrm>
            <a:off x="508819" y="1137094"/>
            <a:ext cx="222409"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Age</a:t>
            </a:r>
            <a:endParaRPr sz="900">
              <a:latin typeface="Arial"/>
              <a:cs typeface="Arial"/>
            </a:endParaRPr>
          </a:p>
        </p:txBody>
      </p:sp>
      <p:sp>
        <p:nvSpPr>
          <p:cNvPr id="50" name="object 50"/>
          <p:cNvSpPr txBox="1"/>
          <p:nvPr/>
        </p:nvSpPr>
        <p:spPr>
          <a:xfrm>
            <a:off x="1984639" y="1052481"/>
            <a:ext cx="524351"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&lt;65</a:t>
            </a:r>
            <a:r>
              <a:rPr sz="900" spc="-8" dirty="0">
                <a:solidFill>
                  <a:srgbClr val="3F4444"/>
                </a:solidFill>
                <a:latin typeface="Arial"/>
                <a:cs typeface="Arial"/>
              </a:rPr>
              <a:t> years</a:t>
            </a:r>
            <a:endParaRPr sz="900">
              <a:latin typeface="Arial"/>
              <a:cs typeface="Arial"/>
            </a:endParaRPr>
          </a:p>
        </p:txBody>
      </p:sp>
      <p:sp>
        <p:nvSpPr>
          <p:cNvPr id="51" name="object 51"/>
          <p:cNvSpPr txBox="1"/>
          <p:nvPr/>
        </p:nvSpPr>
        <p:spPr>
          <a:xfrm>
            <a:off x="3135451" y="1064943"/>
            <a:ext cx="210026"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491</a:t>
            </a:r>
            <a:endParaRPr sz="900">
              <a:latin typeface="Arial"/>
              <a:cs typeface="Arial"/>
            </a:endParaRPr>
          </a:p>
        </p:txBody>
      </p:sp>
      <p:sp>
        <p:nvSpPr>
          <p:cNvPr id="52" name="object 52"/>
          <p:cNvSpPr txBox="1"/>
          <p:nvPr/>
        </p:nvSpPr>
        <p:spPr>
          <a:xfrm>
            <a:off x="7866124" y="1052481"/>
            <a:ext cx="858203"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0.65</a:t>
            </a:r>
            <a:r>
              <a:rPr sz="900" spc="-8" dirty="0">
                <a:solidFill>
                  <a:srgbClr val="3F4444"/>
                </a:solidFill>
                <a:latin typeface="Arial"/>
                <a:cs typeface="Arial"/>
              </a:rPr>
              <a:t> </a:t>
            </a:r>
            <a:r>
              <a:rPr sz="900" dirty="0">
                <a:solidFill>
                  <a:srgbClr val="3F4444"/>
                </a:solidFill>
                <a:latin typeface="Arial"/>
                <a:cs typeface="Arial"/>
              </a:rPr>
              <a:t>(0.53,</a:t>
            </a:r>
            <a:r>
              <a:rPr sz="900" spc="-4" dirty="0">
                <a:solidFill>
                  <a:srgbClr val="3F4444"/>
                </a:solidFill>
                <a:latin typeface="Arial"/>
                <a:cs typeface="Arial"/>
              </a:rPr>
              <a:t> </a:t>
            </a:r>
            <a:r>
              <a:rPr sz="900" spc="-8" dirty="0">
                <a:solidFill>
                  <a:srgbClr val="3F4444"/>
                </a:solidFill>
                <a:latin typeface="Arial"/>
                <a:cs typeface="Arial"/>
              </a:rPr>
              <a:t>0.79)</a:t>
            </a:r>
            <a:endParaRPr sz="900">
              <a:latin typeface="Arial"/>
              <a:cs typeface="Arial"/>
            </a:endParaRPr>
          </a:p>
        </p:txBody>
      </p:sp>
      <p:sp>
        <p:nvSpPr>
          <p:cNvPr id="53" name="object 53"/>
          <p:cNvSpPr txBox="1"/>
          <p:nvPr/>
        </p:nvSpPr>
        <p:spPr>
          <a:xfrm>
            <a:off x="1984639" y="1221707"/>
            <a:ext cx="520541"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≥65</a:t>
            </a:r>
            <a:r>
              <a:rPr sz="900" spc="-8" dirty="0">
                <a:solidFill>
                  <a:srgbClr val="3F4444"/>
                </a:solidFill>
                <a:latin typeface="Arial"/>
                <a:cs typeface="Arial"/>
              </a:rPr>
              <a:t> years</a:t>
            </a:r>
            <a:endParaRPr sz="900">
              <a:latin typeface="Arial"/>
              <a:cs typeface="Arial"/>
            </a:endParaRPr>
          </a:p>
        </p:txBody>
      </p:sp>
      <p:sp>
        <p:nvSpPr>
          <p:cNvPr id="54" name="object 54"/>
          <p:cNvSpPr txBox="1"/>
          <p:nvPr/>
        </p:nvSpPr>
        <p:spPr>
          <a:xfrm>
            <a:off x="3135451" y="1234168"/>
            <a:ext cx="210026"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217</a:t>
            </a:r>
            <a:endParaRPr sz="900">
              <a:latin typeface="Arial"/>
              <a:cs typeface="Arial"/>
            </a:endParaRPr>
          </a:p>
        </p:txBody>
      </p:sp>
      <p:sp>
        <p:nvSpPr>
          <p:cNvPr id="55" name="object 55"/>
          <p:cNvSpPr txBox="1"/>
          <p:nvPr/>
        </p:nvSpPr>
        <p:spPr>
          <a:xfrm>
            <a:off x="7866124" y="1221707"/>
            <a:ext cx="858203"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0.65</a:t>
            </a:r>
            <a:r>
              <a:rPr sz="900" spc="-8" dirty="0">
                <a:solidFill>
                  <a:srgbClr val="3F4444"/>
                </a:solidFill>
                <a:latin typeface="Arial"/>
                <a:cs typeface="Arial"/>
              </a:rPr>
              <a:t> </a:t>
            </a:r>
            <a:r>
              <a:rPr sz="900" dirty="0">
                <a:solidFill>
                  <a:srgbClr val="3F4444"/>
                </a:solidFill>
                <a:latin typeface="Arial"/>
                <a:cs typeface="Arial"/>
              </a:rPr>
              <a:t>(0.47,</a:t>
            </a:r>
            <a:r>
              <a:rPr sz="900" spc="-4" dirty="0">
                <a:solidFill>
                  <a:srgbClr val="3F4444"/>
                </a:solidFill>
                <a:latin typeface="Arial"/>
                <a:cs typeface="Arial"/>
              </a:rPr>
              <a:t> </a:t>
            </a:r>
            <a:r>
              <a:rPr sz="900" spc="-8" dirty="0">
                <a:solidFill>
                  <a:srgbClr val="3F4444"/>
                </a:solidFill>
                <a:latin typeface="Arial"/>
                <a:cs typeface="Arial"/>
              </a:rPr>
              <a:t>0.90)</a:t>
            </a:r>
            <a:endParaRPr sz="900">
              <a:latin typeface="Arial"/>
              <a:cs typeface="Arial"/>
            </a:endParaRPr>
          </a:p>
        </p:txBody>
      </p:sp>
      <p:sp>
        <p:nvSpPr>
          <p:cNvPr id="56" name="object 56"/>
          <p:cNvSpPr txBox="1"/>
          <p:nvPr/>
        </p:nvSpPr>
        <p:spPr>
          <a:xfrm>
            <a:off x="508819" y="1560158"/>
            <a:ext cx="286226" cy="148117"/>
          </a:xfrm>
          <a:prstGeom prst="rect">
            <a:avLst/>
          </a:prstGeom>
        </p:spPr>
        <p:txBody>
          <a:bodyPr vert="horz" wrap="square" lIns="0" tIns="9525" rIns="0" bIns="0" rtlCol="0">
            <a:spAutoFit/>
          </a:bodyPr>
          <a:lstStyle/>
          <a:p>
            <a:pPr marL="9525">
              <a:spcBef>
                <a:spcPts val="75"/>
              </a:spcBef>
            </a:pPr>
            <a:r>
              <a:rPr sz="900" spc="-15" dirty="0">
                <a:solidFill>
                  <a:srgbClr val="3F4444"/>
                </a:solidFill>
                <a:latin typeface="Arial"/>
                <a:cs typeface="Arial"/>
              </a:rPr>
              <a:t>Race</a:t>
            </a:r>
            <a:endParaRPr sz="900">
              <a:latin typeface="Arial"/>
              <a:cs typeface="Arial"/>
            </a:endParaRPr>
          </a:p>
        </p:txBody>
      </p:sp>
      <p:sp>
        <p:nvSpPr>
          <p:cNvPr id="57" name="object 57"/>
          <p:cNvSpPr txBox="1"/>
          <p:nvPr/>
        </p:nvSpPr>
        <p:spPr>
          <a:xfrm>
            <a:off x="1984638" y="1390932"/>
            <a:ext cx="305276" cy="148117"/>
          </a:xfrm>
          <a:prstGeom prst="rect">
            <a:avLst/>
          </a:prstGeom>
        </p:spPr>
        <p:txBody>
          <a:bodyPr vert="horz" wrap="square" lIns="0" tIns="9525" rIns="0" bIns="0" rtlCol="0">
            <a:spAutoFit/>
          </a:bodyPr>
          <a:lstStyle/>
          <a:p>
            <a:pPr marL="9525">
              <a:spcBef>
                <a:spcPts val="75"/>
              </a:spcBef>
            </a:pPr>
            <a:r>
              <a:rPr sz="900" spc="-8" dirty="0">
                <a:solidFill>
                  <a:srgbClr val="3F4444"/>
                </a:solidFill>
                <a:latin typeface="Arial"/>
                <a:cs typeface="Arial"/>
              </a:rPr>
              <a:t>Asian</a:t>
            </a:r>
            <a:endParaRPr sz="900">
              <a:latin typeface="Arial"/>
              <a:cs typeface="Arial"/>
            </a:endParaRPr>
          </a:p>
        </p:txBody>
      </p:sp>
      <p:sp>
        <p:nvSpPr>
          <p:cNvPr id="58" name="object 58"/>
          <p:cNvSpPr txBox="1"/>
          <p:nvPr/>
        </p:nvSpPr>
        <p:spPr>
          <a:xfrm>
            <a:off x="3135451" y="1403394"/>
            <a:ext cx="210026"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189</a:t>
            </a:r>
            <a:endParaRPr sz="900">
              <a:latin typeface="Arial"/>
              <a:cs typeface="Arial"/>
            </a:endParaRPr>
          </a:p>
        </p:txBody>
      </p:sp>
      <p:sp>
        <p:nvSpPr>
          <p:cNvPr id="59" name="object 59"/>
          <p:cNvSpPr txBox="1"/>
          <p:nvPr/>
        </p:nvSpPr>
        <p:spPr>
          <a:xfrm>
            <a:off x="7866124" y="1390932"/>
            <a:ext cx="858203"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0.62</a:t>
            </a:r>
            <a:r>
              <a:rPr sz="900" spc="-8" dirty="0">
                <a:solidFill>
                  <a:srgbClr val="3F4444"/>
                </a:solidFill>
                <a:latin typeface="Arial"/>
                <a:cs typeface="Arial"/>
              </a:rPr>
              <a:t> </a:t>
            </a:r>
            <a:r>
              <a:rPr sz="900" dirty="0">
                <a:solidFill>
                  <a:srgbClr val="3F4444"/>
                </a:solidFill>
                <a:latin typeface="Arial"/>
                <a:cs typeface="Arial"/>
              </a:rPr>
              <a:t>(0.44,</a:t>
            </a:r>
            <a:r>
              <a:rPr sz="900" spc="-4" dirty="0">
                <a:solidFill>
                  <a:srgbClr val="3F4444"/>
                </a:solidFill>
                <a:latin typeface="Arial"/>
                <a:cs typeface="Arial"/>
              </a:rPr>
              <a:t> </a:t>
            </a:r>
            <a:r>
              <a:rPr sz="900" spc="-8" dirty="0">
                <a:solidFill>
                  <a:srgbClr val="3F4444"/>
                </a:solidFill>
                <a:latin typeface="Arial"/>
                <a:cs typeface="Arial"/>
              </a:rPr>
              <a:t>0.86)</a:t>
            </a:r>
            <a:endParaRPr sz="900">
              <a:latin typeface="Arial"/>
              <a:cs typeface="Arial"/>
            </a:endParaRPr>
          </a:p>
        </p:txBody>
      </p:sp>
      <p:sp>
        <p:nvSpPr>
          <p:cNvPr id="60" name="object 60"/>
          <p:cNvSpPr txBox="1"/>
          <p:nvPr/>
        </p:nvSpPr>
        <p:spPr>
          <a:xfrm>
            <a:off x="1984638" y="1560158"/>
            <a:ext cx="311468" cy="148117"/>
          </a:xfrm>
          <a:prstGeom prst="rect">
            <a:avLst/>
          </a:prstGeom>
        </p:spPr>
        <p:txBody>
          <a:bodyPr vert="horz" wrap="square" lIns="0" tIns="9525" rIns="0" bIns="0" rtlCol="0">
            <a:spAutoFit/>
          </a:bodyPr>
          <a:lstStyle/>
          <a:p>
            <a:pPr marL="9525">
              <a:spcBef>
                <a:spcPts val="75"/>
              </a:spcBef>
            </a:pPr>
            <a:r>
              <a:rPr sz="900" spc="-8" dirty="0">
                <a:solidFill>
                  <a:srgbClr val="3F4444"/>
                </a:solidFill>
                <a:latin typeface="Arial"/>
                <a:cs typeface="Arial"/>
              </a:rPr>
              <a:t>White</a:t>
            </a:r>
            <a:endParaRPr sz="900">
              <a:latin typeface="Arial"/>
              <a:cs typeface="Arial"/>
            </a:endParaRPr>
          </a:p>
        </p:txBody>
      </p:sp>
      <p:sp>
        <p:nvSpPr>
          <p:cNvPr id="61" name="object 61"/>
          <p:cNvSpPr txBox="1"/>
          <p:nvPr/>
        </p:nvSpPr>
        <p:spPr>
          <a:xfrm>
            <a:off x="3135451" y="1572619"/>
            <a:ext cx="210026"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407</a:t>
            </a:r>
            <a:endParaRPr sz="900">
              <a:latin typeface="Arial"/>
              <a:cs typeface="Arial"/>
            </a:endParaRPr>
          </a:p>
        </p:txBody>
      </p:sp>
      <p:sp>
        <p:nvSpPr>
          <p:cNvPr id="62" name="object 62"/>
          <p:cNvSpPr txBox="1"/>
          <p:nvPr/>
        </p:nvSpPr>
        <p:spPr>
          <a:xfrm>
            <a:off x="7866124" y="1560158"/>
            <a:ext cx="858203"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0.65</a:t>
            </a:r>
            <a:r>
              <a:rPr sz="900" spc="-8" dirty="0">
                <a:solidFill>
                  <a:srgbClr val="3F4444"/>
                </a:solidFill>
                <a:latin typeface="Arial"/>
                <a:cs typeface="Arial"/>
              </a:rPr>
              <a:t> </a:t>
            </a:r>
            <a:r>
              <a:rPr sz="900" dirty="0">
                <a:solidFill>
                  <a:srgbClr val="3F4444"/>
                </a:solidFill>
                <a:latin typeface="Arial"/>
                <a:cs typeface="Arial"/>
              </a:rPr>
              <a:t>(0.52,</a:t>
            </a:r>
            <a:r>
              <a:rPr sz="900" spc="-4" dirty="0">
                <a:solidFill>
                  <a:srgbClr val="3F4444"/>
                </a:solidFill>
                <a:latin typeface="Arial"/>
                <a:cs typeface="Arial"/>
              </a:rPr>
              <a:t> </a:t>
            </a:r>
            <a:r>
              <a:rPr sz="900" spc="-8" dirty="0">
                <a:solidFill>
                  <a:srgbClr val="3F4444"/>
                </a:solidFill>
                <a:latin typeface="Arial"/>
                <a:cs typeface="Arial"/>
              </a:rPr>
              <a:t>0.80)</a:t>
            </a:r>
            <a:endParaRPr sz="900">
              <a:latin typeface="Arial"/>
              <a:cs typeface="Arial"/>
            </a:endParaRPr>
          </a:p>
        </p:txBody>
      </p:sp>
      <p:sp>
        <p:nvSpPr>
          <p:cNvPr id="63" name="object 63"/>
          <p:cNvSpPr txBox="1"/>
          <p:nvPr/>
        </p:nvSpPr>
        <p:spPr>
          <a:xfrm>
            <a:off x="1984638" y="1729383"/>
            <a:ext cx="305276" cy="148117"/>
          </a:xfrm>
          <a:prstGeom prst="rect">
            <a:avLst/>
          </a:prstGeom>
        </p:spPr>
        <p:txBody>
          <a:bodyPr vert="horz" wrap="square" lIns="0" tIns="9525" rIns="0" bIns="0" rtlCol="0">
            <a:spAutoFit/>
          </a:bodyPr>
          <a:lstStyle/>
          <a:p>
            <a:pPr marL="9525">
              <a:spcBef>
                <a:spcPts val="75"/>
              </a:spcBef>
            </a:pPr>
            <a:r>
              <a:rPr sz="900" spc="-8" dirty="0">
                <a:solidFill>
                  <a:srgbClr val="3F4444"/>
                </a:solidFill>
                <a:latin typeface="Arial"/>
                <a:cs typeface="Arial"/>
              </a:rPr>
              <a:t>Other</a:t>
            </a:r>
            <a:endParaRPr sz="900">
              <a:latin typeface="Arial"/>
              <a:cs typeface="Arial"/>
            </a:endParaRPr>
          </a:p>
        </p:txBody>
      </p:sp>
      <p:sp>
        <p:nvSpPr>
          <p:cNvPr id="64" name="object 64"/>
          <p:cNvSpPr txBox="1"/>
          <p:nvPr/>
        </p:nvSpPr>
        <p:spPr>
          <a:xfrm>
            <a:off x="3139692" y="1741845"/>
            <a:ext cx="201454"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112</a:t>
            </a:r>
            <a:endParaRPr sz="900">
              <a:latin typeface="Arial"/>
              <a:cs typeface="Arial"/>
            </a:endParaRPr>
          </a:p>
        </p:txBody>
      </p:sp>
      <p:sp>
        <p:nvSpPr>
          <p:cNvPr id="65" name="object 65"/>
          <p:cNvSpPr txBox="1"/>
          <p:nvPr/>
        </p:nvSpPr>
        <p:spPr>
          <a:xfrm>
            <a:off x="7866124" y="1729383"/>
            <a:ext cx="858203"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0.63</a:t>
            </a:r>
            <a:r>
              <a:rPr sz="900" spc="-8" dirty="0">
                <a:solidFill>
                  <a:srgbClr val="3F4444"/>
                </a:solidFill>
                <a:latin typeface="Arial"/>
                <a:cs typeface="Arial"/>
              </a:rPr>
              <a:t> </a:t>
            </a:r>
            <a:r>
              <a:rPr sz="900" dirty="0">
                <a:solidFill>
                  <a:srgbClr val="3F4444"/>
                </a:solidFill>
                <a:latin typeface="Arial"/>
                <a:cs typeface="Arial"/>
              </a:rPr>
              <a:t>(0.42,</a:t>
            </a:r>
            <a:r>
              <a:rPr sz="900" spc="-4" dirty="0">
                <a:solidFill>
                  <a:srgbClr val="3F4444"/>
                </a:solidFill>
                <a:latin typeface="Arial"/>
                <a:cs typeface="Arial"/>
              </a:rPr>
              <a:t> </a:t>
            </a:r>
            <a:r>
              <a:rPr sz="900" spc="-8" dirty="0">
                <a:solidFill>
                  <a:srgbClr val="3F4444"/>
                </a:solidFill>
                <a:latin typeface="Arial"/>
                <a:cs typeface="Arial"/>
              </a:rPr>
              <a:t>0.96)</a:t>
            </a:r>
            <a:endParaRPr sz="900">
              <a:latin typeface="Arial"/>
              <a:cs typeface="Arial"/>
            </a:endParaRPr>
          </a:p>
        </p:txBody>
      </p:sp>
      <p:sp>
        <p:nvSpPr>
          <p:cNvPr id="66" name="object 66"/>
          <p:cNvSpPr txBox="1"/>
          <p:nvPr/>
        </p:nvSpPr>
        <p:spPr>
          <a:xfrm>
            <a:off x="508819" y="2067834"/>
            <a:ext cx="381476" cy="148117"/>
          </a:xfrm>
          <a:prstGeom prst="rect">
            <a:avLst/>
          </a:prstGeom>
        </p:spPr>
        <p:txBody>
          <a:bodyPr vert="horz" wrap="square" lIns="0" tIns="9525" rIns="0" bIns="0" rtlCol="0">
            <a:spAutoFit/>
          </a:bodyPr>
          <a:lstStyle/>
          <a:p>
            <a:pPr marL="9525">
              <a:spcBef>
                <a:spcPts val="75"/>
              </a:spcBef>
            </a:pPr>
            <a:r>
              <a:rPr sz="900" spc="-8" dirty="0">
                <a:solidFill>
                  <a:srgbClr val="3F4444"/>
                </a:solidFill>
                <a:latin typeface="Arial"/>
                <a:cs typeface="Arial"/>
              </a:rPr>
              <a:t>Region</a:t>
            </a:r>
            <a:endParaRPr sz="900">
              <a:latin typeface="Arial"/>
              <a:cs typeface="Arial"/>
            </a:endParaRPr>
          </a:p>
        </p:txBody>
      </p:sp>
      <p:sp>
        <p:nvSpPr>
          <p:cNvPr id="67" name="object 67"/>
          <p:cNvSpPr txBox="1"/>
          <p:nvPr/>
        </p:nvSpPr>
        <p:spPr>
          <a:xfrm>
            <a:off x="1984638" y="1898609"/>
            <a:ext cx="82867"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1</a:t>
            </a:r>
            <a:endParaRPr sz="900">
              <a:latin typeface="Arial"/>
              <a:cs typeface="Arial"/>
            </a:endParaRPr>
          </a:p>
        </p:txBody>
      </p:sp>
      <p:sp>
        <p:nvSpPr>
          <p:cNvPr id="68" name="object 68"/>
          <p:cNvSpPr txBox="1"/>
          <p:nvPr/>
        </p:nvSpPr>
        <p:spPr>
          <a:xfrm>
            <a:off x="3135451" y="1911070"/>
            <a:ext cx="210026"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395</a:t>
            </a:r>
            <a:endParaRPr sz="900">
              <a:latin typeface="Arial"/>
              <a:cs typeface="Arial"/>
            </a:endParaRPr>
          </a:p>
        </p:txBody>
      </p:sp>
      <p:sp>
        <p:nvSpPr>
          <p:cNvPr id="69" name="object 69"/>
          <p:cNvSpPr txBox="1"/>
          <p:nvPr/>
        </p:nvSpPr>
        <p:spPr>
          <a:xfrm>
            <a:off x="7866124" y="1898609"/>
            <a:ext cx="858203"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0.60</a:t>
            </a:r>
            <a:r>
              <a:rPr sz="900" spc="-8" dirty="0">
                <a:solidFill>
                  <a:srgbClr val="3F4444"/>
                </a:solidFill>
                <a:latin typeface="Arial"/>
                <a:cs typeface="Arial"/>
              </a:rPr>
              <a:t> </a:t>
            </a:r>
            <a:r>
              <a:rPr sz="900" dirty="0">
                <a:solidFill>
                  <a:srgbClr val="3F4444"/>
                </a:solidFill>
                <a:latin typeface="Arial"/>
                <a:cs typeface="Arial"/>
              </a:rPr>
              <a:t>(0.48,</a:t>
            </a:r>
            <a:r>
              <a:rPr sz="900" spc="-4" dirty="0">
                <a:solidFill>
                  <a:srgbClr val="3F4444"/>
                </a:solidFill>
                <a:latin typeface="Arial"/>
                <a:cs typeface="Arial"/>
              </a:rPr>
              <a:t> </a:t>
            </a:r>
            <a:r>
              <a:rPr sz="900" spc="-8" dirty="0">
                <a:solidFill>
                  <a:srgbClr val="3F4444"/>
                </a:solidFill>
                <a:latin typeface="Arial"/>
                <a:cs typeface="Arial"/>
              </a:rPr>
              <a:t>0.75)</a:t>
            </a:r>
            <a:endParaRPr sz="900">
              <a:latin typeface="Arial"/>
              <a:cs typeface="Arial"/>
            </a:endParaRPr>
          </a:p>
        </p:txBody>
      </p:sp>
      <p:sp>
        <p:nvSpPr>
          <p:cNvPr id="70" name="object 70"/>
          <p:cNvSpPr txBox="1"/>
          <p:nvPr/>
        </p:nvSpPr>
        <p:spPr>
          <a:xfrm>
            <a:off x="1984638" y="2067834"/>
            <a:ext cx="82867"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2</a:t>
            </a:r>
            <a:endParaRPr sz="900">
              <a:latin typeface="Arial"/>
              <a:cs typeface="Arial"/>
            </a:endParaRPr>
          </a:p>
        </p:txBody>
      </p:sp>
      <p:sp>
        <p:nvSpPr>
          <p:cNvPr id="71" name="object 71"/>
          <p:cNvSpPr txBox="1"/>
          <p:nvPr/>
        </p:nvSpPr>
        <p:spPr>
          <a:xfrm>
            <a:off x="3135451" y="2080296"/>
            <a:ext cx="210026"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136</a:t>
            </a:r>
            <a:endParaRPr sz="900">
              <a:latin typeface="Arial"/>
              <a:cs typeface="Arial"/>
            </a:endParaRPr>
          </a:p>
        </p:txBody>
      </p:sp>
      <p:sp>
        <p:nvSpPr>
          <p:cNvPr id="72" name="object 72"/>
          <p:cNvSpPr txBox="1"/>
          <p:nvPr/>
        </p:nvSpPr>
        <p:spPr>
          <a:xfrm>
            <a:off x="7866124" y="2067834"/>
            <a:ext cx="858203"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0.77</a:t>
            </a:r>
            <a:r>
              <a:rPr sz="900" spc="-8" dirty="0">
                <a:solidFill>
                  <a:srgbClr val="3F4444"/>
                </a:solidFill>
                <a:latin typeface="Arial"/>
                <a:cs typeface="Arial"/>
              </a:rPr>
              <a:t> </a:t>
            </a:r>
            <a:r>
              <a:rPr sz="900" dirty="0">
                <a:solidFill>
                  <a:srgbClr val="3F4444"/>
                </a:solidFill>
                <a:latin typeface="Arial"/>
                <a:cs typeface="Arial"/>
              </a:rPr>
              <a:t>(0.51,</a:t>
            </a:r>
            <a:r>
              <a:rPr sz="900" spc="-4" dirty="0">
                <a:solidFill>
                  <a:srgbClr val="3F4444"/>
                </a:solidFill>
                <a:latin typeface="Arial"/>
                <a:cs typeface="Arial"/>
              </a:rPr>
              <a:t> </a:t>
            </a:r>
            <a:r>
              <a:rPr sz="900" spc="-8" dirty="0">
                <a:solidFill>
                  <a:srgbClr val="3F4444"/>
                </a:solidFill>
                <a:latin typeface="Arial"/>
                <a:cs typeface="Arial"/>
              </a:rPr>
              <a:t>1.16)</a:t>
            </a:r>
            <a:endParaRPr sz="900">
              <a:latin typeface="Arial"/>
              <a:cs typeface="Arial"/>
            </a:endParaRPr>
          </a:p>
        </p:txBody>
      </p:sp>
      <p:sp>
        <p:nvSpPr>
          <p:cNvPr id="73" name="object 73"/>
          <p:cNvSpPr txBox="1"/>
          <p:nvPr/>
        </p:nvSpPr>
        <p:spPr>
          <a:xfrm>
            <a:off x="1984638" y="2237060"/>
            <a:ext cx="82867"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3</a:t>
            </a:r>
            <a:endParaRPr sz="900">
              <a:latin typeface="Arial"/>
              <a:cs typeface="Arial"/>
            </a:endParaRPr>
          </a:p>
        </p:txBody>
      </p:sp>
      <p:sp>
        <p:nvSpPr>
          <p:cNvPr id="74" name="object 74"/>
          <p:cNvSpPr txBox="1"/>
          <p:nvPr/>
        </p:nvSpPr>
        <p:spPr>
          <a:xfrm>
            <a:off x="3135451" y="2249521"/>
            <a:ext cx="210026"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177</a:t>
            </a:r>
            <a:endParaRPr sz="900">
              <a:latin typeface="Arial"/>
              <a:cs typeface="Arial"/>
            </a:endParaRPr>
          </a:p>
        </p:txBody>
      </p:sp>
      <p:sp>
        <p:nvSpPr>
          <p:cNvPr id="75" name="object 75"/>
          <p:cNvSpPr txBox="1"/>
          <p:nvPr/>
        </p:nvSpPr>
        <p:spPr>
          <a:xfrm>
            <a:off x="7866124" y="2237060"/>
            <a:ext cx="858203"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0.60</a:t>
            </a:r>
            <a:r>
              <a:rPr sz="900" spc="-8" dirty="0">
                <a:solidFill>
                  <a:srgbClr val="3F4444"/>
                </a:solidFill>
                <a:latin typeface="Arial"/>
                <a:cs typeface="Arial"/>
              </a:rPr>
              <a:t> </a:t>
            </a:r>
            <a:r>
              <a:rPr sz="900" dirty="0">
                <a:solidFill>
                  <a:srgbClr val="3F4444"/>
                </a:solidFill>
                <a:latin typeface="Arial"/>
                <a:cs typeface="Arial"/>
              </a:rPr>
              <a:t>(0.42,</a:t>
            </a:r>
            <a:r>
              <a:rPr sz="900" spc="-4" dirty="0">
                <a:solidFill>
                  <a:srgbClr val="3F4444"/>
                </a:solidFill>
                <a:latin typeface="Arial"/>
                <a:cs typeface="Arial"/>
              </a:rPr>
              <a:t> </a:t>
            </a:r>
            <a:r>
              <a:rPr sz="900" spc="-8" dirty="0">
                <a:solidFill>
                  <a:srgbClr val="3F4444"/>
                </a:solidFill>
                <a:latin typeface="Arial"/>
                <a:cs typeface="Arial"/>
              </a:rPr>
              <a:t>0.85)</a:t>
            </a:r>
            <a:endParaRPr sz="900">
              <a:latin typeface="Arial"/>
              <a:cs typeface="Arial"/>
            </a:endParaRPr>
          </a:p>
        </p:txBody>
      </p:sp>
      <p:sp>
        <p:nvSpPr>
          <p:cNvPr id="76" name="object 76"/>
          <p:cNvSpPr txBox="1"/>
          <p:nvPr/>
        </p:nvSpPr>
        <p:spPr>
          <a:xfrm>
            <a:off x="508819" y="2422318"/>
            <a:ext cx="978694" cy="286617"/>
          </a:xfrm>
          <a:prstGeom prst="rect">
            <a:avLst/>
          </a:prstGeom>
        </p:spPr>
        <p:txBody>
          <a:bodyPr vert="horz" wrap="square" lIns="0" tIns="9525" rIns="0" bIns="0" rtlCol="0">
            <a:spAutoFit/>
          </a:bodyPr>
          <a:lstStyle/>
          <a:p>
            <a:pPr marL="9525" marR="3810">
              <a:spcBef>
                <a:spcPts val="75"/>
              </a:spcBef>
            </a:pPr>
            <a:r>
              <a:rPr sz="900" dirty="0">
                <a:solidFill>
                  <a:srgbClr val="3F4444"/>
                </a:solidFill>
                <a:latin typeface="Arial"/>
                <a:cs typeface="Arial"/>
              </a:rPr>
              <a:t>Menopausal</a:t>
            </a:r>
            <a:r>
              <a:rPr sz="900" spc="-34" dirty="0">
                <a:solidFill>
                  <a:srgbClr val="3F4444"/>
                </a:solidFill>
                <a:latin typeface="Arial"/>
                <a:cs typeface="Arial"/>
              </a:rPr>
              <a:t> </a:t>
            </a:r>
            <a:r>
              <a:rPr sz="900" spc="-8" dirty="0">
                <a:solidFill>
                  <a:srgbClr val="3F4444"/>
                </a:solidFill>
                <a:latin typeface="Arial"/>
                <a:cs typeface="Arial"/>
              </a:rPr>
              <a:t>status </a:t>
            </a:r>
            <a:r>
              <a:rPr sz="900" dirty="0">
                <a:solidFill>
                  <a:srgbClr val="3F4444"/>
                </a:solidFill>
                <a:latin typeface="Arial"/>
                <a:cs typeface="Arial"/>
              </a:rPr>
              <a:t>(females </a:t>
            </a:r>
            <a:r>
              <a:rPr sz="900" spc="-8" dirty="0">
                <a:solidFill>
                  <a:srgbClr val="3F4444"/>
                </a:solidFill>
                <a:latin typeface="Arial"/>
                <a:cs typeface="Arial"/>
              </a:rPr>
              <a:t>only)</a:t>
            </a:r>
            <a:endParaRPr sz="900">
              <a:latin typeface="Arial"/>
              <a:cs typeface="Arial"/>
            </a:endParaRPr>
          </a:p>
        </p:txBody>
      </p:sp>
      <p:sp>
        <p:nvSpPr>
          <p:cNvPr id="77" name="object 77"/>
          <p:cNvSpPr txBox="1"/>
          <p:nvPr/>
        </p:nvSpPr>
        <p:spPr>
          <a:xfrm>
            <a:off x="1984639" y="2406285"/>
            <a:ext cx="419576" cy="148117"/>
          </a:xfrm>
          <a:prstGeom prst="rect">
            <a:avLst/>
          </a:prstGeom>
        </p:spPr>
        <p:txBody>
          <a:bodyPr vert="horz" wrap="square" lIns="0" tIns="9525" rIns="0" bIns="0" rtlCol="0">
            <a:spAutoFit/>
          </a:bodyPr>
          <a:lstStyle/>
          <a:p>
            <a:pPr marL="9525">
              <a:spcBef>
                <a:spcPts val="75"/>
              </a:spcBef>
            </a:pPr>
            <a:r>
              <a:rPr sz="900" spc="-8" dirty="0">
                <a:solidFill>
                  <a:srgbClr val="3F4444"/>
                </a:solidFill>
                <a:latin typeface="Arial"/>
                <a:cs typeface="Arial"/>
              </a:rPr>
              <a:t>Pre/peri</a:t>
            </a:r>
            <a:endParaRPr sz="900">
              <a:latin typeface="Arial"/>
              <a:cs typeface="Arial"/>
            </a:endParaRPr>
          </a:p>
        </p:txBody>
      </p:sp>
      <p:sp>
        <p:nvSpPr>
          <p:cNvPr id="78" name="object 78"/>
          <p:cNvSpPr txBox="1"/>
          <p:nvPr/>
        </p:nvSpPr>
        <p:spPr>
          <a:xfrm>
            <a:off x="3135451" y="2418747"/>
            <a:ext cx="210026"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154</a:t>
            </a:r>
            <a:endParaRPr sz="900">
              <a:latin typeface="Arial"/>
              <a:cs typeface="Arial"/>
            </a:endParaRPr>
          </a:p>
        </p:txBody>
      </p:sp>
      <p:sp>
        <p:nvSpPr>
          <p:cNvPr id="79" name="object 79"/>
          <p:cNvSpPr txBox="1"/>
          <p:nvPr/>
        </p:nvSpPr>
        <p:spPr>
          <a:xfrm>
            <a:off x="7866124" y="2406285"/>
            <a:ext cx="858203"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0.86</a:t>
            </a:r>
            <a:r>
              <a:rPr sz="900" spc="-8" dirty="0">
                <a:solidFill>
                  <a:srgbClr val="3F4444"/>
                </a:solidFill>
                <a:latin typeface="Arial"/>
                <a:cs typeface="Arial"/>
              </a:rPr>
              <a:t> </a:t>
            </a:r>
            <a:r>
              <a:rPr sz="900" dirty="0">
                <a:solidFill>
                  <a:srgbClr val="3F4444"/>
                </a:solidFill>
                <a:latin typeface="Arial"/>
                <a:cs typeface="Arial"/>
              </a:rPr>
              <a:t>(0.60,</a:t>
            </a:r>
            <a:r>
              <a:rPr sz="900" spc="-4" dirty="0">
                <a:solidFill>
                  <a:srgbClr val="3F4444"/>
                </a:solidFill>
                <a:latin typeface="Arial"/>
                <a:cs typeface="Arial"/>
              </a:rPr>
              <a:t> </a:t>
            </a:r>
            <a:r>
              <a:rPr sz="900" spc="-8" dirty="0">
                <a:solidFill>
                  <a:srgbClr val="3F4444"/>
                </a:solidFill>
                <a:latin typeface="Arial"/>
                <a:cs typeface="Arial"/>
              </a:rPr>
              <a:t>1.20)</a:t>
            </a:r>
            <a:endParaRPr sz="900">
              <a:latin typeface="Arial"/>
              <a:cs typeface="Arial"/>
            </a:endParaRPr>
          </a:p>
        </p:txBody>
      </p:sp>
      <p:sp>
        <p:nvSpPr>
          <p:cNvPr id="80" name="object 80"/>
          <p:cNvSpPr txBox="1"/>
          <p:nvPr/>
        </p:nvSpPr>
        <p:spPr>
          <a:xfrm>
            <a:off x="1984639" y="2575511"/>
            <a:ext cx="248126" cy="148117"/>
          </a:xfrm>
          <a:prstGeom prst="rect">
            <a:avLst/>
          </a:prstGeom>
        </p:spPr>
        <p:txBody>
          <a:bodyPr vert="horz" wrap="square" lIns="0" tIns="9525" rIns="0" bIns="0" rtlCol="0">
            <a:spAutoFit/>
          </a:bodyPr>
          <a:lstStyle/>
          <a:p>
            <a:pPr marL="9525">
              <a:spcBef>
                <a:spcPts val="75"/>
              </a:spcBef>
            </a:pPr>
            <a:r>
              <a:rPr sz="900" spc="-15" dirty="0">
                <a:solidFill>
                  <a:srgbClr val="3F4444"/>
                </a:solidFill>
                <a:latin typeface="Arial"/>
                <a:cs typeface="Arial"/>
              </a:rPr>
              <a:t>Post</a:t>
            </a:r>
            <a:endParaRPr sz="900">
              <a:latin typeface="Arial"/>
              <a:cs typeface="Arial"/>
            </a:endParaRPr>
          </a:p>
        </p:txBody>
      </p:sp>
      <p:sp>
        <p:nvSpPr>
          <p:cNvPr id="81" name="object 81"/>
          <p:cNvSpPr txBox="1"/>
          <p:nvPr/>
        </p:nvSpPr>
        <p:spPr>
          <a:xfrm>
            <a:off x="3135451" y="2587971"/>
            <a:ext cx="210026"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547</a:t>
            </a:r>
            <a:endParaRPr sz="900">
              <a:latin typeface="Arial"/>
              <a:cs typeface="Arial"/>
            </a:endParaRPr>
          </a:p>
        </p:txBody>
      </p:sp>
      <p:sp>
        <p:nvSpPr>
          <p:cNvPr id="82" name="object 82"/>
          <p:cNvSpPr txBox="1"/>
          <p:nvPr/>
        </p:nvSpPr>
        <p:spPr>
          <a:xfrm>
            <a:off x="7866124" y="2575511"/>
            <a:ext cx="858203"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0.59</a:t>
            </a:r>
            <a:r>
              <a:rPr sz="900" spc="-8" dirty="0">
                <a:solidFill>
                  <a:srgbClr val="3F4444"/>
                </a:solidFill>
                <a:latin typeface="Arial"/>
                <a:cs typeface="Arial"/>
              </a:rPr>
              <a:t> </a:t>
            </a:r>
            <a:r>
              <a:rPr sz="900" dirty="0">
                <a:solidFill>
                  <a:srgbClr val="3F4444"/>
                </a:solidFill>
                <a:latin typeface="Arial"/>
                <a:cs typeface="Arial"/>
              </a:rPr>
              <a:t>(0.48,</a:t>
            </a:r>
            <a:r>
              <a:rPr sz="900" spc="-4" dirty="0">
                <a:solidFill>
                  <a:srgbClr val="3F4444"/>
                </a:solidFill>
                <a:latin typeface="Arial"/>
                <a:cs typeface="Arial"/>
              </a:rPr>
              <a:t> </a:t>
            </a:r>
            <a:r>
              <a:rPr sz="900" spc="-8" dirty="0">
                <a:solidFill>
                  <a:srgbClr val="3F4444"/>
                </a:solidFill>
                <a:latin typeface="Arial"/>
                <a:cs typeface="Arial"/>
              </a:rPr>
              <a:t>0.71)</a:t>
            </a:r>
            <a:endParaRPr sz="900">
              <a:latin typeface="Arial"/>
              <a:cs typeface="Arial"/>
            </a:endParaRPr>
          </a:p>
        </p:txBody>
      </p:sp>
      <p:sp>
        <p:nvSpPr>
          <p:cNvPr id="83" name="object 83"/>
          <p:cNvSpPr txBox="1"/>
          <p:nvPr/>
        </p:nvSpPr>
        <p:spPr>
          <a:xfrm>
            <a:off x="508819" y="2829349"/>
            <a:ext cx="883444"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Liver </a:t>
            </a:r>
            <a:r>
              <a:rPr sz="900" spc="-8" dirty="0">
                <a:solidFill>
                  <a:srgbClr val="3F4444"/>
                </a:solidFill>
                <a:latin typeface="Arial"/>
                <a:cs typeface="Arial"/>
              </a:rPr>
              <a:t>metastases</a:t>
            </a:r>
            <a:endParaRPr sz="900">
              <a:latin typeface="Arial"/>
              <a:cs typeface="Arial"/>
            </a:endParaRPr>
          </a:p>
        </p:txBody>
      </p:sp>
      <p:sp>
        <p:nvSpPr>
          <p:cNvPr id="84" name="object 84"/>
          <p:cNvSpPr txBox="1"/>
          <p:nvPr/>
        </p:nvSpPr>
        <p:spPr>
          <a:xfrm>
            <a:off x="1984638" y="2744736"/>
            <a:ext cx="205740"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Yes</a:t>
            </a:r>
            <a:endParaRPr sz="900">
              <a:latin typeface="Arial"/>
              <a:cs typeface="Arial"/>
            </a:endParaRPr>
          </a:p>
        </p:txBody>
      </p:sp>
      <p:sp>
        <p:nvSpPr>
          <p:cNvPr id="85" name="object 85"/>
          <p:cNvSpPr txBox="1"/>
          <p:nvPr/>
        </p:nvSpPr>
        <p:spPr>
          <a:xfrm>
            <a:off x="3135451" y="2757198"/>
            <a:ext cx="210026"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306</a:t>
            </a:r>
            <a:endParaRPr sz="900">
              <a:latin typeface="Arial"/>
              <a:cs typeface="Arial"/>
            </a:endParaRPr>
          </a:p>
        </p:txBody>
      </p:sp>
      <p:sp>
        <p:nvSpPr>
          <p:cNvPr id="86" name="object 86"/>
          <p:cNvSpPr txBox="1"/>
          <p:nvPr/>
        </p:nvSpPr>
        <p:spPr>
          <a:xfrm>
            <a:off x="7866124" y="2744736"/>
            <a:ext cx="858203"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0.61</a:t>
            </a:r>
            <a:r>
              <a:rPr sz="900" spc="-8" dirty="0">
                <a:solidFill>
                  <a:srgbClr val="3F4444"/>
                </a:solidFill>
                <a:latin typeface="Arial"/>
                <a:cs typeface="Arial"/>
              </a:rPr>
              <a:t> </a:t>
            </a:r>
            <a:r>
              <a:rPr sz="900" dirty="0">
                <a:solidFill>
                  <a:srgbClr val="3F4444"/>
                </a:solidFill>
                <a:latin typeface="Arial"/>
                <a:cs typeface="Arial"/>
              </a:rPr>
              <a:t>(0.48,</a:t>
            </a:r>
            <a:r>
              <a:rPr sz="900" spc="-4" dirty="0">
                <a:solidFill>
                  <a:srgbClr val="3F4444"/>
                </a:solidFill>
                <a:latin typeface="Arial"/>
                <a:cs typeface="Arial"/>
              </a:rPr>
              <a:t> </a:t>
            </a:r>
            <a:r>
              <a:rPr sz="900" spc="-8" dirty="0">
                <a:solidFill>
                  <a:srgbClr val="3F4444"/>
                </a:solidFill>
                <a:latin typeface="Arial"/>
                <a:cs typeface="Arial"/>
              </a:rPr>
              <a:t>0.78)</a:t>
            </a:r>
            <a:endParaRPr sz="900">
              <a:latin typeface="Arial"/>
              <a:cs typeface="Arial"/>
            </a:endParaRPr>
          </a:p>
        </p:txBody>
      </p:sp>
      <p:sp>
        <p:nvSpPr>
          <p:cNvPr id="87" name="object 87"/>
          <p:cNvSpPr txBox="1"/>
          <p:nvPr/>
        </p:nvSpPr>
        <p:spPr>
          <a:xfrm>
            <a:off x="1984638" y="2913963"/>
            <a:ext cx="165259"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No</a:t>
            </a:r>
            <a:endParaRPr sz="900">
              <a:latin typeface="Arial"/>
              <a:cs typeface="Arial"/>
            </a:endParaRPr>
          </a:p>
        </p:txBody>
      </p:sp>
      <p:sp>
        <p:nvSpPr>
          <p:cNvPr id="88" name="object 88"/>
          <p:cNvSpPr txBox="1"/>
          <p:nvPr/>
        </p:nvSpPr>
        <p:spPr>
          <a:xfrm>
            <a:off x="3135451" y="2926423"/>
            <a:ext cx="210026"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402</a:t>
            </a:r>
            <a:endParaRPr sz="900">
              <a:latin typeface="Arial"/>
              <a:cs typeface="Arial"/>
            </a:endParaRPr>
          </a:p>
        </p:txBody>
      </p:sp>
      <p:sp>
        <p:nvSpPr>
          <p:cNvPr id="89" name="object 89"/>
          <p:cNvSpPr txBox="1"/>
          <p:nvPr/>
        </p:nvSpPr>
        <p:spPr>
          <a:xfrm>
            <a:off x="7866124" y="2913963"/>
            <a:ext cx="858203"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0.62</a:t>
            </a:r>
            <a:r>
              <a:rPr sz="900" spc="-8" dirty="0">
                <a:solidFill>
                  <a:srgbClr val="3F4444"/>
                </a:solidFill>
                <a:latin typeface="Arial"/>
                <a:cs typeface="Arial"/>
              </a:rPr>
              <a:t> </a:t>
            </a:r>
            <a:r>
              <a:rPr sz="900" dirty="0">
                <a:solidFill>
                  <a:srgbClr val="3F4444"/>
                </a:solidFill>
                <a:latin typeface="Arial"/>
                <a:cs typeface="Arial"/>
              </a:rPr>
              <a:t>(0.49,</a:t>
            </a:r>
            <a:r>
              <a:rPr sz="900" spc="-4" dirty="0">
                <a:solidFill>
                  <a:srgbClr val="3F4444"/>
                </a:solidFill>
                <a:latin typeface="Arial"/>
                <a:cs typeface="Arial"/>
              </a:rPr>
              <a:t> </a:t>
            </a:r>
            <a:r>
              <a:rPr sz="900" spc="-8" dirty="0">
                <a:solidFill>
                  <a:srgbClr val="3F4444"/>
                </a:solidFill>
                <a:latin typeface="Arial"/>
                <a:cs typeface="Arial"/>
              </a:rPr>
              <a:t>0.79)</a:t>
            </a:r>
            <a:endParaRPr sz="900">
              <a:latin typeface="Arial"/>
              <a:cs typeface="Arial"/>
            </a:endParaRPr>
          </a:p>
        </p:txBody>
      </p:sp>
      <p:sp>
        <p:nvSpPr>
          <p:cNvPr id="90" name="object 90"/>
          <p:cNvSpPr txBox="1"/>
          <p:nvPr/>
        </p:nvSpPr>
        <p:spPr>
          <a:xfrm>
            <a:off x="508819" y="3167800"/>
            <a:ext cx="1039654"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Visceral</a:t>
            </a:r>
            <a:r>
              <a:rPr sz="900" spc="-41" dirty="0">
                <a:solidFill>
                  <a:srgbClr val="3F4444"/>
                </a:solidFill>
                <a:latin typeface="Arial"/>
                <a:cs typeface="Arial"/>
              </a:rPr>
              <a:t> </a:t>
            </a:r>
            <a:r>
              <a:rPr sz="900" spc="-8" dirty="0">
                <a:solidFill>
                  <a:srgbClr val="3F4444"/>
                </a:solidFill>
                <a:latin typeface="Arial"/>
                <a:cs typeface="Arial"/>
              </a:rPr>
              <a:t>metastases</a:t>
            </a:r>
            <a:endParaRPr sz="900">
              <a:latin typeface="Arial"/>
              <a:cs typeface="Arial"/>
            </a:endParaRPr>
          </a:p>
        </p:txBody>
      </p:sp>
      <p:sp>
        <p:nvSpPr>
          <p:cNvPr id="91" name="object 91"/>
          <p:cNvSpPr txBox="1"/>
          <p:nvPr/>
        </p:nvSpPr>
        <p:spPr>
          <a:xfrm>
            <a:off x="2014355" y="3083187"/>
            <a:ext cx="205740"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Yes</a:t>
            </a:r>
            <a:endParaRPr sz="900">
              <a:latin typeface="Arial"/>
              <a:cs typeface="Arial"/>
            </a:endParaRPr>
          </a:p>
        </p:txBody>
      </p:sp>
      <p:sp>
        <p:nvSpPr>
          <p:cNvPr id="92" name="object 92"/>
          <p:cNvSpPr txBox="1"/>
          <p:nvPr/>
        </p:nvSpPr>
        <p:spPr>
          <a:xfrm>
            <a:off x="3135451" y="3095649"/>
            <a:ext cx="210026"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478</a:t>
            </a:r>
            <a:endParaRPr sz="900">
              <a:latin typeface="Arial"/>
              <a:cs typeface="Arial"/>
            </a:endParaRPr>
          </a:p>
        </p:txBody>
      </p:sp>
      <p:sp>
        <p:nvSpPr>
          <p:cNvPr id="93" name="object 93"/>
          <p:cNvSpPr txBox="1"/>
          <p:nvPr/>
        </p:nvSpPr>
        <p:spPr>
          <a:xfrm>
            <a:off x="7866124" y="3083187"/>
            <a:ext cx="858203"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0.69</a:t>
            </a:r>
            <a:r>
              <a:rPr sz="900" spc="-8" dirty="0">
                <a:solidFill>
                  <a:srgbClr val="3F4444"/>
                </a:solidFill>
                <a:latin typeface="Arial"/>
                <a:cs typeface="Arial"/>
              </a:rPr>
              <a:t> </a:t>
            </a:r>
            <a:r>
              <a:rPr sz="900" dirty="0">
                <a:solidFill>
                  <a:srgbClr val="3F4444"/>
                </a:solidFill>
                <a:latin typeface="Arial"/>
                <a:cs typeface="Arial"/>
              </a:rPr>
              <a:t>(0.56,</a:t>
            </a:r>
            <a:r>
              <a:rPr sz="900" spc="-4" dirty="0">
                <a:solidFill>
                  <a:srgbClr val="3F4444"/>
                </a:solidFill>
                <a:latin typeface="Arial"/>
                <a:cs typeface="Arial"/>
              </a:rPr>
              <a:t> </a:t>
            </a:r>
            <a:r>
              <a:rPr sz="900" spc="-8" dirty="0">
                <a:solidFill>
                  <a:srgbClr val="3F4444"/>
                </a:solidFill>
                <a:latin typeface="Arial"/>
                <a:cs typeface="Arial"/>
              </a:rPr>
              <a:t>0.84)</a:t>
            </a:r>
            <a:endParaRPr sz="900">
              <a:latin typeface="Arial"/>
              <a:cs typeface="Arial"/>
            </a:endParaRPr>
          </a:p>
        </p:txBody>
      </p:sp>
      <p:sp>
        <p:nvSpPr>
          <p:cNvPr id="94" name="object 94"/>
          <p:cNvSpPr txBox="1"/>
          <p:nvPr/>
        </p:nvSpPr>
        <p:spPr>
          <a:xfrm>
            <a:off x="2016414" y="3252413"/>
            <a:ext cx="165259"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No</a:t>
            </a:r>
            <a:endParaRPr sz="900">
              <a:latin typeface="Arial"/>
              <a:cs typeface="Arial"/>
            </a:endParaRPr>
          </a:p>
        </p:txBody>
      </p:sp>
      <p:sp>
        <p:nvSpPr>
          <p:cNvPr id="95" name="object 95"/>
          <p:cNvSpPr txBox="1"/>
          <p:nvPr/>
        </p:nvSpPr>
        <p:spPr>
          <a:xfrm>
            <a:off x="3135451" y="3264874"/>
            <a:ext cx="210026"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230</a:t>
            </a:r>
            <a:endParaRPr sz="900">
              <a:latin typeface="Arial"/>
              <a:cs typeface="Arial"/>
            </a:endParaRPr>
          </a:p>
        </p:txBody>
      </p:sp>
      <p:sp>
        <p:nvSpPr>
          <p:cNvPr id="96" name="object 96"/>
          <p:cNvSpPr txBox="1"/>
          <p:nvPr/>
        </p:nvSpPr>
        <p:spPr>
          <a:xfrm>
            <a:off x="7866124" y="3252413"/>
            <a:ext cx="858203"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0.54</a:t>
            </a:r>
            <a:r>
              <a:rPr sz="900" spc="-8" dirty="0">
                <a:solidFill>
                  <a:srgbClr val="3F4444"/>
                </a:solidFill>
                <a:latin typeface="Arial"/>
                <a:cs typeface="Arial"/>
              </a:rPr>
              <a:t> </a:t>
            </a:r>
            <a:r>
              <a:rPr sz="900" dirty="0">
                <a:solidFill>
                  <a:srgbClr val="3F4444"/>
                </a:solidFill>
                <a:latin typeface="Arial"/>
                <a:cs typeface="Arial"/>
              </a:rPr>
              <a:t>(0.39,</a:t>
            </a:r>
            <a:r>
              <a:rPr sz="900" spc="-4" dirty="0">
                <a:solidFill>
                  <a:srgbClr val="3F4444"/>
                </a:solidFill>
                <a:latin typeface="Arial"/>
                <a:cs typeface="Arial"/>
              </a:rPr>
              <a:t> </a:t>
            </a:r>
            <a:r>
              <a:rPr sz="900" spc="-8" dirty="0">
                <a:solidFill>
                  <a:srgbClr val="3F4444"/>
                </a:solidFill>
                <a:latin typeface="Arial"/>
                <a:cs typeface="Arial"/>
              </a:rPr>
              <a:t>0.74)</a:t>
            </a:r>
            <a:endParaRPr sz="900">
              <a:latin typeface="Arial"/>
              <a:cs typeface="Arial"/>
            </a:endParaRPr>
          </a:p>
        </p:txBody>
      </p:sp>
      <p:sp>
        <p:nvSpPr>
          <p:cNvPr id="97" name="object 97"/>
          <p:cNvSpPr txBox="1"/>
          <p:nvPr/>
        </p:nvSpPr>
        <p:spPr>
          <a:xfrm>
            <a:off x="508819" y="3506251"/>
            <a:ext cx="1086326"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Endocrine</a:t>
            </a:r>
            <a:r>
              <a:rPr sz="900" spc="-30" dirty="0">
                <a:solidFill>
                  <a:srgbClr val="3F4444"/>
                </a:solidFill>
                <a:latin typeface="Arial"/>
                <a:cs typeface="Arial"/>
              </a:rPr>
              <a:t> </a:t>
            </a:r>
            <a:r>
              <a:rPr sz="900" spc="-8" dirty="0">
                <a:solidFill>
                  <a:srgbClr val="3F4444"/>
                </a:solidFill>
                <a:latin typeface="Arial"/>
                <a:cs typeface="Arial"/>
              </a:rPr>
              <a:t>resistance</a:t>
            </a:r>
            <a:endParaRPr sz="900">
              <a:latin typeface="Arial"/>
              <a:cs typeface="Arial"/>
            </a:endParaRPr>
          </a:p>
        </p:txBody>
      </p:sp>
      <p:sp>
        <p:nvSpPr>
          <p:cNvPr id="98" name="object 98"/>
          <p:cNvSpPr txBox="1"/>
          <p:nvPr/>
        </p:nvSpPr>
        <p:spPr>
          <a:xfrm>
            <a:off x="1984638" y="3421639"/>
            <a:ext cx="412909" cy="148117"/>
          </a:xfrm>
          <a:prstGeom prst="rect">
            <a:avLst/>
          </a:prstGeom>
        </p:spPr>
        <p:txBody>
          <a:bodyPr vert="horz" wrap="square" lIns="0" tIns="9525" rIns="0" bIns="0" rtlCol="0">
            <a:spAutoFit/>
          </a:bodyPr>
          <a:lstStyle/>
          <a:p>
            <a:pPr marL="9525">
              <a:spcBef>
                <a:spcPts val="75"/>
              </a:spcBef>
            </a:pPr>
            <a:r>
              <a:rPr sz="900" spc="-8" dirty="0">
                <a:solidFill>
                  <a:srgbClr val="3F4444"/>
                </a:solidFill>
                <a:latin typeface="Arial"/>
                <a:cs typeface="Arial"/>
              </a:rPr>
              <a:t>Primary</a:t>
            </a:r>
            <a:endParaRPr sz="900">
              <a:latin typeface="Arial"/>
              <a:cs typeface="Arial"/>
            </a:endParaRPr>
          </a:p>
        </p:txBody>
      </p:sp>
      <p:sp>
        <p:nvSpPr>
          <p:cNvPr id="99" name="object 99"/>
          <p:cNvSpPr txBox="1"/>
          <p:nvPr/>
        </p:nvSpPr>
        <p:spPr>
          <a:xfrm>
            <a:off x="3135451" y="3434100"/>
            <a:ext cx="210026"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262</a:t>
            </a:r>
            <a:endParaRPr sz="900">
              <a:latin typeface="Arial"/>
              <a:cs typeface="Arial"/>
            </a:endParaRPr>
          </a:p>
        </p:txBody>
      </p:sp>
      <p:sp>
        <p:nvSpPr>
          <p:cNvPr id="100" name="object 100"/>
          <p:cNvSpPr txBox="1"/>
          <p:nvPr/>
        </p:nvSpPr>
        <p:spPr>
          <a:xfrm>
            <a:off x="7866124" y="3421639"/>
            <a:ext cx="858203"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0.66</a:t>
            </a:r>
            <a:r>
              <a:rPr sz="900" spc="-8" dirty="0">
                <a:solidFill>
                  <a:srgbClr val="3F4444"/>
                </a:solidFill>
                <a:latin typeface="Arial"/>
                <a:cs typeface="Arial"/>
              </a:rPr>
              <a:t> </a:t>
            </a:r>
            <a:r>
              <a:rPr sz="900" dirty="0">
                <a:solidFill>
                  <a:srgbClr val="3F4444"/>
                </a:solidFill>
                <a:latin typeface="Arial"/>
                <a:cs typeface="Arial"/>
              </a:rPr>
              <a:t>(0.50,</a:t>
            </a:r>
            <a:r>
              <a:rPr sz="900" spc="-4" dirty="0">
                <a:solidFill>
                  <a:srgbClr val="3F4444"/>
                </a:solidFill>
                <a:latin typeface="Arial"/>
                <a:cs typeface="Arial"/>
              </a:rPr>
              <a:t> </a:t>
            </a:r>
            <a:r>
              <a:rPr sz="900" spc="-8" dirty="0">
                <a:solidFill>
                  <a:srgbClr val="3F4444"/>
                </a:solidFill>
                <a:latin typeface="Arial"/>
                <a:cs typeface="Arial"/>
              </a:rPr>
              <a:t>0.86)</a:t>
            </a:r>
            <a:endParaRPr sz="900">
              <a:latin typeface="Arial"/>
              <a:cs typeface="Arial"/>
            </a:endParaRPr>
          </a:p>
        </p:txBody>
      </p:sp>
      <p:sp>
        <p:nvSpPr>
          <p:cNvPr id="101" name="object 101"/>
          <p:cNvSpPr txBox="1"/>
          <p:nvPr/>
        </p:nvSpPr>
        <p:spPr>
          <a:xfrm>
            <a:off x="1984638" y="3590864"/>
            <a:ext cx="565785" cy="148117"/>
          </a:xfrm>
          <a:prstGeom prst="rect">
            <a:avLst/>
          </a:prstGeom>
        </p:spPr>
        <p:txBody>
          <a:bodyPr vert="horz" wrap="square" lIns="0" tIns="9525" rIns="0" bIns="0" rtlCol="0">
            <a:spAutoFit/>
          </a:bodyPr>
          <a:lstStyle/>
          <a:p>
            <a:pPr marL="9525">
              <a:spcBef>
                <a:spcPts val="75"/>
              </a:spcBef>
            </a:pPr>
            <a:r>
              <a:rPr sz="900" spc="-8" dirty="0">
                <a:solidFill>
                  <a:srgbClr val="3F4444"/>
                </a:solidFill>
                <a:latin typeface="Arial"/>
                <a:cs typeface="Arial"/>
              </a:rPr>
              <a:t>Secondary</a:t>
            </a:r>
            <a:endParaRPr sz="900">
              <a:latin typeface="Arial"/>
              <a:cs typeface="Arial"/>
            </a:endParaRPr>
          </a:p>
        </p:txBody>
      </p:sp>
      <p:sp>
        <p:nvSpPr>
          <p:cNvPr id="102" name="object 102"/>
          <p:cNvSpPr txBox="1"/>
          <p:nvPr/>
        </p:nvSpPr>
        <p:spPr>
          <a:xfrm>
            <a:off x="3135451" y="3603325"/>
            <a:ext cx="210026"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446</a:t>
            </a:r>
            <a:endParaRPr sz="900">
              <a:latin typeface="Arial"/>
              <a:cs typeface="Arial"/>
            </a:endParaRPr>
          </a:p>
        </p:txBody>
      </p:sp>
      <p:sp>
        <p:nvSpPr>
          <p:cNvPr id="103" name="object 103"/>
          <p:cNvSpPr txBox="1"/>
          <p:nvPr/>
        </p:nvSpPr>
        <p:spPr>
          <a:xfrm>
            <a:off x="7866124" y="3590864"/>
            <a:ext cx="858203"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0.64</a:t>
            </a:r>
            <a:r>
              <a:rPr sz="900" spc="-8" dirty="0">
                <a:solidFill>
                  <a:srgbClr val="3F4444"/>
                </a:solidFill>
                <a:latin typeface="Arial"/>
                <a:cs typeface="Arial"/>
              </a:rPr>
              <a:t> </a:t>
            </a:r>
            <a:r>
              <a:rPr sz="900" dirty="0">
                <a:solidFill>
                  <a:srgbClr val="3F4444"/>
                </a:solidFill>
                <a:latin typeface="Arial"/>
                <a:cs typeface="Arial"/>
              </a:rPr>
              <a:t>(0.51,</a:t>
            </a:r>
            <a:r>
              <a:rPr sz="900" spc="-4" dirty="0">
                <a:solidFill>
                  <a:srgbClr val="3F4444"/>
                </a:solidFill>
                <a:latin typeface="Arial"/>
                <a:cs typeface="Arial"/>
              </a:rPr>
              <a:t> </a:t>
            </a:r>
            <a:r>
              <a:rPr sz="900" spc="-8" dirty="0">
                <a:solidFill>
                  <a:srgbClr val="3F4444"/>
                </a:solidFill>
                <a:latin typeface="Arial"/>
                <a:cs typeface="Arial"/>
              </a:rPr>
              <a:t>0.79)</a:t>
            </a:r>
            <a:endParaRPr sz="900">
              <a:latin typeface="Arial"/>
              <a:cs typeface="Arial"/>
            </a:endParaRPr>
          </a:p>
        </p:txBody>
      </p:sp>
      <p:sp>
        <p:nvSpPr>
          <p:cNvPr id="104" name="object 104"/>
          <p:cNvSpPr txBox="1"/>
          <p:nvPr/>
        </p:nvSpPr>
        <p:spPr>
          <a:xfrm>
            <a:off x="508819" y="3776122"/>
            <a:ext cx="1035844" cy="286617"/>
          </a:xfrm>
          <a:prstGeom prst="rect">
            <a:avLst/>
          </a:prstGeom>
        </p:spPr>
        <p:txBody>
          <a:bodyPr vert="horz" wrap="square" lIns="0" tIns="9525" rIns="0" bIns="0" rtlCol="0">
            <a:spAutoFit/>
          </a:bodyPr>
          <a:lstStyle/>
          <a:p>
            <a:pPr marL="9525" marR="3810">
              <a:spcBef>
                <a:spcPts val="75"/>
              </a:spcBef>
            </a:pPr>
            <a:r>
              <a:rPr sz="900" dirty="0">
                <a:solidFill>
                  <a:srgbClr val="3F4444"/>
                </a:solidFill>
                <a:latin typeface="Arial"/>
                <a:cs typeface="Arial"/>
              </a:rPr>
              <a:t>Prior</a:t>
            </a:r>
            <a:r>
              <a:rPr sz="900" spc="-4" dirty="0">
                <a:solidFill>
                  <a:srgbClr val="3F4444"/>
                </a:solidFill>
                <a:latin typeface="Arial"/>
                <a:cs typeface="Arial"/>
              </a:rPr>
              <a:t> </a:t>
            </a:r>
            <a:r>
              <a:rPr sz="900" dirty="0">
                <a:solidFill>
                  <a:srgbClr val="3F4444"/>
                </a:solidFill>
                <a:latin typeface="Arial"/>
                <a:cs typeface="Arial"/>
              </a:rPr>
              <a:t>use</a:t>
            </a:r>
            <a:r>
              <a:rPr sz="900" spc="-4" dirty="0">
                <a:solidFill>
                  <a:srgbClr val="3F4444"/>
                </a:solidFill>
                <a:latin typeface="Arial"/>
                <a:cs typeface="Arial"/>
              </a:rPr>
              <a:t> </a:t>
            </a:r>
            <a:r>
              <a:rPr sz="900" dirty="0">
                <a:solidFill>
                  <a:srgbClr val="3F4444"/>
                </a:solidFill>
                <a:latin typeface="Arial"/>
                <a:cs typeface="Arial"/>
              </a:rPr>
              <a:t>of </a:t>
            </a:r>
            <a:r>
              <a:rPr sz="900" spc="-8" dirty="0">
                <a:solidFill>
                  <a:srgbClr val="3F4444"/>
                </a:solidFill>
                <a:latin typeface="Arial"/>
                <a:cs typeface="Arial"/>
              </a:rPr>
              <a:t>CDK4/6 inhibitors</a:t>
            </a:r>
            <a:endParaRPr sz="900">
              <a:latin typeface="Arial"/>
              <a:cs typeface="Arial"/>
            </a:endParaRPr>
          </a:p>
        </p:txBody>
      </p:sp>
      <p:sp>
        <p:nvSpPr>
          <p:cNvPr id="105" name="object 105"/>
          <p:cNvSpPr txBox="1"/>
          <p:nvPr/>
        </p:nvSpPr>
        <p:spPr>
          <a:xfrm>
            <a:off x="1984638" y="3760089"/>
            <a:ext cx="205740"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Yes</a:t>
            </a:r>
            <a:endParaRPr sz="900">
              <a:latin typeface="Arial"/>
              <a:cs typeface="Arial"/>
            </a:endParaRPr>
          </a:p>
        </p:txBody>
      </p:sp>
      <p:sp>
        <p:nvSpPr>
          <p:cNvPr id="106" name="object 106"/>
          <p:cNvSpPr txBox="1"/>
          <p:nvPr/>
        </p:nvSpPr>
        <p:spPr>
          <a:xfrm>
            <a:off x="3135451" y="3772551"/>
            <a:ext cx="210026"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496</a:t>
            </a:r>
            <a:endParaRPr sz="900">
              <a:latin typeface="Arial"/>
              <a:cs typeface="Arial"/>
            </a:endParaRPr>
          </a:p>
        </p:txBody>
      </p:sp>
      <p:sp>
        <p:nvSpPr>
          <p:cNvPr id="107" name="object 107"/>
          <p:cNvSpPr txBox="1"/>
          <p:nvPr/>
        </p:nvSpPr>
        <p:spPr>
          <a:xfrm>
            <a:off x="7866124" y="3760089"/>
            <a:ext cx="858203"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0.62</a:t>
            </a:r>
            <a:r>
              <a:rPr sz="900" spc="-8" dirty="0">
                <a:solidFill>
                  <a:srgbClr val="3F4444"/>
                </a:solidFill>
                <a:latin typeface="Arial"/>
                <a:cs typeface="Arial"/>
              </a:rPr>
              <a:t> </a:t>
            </a:r>
            <a:r>
              <a:rPr sz="900" dirty="0">
                <a:solidFill>
                  <a:srgbClr val="3F4444"/>
                </a:solidFill>
                <a:latin typeface="Arial"/>
                <a:cs typeface="Arial"/>
              </a:rPr>
              <a:t>(0.51,</a:t>
            </a:r>
            <a:r>
              <a:rPr sz="900" spc="-4" dirty="0">
                <a:solidFill>
                  <a:srgbClr val="3F4444"/>
                </a:solidFill>
                <a:latin typeface="Arial"/>
                <a:cs typeface="Arial"/>
              </a:rPr>
              <a:t> </a:t>
            </a:r>
            <a:r>
              <a:rPr sz="900" spc="-8" dirty="0">
                <a:solidFill>
                  <a:srgbClr val="3F4444"/>
                </a:solidFill>
                <a:latin typeface="Arial"/>
                <a:cs typeface="Arial"/>
              </a:rPr>
              <a:t>0.75)</a:t>
            </a:r>
            <a:endParaRPr sz="900">
              <a:latin typeface="Arial"/>
              <a:cs typeface="Arial"/>
            </a:endParaRPr>
          </a:p>
        </p:txBody>
      </p:sp>
      <p:sp>
        <p:nvSpPr>
          <p:cNvPr id="108" name="object 108"/>
          <p:cNvSpPr txBox="1"/>
          <p:nvPr/>
        </p:nvSpPr>
        <p:spPr>
          <a:xfrm>
            <a:off x="1984638" y="3929316"/>
            <a:ext cx="165259"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No</a:t>
            </a:r>
            <a:endParaRPr sz="900">
              <a:latin typeface="Arial"/>
              <a:cs typeface="Arial"/>
            </a:endParaRPr>
          </a:p>
        </p:txBody>
      </p:sp>
      <p:sp>
        <p:nvSpPr>
          <p:cNvPr id="109" name="object 109"/>
          <p:cNvSpPr txBox="1"/>
          <p:nvPr/>
        </p:nvSpPr>
        <p:spPr>
          <a:xfrm>
            <a:off x="3135451" y="3941776"/>
            <a:ext cx="210026"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212</a:t>
            </a:r>
            <a:endParaRPr sz="900">
              <a:latin typeface="Arial"/>
              <a:cs typeface="Arial"/>
            </a:endParaRPr>
          </a:p>
        </p:txBody>
      </p:sp>
      <p:sp>
        <p:nvSpPr>
          <p:cNvPr id="110" name="object 110"/>
          <p:cNvSpPr txBox="1"/>
          <p:nvPr/>
        </p:nvSpPr>
        <p:spPr>
          <a:xfrm>
            <a:off x="7866124" y="3929316"/>
            <a:ext cx="858203"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0.65</a:t>
            </a:r>
            <a:r>
              <a:rPr sz="900" spc="-8" dirty="0">
                <a:solidFill>
                  <a:srgbClr val="3F4444"/>
                </a:solidFill>
                <a:latin typeface="Arial"/>
                <a:cs typeface="Arial"/>
              </a:rPr>
              <a:t> </a:t>
            </a:r>
            <a:r>
              <a:rPr sz="900" dirty="0">
                <a:solidFill>
                  <a:srgbClr val="3F4444"/>
                </a:solidFill>
                <a:latin typeface="Arial"/>
                <a:cs typeface="Arial"/>
              </a:rPr>
              <a:t>(0.47,</a:t>
            </a:r>
            <a:r>
              <a:rPr sz="900" spc="-4" dirty="0">
                <a:solidFill>
                  <a:srgbClr val="3F4444"/>
                </a:solidFill>
                <a:latin typeface="Arial"/>
                <a:cs typeface="Arial"/>
              </a:rPr>
              <a:t> </a:t>
            </a:r>
            <a:r>
              <a:rPr sz="900" spc="-8" dirty="0">
                <a:solidFill>
                  <a:srgbClr val="3F4444"/>
                </a:solidFill>
                <a:latin typeface="Arial"/>
                <a:cs typeface="Arial"/>
              </a:rPr>
              <a:t>0.91)</a:t>
            </a:r>
            <a:endParaRPr sz="900">
              <a:latin typeface="Arial"/>
              <a:cs typeface="Arial"/>
            </a:endParaRPr>
          </a:p>
        </p:txBody>
      </p:sp>
      <p:sp>
        <p:nvSpPr>
          <p:cNvPr id="111" name="object 111"/>
          <p:cNvSpPr txBox="1"/>
          <p:nvPr/>
        </p:nvSpPr>
        <p:spPr>
          <a:xfrm>
            <a:off x="489769" y="4183153"/>
            <a:ext cx="1719739" cy="148117"/>
          </a:xfrm>
          <a:prstGeom prst="rect">
            <a:avLst/>
          </a:prstGeom>
        </p:spPr>
        <p:txBody>
          <a:bodyPr vert="horz" wrap="square" lIns="0" tIns="9525" rIns="0" bIns="0" rtlCol="0">
            <a:spAutoFit/>
          </a:bodyPr>
          <a:lstStyle/>
          <a:p>
            <a:pPr marL="28575">
              <a:spcBef>
                <a:spcPts val="75"/>
              </a:spcBef>
            </a:pPr>
            <a:r>
              <a:rPr sz="900" dirty="0">
                <a:solidFill>
                  <a:srgbClr val="3F4444"/>
                </a:solidFill>
                <a:latin typeface="Arial"/>
                <a:cs typeface="Arial"/>
              </a:rPr>
              <a:t>Prior</a:t>
            </a:r>
            <a:r>
              <a:rPr sz="900" spc="-4" dirty="0">
                <a:solidFill>
                  <a:srgbClr val="3F4444"/>
                </a:solidFill>
                <a:latin typeface="Arial"/>
                <a:cs typeface="Arial"/>
              </a:rPr>
              <a:t> </a:t>
            </a:r>
            <a:r>
              <a:rPr sz="900" dirty="0">
                <a:solidFill>
                  <a:srgbClr val="3F4444"/>
                </a:solidFill>
                <a:latin typeface="Arial"/>
                <a:cs typeface="Arial"/>
              </a:rPr>
              <a:t>chemotherapy for</a:t>
            </a:r>
            <a:r>
              <a:rPr sz="900" spc="-56" dirty="0">
                <a:solidFill>
                  <a:srgbClr val="3F4444"/>
                </a:solidFill>
                <a:latin typeface="Arial"/>
                <a:cs typeface="Arial"/>
              </a:rPr>
              <a:t> </a:t>
            </a:r>
            <a:r>
              <a:rPr sz="900" dirty="0">
                <a:solidFill>
                  <a:srgbClr val="3F4444"/>
                </a:solidFill>
                <a:latin typeface="Arial"/>
                <a:cs typeface="Arial"/>
              </a:rPr>
              <a:t>ABC</a:t>
            </a:r>
            <a:r>
              <a:rPr sz="900" spc="161" dirty="0">
                <a:solidFill>
                  <a:srgbClr val="3F4444"/>
                </a:solidFill>
                <a:latin typeface="Arial"/>
                <a:cs typeface="Arial"/>
              </a:rPr>
              <a:t> </a:t>
            </a:r>
            <a:r>
              <a:rPr sz="1350" spc="-28" baseline="41666" dirty="0">
                <a:solidFill>
                  <a:srgbClr val="3F4444"/>
                </a:solidFill>
                <a:latin typeface="Arial"/>
                <a:cs typeface="Arial"/>
              </a:rPr>
              <a:t>Yes</a:t>
            </a:r>
            <a:endParaRPr sz="1350" baseline="41666">
              <a:latin typeface="Arial"/>
              <a:cs typeface="Arial"/>
            </a:endParaRPr>
          </a:p>
        </p:txBody>
      </p:sp>
      <p:sp>
        <p:nvSpPr>
          <p:cNvPr id="112" name="object 112"/>
          <p:cNvSpPr txBox="1"/>
          <p:nvPr/>
        </p:nvSpPr>
        <p:spPr>
          <a:xfrm>
            <a:off x="3135451" y="4111002"/>
            <a:ext cx="210026"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129</a:t>
            </a:r>
            <a:endParaRPr sz="900">
              <a:latin typeface="Arial"/>
              <a:cs typeface="Arial"/>
            </a:endParaRPr>
          </a:p>
        </p:txBody>
      </p:sp>
      <p:sp>
        <p:nvSpPr>
          <p:cNvPr id="113" name="object 113"/>
          <p:cNvSpPr txBox="1"/>
          <p:nvPr/>
        </p:nvSpPr>
        <p:spPr>
          <a:xfrm>
            <a:off x="7866124" y="4098540"/>
            <a:ext cx="858203"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0.61</a:t>
            </a:r>
            <a:r>
              <a:rPr sz="900" spc="-8" dirty="0">
                <a:solidFill>
                  <a:srgbClr val="3F4444"/>
                </a:solidFill>
                <a:latin typeface="Arial"/>
                <a:cs typeface="Arial"/>
              </a:rPr>
              <a:t> </a:t>
            </a:r>
            <a:r>
              <a:rPr sz="900" dirty="0">
                <a:solidFill>
                  <a:srgbClr val="3F4444"/>
                </a:solidFill>
                <a:latin typeface="Arial"/>
                <a:cs typeface="Arial"/>
              </a:rPr>
              <a:t>(0.41,</a:t>
            </a:r>
            <a:r>
              <a:rPr sz="900" spc="-4" dirty="0">
                <a:solidFill>
                  <a:srgbClr val="3F4444"/>
                </a:solidFill>
                <a:latin typeface="Arial"/>
                <a:cs typeface="Arial"/>
              </a:rPr>
              <a:t> </a:t>
            </a:r>
            <a:r>
              <a:rPr sz="900" spc="-8" dirty="0">
                <a:solidFill>
                  <a:srgbClr val="3F4444"/>
                </a:solidFill>
                <a:latin typeface="Arial"/>
                <a:cs typeface="Arial"/>
              </a:rPr>
              <a:t>0.91)</a:t>
            </a:r>
            <a:endParaRPr sz="900">
              <a:latin typeface="Arial"/>
              <a:cs typeface="Arial"/>
            </a:endParaRPr>
          </a:p>
        </p:txBody>
      </p:sp>
      <p:sp>
        <p:nvSpPr>
          <p:cNvPr id="114" name="object 114"/>
          <p:cNvSpPr txBox="1"/>
          <p:nvPr/>
        </p:nvSpPr>
        <p:spPr>
          <a:xfrm>
            <a:off x="1984638" y="4267766"/>
            <a:ext cx="165259"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No</a:t>
            </a:r>
            <a:endParaRPr sz="900">
              <a:latin typeface="Arial"/>
              <a:cs typeface="Arial"/>
            </a:endParaRPr>
          </a:p>
        </p:txBody>
      </p:sp>
      <p:sp>
        <p:nvSpPr>
          <p:cNvPr id="115" name="object 115"/>
          <p:cNvSpPr txBox="1"/>
          <p:nvPr/>
        </p:nvSpPr>
        <p:spPr>
          <a:xfrm>
            <a:off x="3135451" y="4280227"/>
            <a:ext cx="210026" cy="148117"/>
          </a:xfrm>
          <a:prstGeom prst="rect">
            <a:avLst/>
          </a:prstGeom>
        </p:spPr>
        <p:txBody>
          <a:bodyPr vert="horz" wrap="square" lIns="0" tIns="9525" rIns="0" bIns="0" rtlCol="0">
            <a:spAutoFit/>
          </a:bodyPr>
          <a:lstStyle/>
          <a:p>
            <a:pPr marL="9525">
              <a:spcBef>
                <a:spcPts val="75"/>
              </a:spcBef>
            </a:pPr>
            <a:r>
              <a:rPr sz="900" spc="-19" dirty="0">
                <a:solidFill>
                  <a:srgbClr val="3F4444"/>
                </a:solidFill>
                <a:latin typeface="Arial"/>
                <a:cs typeface="Arial"/>
              </a:rPr>
              <a:t>579</a:t>
            </a:r>
            <a:endParaRPr sz="900">
              <a:latin typeface="Arial"/>
              <a:cs typeface="Arial"/>
            </a:endParaRPr>
          </a:p>
        </p:txBody>
      </p:sp>
      <p:sp>
        <p:nvSpPr>
          <p:cNvPr id="116" name="object 116"/>
          <p:cNvSpPr txBox="1"/>
          <p:nvPr/>
        </p:nvSpPr>
        <p:spPr>
          <a:xfrm>
            <a:off x="7866124" y="4267766"/>
            <a:ext cx="858203"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0.65</a:t>
            </a:r>
            <a:r>
              <a:rPr sz="900" spc="-8" dirty="0">
                <a:solidFill>
                  <a:srgbClr val="3F4444"/>
                </a:solidFill>
                <a:latin typeface="Arial"/>
                <a:cs typeface="Arial"/>
              </a:rPr>
              <a:t> </a:t>
            </a:r>
            <a:r>
              <a:rPr sz="900" dirty="0">
                <a:solidFill>
                  <a:srgbClr val="3F4444"/>
                </a:solidFill>
                <a:latin typeface="Arial"/>
                <a:cs typeface="Arial"/>
              </a:rPr>
              <a:t>(0.54,</a:t>
            </a:r>
            <a:r>
              <a:rPr sz="900" spc="-4" dirty="0">
                <a:solidFill>
                  <a:srgbClr val="3F4444"/>
                </a:solidFill>
                <a:latin typeface="Arial"/>
                <a:cs typeface="Arial"/>
              </a:rPr>
              <a:t> </a:t>
            </a:r>
            <a:r>
              <a:rPr sz="900" spc="-8" dirty="0">
                <a:solidFill>
                  <a:srgbClr val="3F4444"/>
                </a:solidFill>
                <a:latin typeface="Arial"/>
                <a:cs typeface="Arial"/>
              </a:rPr>
              <a:t>0.78)</a:t>
            </a:r>
            <a:endParaRPr sz="900">
              <a:latin typeface="Arial"/>
              <a:cs typeface="Arial"/>
            </a:endParaRPr>
          </a:p>
        </p:txBody>
      </p:sp>
      <p:grpSp>
        <p:nvGrpSpPr>
          <p:cNvPr id="117" name="object 117"/>
          <p:cNvGrpSpPr/>
          <p:nvPr/>
        </p:nvGrpSpPr>
        <p:grpSpPr>
          <a:xfrm>
            <a:off x="446484" y="804151"/>
            <a:ext cx="8457724" cy="3738563"/>
            <a:chOff x="595312" y="1069027"/>
            <a:chExt cx="11276965" cy="4984750"/>
          </a:xfrm>
        </p:grpSpPr>
        <p:sp>
          <p:nvSpPr>
            <p:cNvPr id="118" name="object 118"/>
            <p:cNvSpPr/>
            <p:nvPr/>
          </p:nvSpPr>
          <p:spPr>
            <a:xfrm>
              <a:off x="7343732" y="1283675"/>
              <a:ext cx="594360" cy="4500245"/>
            </a:xfrm>
            <a:custGeom>
              <a:avLst/>
              <a:gdLst/>
              <a:ahLst/>
              <a:cxnLst/>
              <a:rect l="l" t="t" r="r" b="b"/>
              <a:pathLst>
                <a:path w="594359" h="4500245">
                  <a:moveTo>
                    <a:pt x="594000" y="4499999"/>
                  </a:moveTo>
                  <a:lnTo>
                    <a:pt x="0" y="4499999"/>
                  </a:lnTo>
                  <a:lnTo>
                    <a:pt x="0" y="0"/>
                  </a:lnTo>
                  <a:lnTo>
                    <a:pt x="594000" y="0"/>
                  </a:lnTo>
                  <a:lnTo>
                    <a:pt x="594000" y="4499999"/>
                  </a:lnTo>
                  <a:close/>
                </a:path>
              </a:pathLst>
            </a:custGeom>
            <a:solidFill>
              <a:srgbClr val="FFDDF2">
                <a:alpha val="50195"/>
              </a:srgbClr>
            </a:solidFill>
          </p:spPr>
          <p:txBody>
            <a:bodyPr wrap="square" lIns="0" tIns="0" rIns="0" bIns="0" rtlCol="0"/>
            <a:lstStyle/>
            <a:p>
              <a:endParaRPr sz="1800"/>
            </a:p>
          </p:txBody>
        </p:sp>
        <p:sp>
          <p:nvSpPr>
            <p:cNvPr id="119" name="object 119"/>
            <p:cNvSpPr/>
            <p:nvPr/>
          </p:nvSpPr>
          <p:spPr>
            <a:xfrm>
              <a:off x="6042660" y="6015178"/>
              <a:ext cx="4122420" cy="0"/>
            </a:xfrm>
            <a:custGeom>
              <a:avLst/>
              <a:gdLst/>
              <a:ahLst/>
              <a:cxnLst/>
              <a:rect l="l" t="t" r="r" b="b"/>
              <a:pathLst>
                <a:path w="4122420">
                  <a:moveTo>
                    <a:pt x="4121854" y="0"/>
                  </a:moveTo>
                  <a:lnTo>
                    <a:pt x="0" y="0"/>
                  </a:lnTo>
                </a:path>
              </a:pathLst>
            </a:custGeom>
            <a:solidFill>
              <a:srgbClr val="000000"/>
            </a:solidFill>
          </p:spPr>
          <p:txBody>
            <a:bodyPr wrap="square" lIns="0" tIns="0" rIns="0" bIns="0" rtlCol="0"/>
            <a:lstStyle/>
            <a:p>
              <a:endParaRPr sz="1800"/>
            </a:p>
          </p:txBody>
        </p:sp>
        <p:sp>
          <p:nvSpPr>
            <p:cNvPr id="120" name="object 120"/>
            <p:cNvSpPr/>
            <p:nvPr/>
          </p:nvSpPr>
          <p:spPr>
            <a:xfrm>
              <a:off x="6042660" y="6015178"/>
              <a:ext cx="4122420" cy="0"/>
            </a:xfrm>
            <a:custGeom>
              <a:avLst/>
              <a:gdLst/>
              <a:ahLst/>
              <a:cxnLst/>
              <a:rect l="l" t="t" r="r" b="b"/>
              <a:pathLst>
                <a:path w="4122420">
                  <a:moveTo>
                    <a:pt x="0" y="0"/>
                  </a:moveTo>
                  <a:lnTo>
                    <a:pt x="4121854" y="0"/>
                  </a:lnTo>
                </a:path>
              </a:pathLst>
            </a:custGeom>
            <a:ln w="12700">
              <a:solidFill>
                <a:srgbClr val="929393"/>
              </a:solidFill>
            </a:ln>
          </p:spPr>
          <p:txBody>
            <a:bodyPr wrap="square" lIns="0" tIns="0" rIns="0" bIns="0" rtlCol="0"/>
            <a:lstStyle/>
            <a:p>
              <a:endParaRPr sz="1800"/>
            </a:p>
          </p:txBody>
        </p:sp>
        <p:sp>
          <p:nvSpPr>
            <p:cNvPr id="121" name="object 121"/>
            <p:cNvSpPr/>
            <p:nvPr/>
          </p:nvSpPr>
          <p:spPr>
            <a:xfrm>
              <a:off x="9832251" y="6015178"/>
              <a:ext cx="0" cy="38100"/>
            </a:xfrm>
            <a:custGeom>
              <a:avLst/>
              <a:gdLst/>
              <a:ahLst/>
              <a:cxnLst/>
              <a:rect l="l" t="t" r="r" b="b"/>
              <a:pathLst>
                <a:path h="38100">
                  <a:moveTo>
                    <a:pt x="0" y="38100"/>
                  </a:moveTo>
                  <a:lnTo>
                    <a:pt x="0" y="0"/>
                  </a:lnTo>
                </a:path>
              </a:pathLst>
            </a:custGeom>
            <a:solidFill>
              <a:srgbClr val="000000"/>
            </a:solidFill>
          </p:spPr>
          <p:txBody>
            <a:bodyPr wrap="square" lIns="0" tIns="0" rIns="0" bIns="0" rtlCol="0"/>
            <a:lstStyle/>
            <a:p>
              <a:endParaRPr sz="1800"/>
            </a:p>
          </p:txBody>
        </p:sp>
        <p:sp>
          <p:nvSpPr>
            <p:cNvPr id="122" name="object 122"/>
            <p:cNvSpPr/>
            <p:nvPr/>
          </p:nvSpPr>
          <p:spPr>
            <a:xfrm>
              <a:off x="9832251" y="6015178"/>
              <a:ext cx="0" cy="38100"/>
            </a:xfrm>
            <a:custGeom>
              <a:avLst/>
              <a:gdLst/>
              <a:ahLst/>
              <a:cxnLst/>
              <a:rect l="l" t="t" r="r" b="b"/>
              <a:pathLst>
                <a:path h="38100">
                  <a:moveTo>
                    <a:pt x="0" y="0"/>
                  </a:moveTo>
                  <a:lnTo>
                    <a:pt x="0" y="38100"/>
                  </a:lnTo>
                </a:path>
              </a:pathLst>
            </a:custGeom>
            <a:ln w="12700">
              <a:solidFill>
                <a:srgbClr val="929393"/>
              </a:solidFill>
            </a:ln>
          </p:spPr>
          <p:txBody>
            <a:bodyPr wrap="square" lIns="0" tIns="0" rIns="0" bIns="0" rtlCol="0"/>
            <a:lstStyle/>
            <a:p>
              <a:endParaRPr sz="1800"/>
            </a:p>
          </p:txBody>
        </p:sp>
        <p:sp>
          <p:nvSpPr>
            <p:cNvPr id="123" name="object 123"/>
            <p:cNvSpPr/>
            <p:nvPr/>
          </p:nvSpPr>
          <p:spPr>
            <a:xfrm>
              <a:off x="8569054" y="6015178"/>
              <a:ext cx="0" cy="38100"/>
            </a:xfrm>
            <a:custGeom>
              <a:avLst/>
              <a:gdLst/>
              <a:ahLst/>
              <a:cxnLst/>
              <a:rect l="l" t="t" r="r" b="b"/>
              <a:pathLst>
                <a:path h="38100">
                  <a:moveTo>
                    <a:pt x="0" y="38100"/>
                  </a:moveTo>
                  <a:lnTo>
                    <a:pt x="0" y="0"/>
                  </a:lnTo>
                </a:path>
              </a:pathLst>
            </a:custGeom>
            <a:solidFill>
              <a:srgbClr val="000000"/>
            </a:solidFill>
          </p:spPr>
          <p:txBody>
            <a:bodyPr wrap="square" lIns="0" tIns="0" rIns="0" bIns="0" rtlCol="0"/>
            <a:lstStyle/>
            <a:p>
              <a:endParaRPr sz="1800"/>
            </a:p>
          </p:txBody>
        </p:sp>
        <p:sp>
          <p:nvSpPr>
            <p:cNvPr id="124" name="object 124"/>
            <p:cNvSpPr/>
            <p:nvPr/>
          </p:nvSpPr>
          <p:spPr>
            <a:xfrm>
              <a:off x="8569054" y="6015178"/>
              <a:ext cx="0" cy="38100"/>
            </a:xfrm>
            <a:custGeom>
              <a:avLst/>
              <a:gdLst/>
              <a:ahLst/>
              <a:cxnLst/>
              <a:rect l="l" t="t" r="r" b="b"/>
              <a:pathLst>
                <a:path h="38100">
                  <a:moveTo>
                    <a:pt x="0" y="0"/>
                  </a:moveTo>
                  <a:lnTo>
                    <a:pt x="0" y="38100"/>
                  </a:lnTo>
                </a:path>
              </a:pathLst>
            </a:custGeom>
            <a:ln w="12700">
              <a:solidFill>
                <a:srgbClr val="929393"/>
              </a:solidFill>
            </a:ln>
          </p:spPr>
          <p:txBody>
            <a:bodyPr wrap="square" lIns="0" tIns="0" rIns="0" bIns="0" rtlCol="0"/>
            <a:lstStyle/>
            <a:p>
              <a:endParaRPr sz="1800"/>
            </a:p>
          </p:txBody>
        </p:sp>
        <p:sp>
          <p:nvSpPr>
            <p:cNvPr id="125" name="object 125"/>
            <p:cNvSpPr/>
            <p:nvPr/>
          </p:nvSpPr>
          <p:spPr>
            <a:xfrm>
              <a:off x="7305857" y="6015178"/>
              <a:ext cx="0" cy="38100"/>
            </a:xfrm>
            <a:custGeom>
              <a:avLst/>
              <a:gdLst/>
              <a:ahLst/>
              <a:cxnLst/>
              <a:rect l="l" t="t" r="r" b="b"/>
              <a:pathLst>
                <a:path h="38100">
                  <a:moveTo>
                    <a:pt x="0" y="38100"/>
                  </a:moveTo>
                  <a:lnTo>
                    <a:pt x="0" y="0"/>
                  </a:lnTo>
                </a:path>
              </a:pathLst>
            </a:custGeom>
            <a:solidFill>
              <a:srgbClr val="000000"/>
            </a:solidFill>
          </p:spPr>
          <p:txBody>
            <a:bodyPr wrap="square" lIns="0" tIns="0" rIns="0" bIns="0" rtlCol="0"/>
            <a:lstStyle/>
            <a:p>
              <a:endParaRPr sz="1800"/>
            </a:p>
          </p:txBody>
        </p:sp>
        <p:sp>
          <p:nvSpPr>
            <p:cNvPr id="126" name="object 126"/>
            <p:cNvSpPr/>
            <p:nvPr/>
          </p:nvSpPr>
          <p:spPr>
            <a:xfrm>
              <a:off x="7305857" y="6015178"/>
              <a:ext cx="0" cy="38100"/>
            </a:xfrm>
            <a:custGeom>
              <a:avLst/>
              <a:gdLst/>
              <a:ahLst/>
              <a:cxnLst/>
              <a:rect l="l" t="t" r="r" b="b"/>
              <a:pathLst>
                <a:path h="38100">
                  <a:moveTo>
                    <a:pt x="0" y="0"/>
                  </a:moveTo>
                  <a:lnTo>
                    <a:pt x="0" y="38100"/>
                  </a:lnTo>
                </a:path>
              </a:pathLst>
            </a:custGeom>
            <a:ln w="12700">
              <a:solidFill>
                <a:srgbClr val="929393"/>
              </a:solidFill>
            </a:ln>
          </p:spPr>
          <p:txBody>
            <a:bodyPr wrap="square" lIns="0" tIns="0" rIns="0" bIns="0" rtlCol="0"/>
            <a:lstStyle/>
            <a:p>
              <a:endParaRPr sz="1800"/>
            </a:p>
          </p:txBody>
        </p:sp>
        <p:sp>
          <p:nvSpPr>
            <p:cNvPr id="127" name="object 127"/>
            <p:cNvSpPr/>
            <p:nvPr/>
          </p:nvSpPr>
          <p:spPr>
            <a:xfrm>
              <a:off x="6042660" y="6015178"/>
              <a:ext cx="0" cy="38100"/>
            </a:xfrm>
            <a:custGeom>
              <a:avLst/>
              <a:gdLst/>
              <a:ahLst/>
              <a:cxnLst/>
              <a:rect l="l" t="t" r="r" b="b"/>
              <a:pathLst>
                <a:path h="38100">
                  <a:moveTo>
                    <a:pt x="0" y="38100"/>
                  </a:moveTo>
                  <a:lnTo>
                    <a:pt x="0" y="0"/>
                  </a:lnTo>
                </a:path>
              </a:pathLst>
            </a:custGeom>
            <a:solidFill>
              <a:srgbClr val="000000"/>
            </a:solidFill>
          </p:spPr>
          <p:txBody>
            <a:bodyPr wrap="square" lIns="0" tIns="0" rIns="0" bIns="0" rtlCol="0"/>
            <a:lstStyle/>
            <a:p>
              <a:endParaRPr sz="1800"/>
            </a:p>
          </p:txBody>
        </p:sp>
        <p:sp>
          <p:nvSpPr>
            <p:cNvPr id="128" name="object 128"/>
            <p:cNvSpPr/>
            <p:nvPr/>
          </p:nvSpPr>
          <p:spPr>
            <a:xfrm>
              <a:off x="6042660" y="6015178"/>
              <a:ext cx="0" cy="38100"/>
            </a:xfrm>
            <a:custGeom>
              <a:avLst/>
              <a:gdLst/>
              <a:ahLst/>
              <a:cxnLst/>
              <a:rect l="l" t="t" r="r" b="b"/>
              <a:pathLst>
                <a:path h="38100">
                  <a:moveTo>
                    <a:pt x="0" y="0"/>
                  </a:moveTo>
                  <a:lnTo>
                    <a:pt x="0" y="38100"/>
                  </a:lnTo>
                </a:path>
              </a:pathLst>
            </a:custGeom>
            <a:ln w="12700">
              <a:solidFill>
                <a:srgbClr val="929393"/>
              </a:solidFill>
            </a:ln>
          </p:spPr>
          <p:txBody>
            <a:bodyPr wrap="square" lIns="0" tIns="0" rIns="0" bIns="0" rtlCol="0"/>
            <a:lstStyle/>
            <a:p>
              <a:endParaRPr sz="1800"/>
            </a:p>
          </p:txBody>
        </p:sp>
        <p:sp>
          <p:nvSpPr>
            <p:cNvPr id="129" name="object 129"/>
            <p:cNvSpPr/>
            <p:nvPr/>
          </p:nvSpPr>
          <p:spPr>
            <a:xfrm>
              <a:off x="8569053" y="1069027"/>
              <a:ext cx="0" cy="4946650"/>
            </a:xfrm>
            <a:custGeom>
              <a:avLst/>
              <a:gdLst/>
              <a:ahLst/>
              <a:cxnLst/>
              <a:rect l="l" t="t" r="r" b="b"/>
              <a:pathLst>
                <a:path h="4946650">
                  <a:moveTo>
                    <a:pt x="0" y="4946150"/>
                  </a:moveTo>
                  <a:lnTo>
                    <a:pt x="0" y="0"/>
                  </a:lnTo>
                </a:path>
              </a:pathLst>
            </a:custGeom>
            <a:solidFill>
              <a:srgbClr val="000000"/>
            </a:solidFill>
          </p:spPr>
          <p:txBody>
            <a:bodyPr wrap="square" lIns="0" tIns="0" rIns="0" bIns="0" rtlCol="0"/>
            <a:lstStyle/>
            <a:p>
              <a:endParaRPr sz="1800"/>
            </a:p>
          </p:txBody>
        </p:sp>
        <p:sp>
          <p:nvSpPr>
            <p:cNvPr id="130" name="object 130"/>
            <p:cNvSpPr/>
            <p:nvPr/>
          </p:nvSpPr>
          <p:spPr>
            <a:xfrm>
              <a:off x="8569053" y="1069027"/>
              <a:ext cx="0" cy="4946650"/>
            </a:xfrm>
            <a:custGeom>
              <a:avLst/>
              <a:gdLst/>
              <a:ahLst/>
              <a:cxnLst/>
              <a:rect l="l" t="t" r="r" b="b"/>
              <a:pathLst>
                <a:path h="4946650">
                  <a:moveTo>
                    <a:pt x="0" y="0"/>
                  </a:moveTo>
                  <a:lnTo>
                    <a:pt x="0" y="4946150"/>
                  </a:lnTo>
                </a:path>
              </a:pathLst>
            </a:custGeom>
            <a:ln w="12700">
              <a:solidFill>
                <a:srgbClr val="BFBFBF"/>
              </a:solidFill>
            </a:ln>
          </p:spPr>
          <p:txBody>
            <a:bodyPr wrap="square" lIns="0" tIns="0" rIns="0" bIns="0" rtlCol="0"/>
            <a:lstStyle/>
            <a:p>
              <a:endParaRPr sz="1800"/>
            </a:p>
          </p:txBody>
        </p:sp>
        <p:sp>
          <p:nvSpPr>
            <p:cNvPr id="131" name="object 131"/>
            <p:cNvSpPr/>
            <p:nvPr/>
          </p:nvSpPr>
          <p:spPr>
            <a:xfrm>
              <a:off x="7341945" y="1293852"/>
              <a:ext cx="296545" cy="0"/>
            </a:xfrm>
            <a:custGeom>
              <a:avLst/>
              <a:gdLst/>
              <a:ahLst/>
              <a:cxnLst/>
              <a:rect l="l" t="t" r="r" b="b"/>
              <a:pathLst>
                <a:path w="296545">
                  <a:moveTo>
                    <a:pt x="296175" y="0"/>
                  </a:moveTo>
                  <a:lnTo>
                    <a:pt x="0" y="0"/>
                  </a:lnTo>
                </a:path>
              </a:pathLst>
            </a:custGeom>
            <a:solidFill>
              <a:srgbClr val="000000"/>
            </a:solidFill>
          </p:spPr>
          <p:txBody>
            <a:bodyPr wrap="square" lIns="0" tIns="0" rIns="0" bIns="0" rtlCol="0"/>
            <a:lstStyle/>
            <a:p>
              <a:endParaRPr sz="1800"/>
            </a:p>
          </p:txBody>
        </p:sp>
        <p:sp>
          <p:nvSpPr>
            <p:cNvPr id="132" name="object 132"/>
            <p:cNvSpPr/>
            <p:nvPr/>
          </p:nvSpPr>
          <p:spPr>
            <a:xfrm>
              <a:off x="7341945" y="1293852"/>
              <a:ext cx="296545" cy="0"/>
            </a:xfrm>
            <a:custGeom>
              <a:avLst/>
              <a:gdLst/>
              <a:ahLst/>
              <a:cxnLst/>
              <a:rect l="l" t="t" r="r" b="b"/>
              <a:pathLst>
                <a:path w="296545">
                  <a:moveTo>
                    <a:pt x="0" y="0"/>
                  </a:moveTo>
                  <a:lnTo>
                    <a:pt x="296175" y="0"/>
                  </a:lnTo>
                </a:path>
              </a:pathLst>
            </a:custGeom>
            <a:ln w="19050">
              <a:solidFill>
                <a:srgbClr val="2F3333"/>
              </a:solidFill>
            </a:ln>
          </p:spPr>
          <p:txBody>
            <a:bodyPr wrap="square" lIns="0" tIns="0" rIns="0" bIns="0" rtlCol="0"/>
            <a:lstStyle/>
            <a:p>
              <a:endParaRPr sz="1800"/>
            </a:p>
          </p:txBody>
        </p:sp>
        <p:sp>
          <p:nvSpPr>
            <p:cNvPr id="133" name="object 133"/>
            <p:cNvSpPr/>
            <p:nvPr/>
          </p:nvSpPr>
          <p:spPr>
            <a:xfrm>
              <a:off x="7341945" y="1255752"/>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134" name="object 134"/>
            <p:cNvSpPr/>
            <p:nvPr/>
          </p:nvSpPr>
          <p:spPr>
            <a:xfrm>
              <a:off x="7341945" y="1255752"/>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135" name="object 135"/>
            <p:cNvSpPr/>
            <p:nvPr/>
          </p:nvSpPr>
          <p:spPr>
            <a:xfrm>
              <a:off x="7638121" y="1293852"/>
              <a:ext cx="307340" cy="0"/>
            </a:xfrm>
            <a:custGeom>
              <a:avLst/>
              <a:gdLst/>
              <a:ahLst/>
              <a:cxnLst/>
              <a:rect l="l" t="t" r="r" b="b"/>
              <a:pathLst>
                <a:path w="307340">
                  <a:moveTo>
                    <a:pt x="306775" y="0"/>
                  </a:moveTo>
                  <a:lnTo>
                    <a:pt x="0" y="0"/>
                  </a:lnTo>
                </a:path>
              </a:pathLst>
            </a:custGeom>
            <a:solidFill>
              <a:srgbClr val="000000"/>
            </a:solidFill>
          </p:spPr>
          <p:txBody>
            <a:bodyPr wrap="square" lIns="0" tIns="0" rIns="0" bIns="0" rtlCol="0"/>
            <a:lstStyle/>
            <a:p>
              <a:endParaRPr sz="1800"/>
            </a:p>
          </p:txBody>
        </p:sp>
        <p:sp>
          <p:nvSpPr>
            <p:cNvPr id="136" name="object 136"/>
            <p:cNvSpPr/>
            <p:nvPr/>
          </p:nvSpPr>
          <p:spPr>
            <a:xfrm>
              <a:off x="7638121" y="1293852"/>
              <a:ext cx="307340" cy="0"/>
            </a:xfrm>
            <a:custGeom>
              <a:avLst/>
              <a:gdLst/>
              <a:ahLst/>
              <a:cxnLst/>
              <a:rect l="l" t="t" r="r" b="b"/>
              <a:pathLst>
                <a:path w="307340">
                  <a:moveTo>
                    <a:pt x="306775" y="0"/>
                  </a:moveTo>
                  <a:lnTo>
                    <a:pt x="0" y="0"/>
                  </a:lnTo>
                </a:path>
              </a:pathLst>
            </a:custGeom>
            <a:ln w="19050">
              <a:solidFill>
                <a:srgbClr val="2F3333"/>
              </a:solidFill>
            </a:ln>
          </p:spPr>
          <p:txBody>
            <a:bodyPr wrap="square" lIns="0" tIns="0" rIns="0" bIns="0" rtlCol="0"/>
            <a:lstStyle/>
            <a:p>
              <a:endParaRPr sz="1800"/>
            </a:p>
          </p:txBody>
        </p:sp>
        <p:sp>
          <p:nvSpPr>
            <p:cNvPr id="137" name="object 137"/>
            <p:cNvSpPr/>
            <p:nvPr/>
          </p:nvSpPr>
          <p:spPr>
            <a:xfrm>
              <a:off x="7944897" y="1255752"/>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138" name="object 138"/>
            <p:cNvSpPr/>
            <p:nvPr/>
          </p:nvSpPr>
          <p:spPr>
            <a:xfrm>
              <a:off x="7944897" y="1255752"/>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139" name="object 139"/>
            <p:cNvSpPr/>
            <p:nvPr/>
          </p:nvSpPr>
          <p:spPr>
            <a:xfrm>
              <a:off x="7412046" y="1518677"/>
              <a:ext cx="372110" cy="0"/>
            </a:xfrm>
            <a:custGeom>
              <a:avLst/>
              <a:gdLst/>
              <a:ahLst/>
              <a:cxnLst/>
              <a:rect l="l" t="t" r="r" b="b"/>
              <a:pathLst>
                <a:path w="372109">
                  <a:moveTo>
                    <a:pt x="371945" y="0"/>
                  </a:moveTo>
                  <a:lnTo>
                    <a:pt x="0" y="0"/>
                  </a:lnTo>
                </a:path>
              </a:pathLst>
            </a:custGeom>
            <a:solidFill>
              <a:srgbClr val="000000"/>
            </a:solidFill>
          </p:spPr>
          <p:txBody>
            <a:bodyPr wrap="square" lIns="0" tIns="0" rIns="0" bIns="0" rtlCol="0"/>
            <a:lstStyle/>
            <a:p>
              <a:endParaRPr sz="1800"/>
            </a:p>
          </p:txBody>
        </p:sp>
        <p:sp>
          <p:nvSpPr>
            <p:cNvPr id="140" name="object 140"/>
            <p:cNvSpPr/>
            <p:nvPr/>
          </p:nvSpPr>
          <p:spPr>
            <a:xfrm>
              <a:off x="7412046" y="1518677"/>
              <a:ext cx="372110" cy="0"/>
            </a:xfrm>
            <a:custGeom>
              <a:avLst/>
              <a:gdLst/>
              <a:ahLst/>
              <a:cxnLst/>
              <a:rect l="l" t="t" r="r" b="b"/>
              <a:pathLst>
                <a:path w="372109">
                  <a:moveTo>
                    <a:pt x="0" y="0"/>
                  </a:moveTo>
                  <a:lnTo>
                    <a:pt x="371945" y="0"/>
                  </a:lnTo>
                </a:path>
              </a:pathLst>
            </a:custGeom>
            <a:ln w="19050">
              <a:solidFill>
                <a:srgbClr val="2F3333"/>
              </a:solidFill>
            </a:ln>
          </p:spPr>
          <p:txBody>
            <a:bodyPr wrap="square" lIns="0" tIns="0" rIns="0" bIns="0" rtlCol="0"/>
            <a:lstStyle/>
            <a:p>
              <a:endParaRPr sz="1800"/>
            </a:p>
          </p:txBody>
        </p:sp>
        <p:sp>
          <p:nvSpPr>
            <p:cNvPr id="141" name="object 141"/>
            <p:cNvSpPr/>
            <p:nvPr/>
          </p:nvSpPr>
          <p:spPr>
            <a:xfrm>
              <a:off x="7412046" y="1480577"/>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142" name="object 142"/>
            <p:cNvSpPr/>
            <p:nvPr/>
          </p:nvSpPr>
          <p:spPr>
            <a:xfrm>
              <a:off x="7412046" y="1480577"/>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143" name="object 143"/>
            <p:cNvSpPr/>
            <p:nvPr/>
          </p:nvSpPr>
          <p:spPr>
            <a:xfrm>
              <a:off x="7783992" y="1518677"/>
              <a:ext cx="355600" cy="0"/>
            </a:xfrm>
            <a:custGeom>
              <a:avLst/>
              <a:gdLst/>
              <a:ahLst/>
              <a:cxnLst/>
              <a:rect l="l" t="t" r="r" b="b"/>
              <a:pathLst>
                <a:path w="355600">
                  <a:moveTo>
                    <a:pt x="355479" y="0"/>
                  </a:moveTo>
                  <a:lnTo>
                    <a:pt x="0" y="0"/>
                  </a:lnTo>
                </a:path>
              </a:pathLst>
            </a:custGeom>
            <a:solidFill>
              <a:srgbClr val="000000"/>
            </a:solidFill>
          </p:spPr>
          <p:txBody>
            <a:bodyPr wrap="square" lIns="0" tIns="0" rIns="0" bIns="0" rtlCol="0"/>
            <a:lstStyle/>
            <a:p>
              <a:endParaRPr sz="1800"/>
            </a:p>
          </p:txBody>
        </p:sp>
        <p:sp>
          <p:nvSpPr>
            <p:cNvPr id="144" name="object 144"/>
            <p:cNvSpPr/>
            <p:nvPr/>
          </p:nvSpPr>
          <p:spPr>
            <a:xfrm>
              <a:off x="7783992" y="1518677"/>
              <a:ext cx="355600" cy="0"/>
            </a:xfrm>
            <a:custGeom>
              <a:avLst/>
              <a:gdLst/>
              <a:ahLst/>
              <a:cxnLst/>
              <a:rect l="l" t="t" r="r" b="b"/>
              <a:pathLst>
                <a:path w="355600">
                  <a:moveTo>
                    <a:pt x="355479" y="0"/>
                  </a:moveTo>
                  <a:lnTo>
                    <a:pt x="0" y="0"/>
                  </a:lnTo>
                </a:path>
              </a:pathLst>
            </a:custGeom>
            <a:ln w="19050">
              <a:solidFill>
                <a:srgbClr val="2F3333"/>
              </a:solidFill>
            </a:ln>
          </p:spPr>
          <p:txBody>
            <a:bodyPr wrap="square" lIns="0" tIns="0" rIns="0" bIns="0" rtlCol="0"/>
            <a:lstStyle/>
            <a:p>
              <a:endParaRPr sz="1800"/>
            </a:p>
          </p:txBody>
        </p:sp>
        <p:sp>
          <p:nvSpPr>
            <p:cNvPr id="145" name="object 145"/>
            <p:cNvSpPr/>
            <p:nvPr/>
          </p:nvSpPr>
          <p:spPr>
            <a:xfrm>
              <a:off x="8139472" y="1480577"/>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146" name="object 146"/>
            <p:cNvSpPr/>
            <p:nvPr/>
          </p:nvSpPr>
          <p:spPr>
            <a:xfrm>
              <a:off x="8139472" y="1480577"/>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147" name="object 147"/>
            <p:cNvSpPr/>
            <p:nvPr/>
          </p:nvSpPr>
          <p:spPr>
            <a:xfrm>
              <a:off x="7193095" y="1743502"/>
              <a:ext cx="591185" cy="0"/>
            </a:xfrm>
            <a:custGeom>
              <a:avLst/>
              <a:gdLst/>
              <a:ahLst/>
              <a:cxnLst/>
              <a:rect l="l" t="t" r="r" b="b"/>
              <a:pathLst>
                <a:path w="591184">
                  <a:moveTo>
                    <a:pt x="590897" y="0"/>
                  </a:moveTo>
                  <a:lnTo>
                    <a:pt x="0" y="0"/>
                  </a:lnTo>
                </a:path>
              </a:pathLst>
            </a:custGeom>
            <a:solidFill>
              <a:srgbClr val="000000"/>
            </a:solidFill>
          </p:spPr>
          <p:txBody>
            <a:bodyPr wrap="square" lIns="0" tIns="0" rIns="0" bIns="0" rtlCol="0"/>
            <a:lstStyle/>
            <a:p>
              <a:endParaRPr sz="1800"/>
            </a:p>
          </p:txBody>
        </p:sp>
        <p:sp>
          <p:nvSpPr>
            <p:cNvPr id="148" name="object 148"/>
            <p:cNvSpPr/>
            <p:nvPr/>
          </p:nvSpPr>
          <p:spPr>
            <a:xfrm>
              <a:off x="7193095" y="1743502"/>
              <a:ext cx="591185" cy="0"/>
            </a:xfrm>
            <a:custGeom>
              <a:avLst/>
              <a:gdLst/>
              <a:ahLst/>
              <a:cxnLst/>
              <a:rect l="l" t="t" r="r" b="b"/>
              <a:pathLst>
                <a:path w="591184">
                  <a:moveTo>
                    <a:pt x="0" y="0"/>
                  </a:moveTo>
                  <a:lnTo>
                    <a:pt x="590897" y="0"/>
                  </a:lnTo>
                </a:path>
              </a:pathLst>
            </a:custGeom>
            <a:ln w="19050">
              <a:solidFill>
                <a:srgbClr val="2F3333"/>
              </a:solidFill>
            </a:ln>
          </p:spPr>
          <p:txBody>
            <a:bodyPr wrap="square" lIns="0" tIns="0" rIns="0" bIns="0" rtlCol="0"/>
            <a:lstStyle/>
            <a:p>
              <a:endParaRPr sz="1800"/>
            </a:p>
          </p:txBody>
        </p:sp>
        <p:sp>
          <p:nvSpPr>
            <p:cNvPr id="149" name="object 149"/>
            <p:cNvSpPr/>
            <p:nvPr/>
          </p:nvSpPr>
          <p:spPr>
            <a:xfrm>
              <a:off x="7193095" y="1705402"/>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150" name="object 150"/>
            <p:cNvSpPr/>
            <p:nvPr/>
          </p:nvSpPr>
          <p:spPr>
            <a:xfrm>
              <a:off x="7193095" y="1705402"/>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151" name="object 151"/>
            <p:cNvSpPr/>
            <p:nvPr/>
          </p:nvSpPr>
          <p:spPr>
            <a:xfrm>
              <a:off x="7783992" y="1743502"/>
              <a:ext cx="593090" cy="0"/>
            </a:xfrm>
            <a:custGeom>
              <a:avLst/>
              <a:gdLst/>
              <a:ahLst/>
              <a:cxnLst/>
              <a:rect l="l" t="t" r="r" b="b"/>
              <a:pathLst>
                <a:path w="593090">
                  <a:moveTo>
                    <a:pt x="593052" y="0"/>
                  </a:moveTo>
                  <a:lnTo>
                    <a:pt x="0" y="0"/>
                  </a:lnTo>
                </a:path>
              </a:pathLst>
            </a:custGeom>
            <a:solidFill>
              <a:srgbClr val="000000"/>
            </a:solidFill>
          </p:spPr>
          <p:txBody>
            <a:bodyPr wrap="square" lIns="0" tIns="0" rIns="0" bIns="0" rtlCol="0"/>
            <a:lstStyle/>
            <a:p>
              <a:endParaRPr sz="1800"/>
            </a:p>
          </p:txBody>
        </p:sp>
        <p:sp>
          <p:nvSpPr>
            <p:cNvPr id="152" name="object 152"/>
            <p:cNvSpPr/>
            <p:nvPr/>
          </p:nvSpPr>
          <p:spPr>
            <a:xfrm>
              <a:off x="7783992" y="1743502"/>
              <a:ext cx="593090" cy="0"/>
            </a:xfrm>
            <a:custGeom>
              <a:avLst/>
              <a:gdLst/>
              <a:ahLst/>
              <a:cxnLst/>
              <a:rect l="l" t="t" r="r" b="b"/>
              <a:pathLst>
                <a:path w="593090">
                  <a:moveTo>
                    <a:pt x="593052" y="0"/>
                  </a:moveTo>
                  <a:lnTo>
                    <a:pt x="0" y="0"/>
                  </a:lnTo>
                </a:path>
              </a:pathLst>
            </a:custGeom>
            <a:ln w="19050">
              <a:solidFill>
                <a:srgbClr val="2F3333"/>
              </a:solidFill>
            </a:ln>
          </p:spPr>
          <p:txBody>
            <a:bodyPr wrap="square" lIns="0" tIns="0" rIns="0" bIns="0" rtlCol="0"/>
            <a:lstStyle/>
            <a:p>
              <a:endParaRPr sz="1800"/>
            </a:p>
          </p:txBody>
        </p:sp>
        <p:sp>
          <p:nvSpPr>
            <p:cNvPr id="153" name="object 153"/>
            <p:cNvSpPr/>
            <p:nvPr/>
          </p:nvSpPr>
          <p:spPr>
            <a:xfrm>
              <a:off x="8377044" y="1705402"/>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154" name="object 154"/>
            <p:cNvSpPr/>
            <p:nvPr/>
          </p:nvSpPr>
          <p:spPr>
            <a:xfrm>
              <a:off x="8377044" y="1705402"/>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155" name="object 155"/>
            <p:cNvSpPr/>
            <p:nvPr/>
          </p:nvSpPr>
          <p:spPr>
            <a:xfrm>
              <a:off x="7072893" y="1968327"/>
              <a:ext cx="625475" cy="0"/>
            </a:xfrm>
            <a:custGeom>
              <a:avLst/>
              <a:gdLst/>
              <a:ahLst/>
              <a:cxnLst/>
              <a:rect l="l" t="t" r="r" b="b"/>
              <a:pathLst>
                <a:path w="625475">
                  <a:moveTo>
                    <a:pt x="624985" y="0"/>
                  </a:moveTo>
                  <a:lnTo>
                    <a:pt x="0" y="0"/>
                  </a:lnTo>
                </a:path>
              </a:pathLst>
            </a:custGeom>
            <a:solidFill>
              <a:srgbClr val="000000"/>
            </a:solidFill>
          </p:spPr>
          <p:txBody>
            <a:bodyPr wrap="square" lIns="0" tIns="0" rIns="0" bIns="0" rtlCol="0"/>
            <a:lstStyle/>
            <a:p>
              <a:endParaRPr sz="1800"/>
            </a:p>
          </p:txBody>
        </p:sp>
        <p:sp>
          <p:nvSpPr>
            <p:cNvPr id="156" name="object 156"/>
            <p:cNvSpPr/>
            <p:nvPr/>
          </p:nvSpPr>
          <p:spPr>
            <a:xfrm>
              <a:off x="7072893" y="1968327"/>
              <a:ext cx="625475" cy="0"/>
            </a:xfrm>
            <a:custGeom>
              <a:avLst/>
              <a:gdLst/>
              <a:ahLst/>
              <a:cxnLst/>
              <a:rect l="l" t="t" r="r" b="b"/>
              <a:pathLst>
                <a:path w="625475">
                  <a:moveTo>
                    <a:pt x="0" y="0"/>
                  </a:moveTo>
                  <a:lnTo>
                    <a:pt x="624985" y="0"/>
                  </a:lnTo>
                </a:path>
              </a:pathLst>
            </a:custGeom>
            <a:ln w="19050">
              <a:solidFill>
                <a:srgbClr val="2F3333"/>
              </a:solidFill>
            </a:ln>
          </p:spPr>
          <p:txBody>
            <a:bodyPr wrap="square" lIns="0" tIns="0" rIns="0" bIns="0" rtlCol="0"/>
            <a:lstStyle/>
            <a:p>
              <a:endParaRPr sz="1800"/>
            </a:p>
          </p:txBody>
        </p:sp>
        <p:sp>
          <p:nvSpPr>
            <p:cNvPr id="157" name="object 157"/>
            <p:cNvSpPr/>
            <p:nvPr/>
          </p:nvSpPr>
          <p:spPr>
            <a:xfrm>
              <a:off x="7072893" y="1930227"/>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158" name="object 158"/>
            <p:cNvSpPr/>
            <p:nvPr/>
          </p:nvSpPr>
          <p:spPr>
            <a:xfrm>
              <a:off x="7072893" y="1930227"/>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159" name="object 159"/>
            <p:cNvSpPr/>
            <p:nvPr/>
          </p:nvSpPr>
          <p:spPr>
            <a:xfrm>
              <a:off x="7697878" y="1968327"/>
              <a:ext cx="596900" cy="0"/>
            </a:xfrm>
            <a:custGeom>
              <a:avLst/>
              <a:gdLst/>
              <a:ahLst/>
              <a:cxnLst/>
              <a:rect l="l" t="t" r="r" b="b"/>
              <a:pathLst>
                <a:path w="596900">
                  <a:moveTo>
                    <a:pt x="596314" y="0"/>
                  </a:moveTo>
                  <a:lnTo>
                    <a:pt x="0" y="0"/>
                  </a:lnTo>
                </a:path>
              </a:pathLst>
            </a:custGeom>
            <a:solidFill>
              <a:srgbClr val="000000"/>
            </a:solidFill>
          </p:spPr>
          <p:txBody>
            <a:bodyPr wrap="square" lIns="0" tIns="0" rIns="0" bIns="0" rtlCol="0"/>
            <a:lstStyle/>
            <a:p>
              <a:endParaRPr sz="1800"/>
            </a:p>
          </p:txBody>
        </p:sp>
        <p:sp>
          <p:nvSpPr>
            <p:cNvPr id="160" name="object 160"/>
            <p:cNvSpPr/>
            <p:nvPr/>
          </p:nvSpPr>
          <p:spPr>
            <a:xfrm>
              <a:off x="7697878" y="1968327"/>
              <a:ext cx="596900" cy="0"/>
            </a:xfrm>
            <a:custGeom>
              <a:avLst/>
              <a:gdLst/>
              <a:ahLst/>
              <a:cxnLst/>
              <a:rect l="l" t="t" r="r" b="b"/>
              <a:pathLst>
                <a:path w="596900">
                  <a:moveTo>
                    <a:pt x="596314" y="0"/>
                  </a:moveTo>
                  <a:lnTo>
                    <a:pt x="0" y="0"/>
                  </a:lnTo>
                </a:path>
              </a:pathLst>
            </a:custGeom>
            <a:ln w="19050">
              <a:solidFill>
                <a:srgbClr val="2F3333"/>
              </a:solidFill>
            </a:ln>
          </p:spPr>
          <p:txBody>
            <a:bodyPr wrap="square" lIns="0" tIns="0" rIns="0" bIns="0" rtlCol="0"/>
            <a:lstStyle/>
            <a:p>
              <a:endParaRPr sz="1800"/>
            </a:p>
          </p:txBody>
        </p:sp>
        <p:sp>
          <p:nvSpPr>
            <p:cNvPr id="161" name="object 161"/>
            <p:cNvSpPr/>
            <p:nvPr/>
          </p:nvSpPr>
          <p:spPr>
            <a:xfrm>
              <a:off x="8294192" y="1930227"/>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162" name="object 162"/>
            <p:cNvSpPr/>
            <p:nvPr/>
          </p:nvSpPr>
          <p:spPr>
            <a:xfrm>
              <a:off x="8294192" y="1930227"/>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163" name="object 163"/>
            <p:cNvSpPr/>
            <p:nvPr/>
          </p:nvSpPr>
          <p:spPr>
            <a:xfrm>
              <a:off x="7377333" y="2193152"/>
              <a:ext cx="407034" cy="0"/>
            </a:xfrm>
            <a:custGeom>
              <a:avLst/>
              <a:gdLst/>
              <a:ahLst/>
              <a:cxnLst/>
              <a:rect l="l" t="t" r="r" b="b"/>
              <a:pathLst>
                <a:path w="407034">
                  <a:moveTo>
                    <a:pt x="406658" y="0"/>
                  </a:moveTo>
                  <a:lnTo>
                    <a:pt x="0" y="0"/>
                  </a:lnTo>
                </a:path>
              </a:pathLst>
            </a:custGeom>
            <a:solidFill>
              <a:srgbClr val="000000"/>
            </a:solidFill>
          </p:spPr>
          <p:txBody>
            <a:bodyPr wrap="square" lIns="0" tIns="0" rIns="0" bIns="0" rtlCol="0"/>
            <a:lstStyle/>
            <a:p>
              <a:endParaRPr sz="1800"/>
            </a:p>
          </p:txBody>
        </p:sp>
        <p:sp>
          <p:nvSpPr>
            <p:cNvPr id="164" name="object 164"/>
            <p:cNvSpPr/>
            <p:nvPr/>
          </p:nvSpPr>
          <p:spPr>
            <a:xfrm>
              <a:off x="7377333" y="2193152"/>
              <a:ext cx="407034" cy="0"/>
            </a:xfrm>
            <a:custGeom>
              <a:avLst/>
              <a:gdLst/>
              <a:ahLst/>
              <a:cxnLst/>
              <a:rect l="l" t="t" r="r" b="b"/>
              <a:pathLst>
                <a:path w="407034">
                  <a:moveTo>
                    <a:pt x="0" y="0"/>
                  </a:moveTo>
                  <a:lnTo>
                    <a:pt x="406658" y="0"/>
                  </a:lnTo>
                </a:path>
              </a:pathLst>
            </a:custGeom>
            <a:ln w="19050">
              <a:solidFill>
                <a:srgbClr val="2F3333"/>
              </a:solidFill>
            </a:ln>
          </p:spPr>
          <p:txBody>
            <a:bodyPr wrap="square" lIns="0" tIns="0" rIns="0" bIns="0" rtlCol="0"/>
            <a:lstStyle/>
            <a:p>
              <a:endParaRPr sz="1800"/>
            </a:p>
          </p:txBody>
        </p:sp>
        <p:sp>
          <p:nvSpPr>
            <p:cNvPr id="165" name="object 165"/>
            <p:cNvSpPr/>
            <p:nvPr/>
          </p:nvSpPr>
          <p:spPr>
            <a:xfrm>
              <a:off x="7377333" y="2155052"/>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166" name="object 166"/>
            <p:cNvSpPr/>
            <p:nvPr/>
          </p:nvSpPr>
          <p:spPr>
            <a:xfrm>
              <a:off x="7377333" y="2155052"/>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167" name="object 167"/>
            <p:cNvSpPr/>
            <p:nvPr/>
          </p:nvSpPr>
          <p:spPr>
            <a:xfrm>
              <a:off x="7783992" y="2193152"/>
              <a:ext cx="378460" cy="0"/>
            </a:xfrm>
            <a:custGeom>
              <a:avLst/>
              <a:gdLst/>
              <a:ahLst/>
              <a:cxnLst/>
              <a:rect l="l" t="t" r="r" b="b"/>
              <a:pathLst>
                <a:path w="378459">
                  <a:moveTo>
                    <a:pt x="378403" y="0"/>
                  </a:moveTo>
                  <a:lnTo>
                    <a:pt x="0" y="0"/>
                  </a:lnTo>
                </a:path>
              </a:pathLst>
            </a:custGeom>
            <a:solidFill>
              <a:srgbClr val="000000"/>
            </a:solidFill>
          </p:spPr>
          <p:txBody>
            <a:bodyPr wrap="square" lIns="0" tIns="0" rIns="0" bIns="0" rtlCol="0"/>
            <a:lstStyle/>
            <a:p>
              <a:endParaRPr sz="1800"/>
            </a:p>
          </p:txBody>
        </p:sp>
        <p:sp>
          <p:nvSpPr>
            <p:cNvPr id="168" name="object 168"/>
            <p:cNvSpPr/>
            <p:nvPr/>
          </p:nvSpPr>
          <p:spPr>
            <a:xfrm>
              <a:off x="7783992" y="2193152"/>
              <a:ext cx="378460" cy="0"/>
            </a:xfrm>
            <a:custGeom>
              <a:avLst/>
              <a:gdLst/>
              <a:ahLst/>
              <a:cxnLst/>
              <a:rect l="l" t="t" r="r" b="b"/>
              <a:pathLst>
                <a:path w="378459">
                  <a:moveTo>
                    <a:pt x="378403" y="0"/>
                  </a:moveTo>
                  <a:lnTo>
                    <a:pt x="0" y="0"/>
                  </a:lnTo>
                </a:path>
              </a:pathLst>
            </a:custGeom>
            <a:ln w="19050">
              <a:solidFill>
                <a:srgbClr val="2F3333"/>
              </a:solidFill>
            </a:ln>
          </p:spPr>
          <p:txBody>
            <a:bodyPr wrap="square" lIns="0" tIns="0" rIns="0" bIns="0" rtlCol="0"/>
            <a:lstStyle/>
            <a:p>
              <a:endParaRPr sz="1800"/>
            </a:p>
          </p:txBody>
        </p:sp>
        <p:sp>
          <p:nvSpPr>
            <p:cNvPr id="169" name="object 169"/>
            <p:cNvSpPr/>
            <p:nvPr/>
          </p:nvSpPr>
          <p:spPr>
            <a:xfrm>
              <a:off x="8162395" y="2155052"/>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170" name="object 170"/>
            <p:cNvSpPr/>
            <p:nvPr/>
          </p:nvSpPr>
          <p:spPr>
            <a:xfrm>
              <a:off x="8162395" y="2155052"/>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171" name="object 171"/>
            <p:cNvSpPr/>
            <p:nvPr/>
          </p:nvSpPr>
          <p:spPr>
            <a:xfrm>
              <a:off x="6988114" y="2417977"/>
              <a:ext cx="739140" cy="0"/>
            </a:xfrm>
            <a:custGeom>
              <a:avLst/>
              <a:gdLst/>
              <a:ahLst/>
              <a:cxnLst/>
              <a:rect l="l" t="t" r="r" b="b"/>
              <a:pathLst>
                <a:path w="739140">
                  <a:moveTo>
                    <a:pt x="738922" y="0"/>
                  </a:moveTo>
                  <a:lnTo>
                    <a:pt x="0" y="0"/>
                  </a:lnTo>
                </a:path>
              </a:pathLst>
            </a:custGeom>
            <a:solidFill>
              <a:srgbClr val="000000"/>
            </a:solidFill>
          </p:spPr>
          <p:txBody>
            <a:bodyPr wrap="square" lIns="0" tIns="0" rIns="0" bIns="0" rtlCol="0"/>
            <a:lstStyle/>
            <a:p>
              <a:endParaRPr sz="1800"/>
            </a:p>
          </p:txBody>
        </p:sp>
        <p:sp>
          <p:nvSpPr>
            <p:cNvPr id="172" name="object 172"/>
            <p:cNvSpPr/>
            <p:nvPr/>
          </p:nvSpPr>
          <p:spPr>
            <a:xfrm>
              <a:off x="6988114" y="2417977"/>
              <a:ext cx="739140" cy="0"/>
            </a:xfrm>
            <a:custGeom>
              <a:avLst/>
              <a:gdLst/>
              <a:ahLst/>
              <a:cxnLst/>
              <a:rect l="l" t="t" r="r" b="b"/>
              <a:pathLst>
                <a:path w="739140">
                  <a:moveTo>
                    <a:pt x="0" y="0"/>
                  </a:moveTo>
                  <a:lnTo>
                    <a:pt x="738922" y="0"/>
                  </a:lnTo>
                </a:path>
              </a:pathLst>
            </a:custGeom>
            <a:ln w="19050">
              <a:solidFill>
                <a:srgbClr val="2F3333"/>
              </a:solidFill>
            </a:ln>
          </p:spPr>
          <p:txBody>
            <a:bodyPr wrap="square" lIns="0" tIns="0" rIns="0" bIns="0" rtlCol="0"/>
            <a:lstStyle/>
            <a:p>
              <a:endParaRPr sz="1800"/>
            </a:p>
          </p:txBody>
        </p:sp>
        <p:sp>
          <p:nvSpPr>
            <p:cNvPr id="173" name="object 173"/>
            <p:cNvSpPr/>
            <p:nvPr/>
          </p:nvSpPr>
          <p:spPr>
            <a:xfrm>
              <a:off x="6988114" y="2379877"/>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174" name="object 174"/>
            <p:cNvSpPr/>
            <p:nvPr/>
          </p:nvSpPr>
          <p:spPr>
            <a:xfrm>
              <a:off x="6988114" y="2379877"/>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175" name="object 175"/>
            <p:cNvSpPr/>
            <p:nvPr/>
          </p:nvSpPr>
          <p:spPr>
            <a:xfrm>
              <a:off x="7727036" y="2417977"/>
              <a:ext cx="767715" cy="0"/>
            </a:xfrm>
            <a:custGeom>
              <a:avLst/>
              <a:gdLst/>
              <a:ahLst/>
              <a:cxnLst/>
              <a:rect l="l" t="t" r="r" b="b"/>
              <a:pathLst>
                <a:path w="767715">
                  <a:moveTo>
                    <a:pt x="767622" y="0"/>
                  </a:moveTo>
                  <a:lnTo>
                    <a:pt x="0" y="0"/>
                  </a:lnTo>
                </a:path>
              </a:pathLst>
            </a:custGeom>
            <a:solidFill>
              <a:srgbClr val="000000"/>
            </a:solidFill>
          </p:spPr>
          <p:txBody>
            <a:bodyPr wrap="square" lIns="0" tIns="0" rIns="0" bIns="0" rtlCol="0"/>
            <a:lstStyle/>
            <a:p>
              <a:endParaRPr sz="1800"/>
            </a:p>
          </p:txBody>
        </p:sp>
        <p:sp>
          <p:nvSpPr>
            <p:cNvPr id="176" name="object 176"/>
            <p:cNvSpPr/>
            <p:nvPr/>
          </p:nvSpPr>
          <p:spPr>
            <a:xfrm>
              <a:off x="7727036" y="2417977"/>
              <a:ext cx="767715" cy="0"/>
            </a:xfrm>
            <a:custGeom>
              <a:avLst/>
              <a:gdLst/>
              <a:ahLst/>
              <a:cxnLst/>
              <a:rect l="l" t="t" r="r" b="b"/>
              <a:pathLst>
                <a:path w="767715">
                  <a:moveTo>
                    <a:pt x="767622" y="0"/>
                  </a:moveTo>
                  <a:lnTo>
                    <a:pt x="0" y="0"/>
                  </a:lnTo>
                </a:path>
              </a:pathLst>
            </a:custGeom>
            <a:ln w="19050">
              <a:solidFill>
                <a:srgbClr val="2F3333"/>
              </a:solidFill>
            </a:ln>
          </p:spPr>
          <p:txBody>
            <a:bodyPr wrap="square" lIns="0" tIns="0" rIns="0" bIns="0" rtlCol="0"/>
            <a:lstStyle/>
            <a:p>
              <a:endParaRPr sz="1800"/>
            </a:p>
          </p:txBody>
        </p:sp>
        <p:sp>
          <p:nvSpPr>
            <p:cNvPr id="177" name="object 177"/>
            <p:cNvSpPr/>
            <p:nvPr/>
          </p:nvSpPr>
          <p:spPr>
            <a:xfrm>
              <a:off x="8494659" y="2379877"/>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178" name="object 178"/>
            <p:cNvSpPr/>
            <p:nvPr/>
          </p:nvSpPr>
          <p:spPr>
            <a:xfrm>
              <a:off x="8494659" y="2379877"/>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179" name="object 179"/>
            <p:cNvSpPr/>
            <p:nvPr/>
          </p:nvSpPr>
          <p:spPr>
            <a:xfrm>
              <a:off x="7231463" y="2642802"/>
              <a:ext cx="407034" cy="0"/>
            </a:xfrm>
            <a:custGeom>
              <a:avLst/>
              <a:gdLst/>
              <a:ahLst/>
              <a:cxnLst/>
              <a:rect l="l" t="t" r="r" b="b"/>
              <a:pathLst>
                <a:path w="407034">
                  <a:moveTo>
                    <a:pt x="406658" y="0"/>
                  </a:moveTo>
                  <a:lnTo>
                    <a:pt x="0" y="0"/>
                  </a:lnTo>
                </a:path>
              </a:pathLst>
            </a:custGeom>
            <a:solidFill>
              <a:srgbClr val="000000"/>
            </a:solidFill>
          </p:spPr>
          <p:txBody>
            <a:bodyPr wrap="square" lIns="0" tIns="0" rIns="0" bIns="0" rtlCol="0"/>
            <a:lstStyle/>
            <a:p>
              <a:endParaRPr sz="1800"/>
            </a:p>
          </p:txBody>
        </p:sp>
        <p:sp>
          <p:nvSpPr>
            <p:cNvPr id="180" name="object 180"/>
            <p:cNvSpPr/>
            <p:nvPr/>
          </p:nvSpPr>
          <p:spPr>
            <a:xfrm>
              <a:off x="7231463" y="2642802"/>
              <a:ext cx="407034" cy="0"/>
            </a:xfrm>
            <a:custGeom>
              <a:avLst/>
              <a:gdLst/>
              <a:ahLst/>
              <a:cxnLst/>
              <a:rect l="l" t="t" r="r" b="b"/>
              <a:pathLst>
                <a:path w="407034">
                  <a:moveTo>
                    <a:pt x="0" y="0"/>
                  </a:moveTo>
                  <a:lnTo>
                    <a:pt x="406658" y="0"/>
                  </a:lnTo>
                </a:path>
              </a:pathLst>
            </a:custGeom>
            <a:ln w="19050">
              <a:solidFill>
                <a:srgbClr val="2F3333"/>
              </a:solidFill>
            </a:ln>
          </p:spPr>
          <p:txBody>
            <a:bodyPr wrap="square" lIns="0" tIns="0" rIns="0" bIns="0" rtlCol="0"/>
            <a:lstStyle/>
            <a:p>
              <a:endParaRPr sz="1800"/>
            </a:p>
          </p:txBody>
        </p:sp>
        <p:sp>
          <p:nvSpPr>
            <p:cNvPr id="181" name="object 181"/>
            <p:cNvSpPr/>
            <p:nvPr/>
          </p:nvSpPr>
          <p:spPr>
            <a:xfrm>
              <a:off x="7231463" y="2604702"/>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182" name="object 182"/>
            <p:cNvSpPr/>
            <p:nvPr/>
          </p:nvSpPr>
          <p:spPr>
            <a:xfrm>
              <a:off x="7231463" y="2604702"/>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183" name="object 183"/>
            <p:cNvSpPr/>
            <p:nvPr/>
          </p:nvSpPr>
          <p:spPr>
            <a:xfrm>
              <a:off x="7638121" y="2642802"/>
              <a:ext cx="407034" cy="0"/>
            </a:xfrm>
            <a:custGeom>
              <a:avLst/>
              <a:gdLst/>
              <a:ahLst/>
              <a:cxnLst/>
              <a:rect l="l" t="t" r="r" b="b"/>
              <a:pathLst>
                <a:path w="407034">
                  <a:moveTo>
                    <a:pt x="406658" y="0"/>
                  </a:moveTo>
                  <a:lnTo>
                    <a:pt x="0" y="0"/>
                  </a:lnTo>
                </a:path>
              </a:pathLst>
            </a:custGeom>
            <a:solidFill>
              <a:srgbClr val="000000"/>
            </a:solidFill>
          </p:spPr>
          <p:txBody>
            <a:bodyPr wrap="square" lIns="0" tIns="0" rIns="0" bIns="0" rtlCol="0"/>
            <a:lstStyle/>
            <a:p>
              <a:endParaRPr sz="1800"/>
            </a:p>
          </p:txBody>
        </p:sp>
        <p:sp>
          <p:nvSpPr>
            <p:cNvPr id="184" name="object 184"/>
            <p:cNvSpPr/>
            <p:nvPr/>
          </p:nvSpPr>
          <p:spPr>
            <a:xfrm>
              <a:off x="7638121" y="2642802"/>
              <a:ext cx="407034" cy="0"/>
            </a:xfrm>
            <a:custGeom>
              <a:avLst/>
              <a:gdLst/>
              <a:ahLst/>
              <a:cxnLst/>
              <a:rect l="l" t="t" r="r" b="b"/>
              <a:pathLst>
                <a:path w="407034">
                  <a:moveTo>
                    <a:pt x="406658" y="0"/>
                  </a:moveTo>
                  <a:lnTo>
                    <a:pt x="0" y="0"/>
                  </a:lnTo>
                </a:path>
              </a:pathLst>
            </a:custGeom>
            <a:ln w="19050">
              <a:solidFill>
                <a:srgbClr val="2F3333"/>
              </a:solidFill>
            </a:ln>
          </p:spPr>
          <p:txBody>
            <a:bodyPr wrap="square" lIns="0" tIns="0" rIns="0" bIns="0" rtlCol="0"/>
            <a:lstStyle/>
            <a:p>
              <a:endParaRPr sz="1800"/>
            </a:p>
          </p:txBody>
        </p:sp>
        <p:sp>
          <p:nvSpPr>
            <p:cNvPr id="185" name="object 185"/>
            <p:cNvSpPr/>
            <p:nvPr/>
          </p:nvSpPr>
          <p:spPr>
            <a:xfrm>
              <a:off x="8044780" y="2604702"/>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186" name="object 186"/>
            <p:cNvSpPr/>
            <p:nvPr/>
          </p:nvSpPr>
          <p:spPr>
            <a:xfrm>
              <a:off x="8044780" y="2604702"/>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187" name="object 187"/>
            <p:cNvSpPr/>
            <p:nvPr/>
          </p:nvSpPr>
          <p:spPr>
            <a:xfrm>
              <a:off x="7341945" y="2867627"/>
              <a:ext cx="751205" cy="0"/>
            </a:xfrm>
            <a:custGeom>
              <a:avLst/>
              <a:gdLst/>
              <a:ahLst/>
              <a:cxnLst/>
              <a:rect l="l" t="t" r="r" b="b"/>
              <a:pathLst>
                <a:path w="751204">
                  <a:moveTo>
                    <a:pt x="750795" y="0"/>
                  </a:moveTo>
                  <a:lnTo>
                    <a:pt x="0" y="0"/>
                  </a:lnTo>
                </a:path>
              </a:pathLst>
            </a:custGeom>
            <a:solidFill>
              <a:srgbClr val="000000"/>
            </a:solidFill>
          </p:spPr>
          <p:txBody>
            <a:bodyPr wrap="square" lIns="0" tIns="0" rIns="0" bIns="0" rtlCol="0"/>
            <a:lstStyle/>
            <a:p>
              <a:endParaRPr sz="1800"/>
            </a:p>
          </p:txBody>
        </p:sp>
        <p:sp>
          <p:nvSpPr>
            <p:cNvPr id="188" name="object 188"/>
            <p:cNvSpPr/>
            <p:nvPr/>
          </p:nvSpPr>
          <p:spPr>
            <a:xfrm>
              <a:off x="7341945" y="2867627"/>
              <a:ext cx="751205" cy="0"/>
            </a:xfrm>
            <a:custGeom>
              <a:avLst/>
              <a:gdLst/>
              <a:ahLst/>
              <a:cxnLst/>
              <a:rect l="l" t="t" r="r" b="b"/>
              <a:pathLst>
                <a:path w="751204">
                  <a:moveTo>
                    <a:pt x="0" y="0"/>
                  </a:moveTo>
                  <a:lnTo>
                    <a:pt x="750795" y="0"/>
                  </a:lnTo>
                </a:path>
              </a:pathLst>
            </a:custGeom>
            <a:ln w="19050">
              <a:solidFill>
                <a:srgbClr val="2F3333"/>
              </a:solidFill>
            </a:ln>
          </p:spPr>
          <p:txBody>
            <a:bodyPr wrap="square" lIns="0" tIns="0" rIns="0" bIns="0" rtlCol="0"/>
            <a:lstStyle/>
            <a:p>
              <a:endParaRPr sz="1800"/>
            </a:p>
          </p:txBody>
        </p:sp>
        <p:sp>
          <p:nvSpPr>
            <p:cNvPr id="189" name="object 189"/>
            <p:cNvSpPr/>
            <p:nvPr/>
          </p:nvSpPr>
          <p:spPr>
            <a:xfrm>
              <a:off x="7341945" y="2829527"/>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190" name="object 190"/>
            <p:cNvSpPr/>
            <p:nvPr/>
          </p:nvSpPr>
          <p:spPr>
            <a:xfrm>
              <a:off x="7341945" y="2829527"/>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191" name="object 191"/>
            <p:cNvSpPr/>
            <p:nvPr/>
          </p:nvSpPr>
          <p:spPr>
            <a:xfrm>
              <a:off x="8092740" y="2867627"/>
              <a:ext cx="747395" cy="0"/>
            </a:xfrm>
            <a:custGeom>
              <a:avLst/>
              <a:gdLst/>
              <a:ahLst/>
              <a:cxnLst/>
              <a:rect l="l" t="t" r="r" b="b"/>
              <a:pathLst>
                <a:path w="747395">
                  <a:moveTo>
                    <a:pt x="746794" y="0"/>
                  </a:moveTo>
                  <a:lnTo>
                    <a:pt x="0" y="0"/>
                  </a:lnTo>
                </a:path>
              </a:pathLst>
            </a:custGeom>
            <a:solidFill>
              <a:srgbClr val="000000"/>
            </a:solidFill>
          </p:spPr>
          <p:txBody>
            <a:bodyPr wrap="square" lIns="0" tIns="0" rIns="0" bIns="0" rtlCol="0"/>
            <a:lstStyle/>
            <a:p>
              <a:endParaRPr sz="1800"/>
            </a:p>
          </p:txBody>
        </p:sp>
        <p:sp>
          <p:nvSpPr>
            <p:cNvPr id="192" name="object 192"/>
            <p:cNvSpPr/>
            <p:nvPr/>
          </p:nvSpPr>
          <p:spPr>
            <a:xfrm>
              <a:off x="8092740" y="2867627"/>
              <a:ext cx="747395" cy="0"/>
            </a:xfrm>
            <a:custGeom>
              <a:avLst/>
              <a:gdLst/>
              <a:ahLst/>
              <a:cxnLst/>
              <a:rect l="l" t="t" r="r" b="b"/>
              <a:pathLst>
                <a:path w="747395">
                  <a:moveTo>
                    <a:pt x="746794" y="0"/>
                  </a:moveTo>
                  <a:lnTo>
                    <a:pt x="0" y="0"/>
                  </a:lnTo>
                </a:path>
              </a:pathLst>
            </a:custGeom>
            <a:ln w="19050">
              <a:solidFill>
                <a:srgbClr val="2F3333"/>
              </a:solidFill>
            </a:ln>
          </p:spPr>
          <p:txBody>
            <a:bodyPr wrap="square" lIns="0" tIns="0" rIns="0" bIns="0" rtlCol="0"/>
            <a:lstStyle/>
            <a:p>
              <a:endParaRPr sz="1800"/>
            </a:p>
          </p:txBody>
        </p:sp>
        <p:sp>
          <p:nvSpPr>
            <p:cNvPr id="193" name="object 193"/>
            <p:cNvSpPr/>
            <p:nvPr/>
          </p:nvSpPr>
          <p:spPr>
            <a:xfrm>
              <a:off x="8839535" y="2829527"/>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194" name="object 194"/>
            <p:cNvSpPr/>
            <p:nvPr/>
          </p:nvSpPr>
          <p:spPr>
            <a:xfrm>
              <a:off x="8839535" y="2829527"/>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195" name="object 195"/>
            <p:cNvSpPr/>
            <p:nvPr/>
          </p:nvSpPr>
          <p:spPr>
            <a:xfrm>
              <a:off x="6988114" y="3092452"/>
              <a:ext cx="650240" cy="0"/>
            </a:xfrm>
            <a:custGeom>
              <a:avLst/>
              <a:gdLst/>
              <a:ahLst/>
              <a:cxnLst/>
              <a:rect l="l" t="t" r="r" b="b"/>
              <a:pathLst>
                <a:path w="650240">
                  <a:moveTo>
                    <a:pt x="650006" y="0"/>
                  </a:moveTo>
                  <a:lnTo>
                    <a:pt x="0" y="0"/>
                  </a:lnTo>
                </a:path>
              </a:pathLst>
            </a:custGeom>
            <a:solidFill>
              <a:srgbClr val="000000"/>
            </a:solidFill>
          </p:spPr>
          <p:txBody>
            <a:bodyPr wrap="square" lIns="0" tIns="0" rIns="0" bIns="0" rtlCol="0"/>
            <a:lstStyle/>
            <a:p>
              <a:endParaRPr sz="1800"/>
            </a:p>
          </p:txBody>
        </p:sp>
        <p:sp>
          <p:nvSpPr>
            <p:cNvPr id="196" name="object 196"/>
            <p:cNvSpPr/>
            <p:nvPr/>
          </p:nvSpPr>
          <p:spPr>
            <a:xfrm>
              <a:off x="6988114" y="3092452"/>
              <a:ext cx="650240" cy="0"/>
            </a:xfrm>
            <a:custGeom>
              <a:avLst/>
              <a:gdLst/>
              <a:ahLst/>
              <a:cxnLst/>
              <a:rect l="l" t="t" r="r" b="b"/>
              <a:pathLst>
                <a:path w="650240">
                  <a:moveTo>
                    <a:pt x="0" y="0"/>
                  </a:moveTo>
                  <a:lnTo>
                    <a:pt x="650006" y="0"/>
                  </a:lnTo>
                </a:path>
              </a:pathLst>
            </a:custGeom>
            <a:ln w="19050">
              <a:solidFill>
                <a:srgbClr val="2F3333"/>
              </a:solidFill>
            </a:ln>
          </p:spPr>
          <p:txBody>
            <a:bodyPr wrap="square" lIns="0" tIns="0" rIns="0" bIns="0" rtlCol="0"/>
            <a:lstStyle/>
            <a:p>
              <a:endParaRPr sz="1800"/>
            </a:p>
          </p:txBody>
        </p:sp>
        <p:sp>
          <p:nvSpPr>
            <p:cNvPr id="197" name="object 197"/>
            <p:cNvSpPr/>
            <p:nvPr/>
          </p:nvSpPr>
          <p:spPr>
            <a:xfrm>
              <a:off x="6988114" y="3054352"/>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198" name="object 198"/>
            <p:cNvSpPr/>
            <p:nvPr/>
          </p:nvSpPr>
          <p:spPr>
            <a:xfrm>
              <a:off x="6988114" y="3054352"/>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199" name="object 199"/>
            <p:cNvSpPr/>
            <p:nvPr/>
          </p:nvSpPr>
          <p:spPr>
            <a:xfrm>
              <a:off x="7638121" y="3092452"/>
              <a:ext cx="635000" cy="0"/>
            </a:xfrm>
            <a:custGeom>
              <a:avLst/>
              <a:gdLst/>
              <a:ahLst/>
              <a:cxnLst/>
              <a:rect l="l" t="t" r="r" b="b"/>
              <a:pathLst>
                <a:path w="635000">
                  <a:moveTo>
                    <a:pt x="634756" y="0"/>
                  </a:moveTo>
                  <a:lnTo>
                    <a:pt x="0" y="0"/>
                  </a:lnTo>
                </a:path>
              </a:pathLst>
            </a:custGeom>
            <a:solidFill>
              <a:srgbClr val="000000"/>
            </a:solidFill>
          </p:spPr>
          <p:txBody>
            <a:bodyPr wrap="square" lIns="0" tIns="0" rIns="0" bIns="0" rtlCol="0"/>
            <a:lstStyle/>
            <a:p>
              <a:endParaRPr sz="1800"/>
            </a:p>
          </p:txBody>
        </p:sp>
        <p:sp>
          <p:nvSpPr>
            <p:cNvPr id="200" name="object 200"/>
            <p:cNvSpPr/>
            <p:nvPr/>
          </p:nvSpPr>
          <p:spPr>
            <a:xfrm>
              <a:off x="7638121" y="3092452"/>
              <a:ext cx="635000" cy="0"/>
            </a:xfrm>
            <a:custGeom>
              <a:avLst/>
              <a:gdLst/>
              <a:ahLst/>
              <a:cxnLst/>
              <a:rect l="l" t="t" r="r" b="b"/>
              <a:pathLst>
                <a:path w="635000">
                  <a:moveTo>
                    <a:pt x="634756" y="0"/>
                  </a:moveTo>
                  <a:lnTo>
                    <a:pt x="0" y="0"/>
                  </a:lnTo>
                </a:path>
              </a:pathLst>
            </a:custGeom>
            <a:ln w="19050">
              <a:solidFill>
                <a:srgbClr val="2F3333"/>
              </a:solidFill>
            </a:ln>
          </p:spPr>
          <p:txBody>
            <a:bodyPr wrap="square" lIns="0" tIns="0" rIns="0" bIns="0" rtlCol="0"/>
            <a:lstStyle/>
            <a:p>
              <a:endParaRPr sz="1800"/>
            </a:p>
          </p:txBody>
        </p:sp>
        <p:sp>
          <p:nvSpPr>
            <p:cNvPr id="201" name="object 201"/>
            <p:cNvSpPr/>
            <p:nvPr/>
          </p:nvSpPr>
          <p:spPr>
            <a:xfrm>
              <a:off x="8272877" y="3054352"/>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02" name="object 202"/>
            <p:cNvSpPr/>
            <p:nvPr/>
          </p:nvSpPr>
          <p:spPr>
            <a:xfrm>
              <a:off x="8272877" y="3054352"/>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03" name="object 203"/>
            <p:cNvSpPr/>
            <p:nvPr/>
          </p:nvSpPr>
          <p:spPr>
            <a:xfrm>
              <a:off x="7638121" y="3317278"/>
              <a:ext cx="656590" cy="0"/>
            </a:xfrm>
            <a:custGeom>
              <a:avLst/>
              <a:gdLst/>
              <a:ahLst/>
              <a:cxnLst/>
              <a:rect l="l" t="t" r="r" b="b"/>
              <a:pathLst>
                <a:path w="656590">
                  <a:moveTo>
                    <a:pt x="656071" y="0"/>
                  </a:moveTo>
                  <a:lnTo>
                    <a:pt x="0" y="0"/>
                  </a:lnTo>
                </a:path>
              </a:pathLst>
            </a:custGeom>
            <a:solidFill>
              <a:srgbClr val="000000"/>
            </a:solidFill>
          </p:spPr>
          <p:txBody>
            <a:bodyPr wrap="square" lIns="0" tIns="0" rIns="0" bIns="0" rtlCol="0"/>
            <a:lstStyle/>
            <a:p>
              <a:endParaRPr sz="1800"/>
            </a:p>
          </p:txBody>
        </p:sp>
        <p:sp>
          <p:nvSpPr>
            <p:cNvPr id="204" name="object 204"/>
            <p:cNvSpPr/>
            <p:nvPr/>
          </p:nvSpPr>
          <p:spPr>
            <a:xfrm>
              <a:off x="7638121" y="3317278"/>
              <a:ext cx="656590" cy="0"/>
            </a:xfrm>
            <a:custGeom>
              <a:avLst/>
              <a:gdLst/>
              <a:ahLst/>
              <a:cxnLst/>
              <a:rect l="l" t="t" r="r" b="b"/>
              <a:pathLst>
                <a:path w="656590">
                  <a:moveTo>
                    <a:pt x="0" y="0"/>
                  </a:moveTo>
                  <a:lnTo>
                    <a:pt x="656071" y="0"/>
                  </a:lnTo>
                </a:path>
              </a:pathLst>
            </a:custGeom>
            <a:ln w="19050">
              <a:solidFill>
                <a:srgbClr val="2F3333"/>
              </a:solidFill>
            </a:ln>
          </p:spPr>
          <p:txBody>
            <a:bodyPr wrap="square" lIns="0" tIns="0" rIns="0" bIns="0" rtlCol="0"/>
            <a:lstStyle/>
            <a:p>
              <a:endParaRPr sz="1800"/>
            </a:p>
          </p:txBody>
        </p:sp>
        <p:sp>
          <p:nvSpPr>
            <p:cNvPr id="205" name="object 205"/>
            <p:cNvSpPr/>
            <p:nvPr/>
          </p:nvSpPr>
          <p:spPr>
            <a:xfrm>
              <a:off x="7638121" y="3279178"/>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06" name="object 206"/>
            <p:cNvSpPr/>
            <p:nvPr/>
          </p:nvSpPr>
          <p:spPr>
            <a:xfrm>
              <a:off x="7638121" y="3279178"/>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07" name="object 207"/>
            <p:cNvSpPr/>
            <p:nvPr/>
          </p:nvSpPr>
          <p:spPr>
            <a:xfrm>
              <a:off x="8294192" y="3317278"/>
              <a:ext cx="607695" cy="0"/>
            </a:xfrm>
            <a:custGeom>
              <a:avLst/>
              <a:gdLst/>
              <a:ahLst/>
              <a:cxnLst/>
              <a:rect l="l" t="t" r="r" b="b"/>
              <a:pathLst>
                <a:path w="607695">
                  <a:moveTo>
                    <a:pt x="607124" y="0"/>
                  </a:moveTo>
                  <a:lnTo>
                    <a:pt x="0" y="0"/>
                  </a:lnTo>
                </a:path>
              </a:pathLst>
            </a:custGeom>
            <a:solidFill>
              <a:srgbClr val="000000"/>
            </a:solidFill>
          </p:spPr>
          <p:txBody>
            <a:bodyPr wrap="square" lIns="0" tIns="0" rIns="0" bIns="0" rtlCol="0"/>
            <a:lstStyle/>
            <a:p>
              <a:endParaRPr sz="1800"/>
            </a:p>
          </p:txBody>
        </p:sp>
        <p:sp>
          <p:nvSpPr>
            <p:cNvPr id="208" name="object 208"/>
            <p:cNvSpPr/>
            <p:nvPr/>
          </p:nvSpPr>
          <p:spPr>
            <a:xfrm>
              <a:off x="8294192" y="3317278"/>
              <a:ext cx="607695" cy="0"/>
            </a:xfrm>
            <a:custGeom>
              <a:avLst/>
              <a:gdLst/>
              <a:ahLst/>
              <a:cxnLst/>
              <a:rect l="l" t="t" r="r" b="b"/>
              <a:pathLst>
                <a:path w="607695">
                  <a:moveTo>
                    <a:pt x="607124" y="0"/>
                  </a:moveTo>
                  <a:lnTo>
                    <a:pt x="0" y="0"/>
                  </a:lnTo>
                </a:path>
              </a:pathLst>
            </a:custGeom>
            <a:ln w="19050">
              <a:solidFill>
                <a:srgbClr val="2F3333"/>
              </a:solidFill>
            </a:ln>
          </p:spPr>
          <p:txBody>
            <a:bodyPr wrap="square" lIns="0" tIns="0" rIns="0" bIns="0" rtlCol="0"/>
            <a:lstStyle/>
            <a:p>
              <a:endParaRPr sz="1800"/>
            </a:p>
          </p:txBody>
        </p:sp>
        <p:sp>
          <p:nvSpPr>
            <p:cNvPr id="209" name="object 209"/>
            <p:cNvSpPr/>
            <p:nvPr/>
          </p:nvSpPr>
          <p:spPr>
            <a:xfrm>
              <a:off x="8901317" y="3279178"/>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10" name="object 210"/>
            <p:cNvSpPr/>
            <p:nvPr/>
          </p:nvSpPr>
          <p:spPr>
            <a:xfrm>
              <a:off x="8901317" y="3279178"/>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11" name="object 211"/>
            <p:cNvSpPr/>
            <p:nvPr/>
          </p:nvSpPr>
          <p:spPr>
            <a:xfrm>
              <a:off x="7231463" y="3542103"/>
              <a:ext cx="376555" cy="0"/>
            </a:xfrm>
            <a:custGeom>
              <a:avLst/>
              <a:gdLst/>
              <a:ahLst/>
              <a:cxnLst/>
              <a:rect l="l" t="t" r="r" b="b"/>
              <a:pathLst>
                <a:path w="376554">
                  <a:moveTo>
                    <a:pt x="376028" y="0"/>
                  </a:moveTo>
                  <a:lnTo>
                    <a:pt x="0" y="0"/>
                  </a:lnTo>
                </a:path>
              </a:pathLst>
            </a:custGeom>
            <a:solidFill>
              <a:srgbClr val="000000"/>
            </a:solidFill>
          </p:spPr>
          <p:txBody>
            <a:bodyPr wrap="square" lIns="0" tIns="0" rIns="0" bIns="0" rtlCol="0"/>
            <a:lstStyle/>
            <a:p>
              <a:endParaRPr sz="1800"/>
            </a:p>
          </p:txBody>
        </p:sp>
        <p:sp>
          <p:nvSpPr>
            <p:cNvPr id="212" name="object 212"/>
            <p:cNvSpPr/>
            <p:nvPr/>
          </p:nvSpPr>
          <p:spPr>
            <a:xfrm>
              <a:off x="7231463" y="3542103"/>
              <a:ext cx="376555" cy="0"/>
            </a:xfrm>
            <a:custGeom>
              <a:avLst/>
              <a:gdLst/>
              <a:ahLst/>
              <a:cxnLst/>
              <a:rect l="l" t="t" r="r" b="b"/>
              <a:pathLst>
                <a:path w="376554">
                  <a:moveTo>
                    <a:pt x="0" y="0"/>
                  </a:moveTo>
                  <a:lnTo>
                    <a:pt x="376028" y="0"/>
                  </a:lnTo>
                </a:path>
              </a:pathLst>
            </a:custGeom>
            <a:ln w="19050">
              <a:solidFill>
                <a:srgbClr val="2F3333"/>
              </a:solidFill>
            </a:ln>
          </p:spPr>
          <p:txBody>
            <a:bodyPr wrap="square" lIns="0" tIns="0" rIns="0" bIns="0" rtlCol="0"/>
            <a:lstStyle/>
            <a:p>
              <a:endParaRPr sz="1800"/>
            </a:p>
          </p:txBody>
        </p:sp>
        <p:sp>
          <p:nvSpPr>
            <p:cNvPr id="213" name="object 213"/>
            <p:cNvSpPr/>
            <p:nvPr/>
          </p:nvSpPr>
          <p:spPr>
            <a:xfrm>
              <a:off x="7231463" y="3504003"/>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14" name="object 214"/>
            <p:cNvSpPr/>
            <p:nvPr/>
          </p:nvSpPr>
          <p:spPr>
            <a:xfrm>
              <a:off x="7231463" y="3504003"/>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15" name="object 215"/>
            <p:cNvSpPr/>
            <p:nvPr/>
          </p:nvSpPr>
          <p:spPr>
            <a:xfrm>
              <a:off x="7607492" y="3542103"/>
              <a:ext cx="337820" cy="0"/>
            </a:xfrm>
            <a:custGeom>
              <a:avLst/>
              <a:gdLst/>
              <a:ahLst/>
              <a:cxnLst/>
              <a:rect l="l" t="t" r="r" b="b"/>
              <a:pathLst>
                <a:path w="337820">
                  <a:moveTo>
                    <a:pt x="337404" y="0"/>
                  </a:moveTo>
                  <a:lnTo>
                    <a:pt x="0" y="0"/>
                  </a:lnTo>
                </a:path>
              </a:pathLst>
            </a:custGeom>
            <a:solidFill>
              <a:srgbClr val="000000"/>
            </a:solidFill>
          </p:spPr>
          <p:txBody>
            <a:bodyPr wrap="square" lIns="0" tIns="0" rIns="0" bIns="0" rtlCol="0"/>
            <a:lstStyle/>
            <a:p>
              <a:endParaRPr sz="1800"/>
            </a:p>
          </p:txBody>
        </p:sp>
        <p:sp>
          <p:nvSpPr>
            <p:cNvPr id="216" name="object 216"/>
            <p:cNvSpPr/>
            <p:nvPr/>
          </p:nvSpPr>
          <p:spPr>
            <a:xfrm>
              <a:off x="7607492" y="3542103"/>
              <a:ext cx="337820" cy="0"/>
            </a:xfrm>
            <a:custGeom>
              <a:avLst/>
              <a:gdLst/>
              <a:ahLst/>
              <a:cxnLst/>
              <a:rect l="l" t="t" r="r" b="b"/>
              <a:pathLst>
                <a:path w="337820">
                  <a:moveTo>
                    <a:pt x="337404" y="0"/>
                  </a:moveTo>
                  <a:lnTo>
                    <a:pt x="0" y="0"/>
                  </a:lnTo>
                </a:path>
              </a:pathLst>
            </a:custGeom>
            <a:ln w="19050">
              <a:solidFill>
                <a:srgbClr val="2F3333"/>
              </a:solidFill>
            </a:ln>
          </p:spPr>
          <p:txBody>
            <a:bodyPr wrap="square" lIns="0" tIns="0" rIns="0" bIns="0" rtlCol="0"/>
            <a:lstStyle/>
            <a:p>
              <a:endParaRPr sz="1800"/>
            </a:p>
          </p:txBody>
        </p:sp>
        <p:sp>
          <p:nvSpPr>
            <p:cNvPr id="217" name="object 217"/>
            <p:cNvSpPr/>
            <p:nvPr/>
          </p:nvSpPr>
          <p:spPr>
            <a:xfrm>
              <a:off x="7944897" y="3504003"/>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18" name="object 218"/>
            <p:cNvSpPr/>
            <p:nvPr/>
          </p:nvSpPr>
          <p:spPr>
            <a:xfrm>
              <a:off x="7944897" y="3504003"/>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19" name="object 219"/>
            <p:cNvSpPr/>
            <p:nvPr/>
          </p:nvSpPr>
          <p:spPr>
            <a:xfrm>
              <a:off x="7231463" y="3766928"/>
              <a:ext cx="436880" cy="0"/>
            </a:xfrm>
            <a:custGeom>
              <a:avLst/>
              <a:gdLst/>
              <a:ahLst/>
              <a:cxnLst/>
              <a:rect l="l" t="t" r="r" b="b"/>
              <a:pathLst>
                <a:path w="436879">
                  <a:moveTo>
                    <a:pt x="436781" y="0"/>
                  </a:moveTo>
                  <a:lnTo>
                    <a:pt x="0" y="0"/>
                  </a:lnTo>
                </a:path>
              </a:pathLst>
            </a:custGeom>
            <a:solidFill>
              <a:srgbClr val="000000"/>
            </a:solidFill>
          </p:spPr>
          <p:txBody>
            <a:bodyPr wrap="square" lIns="0" tIns="0" rIns="0" bIns="0" rtlCol="0"/>
            <a:lstStyle/>
            <a:p>
              <a:endParaRPr sz="1800"/>
            </a:p>
          </p:txBody>
        </p:sp>
        <p:sp>
          <p:nvSpPr>
            <p:cNvPr id="220" name="object 220"/>
            <p:cNvSpPr/>
            <p:nvPr/>
          </p:nvSpPr>
          <p:spPr>
            <a:xfrm>
              <a:off x="7231463" y="3766928"/>
              <a:ext cx="436880" cy="0"/>
            </a:xfrm>
            <a:custGeom>
              <a:avLst/>
              <a:gdLst/>
              <a:ahLst/>
              <a:cxnLst/>
              <a:rect l="l" t="t" r="r" b="b"/>
              <a:pathLst>
                <a:path w="436879">
                  <a:moveTo>
                    <a:pt x="0" y="0"/>
                  </a:moveTo>
                  <a:lnTo>
                    <a:pt x="436781" y="0"/>
                  </a:lnTo>
                </a:path>
              </a:pathLst>
            </a:custGeom>
            <a:ln w="19050">
              <a:solidFill>
                <a:srgbClr val="2F3333"/>
              </a:solidFill>
            </a:ln>
          </p:spPr>
          <p:txBody>
            <a:bodyPr wrap="square" lIns="0" tIns="0" rIns="0" bIns="0" rtlCol="0"/>
            <a:lstStyle/>
            <a:p>
              <a:endParaRPr sz="1800"/>
            </a:p>
          </p:txBody>
        </p:sp>
        <p:sp>
          <p:nvSpPr>
            <p:cNvPr id="221" name="object 221"/>
            <p:cNvSpPr/>
            <p:nvPr/>
          </p:nvSpPr>
          <p:spPr>
            <a:xfrm>
              <a:off x="7231463" y="3728828"/>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22" name="object 222"/>
            <p:cNvSpPr/>
            <p:nvPr/>
          </p:nvSpPr>
          <p:spPr>
            <a:xfrm>
              <a:off x="7231463" y="3728828"/>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23" name="object 223"/>
            <p:cNvSpPr/>
            <p:nvPr/>
          </p:nvSpPr>
          <p:spPr>
            <a:xfrm>
              <a:off x="7668244" y="3766928"/>
              <a:ext cx="448309" cy="0"/>
            </a:xfrm>
            <a:custGeom>
              <a:avLst/>
              <a:gdLst/>
              <a:ahLst/>
              <a:cxnLst/>
              <a:rect l="l" t="t" r="r" b="b"/>
              <a:pathLst>
                <a:path w="448309">
                  <a:moveTo>
                    <a:pt x="448012" y="0"/>
                  </a:moveTo>
                  <a:lnTo>
                    <a:pt x="0" y="0"/>
                  </a:lnTo>
                </a:path>
              </a:pathLst>
            </a:custGeom>
            <a:solidFill>
              <a:srgbClr val="000000"/>
            </a:solidFill>
          </p:spPr>
          <p:txBody>
            <a:bodyPr wrap="square" lIns="0" tIns="0" rIns="0" bIns="0" rtlCol="0"/>
            <a:lstStyle/>
            <a:p>
              <a:endParaRPr sz="1800"/>
            </a:p>
          </p:txBody>
        </p:sp>
        <p:sp>
          <p:nvSpPr>
            <p:cNvPr id="224" name="object 224"/>
            <p:cNvSpPr/>
            <p:nvPr/>
          </p:nvSpPr>
          <p:spPr>
            <a:xfrm>
              <a:off x="7668244" y="3766928"/>
              <a:ext cx="448309" cy="0"/>
            </a:xfrm>
            <a:custGeom>
              <a:avLst/>
              <a:gdLst/>
              <a:ahLst/>
              <a:cxnLst/>
              <a:rect l="l" t="t" r="r" b="b"/>
              <a:pathLst>
                <a:path w="448309">
                  <a:moveTo>
                    <a:pt x="448012" y="0"/>
                  </a:moveTo>
                  <a:lnTo>
                    <a:pt x="0" y="0"/>
                  </a:lnTo>
                </a:path>
              </a:pathLst>
            </a:custGeom>
            <a:ln w="19050">
              <a:solidFill>
                <a:srgbClr val="2F3333"/>
              </a:solidFill>
            </a:ln>
          </p:spPr>
          <p:txBody>
            <a:bodyPr wrap="square" lIns="0" tIns="0" rIns="0" bIns="0" rtlCol="0"/>
            <a:lstStyle/>
            <a:p>
              <a:endParaRPr sz="1800"/>
            </a:p>
          </p:txBody>
        </p:sp>
        <p:sp>
          <p:nvSpPr>
            <p:cNvPr id="225" name="object 225"/>
            <p:cNvSpPr/>
            <p:nvPr/>
          </p:nvSpPr>
          <p:spPr>
            <a:xfrm>
              <a:off x="8116256" y="3728828"/>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26" name="object 226"/>
            <p:cNvSpPr/>
            <p:nvPr/>
          </p:nvSpPr>
          <p:spPr>
            <a:xfrm>
              <a:off x="8116256" y="3728828"/>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27" name="object 227"/>
            <p:cNvSpPr/>
            <p:nvPr/>
          </p:nvSpPr>
          <p:spPr>
            <a:xfrm>
              <a:off x="7269040" y="3991753"/>
              <a:ext cx="429259" cy="0"/>
            </a:xfrm>
            <a:custGeom>
              <a:avLst/>
              <a:gdLst/>
              <a:ahLst/>
              <a:cxnLst/>
              <a:rect l="l" t="t" r="r" b="b"/>
              <a:pathLst>
                <a:path w="429259">
                  <a:moveTo>
                    <a:pt x="428838" y="0"/>
                  </a:moveTo>
                  <a:lnTo>
                    <a:pt x="0" y="0"/>
                  </a:lnTo>
                </a:path>
              </a:pathLst>
            </a:custGeom>
            <a:solidFill>
              <a:srgbClr val="000000"/>
            </a:solidFill>
          </p:spPr>
          <p:txBody>
            <a:bodyPr wrap="square" lIns="0" tIns="0" rIns="0" bIns="0" rtlCol="0"/>
            <a:lstStyle/>
            <a:p>
              <a:endParaRPr sz="1800"/>
            </a:p>
          </p:txBody>
        </p:sp>
        <p:sp>
          <p:nvSpPr>
            <p:cNvPr id="228" name="object 228"/>
            <p:cNvSpPr/>
            <p:nvPr/>
          </p:nvSpPr>
          <p:spPr>
            <a:xfrm>
              <a:off x="7269040" y="3991753"/>
              <a:ext cx="429259" cy="0"/>
            </a:xfrm>
            <a:custGeom>
              <a:avLst/>
              <a:gdLst/>
              <a:ahLst/>
              <a:cxnLst/>
              <a:rect l="l" t="t" r="r" b="b"/>
              <a:pathLst>
                <a:path w="429259">
                  <a:moveTo>
                    <a:pt x="0" y="0"/>
                  </a:moveTo>
                  <a:lnTo>
                    <a:pt x="428838" y="0"/>
                  </a:lnTo>
                </a:path>
              </a:pathLst>
            </a:custGeom>
            <a:ln w="19050">
              <a:solidFill>
                <a:srgbClr val="2F3333"/>
              </a:solidFill>
            </a:ln>
          </p:spPr>
          <p:txBody>
            <a:bodyPr wrap="square" lIns="0" tIns="0" rIns="0" bIns="0" rtlCol="0"/>
            <a:lstStyle/>
            <a:p>
              <a:endParaRPr sz="1800"/>
            </a:p>
          </p:txBody>
        </p:sp>
        <p:sp>
          <p:nvSpPr>
            <p:cNvPr id="229" name="object 229"/>
            <p:cNvSpPr/>
            <p:nvPr/>
          </p:nvSpPr>
          <p:spPr>
            <a:xfrm>
              <a:off x="7269040" y="3953653"/>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30" name="object 230"/>
            <p:cNvSpPr/>
            <p:nvPr/>
          </p:nvSpPr>
          <p:spPr>
            <a:xfrm>
              <a:off x="7269040" y="3953653"/>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31" name="object 231"/>
            <p:cNvSpPr/>
            <p:nvPr/>
          </p:nvSpPr>
          <p:spPr>
            <a:xfrm>
              <a:off x="7697878" y="3991753"/>
              <a:ext cx="441959" cy="0"/>
            </a:xfrm>
            <a:custGeom>
              <a:avLst/>
              <a:gdLst/>
              <a:ahLst/>
              <a:cxnLst/>
              <a:rect l="l" t="t" r="r" b="b"/>
              <a:pathLst>
                <a:path w="441959">
                  <a:moveTo>
                    <a:pt x="441593" y="0"/>
                  </a:moveTo>
                  <a:lnTo>
                    <a:pt x="0" y="0"/>
                  </a:lnTo>
                </a:path>
              </a:pathLst>
            </a:custGeom>
            <a:solidFill>
              <a:srgbClr val="000000"/>
            </a:solidFill>
          </p:spPr>
          <p:txBody>
            <a:bodyPr wrap="square" lIns="0" tIns="0" rIns="0" bIns="0" rtlCol="0"/>
            <a:lstStyle/>
            <a:p>
              <a:endParaRPr sz="1800"/>
            </a:p>
          </p:txBody>
        </p:sp>
        <p:sp>
          <p:nvSpPr>
            <p:cNvPr id="232" name="object 232"/>
            <p:cNvSpPr/>
            <p:nvPr/>
          </p:nvSpPr>
          <p:spPr>
            <a:xfrm>
              <a:off x="7697878" y="3991753"/>
              <a:ext cx="441959" cy="0"/>
            </a:xfrm>
            <a:custGeom>
              <a:avLst/>
              <a:gdLst/>
              <a:ahLst/>
              <a:cxnLst/>
              <a:rect l="l" t="t" r="r" b="b"/>
              <a:pathLst>
                <a:path w="441959">
                  <a:moveTo>
                    <a:pt x="441593" y="0"/>
                  </a:moveTo>
                  <a:lnTo>
                    <a:pt x="0" y="0"/>
                  </a:lnTo>
                </a:path>
              </a:pathLst>
            </a:custGeom>
            <a:ln w="19050">
              <a:solidFill>
                <a:srgbClr val="2F3333"/>
              </a:solidFill>
            </a:ln>
          </p:spPr>
          <p:txBody>
            <a:bodyPr wrap="square" lIns="0" tIns="0" rIns="0" bIns="0" rtlCol="0"/>
            <a:lstStyle/>
            <a:p>
              <a:endParaRPr sz="1800"/>
            </a:p>
          </p:txBody>
        </p:sp>
        <p:sp>
          <p:nvSpPr>
            <p:cNvPr id="233" name="object 233"/>
            <p:cNvSpPr/>
            <p:nvPr/>
          </p:nvSpPr>
          <p:spPr>
            <a:xfrm>
              <a:off x="8139472" y="3953653"/>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34" name="object 234"/>
            <p:cNvSpPr/>
            <p:nvPr/>
          </p:nvSpPr>
          <p:spPr>
            <a:xfrm>
              <a:off x="8139472" y="3953653"/>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35" name="object 235"/>
            <p:cNvSpPr/>
            <p:nvPr/>
          </p:nvSpPr>
          <p:spPr>
            <a:xfrm>
              <a:off x="7512388" y="4216578"/>
              <a:ext cx="381000" cy="0"/>
            </a:xfrm>
            <a:custGeom>
              <a:avLst/>
              <a:gdLst/>
              <a:ahLst/>
              <a:cxnLst/>
              <a:rect l="l" t="t" r="r" b="b"/>
              <a:pathLst>
                <a:path w="381000">
                  <a:moveTo>
                    <a:pt x="380435" y="0"/>
                  </a:moveTo>
                  <a:lnTo>
                    <a:pt x="0" y="0"/>
                  </a:lnTo>
                </a:path>
              </a:pathLst>
            </a:custGeom>
            <a:solidFill>
              <a:srgbClr val="000000"/>
            </a:solidFill>
          </p:spPr>
          <p:txBody>
            <a:bodyPr wrap="square" lIns="0" tIns="0" rIns="0" bIns="0" rtlCol="0"/>
            <a:lstStyle/>
            <a:p>
              <a:endParaRPr sz="1800"/>
            </a:p>
          </p:txBody>
        </p:sp>
        <p:sp>
          <p:nvSpPr>
            <p:cNvPr id="236" name="object 236"/>
            <p:cNvSpPr/>
            <p:nvPr/>
          </p:nvSpPr>
          <p:spPr>
            <a:xfrm>
              <a:off x="7512388" y="4216578"/>
              <a:ext cx="381000" cy="0"/>
            </a:xfrm>
            <a:custGeom>
              <a:avLst/>
              <a:gdLst/>
              <a:ahLst/>
              <a:cxnLst/>
              <a:rect l="l" t="t" r="r" b="b"/>
              <a:pathLst>
                <a:path w="381000">
                  <a:moveTo>
                    <a:pt x="0" y="0"/>
                  </a:moveTo>
                  <a:lnTo>
                    <a:pt x="380435" y="0"/>
                  </a:lnTo>
                </a:path>
              </a:pathLst>
            </a:custGeom>
            <a:ln w="19050">
              <a:solidFill>
                <a:srgbClr val="2F3333"/>
              </a:solidFill>
            </a:ln>
          </p:spPr>
          <p:txBody>
            <a:bodyPr wrap="square" lIns="0" tIns="0" rIns="0" bIns="0" rtlCol="0"/>
            <a:lstStyle/>
            <a:p>
              <a:endParaRPr sz="1800"/>
            </a:p>
          </p:txBody>
        </p:sp>
        <p:sp>
          <p:nvSpPr>
            <p:cNvPr id="237" name="object 237"/>
            <p:cNvSpPr/>
            <p:nvPr/>
          </p:nvSpPr>
          <p:spPr>
            <a:xfrm>
              <a:off x="7512388" y="4178478"/>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38" name="object 238"/>
            <p:cNvSpPr/>
            <p:nvPr/>
          </p:nvSpPr>
          <p:spPr>
            <a:xfrm>
              <a:off x="7512388" y="4178478"/>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39" name="object 239"/>
            <p:cNvSpPr/>
            <p:nvPr/>
          </p:nvSpPr>
          <p:spPr>
            <a:xfrm>
              <a:off x="7892824" y="4216578"/>
              <a:ext cx="358775" cy="0"/>
            </a:xfrm>
            <a:custGeom>
              <a:avLst/>
              <a:gdLst/>
              <a:ahLst/>
              <a:cxnLst/>
              <a:rect l="l" t="t" r="r" b="b"/>
              <a:pathLst>
                <a:path w="358775">
                  <a:moveTo>
                    <a:pt x="358486" y="0"/>
                  </a:moveTo>
                  <a:lnTo>
                    <a:pt x="0" y="0"/>
                  </a:lnTo>
                </a:path>
              </a:pathLst>
            </a:custGeom>
            <a:solidFill>
              <a:srgbClr val="000000"/>
            </a:solidFill>
          </p:spPr>
          <p:txBody>
            <a:bodyPr wrap="square" lIns="0" tIns="0" rIns="0" bIns="0" rtlCol="0"/>
            <a:lstStyle/>
            <a:p>
              <a:endParaRPr sz="1800"/>
            </a:p>
          </p:txBody>
        </p:sp>
        <p:sp>
          <p:nvSpPr>
            <p:cNvPr id="240" name="object 240"/>
            <p:cNvSpPr/>
            <p:nvPr/>
          </p:nvSpPr>
          <p:spPr>
            <a:xfrm>
              <a:off x="7892824" y="4216578"/>
              <a:ext cx="358775" cy="0"/>
            </a:xfrm>
            <a:custGeom>
              <a:avLst/>
              <a:gdLst/>
              <a:ahLst/>
              <a:cxnLst/>
              <a:rect l="l" t="t" r="r" b="b"/>
              <a:pathLst>
                <a:path w="358775">
                  <a:moveTo>
                    <a:pt x="358486" y="0"/>
                  </a:moveTo>
                  <a:lnTo>
                    <a:pt x="0" y="0"/>
                  </a:lnTo>
                </a:path>
              </a:pathLst>
            </a:custGeom>
            <a:ln w="19050">
              <a:solidFill>
                <a:srgbClr val="2F3333"/>
              </a:solidFill>
            </a:ln>
          </p:spPr>
          <p:txBody>
            <a:bodyPr wrap="square" lIns="0" tIns="0" rIns="0" bIns="0" rtlCol="0"/>
            <a:lstStyle/>
            <a:p>
              <a:endParaRPr sz="1800"/>
            </a:p>
          </p:txBody>
        </p:sp>
        <p:sp>
          <p:nvSpPr>
            <p:cNvPr id="241" name="object 241"/>
            <p:cNvSpPr/>
            <p:nvPr/>
          </p:nvSpPr>
          <p:spPr>
            <a:xfrm>
              <a:off x="8251311" y="4178478"/>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42" name="object 242"/>
            <p:cNvSpPr/>
            <p:nvPr/>
          </p:nvSpPr>
          <p:spPr>
            <a:xfrm>
              <a:off x="8251311" y="4178478"/>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43" name="object 243"/>
            <p:cNvSpPr/>
            <p:nvPr/>
          </p:nvSpPr>
          <p:spPr>
            <a:xfrm>
              <a:off x="6853059" y="4441403"/>
              <a:ext cx="593090" cy="0"/>
            </a:xfrm>
            <a:custGeom>
              <a:avLst/>
              <a:gdLst/>
              <a:ahLst/>
              <a:cxnLst/>
              <a:rect l="l" t="t" r="r" b="b"/>
              <a:pathLst>
                <a:path w="593090">
                  <a:moveTo>
                    <a:pt x="593052" y="0"/>
                  </a:moveTo>
                  <a:lnTo>
                    <a:pt x="0" y="0"/>
                  </a:lnTo>
                </a:path>
              </a:pathLst>
            </a:custGeom>
            <a:solidFill>
              <a:srgbClr val="000000"/>
            </a:solidFill>
          </p:spPr>
          <p:txBody>
            <a:bodyPr wrap="square" lIns="0" tIns="0" rIns="0" bIns="0" rtlCol="0"/>
            <a:lstStyle/>
            <a:p>
              <a:endParaRPr sz="1800"/>
            </a:p>
          </p:txBody>
        </p:sp>
        <p:sp>
          <p:nvSpPr>
            <p:cNvPr id="244" name="object 244"/>
            <p:cNvSpPr/>
            <p:nvPr/>
          </p:nvSpPr>
          <p:spPr>
            <a:xfrm>
              <a:off x="6853059" y="4441403"/>
              <a:ext cx="593090" cy="0"/>
            </a:xfrm>
            <a:custGeom>
              <a:avLst/>
              <a:gdLst/>
              <a:ahLst/>
              <a:cxnLst/>
              <a:rect l="l" t="t" r="r" b="b"/>
              <a:pathLst>
                <a:path w="593090">
                  <a:moveTo>
                    <a:pt x="0" y="0"/>
                  </a:moveTo>
                  <a:lnTo>
                    <a:pt x="593052" y="0"/>
                  </a:lnTo>
                </a:path>
              </a:pathLst>
            </a:custGeom>
            <a:ln w="19050">
              <a:solidFill>
                <a:srgbClr val="2F3333"/>
              </a:solidFill>
            </a:ln>
          </p:spPr>
          <p:txBody>
            <a:bodyPr wrap="square" lIns="0" tIns="0" rIns="0" bIns="0" rtlCol="0"/>
            <a:lstStyle/>
            <a:p>
              <a:endParaRPr sz="1800"/>
            </a:p>
          </p:txBody>
        </p:sp>
        <p:sp>
          <p:nvSpPr>
            <p:cNvPr id="245" name="object 245"/>
            <p:cNvSpPr/>
            <p:nvPr/>
          </p:nvSpPr>
          <p:spPr>
            <a:xfrm>
              <a:off x="6853059" y="4403303"/>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46" name="object 246"/>
            <p:cNvSpPr/>
            <p:nvPr/>
          </p:nvSpPr>
          <p:spPr>
            <a:xfrm>
              <a:off x="6853059" y="4403303"/>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47" name="object 247"/>
            <p:cNvSpPr/>
            <p:nvPr/>
          </p:nvSpPr>
          <p:spPr>
            <a:xfrm>
              <a:off x="7446111" y="4441403"/>
              <a:ext cx="574675" cy="0"/>
            </a:xfrm>
            <a:custGeom>
              <a:avLst/>
              <a:gdLst/>
              <a:ahLst/>
              <a:cxnLst/>
              <a:rect l="l" t="t" r="r" b="b"/>
              <a:pathLst>
                <a:path w="574675">
                  <a:moveTo>
                    <a:pt x="574206" y="0"/>
                  </a:moveTo>
                  <a:lnTo>
                    <a:pt x="0" y="0"/>
                  </a:lnTo>
                </a:path>
              </a:pathLst>
            </a:custGeom>
            <a:solidFill>
              <a:srgbClr val="000000"/>
            </a:solidFill>
          </p:spPr>
          <p:txBody>
            <a:bodyPr wrap="square" lIns="0" tIns="0" rIns="0" bIns="0" rtlCol="0"/>
            <a:lstStyle/>
            <a:p>
              <a:endParaRPr sz="1800"/>
            </a:p>
          </p:txBody>
        </p:sp>
        <p:sp>
          <p:nvSpPr>
            <p:cNvPr id="248" name="object 248"/>
            <p:cNvSpPr/>
            <p:nvPr/>
          </p:nvSpPr>
          <p:spPr>
            <a:xfrm>
              <a:off x="7446111" y="4441403"/>
              <a:ext cx="574675" cy="0"/>
            </a:xfrm>
            <a:custGeom>
              <a:avLst/>
              <a:gdLst/>
              <a:ahLst/>
              <a:cxnLst/>
              <a:rect l="l" t="t" r="r" b="b"/>
              <a:pathLst>
                <a:path w="574675">
                  <a:moveTo>
                    <a:pt x="574206" y="0"/>
                  </a:moveTo>
                  <a:lnTo>
                    <a:pt x="0" y="0"/>
                  </a:lnTo>
                </a:path>
              </a:pathLst>
            </a:custGeom>
            <a:ln w="19050">
              <a:solidFill>
                <a:srgbClr val="2F3333"/>
              </a:solidFill>
            </a:ln>
          </p:spPr>
          <p:txBody>
            <a:bodyPr wrap="square" lIns="0" tIns="0" rIns="0" bIns="0" rtlCol="0"/>
            <a:lstStyle/>
            <a:p>
              <a:endParaRPr sz="1800"/>
            </a:p>
          </p:txBody>
        </p:sp>
        <p:sp>
          <p:nvSpPr>
            <p:cNvPr id="249" name="object 249"/>
            <p:cNvSpPr/>
            <p:nvPr/>
          </p:nvSpPr>
          <p:spPr>
            <a:xfrm>
              <a:off x="8020318" y="4403303"/>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50" name="object 250"/>
            <p:cNvSpPr/>
            <p:nvPr/>
          </p:nvSpPr>
          <p:spPr>
            <a:xfrm>
              <a:off x="8020318" y="4403303"/>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51" name="object 251"/>
            <p:cNvSpPr/>
            <p:nvPr/>
          </p:nvSpPr>
          <p:spPr>
            <a:xfrm>
              <a:off x="7305857" y="4666228"/>
              <a:ext cx="506095" cy="0"/>
            </a:xfrm>
            <a:custGeom>
              <a:avLst/>
              <a:gdLst/>
              <a:ahLst/>
              <a:cxnLst/>
              <a:rect l="l" t="t" r="r" b="b"/>
              <a:pathLst>
                <a:path w="506095">
                  <a:moveTo>
                    <a:pt x="505958" y="0"/>
                  </a:moveTo>
                  <a:lnTo>
                    <a:pt x="0" y="0"/>
                  </a:lnTo>
                </a:path>
              </a:pathLst>
            </a:custGeom>
            <a:solidFill>
              <a:srgbClr val="000000"/>
            </a:solidFill>
          </p:spPr>
          <p:txBody>
            <a:bodyPr wrap="square" lIns="0" tIns="0" rIns="0" bIns="0" rtlCol="0"/>
            <a:lstStyle/>
            <a:p>
              <a:endParaRPr sz="1800"/>
            </a:p>
          </p:txBody>
        </p:sp>
        <p:sp>
          <p:nvSpPr>
            <p:cNvPr id="252" name="object 252"/>
            <p:cNvSpPr/>
            <p:nvPr/>
          </p:nvSpPr>
          <p:spPr>
            <a:xfrm>
              <a:off x="7305857" y="4666228"/>
              <a:ext cx="506095" cy="0"/>
            </a:xfrm>
            <a:custGeom>
              <a:avLst/>
              <a:gdLst/>
              <a:ahLst/>
              <a:cxnLst/>
              <a:rect l="l" t="t" r="r" b="b"/>
              <a:pathLst>
                <a:path w="506095">
                  <a:moveTo>
                    <a:pt x="0" y="0"/>
                  </a:moveTo>
                  <a:lnTo>
                    <a:pt x="505958" y="0"/>
                  </a:lnTo>
                </a:path>
              </a:pathLst>
            </a:custGeom>
            <a:ln w="19050">
              <a:solidFill>
                <a:srgbClr val="2F3333"/>
              </a:solidFill>
            </a:ln>
          </p:spPr>
          <p:txBody>
            <a:bodyPr wrap="square" lIns="0" tIns="0" rIns="0" bIns="0" rtlCol="0"/>
            <a:lstStyle/>
            <a:p>
              <a:endParaRPr sz="1800"/>
            </a:p>
          </p:txBody>
        </p:sp>
        <p:sp>
          <p:nvSpPr>
            <p:cNvPr id="253" name="object 253"/>
            <p:cNvSpPr/>
            <p:nvPr/>
          </p:nvSpPr>
          <p:spPr>
            <a:xfrm>
              <a:off x="7305857" y="4628128"/>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54" name="object 254"/>
            <p:cNvSpPr/>
            <p:nvPr/>
          </p:nvSpPr>
          <p:spPr>
            <a:xfrm>
              <a:off x="7305857" y="4628128"/>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55" name="object 255"/>
            <p:cNvSpPr/>
            <p:nvPr/>
          </p:nvSpPr>
          <p:spPr>
            <a:xfrm>
              <a:off x="7811815" y="4666228"/>
              <a:ext cx="482600" cy="0"/>
            </a:xfrm>
            <a:custGeom>
              <a:avLst/>
              <a:gdLst/>
              <a:ahLst/>
              <a:cxnLst/>
              <a:rect l="l" t="t" r="r" b="b"/>
              <a:pathLst>
                <a:path w="482600">
                  <a:moveTo>
                    <a:pt x="482377" y="0"/>
                  </a:moveTo>
                  <a:lnTo>
                    <a:pt x="0" y="0"/>
                  </a:lnTo>
                </a:path>
              </a:pathLst>
            </a:custGeom>
            <a:solidFill>
              <a:srgbClr val="000000"/>
            </a:solidFill>
          </p:spPr>
          <p:txBody>
            <a:bodyPr wrap="square" lIns="0" tIns="0" rIns="0" bIns="0" rtlCol="0"/>
            <a:lstStyle/>
            <a:p>
              <a:endParaRPr sz="1800"/>
            </a:p>
          </p:txBody>
        </p:sp>
        <p:sp>
          <p:nvSpPr>
            <p:cNvPr id="256" name="object 256"/>
            <p:cNvSpPr/>
            <p:nvPr/>
          </p:nvSpPr>
          <p:spPr>
            <a:xfrm>
              <a:off x="7811815" y="4666228"/>
              <a:ext cx="482600" cy="0"/>
            </a:xfrm>
            <a:custGeom>
              <a:avLst/>
              <a:gdLst/>
              <a:ahLst/>
              <a:cxnLst/>
              <a:rect l="l" t="t" r="r" b="b"/>
              <a:pathLst>
                <a:path w="482600">
                  <a:moveTo>
                    <a:pt x="482377" y="0"/>
                  </a:moveTo>
                  <a:lnTo>
                    <a:pt x="0" y="0"/>
                  </a:lnTo>
                </a:path>
              </a:pathLst>
            </a:custGeom>
            <a:ln w="19050">
              <a:solidFill>
                <a:srgbClr val="2F3333"/>
              </a:solidFill>
            </a:ln>
          </p:spPr>
          <p:txBody>
            <a:bodyPr wrap="square" lIns="0" tIns="0" rIns="0" bIns="0" rtlCol="0"/>
            <a:lstStyle/>
            <a:p>
              <a:endParaRPr sz="1800"/>
            </a:p>
          </p:txBody>
        </p:sp>
        <p:sp>
          <p:nvSpPr>
            <p:cNvPr id="257" name="object 257"/>
            <p:cNvSpPr/>
            <p:nvPr/>
          </p:nvSpPr>
          <p:spPr>
            <a:xfrm>
              <a:off x="8294192" y="4628128"/>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58" name="object 258"/>
            <p:cNvSpPr/>
            <p:nvPr/>
          </p:nvSpPr>
          <p:spPr>
            <a:xfrm>
              <a:off x="8294192" y="4628128"/>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59" name="object 259"/>
            <p:cNvSpPr/>
            <p:nvPr/>
          </p:nvSpPr>
          <p:spPr>
            <a:xfrm>
              <a:off x="7341945" y="4891053"/>
              <a:ext cx="414020" cy="0"/>
            </a:xfrm>
            <a:custGeom>
              <a:avLst/>
              <a:gdLst/>
              <a:ahLst/>
              <a:cxnLst/>
              <a:rect l="l" t="t" r="r" b="b"/>
              <a:pathLst>
                <a:path w="414020">
                  <a:moveTo>
                    <a:pt x="413791" y="0"/>
                  </a:moveTo>
                  <a:lnTo>
                    <a:pt x="0" y="0"/>
                  </a:lnTo>
                </a:path>
              </a:pathLst>
            </a:custGeom>
            <a:solidFill>
              <a:srgbClr val="000000"/>
            </a:solidFill>
          </p:spPr>
          <p:txBody>
            <a:bodyPr wrap="square" lIns="0" tIns="0" rIns="0" bIns="0" rtlCol="0"/>
            <a:lstStyle/>
            <a:p>
              <a:endParaRPr sz="1800"/>
            </a:p>
          </p:txBody>
        </p:sp>
        <p:sp>
          <p:nvSpPr>
            <p:cNvPr id="260" name="object 260"/>
            <p:cNvSpPr/>
            <p:nvPr/>
          </p:nvSpPr>
          <p:spPr>
            <a:xfrm>
              <a:off x="7341945" y="4891053"/>
              <a:ext cx="414020" cy="0"/>
            </a:xfrm>
            <a:custGeom>
              <a:avLst/>
              <a:gdLst/>
              <a:ahLst/>
              <a:cxnLst/>
              <a:rect l="l" t="t" r="r" b="b"/>
              <a:pathLst>
                <a:path w="414020">
                  <a:moveTo>
                    <a:pt x="0" y="0"/>
                  </a:moveTo>
                  <a:lnTo>
                    <a:pt x="413791" y="0"/>
                  </a:lnTo>
                </a:path>
              </a:pathLst>
            </a:custGeom>
            <a:ln w="19050">
              <a:solidFill>
                <a:srgbClr val="2F3333"/>
              </a:solidFill>
            </a:ln>
          </p:spPr>
          <p:txBody>
            <a:bodyPr wrap="square" lIns="0" tIns="0" rIns="0" bIns="0" rtlCol="0"/>
            <a:lstStyle/>
            <a:p>
              <a:endParaRPr sz="1800"/>
            </a:p>
          </p:txBody>
        </p:sp>
        <p:sp>
          <p:nvSpPr>
            <p:cNvPr id="261" name="object 261"/>
            <p:cNvSpPr/>
            <p:nvPr/>
          </p:nvSpPr>
          <p:spPr>
            <a:xfrm>
              <a:off x="7341945" y="4852953"/>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62" name="object 262"/>
            <p:cNvSpPr/>
            <p:nvPr/>
          </p:nvSpPr>
          <p:spPr>
            <a:xfrm>
              <a:off x="7341945" y="4852953"/>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63" name="object 263"/>
            <p:cNvSpPr/>
            <p:nvPr/>
          </p:nvSpPr>
          <p:spPr>
            <a:xfrm>
              <a:off x="7755737" y="4891053"/>
              <a:ext cx="384175" cy="0"/>
            </a:xfrm>
            <a:custGeom>
              <a:avLst/>
              <a:gdLst/>
              <a:ahLst/>
              <a:cxnLst/>
              <a:rect l="l" t="t" r="r" b="b"/>
              <a:pathLst>
                <a:path w="384175">
                  <a:moveTo>
                    <a:pt x="383734" y="0"/>
                  </a:moveTo>
                  <a:lnTo>
                    <a:pt x="0" y="0"/>
                  </a:lnTo>
                </a:path>
              </a:pathLst>
            </a:custGeom>
            <a:solidFill>
              <a:srgbClr val="000000"/>
            </a:solidFill>
          </p:spPr>
          <p:txBody>
            <a:bodyPr wrap="square" lIns="0" tIns="0" rIns="0" bIns="0" rtlCol="0"/>
            <a:lstStyle/>
            <a:p>
              <a:endParaRPr sz="1800"/>
            </a:p>
          </p:txBody>
        </p:sp>
        <p:sp>
          <p:nvSpPr>
            <p:cNvPr id="264" name="object 264"/>
            <p:cNvSpPr/>
            <p:nvPr/>
          </p:nvSpPr>
          <p:spPr>
            <a:xfrm>
              <a:off x="7755737" y="4891053"/>
              <a:ext cx="384175" cy="0"/>
            </a:xfrm>
            <a:custGeom>
              <a:avLst/>
              <a:gdLst/>
              <a:ahLst/>
              <a:cxnLst/>
              <a:rect l="l" t="t" r="r" b="b"/>
              <a:pathLst>
                <a:path w="384175">
                  <a:moveTo>
                    <a:pt x="383734" y="0"/>
                  </a:moveTo>
                  <a:lnTo>
                    <a:pt x="0" y="0"/>
                  </a:lnTo>
                </a:path>
              </a:pathLst>
            </a:custGeom>
            <a:ln w="19050">
              <a:solidFill>
                <a:srgbClr val="2F3333"/>
              </a:solidFill>
            </a:ln>
          </p:spPr>
          <p:txBody>
            <a:bodyPr wrap="square" lIns="0" tIns="0" rIns="0" bIns="0" rtlCol="0"/>
            <a:lstStyle/>
            <a:p>
              <a:endParaRPr sz="1800"/>
            </a:p>
          </p:txBody>
        </p:sp>
        <p:sp>
          <p:nvSpPr>
            <p:cNvPr id="265" name="object 265"/>
            <p:cNvSpPr/>
            <p:nvPr/>
          </p:nvSpPr>
          <p:spPr>
            <a:xfrm>
              <a:off x="8139472" y="4852953"/>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66" name="object 266"/>
            <p:cNvSpPr/>
            <p:nvPr/>
          </p:nvSpPr>
          <p:spPr>
            <a:xfrm>
              <a:off x="8139472" y="4852953"/>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67" name="object 267"/>
            <p:cNvSpPr/>
            <p:nvPr/>
          </p:nvSpPr>
          <p:spPr>
            <a:xfrm>
              <a:off x="7341945" y="5115878"/>
              <a:ext cx="356235" cy="0"/>
            </a:xfrm>
            <a:custGeom>
              <a:avLst/>
              <a:gdLst/>
              <a:ahLst/>
              <a:cxnLst/>
              <a:rect l="l" t="t" r="r" b="b"/>
              <a:pathLst>
                <a:path w="356234">
                  <a:moveTo>
                    <a:pt x="355932" y="0"/>
                  </a:moveTo>
                  <a:lnTo>
                    <a:pt x="0" y="0"/>
                  </a:lnTo>
                </a:path>
              </a:pathLst>
            </a:custGeom>
            <a:solidFill>
              <a:srgbClr val="000000"/>
            </a:solidFill>
          </p:spPr>
          <p:txBody>
            <a:bodyPr wrap="square" lIns="0" tIns="0" rIns="0" bIns="0" rtlCol="0"/>
            <a:lstStyle/>
            <a:p>
              <a:endParaRPr sz="1800"/>
            </a:p>
          </p:txBody>
        </p:sp>
        <p:sp>
          <p:nvSpPr>
            <p:cNvPr id="268" name="object 268"/>
            <p:cNvSpPr/>
            <p:nvPr/>
          </p:nvSpPr>
          <p:spPr>
            <a:xfrm>
              <a:off x="7341945" y="5115878"/>
              <a:ext cx="356235" cy="0"/>
            </a:xfrm>
            <a:custGeom>
              <a:avLst/>
              <a:gdLst/>
              <a:ahLst/>
              <a:cxnLst/>
              <a:rect l="l" t="t" r="r" b="b"/>
              <a:pathLst>
                <a:path w="356234">
                  <a:moveTo>
                    <a:pt x="0" y="0"/>
                  </a:moveTo>
                  <a:lnTo>
                    <a:pt x="355932" y="0"/>
                  </a:lnTo>
                </a:path>
              </a:pathLst>
            </a:custGeom>
            <a:ln w="19050">
              <a:solidFill>
                <a:srgbClr val="2F3333"/>
              </a:solidFill>
            </a:ln>
          </p:spPr>
          <p:txBody>
            <a:bodyPr wrap="square" lIns="0" tIns="0" rIns="0" bIns="0" rtlCol="0"/>
            <a:lstStyle/>
            <a:p>
              <a:endParaRPr sz="1800"/>
            </a:p>
          </p:txBody>
        </p:sp>
        <p:sp>
          <p:nvSpPr>
            <p:cNvPr id="269" name="object 269"/>
            <p:cNvSpPr/>
            <p:nvPr/>
          </p:nvSpPr>
          <p:spPr>
            <a:xfrm>
              <a:off x="7341945" y="5077778"/>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70" name="object 270"/>
            <p:cNvSpPr/>
            <p:nvPr/>
          </p:nvSpPr>
          <p:spPr>
            <a:xfrm>
              <a:off x="7341945" y="5077778"/>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71" name="object 271"/>
            <p:cNvSpPr/>
            <p:nvPr/>
          </p:nvSpPr>
          <p:spPr>
            <a:xfrm>
              <a:off x="7697878" y="5115878"/>
              <a:ext cx="347345" cy="0"/>
            </a:xfrm>
            <a:custGeom>
              <a:avLst/>
              <a:gdLst/>
              <a:ahLst/>
              <a:cxnLst/>
              <a:rect l="l" t="t" r="r" b="b"/>
              <a:pathLst>
                <a:path w="347345">
                  <a:moveTo>
                    <a:pt x="346902" y="0"/>
                  </a:moveTo>
                  <a:lnTo>
                    <a:pt x="0" y="0"/>
                  </a:lnTo>
                </a:path>
              </a:pathLst>
            </a:custGeom>
            <a:solidFill>
              <a:srgbClr val="000000"/>
            </a:solidFill>
          </p:spPr>
          <p:txBody>
            <a:bodyPr wrap="square" lIns="0" tIns="0" rIns="0" bIns="0" rtlCol="0"/>
            <a:lstStyle/>
            <a:p>
              <a:endParaRPr sz="1800"/>
            </a:p>
          </p:txBody>
        </p:sp>
        <p:sp>
          <p:nvSpPr>
            <p:cNvPr id="272" name="object 272"/>
            <p:cNvSpPr/>
            <p:nvPr/>
          </p:nvSpPr>
          <p:spPr>
            <a:xfrm>
              <a:off x="7697878" y="5115878"/>
              <a:ext cx="347345" cy="0"/>
            </a:xfrm>
            <a:custGeom>
              <a:avLst/>
              <a:gdLst/>
              <a:ahLst/>
              <a:cxnLst/>
              <a:rect l="l" t="t" r="r" b="b"/>
              <a:pathLst>
                <a:path w="347345">
                  <a:moveTo>
                    <a:pt x="346902" y="0"/>
                  </a:moveTo>
                  <a:lnTo>
                    <a:pt x="0" y="0"/>
                  </a:lnTo>
                </a:path>
              </a:pathLst>
            </a:custGeom>
            <a:ln w="19050">
              <a:solidFill>
                <a:srgbClr val="2F3333"/>
              </a:solidFill>
            </a:ln>
          </p:spPr>
          <p:txBody>
            <a:bodyPr wrap="square" lIns="0" tIns="0" rIns="0" bIns="0" rtlCol="0"/>
            <a:lstStyle/>
            <a:p>
              <a:endParaRPr sz="1800"/>
            </a:p>
          </p:txBody>
        </p:sp>
        <p:sp>
          <p:nvSpPr>
            <p:cNvPr id="273" name="object 273"/>
            <p:cNvSpPr/>
            <p:nvPr/>
          </p:nvSpPr>
          <p:spPr>
            <a:xfrm>
              <a:off x="8044780" y="5077778"/>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74" name="object 274"/>
            <p:cNvSpPr/>
            <p:nvPr/>
          </p:nvSpPr>
          <p:spPr>
            <a:xfrm>
              <a:off x="8044780" y="5077778"/>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75" name="object 275"/>
            <p:cNvSpPr/>
            <p:nvPr/>
          </p:nvSpPr>
          <p:spPr>
            <a:xfrm>
              <a:off x="7193095" y="5340703"/>
              <a:ext cx="591185" cy="0"/>
            </a:xfrm>
            <a:custGeom>
              <a:avLst/>
              <a:gdLst/>
              <a:ahLst/>
              <a:cxnLst/>
              <a:rect l="l" t="t" r="r" b="b"/>
              <a:pathLst>
                <a:path w="591184">
                  <a:moveTo>
                    <a:pt x="590897" y="0"/>
                  </a:moveTo>
                  <a:lnTo>
                    <a:pt x="0" y="0"/>
                  </a:lnTo>
                </a:path>
              </a:pathLst>
            </a:custGeom>
            <a:solidFill>
              <a:srgbClr val="000000"/>
            </a:solidFill>
          </p:spPr>
          <p:txBody>
            <a:bodyPr wrap="square" lIns="0" tIns="0" rIns="0" bIns="0" rtlCol="0"/>
            <a:lstStyle/>
            <a:p>
              <a:endParaRPr sz="1800"/>
            </a:p>
          </p:txBody>
        </p:sp>
        <p:sp>
          <p:nvSpPr>
            <p:cNvPr id="276" name="object 276"/>
            <p:cNvSpPr/>
            <p:nvPr/>
          </p:nvSpPr>
          <p:spPr>
            <a:xfrm>
              <a:off x="7193095" y="5340703"/>
              <a:ext cx="591185" cy="0"/>
            </a:xfrm>
            <a:custGeom>
              <a:avLst/>
              <a:gdLst/>
              <a:ahLst/>
              <a:cxnLst/>
              <a:rect l="l" t="t" r="r" b="b"/>
              <a:pathLst>
                <a:path w="591184">
                  <a:moveTo>
                    <a:pt x="0" y="0"/>
                  </a:moveTo>
                  <a:lnTo>
                    <a:pt x="590897" y="0"/>
                  </a:lnTo>
                </a:path>
              </a:pathLst>
            </a:custGeom>
            <a:ln w="19050">
              <a:solidFill>
                <a:srgbClr val="2F3333"/>
              </a:solidFill>
            </a:ln>
          </p:spPr>
          <p:txBody>
            <a:bodyPr wrap="square" lIns="0" tIns="0" rIns="0" bIns="0" rtlCol="0"/>
            <a:lstStyle/>
            <a:p>
              <a:endParaRPr sz="1800"/>
            </a:p>
          </p:txBody>
        </p:sp>
        <p:sp>
          <p:nvSpPr>
            <p:cNvPr id="277" name="object 277"/>
            <p:cNvSpPr/>
            <p:nvPr/>
          </p:nvSpPr>
          <p:spPr>
            <a:xfrm>
              <a:off x="7193095" y="5302603"/>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78" name="object 278"/>
            <p:cNvSpPr/>
            <p:nvPr/>
          </p:nvSpPr>
          <p:spPr>
            <a:xfrm>
              <a:off x="7193095" y="5302603"/>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79" name="object 279"/>
            <p:cNvSpPr/>
            <p:nvPr/>
          </p:nvSpPr>
          <p:spPr>
            <a:xfrm>
              <a:off x="7783992" y="5340703"/>
              <a:ext cx="613410" cy="0"/>
            </a:xfrm>
            <a:custGeom>
              <a:avLst/>
              <a:gdLst/>
              <a:ahLst/>
              <a:cxnLst/>
              <a:rect l="l" t="t" r="r" b="b"/>
              <a:pathLst>
                <a:path w="613409">
                  <a:moveTo>
                    <a:pt x="613188" y="0"/>
                  </a:moveTo>
                  <a:lnTo>
                    <a:pt x="0" y="0"/>
                  </a:lnTo>
                </a:path>
              </a:pathLst>
            </a:custGeom>
            <a:solidFill>
              <a:srgbClr val="000000"/>
            </a:solidFill>
          </p:spPr>
          <p:txBody>
            <a:bodyPr wrap="square" lIns="0" tIns="0" rIns="0" bIns="0" rtlCol="0"/>
            <a:lstStyle/>
            <a:p>
              <a:endParaRPr sz="1800"/>
            </a:p>
          </p:txBody>
        </p:sp>
        <p:sp>
          <p:nvSpPr>
            <p:cNvPr id="280" name="object 280"/>
            <p:cNvSpPr/>
            <p:nvPr/>
          </p:nvSpPr>
          <p:spPr>
            <a:xfrm>
              <a:off x="7783992" y="5340703"/>
              <a:ext cx="613410" cy="0"/>
            </a:xfrm>
            <a:custGeom>
              <a:avLst/>
              <a:gdLst/>
              <a:ahLst/>
              <a:cxnLst/>
              <a:rect l="l" t="t" r="r" b="b"/>
              <a:pathLst>
                <a:path w="613409">
                  <a:moveTo>
                    <a:pt x="613188" y="0"/>
                  </a:moveTo>
                  <a:lnTo>
                    <a:pt x="0" y="0"/>
                  </a:lnTo>
                </a:path>
              </a:pathLst>
            </a:custGeom>
            <a:ln w="19050">
              <a:solidFill>
                <a:srgbClr val="2F3333"/>
              </a:solidFill>
            </a:ln>
          </p:spPr>
          <p:txBody>
            <a:bodyPr wrap="square" lIns="0" tIns="0" rIns="0" bIns="0" rtlCol="0"/>
            <a:lstStyle/>
            <a:p>
              <a:endParaRPr sz="1800"/>
            </a:p>
          </p:txBody>
        </p:sp>
        <p:sp>
          <p:nvSpPr>
            <p:cNvPr id="281" name="object 281"/>
            <p:cNvSpPr/>
            <p:nvPr/>
          </p:nvSpPr>
          <p:spPr>
            <a:xfrm>
              <a:off x="8397181" y="5302603"/>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82" name="object 282"/>
            <p:cNvSpPr/>
            <p:nvPr/>
          </p:nvSpPr>
          <p:spPr>
            <a:xfrm>
              <a:off x="8397181" y="5302603"/>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83" name="object 283"/>
            <p:cNvSpPr/>
            <p:nvPr/>
          </p:nvSpPr>
          <p:spPr>
            <a:xfrm>
              <a:off x="6944198" y="5565528"/>
              <a:ext cx="724535" cy="0"/>
            </a:xfrm>
            <a:custGeom>
              <a:avLst/>
              <a:gdLst/>
              <a:ahLst/>
              <a:cxnLst/>
              <a:rect l="l" t="t" r="r" b="b"/>
              <a:pathLst>
                <a:path w="724534">
                  <a:moveTo>
                    <a:pt x="724045" y="0"/>
                  </a:moveTo>
                  <a:lnTo>
                    <a:pt x="0" y="0"/>
                  </a:lnTo>
                </a:path>
              </a:pathLst>
            </a:custGeom>
            <a:solidFill>
              <a:srgbClr val="000000"/>
            </a:solidFill>
          </p:spPr>
          <p:txBody>
            <a:bodyPr wrap="square" lIns="0" tIns="0" rIns="0" bIns="0" rtlCol="0"/>
            <a:lstStyle/>
            <a:p>
              <a:endParaRPr sz="1800"/>
            </a:p>
          </p:txBody>
        </p:sp>
        <p:sp>
          <p:nvSpPr>
            <p:cNvPr id="284" name="object 284"/>
            <p:cNvSpPr/>
            <p:nvPr/>
          </p:nvSpPr>
          <p:spPr>
            <a:xfrm>
              <a:off x="6944198" y="5565528"/>
              <a:ext cx="724535" cy="0"/>
            </a:xfrm>
            <a:custGeom>
              <a:avLst/>
              <a:gdLst/>
              <a:ahLst/>
              <a:cxnLst/>
              <a:rect l="l" t="t" r="r" b="b"/>
              <a:pathLst>
                <a:path w="724534">
                  <a:moveTo>
                    <a:pt x="0" y="0"/>
                  </a:moveTo>
                  <a:lnTo>
                    <a:pt x="724045" y="0"/>
                  </a:lnTo>
                </a:path>
              </a:pathLst>
            </a:custGeom>
            <a:ln w="19050">
              <a:solidFill>
                <a:srgbClr val="2F3333"/>
              </a:solidFill>
            </a:ln>
          </p:spPr>
          <p:txBody>
            <a:bodyPr wrap="square" lIns="0" tIns="0" rIns="0" bIns="0" rtlCol="0"/>
            <a:lstStyle/>
            <a:p>
              <a:endParaRPr sz="1800"/>
            </a:p>
          </p:txBody>
        </p:sp>
        <p:sp>
          <p:nvSpPr>
            <p:cNvPr id="285" name="object 285"/>
            <p:cNvSpPr/>
            <p:nvPr/>
          </p:nvSpPr>
          <p:spPr>
            <a:xfrm>
              <a:off x="6944198" y="5527428"/>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86" name="object 286"/>
            <p:cNvSpPr/>
            <p:nvPr/>
          </p:nvSpPr>
          <p:spPr>
            <a:xfrm>
              <a:off x="6944198" y="5527428"/>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87" name="object 287"/>
            <p:cNvSpPr/>
            <p:nvPr/>
          </p:nvSpPr>
          <p:spPr>
            <a:xfrm>
              <a:off x="7668244" y="5565528"/>
              <a:ext cx="728980" cy="0"/>
            </a:xfrm>
            <a:custGeom>
              <a:avLst/>
              <a:gdLst/>
              <a:ahLst/>
              <a:cxnLst/>
              <a:rect l="l" t="t" r="r" b="b"/>
              <a:pathLst>
                <a:path w="728979">
                  <a:moveTo>
                    <a:pt x="728936" y="0"/>
                  </a:moveTo>
                  <a:lnTo>
                    <a:pt x="0" y="0"/>
                  </a:lnTo>
                </a:path>
              </a:pathLst>
            </a:custGeom>
            <a:solidFill>
              <a:srgbClr val="000000"/>
            </a:solidFill>
          </p:spPr>
          <p:txBody>
            <a:bodyPr wrap="square" lIns="0" tIns="0" rIns="0" bIns="0" rtlCol="0"/>
            <a:lstStyle/>
            <a:p>
              <a:endParaRPr sz="1800"/>
            </a:p>
          </p:txBody>
        </p:sp>
        <p:sp>
          <p:nvSpPr>
            <p:cNvPr id="288" name="object 288"/>
            <p:cNvSpPr/>
            <p:nvPr/>
          </p:nvSpPr>
          <p:spPr>
            <a:xfrm>
              <a:off x="7668244" y="5565528"/>
              <a:ext cx="728980" cy="0"/>
            </a:xfrm>
            <a:custGeom>
              <a:avLst/>
              <a:gdLst/>
              <a:ahLst/>
              <a:cxnLst/>
              <a:rect l="l" t="t" r="r" b="b"/>
              <a:pathLst>
                <a:path w="728979">
                  <a:moveTo>
                    <a:pt x="728936" y="0"/>
                  </a:moveTo>
                  <a:lnTo>
                    <a:pt x="0" y="0"/>
                  </a:lnTo>
                </a:path>
              </a:pathLst>
            </a:custGeom>
            <a:ln w="19050">
              <a:solidFill>
                <a:srgbClr val="2F3333"/>
              </a:solidFill>
            </a:ln>
          </p:spPr>
          <p:txBody>
            <a:bodyPr wrap="square" lIns="0" tIns="0" rIns="0" bIns="0" rtlCol="0"/>
            <a:lstStyle/>
            <a:p>
              <a:endParaRPr sz="1800"/>
            </a:p>
          </p:txBody>
        </p:sp>
        <p:sp>
          <p:nvSpPr>
            <p:cNvPr id="289" name="object 289"/>
            <p:cNvSpPr/>
            <p:nvPr/>
          </p:nvSpPr>
          <p:spPr>
            <a:xfrm>
              <a:off x="8397181" y="5527428"/>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90" name="object 290"/>
            <p:cNvSpPr/>
            <p:nvPr/>
          </p:nvSpPr>
          <p:spPr>
            <a:xfrm>
              <a:off x="8397181" y="5527428"/>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91" name="object 291"/>
            <p:cNvSpPr/>
            <p:nvPr/>
          </p:nvSpPr>
          <p:spPr>
            <a:xfrm>
              <a:off x="7446111" y="5790353"/>
              <a:ext cx="338455" cy="0"/>
            </a:xfrm>
            <a:custGeom>
              <a:avLst/>
              <a:gdLst/>
              <a:ahLst/>
              <a:cxnLst/>
              <a:rect l="l" t="t" r="r" b="b"/>
              <a:pathLst>
                <a:path w="338454">
                  <a:moveTo>
                    <a:pt x="337880" y="0"/>
                  </a:moveTo>
                  <a:lnTo>
                    <a:pt x="0" y="0"/>
                  </a:lnTo>
                </a:path>
              </a:pathLst>
            </a:custGeom>
            <a:solidFill>
              <a:srgbClr val="000000"/>
            </a:solidFill>
          </p:spPr>
          <p:txBody>
            <a:bodyPr wrap="square" lIns="0" tIns="0" rIns="0" bIns="0" rtlCol="0"/>
            <a:lstStyle/>
            <a:p>
              <a:endParaRPr sz="1800"/>
            </a:p>
          </p:txBody>
        </p:sp>
        <p:sp>
          <p:nvSpPr>
            <p:cNvPr id="292" name="object 292"/>
            <p:cNvSpPr/>
            <p:nvPr/>
          </p:nvSpPr>
          <p:spPr>
            <a:xfrm>
              <a:off x="7446111" y="5790353"/>
              <a:ext cx="338455" cy="0"/>
            </a:xfrm>
            <a:custGeom>
              <a:avLst/>
              <a:gdLst/>
              <a:ahLst/>
              <a:cxnLst/>
              <a:rect l="l" t="t" r="r" b="b"/>
              <a:pathLst>
                <a:path w="338454">
                  <a:moveTo>
                    <a:pt x="0" y="0"/>
                  </a:moveTo>
                  <a:lnTo>
                    <a:pt x="337880" y="0"/>
                  </a:lnTo>
                </a:path>
              </a:pathLst>
            </a:custGeom>
            <a:ln w="19050">
              <a:solidFill>
                <a:srgbClr val="2F3333"/>
              </a:solidFill>
            </a:ln>
          </p:spPr>
          <p:txBody>
            <a:bodyPr wrap="square" lIns="0" tIns="0" rIns="0" bIns="0" rtlCol="0"/>
            <a:lstStyle/>
            <a:p>
              <a:endParaRPr sz="1800"/>
            </a:p>
          </p:txBody>
        </p:sp>
        <p:sp>
          <p:nvSpPr>
            <p:cNvPr id="293" name="object 293"/>
            <p:cNvSpPr/>
            <p:nvPr/>
          </p:nvSpPr>
          <p:spPr>
            <a:xfrm>
              <a:off x="7446111" y="5752253"/>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94" name="object 294"/>
            <p:cNvSpPr/>
            <p:nvPr/>
          </p:nvSpPr>
          <p:spPr>
            <a:xfrm>
              <a:off x="7446111" y="5752253"/>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sp>
          <p:nvSpPr>
            <p:cNvPr id="295" name="object 295"/>
            <p:cNvSpPr/>
            <p:nvPr/>
          </p:nvSpPr>
          <p:spPr>
            <a:xfrm>
              <a:off x="7783992" y="5790353"/>
              <a:ext cx="332740" cy="0"/>
            </a:xfrm>
            <a:custGeom>
              <a:avLst/>
              <a:gdLst/>
              <a:ahLst/>
              <a:cxnLst/>
              <a:rect l="l" t="t" r="r" b="b"/>
              <a:pathLst>
                <a:path w="332740">
                  <a:moveTo>
                    <a:pt x="332264" y="0"/>
                  </a:moveTo>
                  <a:lnTo>
                    <a:pt x="0" y="0"/>
                  </a:lnTo>
                </a:path>
              </a:pathLst>
            </a:custGeom>
            <a:solidFill>
              <a:srgbClr val="000000"/>
            </a:solidFill>
          </p:spPr>
          <p:txBody>
            <a:bodyPr wrap="square" lIns="0" tIns="0" rIns="0" bIns="0" rtlCol="0"/>
            <a:lstStyle/>
            <a:p>
              <a:endParaRPr sz="1800"/>
            </a:p>
          </p:txBody>
        </p:sp>
        <p:sp>
          <p:nvSpPr>
            <p:cNvPr id="296" name="object 296"/>
            <p:cNvSpPr/>
            <p:nvPr/>
          </p:nvSpPr>
          <p:spPr>
            <a:xfrm>
              <a:off x="7783992" y="5790353"/>
              <a:ext cx="332740" cy="0"/>
            </a:xfrm>
            <a:custGeom>
              <a:avLst/>
              <a:gdLst/>
              <a:ahLst/>
              <a:cxnLst/>
              <a:rect l="l" t="t" r="r" b="b"/>
              <a:pathLst>
                <a:path w="332740">
                  <a:moveTo>
                    <a:pt x="332264" y="0"/>
                  </a:moveTo>
                  <a:lnTo>
                    <a:pt x="0" y="0"/>
                  </a:lnTo>
                </a:path>
              </a:pathLst>
            </a:custGeom>
            <a:ln w="19050">
              <a:solidFill>
                <a:srgbClr val="2F3333"/>
              </a:solidFill>
            </a:ln>
          </p:spPr>
          <p:txBody>
            <a:bodyPr wrap="square" lIns="0" tIns="0" rIns="0" bIns="0" rtlCol="0"/>
            <a:lstStyle/>
            <a:p>
              <a:endParaRPr sz="1800"/>
            </a:p>
          </p:txBody>
        </p:sp>
        <p:sp>
          <p:nvSpPr>
            <p:cNvPr id="297" name="object 297"/>
            <p:cNvSpPr/>
            <p:nvPr/>
          </p:nvSpPr>
          <p:spPr>
            <a:xfrm>
              <a:off x="8116256" y="5752253"/>
              <a:ext cx="0" cy="76200"/>
            </a:xfrm>
            <a:custGeom>
              <a:avLst/>
              <a:gdLst/>
              <a:ahLst/>
              <a:cxnLst/>
              <a:rect l="l" t="t" r="r" b="b"/>
              <a:pathLst>
                <a:path h="76200">
                  <a:moveTo>
                    <a:pt x="0" y="76200"/>
                  </a:moveTo>
                  <a:lnTo>
                    <a:pt x="0" y="0"/>
                  </a:lnTo>
                </a:path>
              </a:pathLst>
            </a:custGeom>
            <a:solidFill>
              <a:srgbClr val="000000"/>
            </a:solidFill>
          </p:spPr>
          <p:txBody>
            <a:bodyPr wrap="square" lIns="0" tIns="0" rIns="0" bIns="0" rtlCol="0"/>
            <a:lstStyle/>
            <a:p>
              <a:endParaRPr sz="1800"/>
            </a:p>
          </p:txBody>
        </p:sp>
        <p:sp>
          <p:nvSpPr>
            <p:cNvPr id="298" name="object 298"/>
            <p:cNvSpPr/>
            <p:nvPr/>
          </p:nvSpPr>
          <p:spPr>
            <a:xfrm>
              <a:off x="8116256" y="5752253"/>
              <a:ext cx="0" cy="76200"/>
            </a:xfrm>
            <a:custGeom>
              <a:avLst/>
              <a:gdLst/>
              <a:ahLst/>
              <a:cxnLst/>
              <a:rect l="l" t="t" r="r" b="b"/>
              <a:pathLst>
                <a:path h="76200">
                  <a:moveTo>
                    <a:pt x="0" y="0"/>
                  </a:moveTo>
                  <a:lnTo>
                    <a:pt x="0" y="76200"/>
                  </a:lnTo>
                </a:path>
              </a:pathLst>
            </a:custGeom>
            <a:ln w="19050">
              <a:solidFill>
                <a:srgbClr val="2F3333"/>
              </a:solidFill>
            </a:ln>
          </p:spPr>
          <p:txBody>
            <a:bodyPr wrap="square" lIns="0" tIns="0" rIns="0" bIns="0" rtlCol="0"/>
            <a:lstStyle/>
            <a:p>
              <a:endParaRPr sz="1800"/>
            </a:p>
          </p:txBody>
        </p:sp>
        <p:pic>
          <p:nvPicPr>
            <p:cNvPr id="299" name="object 299"/>
            <p:cNvPicPr/>
            <p:nvPr/>
          </p:nvPicPr>
          <p:blipFill>
            <a:blip r:embed="rId2" cstate="screen">
              <a:extLst>
                <a:ext uri="{28A0092B-C50C-407E-A947-70E740481C1C}">
                  <a14:useLocalDpi xmlns:a14="http://schemas.microsoft.com/office/drawing/2010/main"/>
                </a:ext>
              </a:extLst>
            </a:blip>
            <a:stretch>
              <a:fillRect/>
            </a:stretch>
          </p:blipFill>
          <p:spPr>
            <a:xfrm>
              <a:off x="7561288" y="1217019"/>
              <a:ext cx="153665" cy="153665"/>
            </a:xfrm>
            <a:prstGeom prst="rect">
              <a:avLst/>
            </a:prstGeom>
          </p:spPr>
        </p:pic>
        <p:pic>
          <p:nvPicPr>
            <p:cNvPr id="300" name="object 300"/>
            <p:cNvPicPr/>
            <p:nvPr/>
          </p:nvPicPr>
          <p:blipFill>
            <a:blip r:embed="rId3" cstate="screen">
              <a:extLst>
                <a:ext uri="{28A0092B-C50C-407E-A947-70E740481C1C}">
                  <a14:useLocalDpi xmlns:a14="http://schemas.microsoft.com/office/drawing/2010/main"/>
                </a:ext>
              </a:extLst>
            </a:blip>
            <a:stretch>
              <a:fillRect/>
            </a:stretch>
          </p:blipFill>
          <p:spPr>
            <a:xfrm>
              <a:off x="7720007" y="1454693"/>
              <a:ext cx="127968" cy="127967"/>
            </a:xfrm>
            <a:prstGeom prst="rect">
              <a:avLst/>
            </a:prstGeom>
          </p:spPr>
        </p:pic>
        <p:pic>
          <p:nvPicPr>
            <p:cNvPr id="301" name="object 301"/>
            <p:cNvPicPr/>
            <p:nvPr/>
          </p:nvPicPr>
          <p:blipFill>
            <a:blip r:embed="rId4" cstate="screen">
              <a:extLst>
                <a:ext uri="{28A0092B-C50C-407E-A947-70E740481C1C}">
                  <a14:useLocalDpi xmlns:a14="http://schemas.microsoft.com/office/drawing/2010/main"/>
                </a:ext>
              </a:extLst>
            </a:blip>
            <a:stretch>
              <a:fillRect/>
            </a:stretch>
          </p:blipFill>
          <p:spPr>
            <a:xfrm>
              <a:off x="7741455" y="1700966"/>
              <a:ext cx="85073" cy="85072"/>
            </a:xfrm>
            <a:prstGeom prst="rect">
              <a:avLst/>
            </a:prstGeom>
          </p:spPr>
        </p:pic>
        <p:pic>
          <p:nvPicPr>
            <p:cNvPr id="302" name="object 302"/>
            <p:cNvPicPr/>
            <p:nvPr/>
          </p:nvPicPr>
          <p:blipFill>
            <a:blip r:embed="rId5" cstate="screen">
              <a:extLst>
                <a:ext uri="{28A0092B-C50C-407E-A947-70E740481C1C}">
                  <a14:useLocalDpi xmlns:a14="http://schemas.microsoft.com/office/drawing/2010/main"/>
                </a:ext>
              </a:extLst>
            </a:blip>
            <a:stretch>
              <a:fillRect/>
            </a:stretch>
          </p:blipFill>
          <p:spPr>
            <a:xfrm>
              <a:off x="7658179" y="1928630"/>
              <a:ext cx="79394" cy="79394"/>
            </a:xfrm>
            <a:prstGeom prst="rect">
              <a:avLst/>
            </a:prstGeom>
          </p:spPr>
        </p:pic>
        <p:pic>
          <p:nvPicPr>
            <p:cNvPr id="303" name="object 303"/>
            <p:cNvPicPr/>
            <p:nvPr/>
          </p:nvPicPr>
          <p:blipFill>
            <a:blip r:embed="rId6" cstate="screen">
              <a:extLst>
                <a:ext uri="{28A0092B-C50C-407E-A947-70E740481C1C}">
                  <a14:useLocalDpi xmlns:a14="http://schemas.microsoft.com/office/drawing/2010/main"/>
                </a:ext>
              </a:extLst>
            </a:blip>
            <a:stretch>
              <a:fillRect/>
            </a:stretch>
          </p:blipFill>
          <p:spPr>
            <a:xfrm>
              <a:off x="7725736" y="2134898"/>
              <a:ext cx="116508" cy="116508"/>
            </a:xfrm>
            <a:prstGeom prst="rect">
              <a:avLst/>
            </a:prstGeom>
          </p:spPr>
        </p:pic>
        <p:pic>
          <p:nvPicPr>
            <p:cNvPr id="304" name="object 304"/>
            <p:cNvPicPr/>
            <p:nvPr/>
          </p:nvPicPr>
          <p:blipFill>
            <a:blip r:embed="rId7" cstate="screen">
              <a:extLst>
                <a:ext uri="{28A0092B-C50C-407E-A947-70E740481C1C}">
                  <a14:useLocalDpi xmlns:a14="http://schemas.microsoft.com/office/drawing/2010/main"/>
                </a:ext>
              </a:extLst>
            </a:blip>
            <a:stretch>
              <a:fillRect/>
            </a:stretch>
          </p:blipFill>
          <p:spPr>
            <a:xfrm>
              <a:off x="7696477" y="2387418"/>
              <a:ext cx="61117" cy="61117"/>
            </a:xfrm>
            <a:prstGeom prst="rect">
              <a:avLst/>
            </a:prstGeom>
          </p:spPr>
        </p:pic>
        <p:pic>
          <p:nvPicPr>
            <p:cNvPr id="305" name="object 305"/>
            <p:cNvPicPr/>
            <p:nvPr/>
          </p:nvPicPr>
          <p:blipFill>
            <a:blip r:embed="rId8" cstate="screen">
              <a:extLst>
                <a:ext uri="{28A0092B-C50C-407E-A947-70E740481C1C}">
                  <a14:useLocalDpi xmlns:a14="http://schemas.microsoft.com/office/drawing/2010/main"/>
                </a:ext>
              </a:extLst>
            </a:blip>
            <a:stretch>
              <a:fillRect/>
            </a:stretch>
          </p:blipFill>
          <p:spPr>
            <a:xfrm>
              <a:off x="7580731" y="2585413"/>
              <a:ext cx="114778" cy="114777"/>
            </a:xfrm>
            <a:prstGeom prst="rect">
              <a:avLst/>
            </a:prstGeom>
          </p:spPr>
        </p:pic>
        <p:pic>
          <p:nvPicPr>
            <p:cNvPr id="306" name="object 306"/>
            <p:cNvPicPr/>
            <p:nvPr/>
          </p:nvPicPr>
          <p:blipFill>
            <a:blip r:embed="rId9" cstate="screen">
              <a:extLst>
                <a:ext uri="{28A0092B-C50C-407E-A947-70E740481C1C}">
                  <a14:useLocalDpi xmlns:a14="http://schemas.microsoft.com/office/drawing/2010/main"/>
                </a:ext>
              </a:extLst>
            </a:blip>
            <a:stretch>
              <a:fillRect/>
            </a:stretch>
          </p:blipFill>
          <p:spPr>
            <a:xfrm>
              <a:off x="8059066" y="2833953"/>
              <a:ext cx="67348" cy="67348"/>
            </a:xfrm>
            <a:prstGeom prst="rect">
              <a:avLst/>
            </a:prstGeom>
          </p:spPr>
        </p:pic>
        <p:pic>
          <p:nvPicPr>
            <p:cNvPr id="307" name="object 307"/>
            <p:cNvPicPr/>
            <p:nvPr/>
          </p:nvPicPr>
          <p:blipFill>
            <a:blip r:embed="rId10" cstate="screen">
              <a:extLst>
                <a:ext uri="{28A0092B-C50C-407E-A947-70E740481C1C}">
                  <a14:useLocalDpi xmlns:a14="http://schemas.microsoft.com/office/drawing/2010/main"/>
                </a:ext>
              </a:extLst>
            </a:blip>
            <a:stretch>
              <a:fillRect/>
            </a:stretch>
          </p:blipFill>
          <p:spPr>
            <a:xfrm>
              <a:off x="7599704" y="3054036"/>
              <a:ext cx="76833" cy="76832"/>
            </a:xfrm>
            <a:prstGeom prst="rect">
              <a:avLst/>
            </a:prstGeom>
          </p:spPr>
        </p:pic>
        <p:pic>
          <p:nvPicPr>
            <p:cNvPr id="308" name="object 308"/>
            <p:cNvPicPr/>
            <p:nvPr/>
          </p:nvPicPr>
          <p:blipFill>
            <a:blip r:embed="rId11" cstate="screen">
              <a:extLst>
                <a:ext uri="{28A0092B-C50C-407E-A947-70E740481C1C}">
                  <a14:useLocalDpi xmlns:a14="http://schemas.microsoft.com/office/drawing/2010/main"/>
                </a:ext>
              </a:extLst>
            </a:blip>
            <a:stretch>
              <a:fillRect/>
            </a:stretch>
          </p:blipFill>
          <p:spPr>
            <a:xfrm>
              <a:off x="8258358" y="3281444"/>
              <a:ext cx="71667" cy="71667"/>
            </a:xfrm>
            <a:prstGeom prst="rect">
              <a:avLst/>
            </a:prstGeom>
          </p:spPr>
        </p:pic>
        <p:pic>
          <p:nvPicPr>
            <p:cNvPr id="309" name="object 309"/>
            <p:cNvPicPr/>
            <p:nvPr/>
          </p:nvPicPr>
          <p:blipFill>
            <a:blip r:embed="rId12" cstate="screen">
              <a:extLst>
                <a:ext uri="{28A0092B-C50C-407E-A947-70E740481C1C}">
                  <a14:useLocalDpi xmlns:a14="http://schemas.microsoft.com/office/drawing/2010/main"/>
                </a:ext>
              </a:extLst>
            </a:blip>
            <a:stretch>
              <a:fillRect/>
            </a:stretch>
          </p:blipFill>
          <p:spPr>
            <a:xfrm>
              <a:off x="7617732" y="3716416"/>
              <a:ext cx="101022" cy="101022"/>
            </a:xfrm>
            <a:prstGeom prst="rect">
              <a:avLst/>
            </a:prstGeom>
          </p:spPr>
        </p:pic>
        <p:pic>
          <p:nvPicPr>
            <p:cNvPr id="310" name="object 310"/>
            <p:cNvPicPr/>
            <p:nvPr/>
          </p:nvPicPr>
          <p:blipFill>
            <a:blip r:embed="rId13" cstate="screen">
              <a:extLst>
                <a:ext uri="{28A0092B-C50C-407E-A947-70E740481C1C}">
                  <a14:useLocalDpi xmlns:a14="http://schemas.microsoft.com/office/drawing/2010/main"/>
                </a:ext>
              </a:extLst>
            </a:blip>
            <a:stretch>
              <a:fillRect/>
            </a:stretch>
          </p:blipFill>
          <p:spPr>
            <a:xfrm>
              <a:off x="7539957" y="3474568"/>
              <a:ext cx="135068" cy="135068"/>
            </a:xfrm>
            <a:prstGeom prst="rect">
              <a:avLst/>
            </a:prstGeom>
          </p:spPr>
        </p:pic>
        <p:pic>
          <p:nvPicPr>
            <p:cNvPr id="311" name="object 311"/>
            <p:cNvPicPr/>
            <p:nvPr/>
          </p:nvPicPr>
          <p:blipFill>
            <a:blip r:embed="rId14" cstate="screen">
              <a:extLst>
                <a:ext uri="{28A0092B-C50C-407E-A947-70E740481C1C}">
                  <a14:useLocalDpi xmlns:a14="http://schemas.microsoft.com/office/drawing/2010/main"/>
                </a:ext>
              </a:extLst>
            </a:blip>
            <a:stretch>
              <a:fillRect/>
            </a:stretch>
          </p:blipFill>
          <p:spPr>
            <a:xfrm>
              <a:off x="7639982" y="3933857"/>
              <a:ext cx="115790" cy="115790"/>
            </a:xfrm>
            <a:prstGeom prst="rect">
              <a:avLst/>
            </a:prstGeom>
          </p:spPr>
        </p:pic>
        <p:pic>
          <p:nvPicPr>
            <p:cNvPr id="312" name="object 312"/>
            <p:cNvPicPr/>
            <p:nvPr/>
          </p:nvPicPr>
          <p:blipFill>
            <a:blip r:embed="rId15" cstate="screen">
              <a:extLst>
                <a:ext uri="{28A0092B-C50C-407E-A947-70E740481C1C}">
                  <a14:useLocalDpi xmlns:a14="http://schemas.microsoft.com/office/drawing/2010/main"/>
                </a:ext>
              </a:extLst>
            </a:blip>
            <a:stretch>
              <a:fillRect/>
            </a:stretch>
          </p:blipFill>
          <p:spPr>
            <a:xfrm>
              <a:off x="7829692" y="4153446"/>
              <a:ext cx="126261" cy="126261"/>
            </a:xfrm>
            <a:prstGeom prst="rect">
              <a:avLst/>
            </a:prstGeom>
          </p:spPr>
        </p:pic>
        <p:pic>
          <p:nvPicPr>
            <p:cNvPr id="313" name="object 313"/>
            <p:cNvPicPr/>
            <p:nvPr/>
          </p:nvPicPr>
          <p:blipFill>
            <a:blip r:embed="rId16" cstate="screen">
              <a:extLst>
                <a:ext uri="{28A0092B-C50C-407E-A947-70E740481C1C}">
                  <a14:useLocalDpi xmlns:a14="http://schemas.microsoft.com/office/drawing/2010/main"/>
                </a:ext>
              </a:extLst>
            </a:blip>
            <a:stretch>
              <a:fillRect/>
            </a:stretch>
          </p:blipFill>
          <p:spPr>
            <a:xfrm>
              <a:off x="7402319" y="4397611"/>
              <a:ext cx="87583" cy="87583"/>
            </a:xfrm>
            <a:prstGeom prst="rect">
              <a:avLst/>
            </a:prstGeom>
          </p:spPr>
        </p:pic>
        <p:pic>
          <p:nvPicPr>
            <p:cNvPr id="314" name="object 314"/>
            <p:cNvPicPr/>
            <p:nvPr/>
          </p:nvPicPr>
          <p:blipFill>
            <a:blip r:embed="rId17" cstate="screen">
              <a:extLst>
                <a:ext uri="{28A0092B-C50C-407E-A947-70E740481C1C}">
                  <a14:useLocalDpi xmlns:a14="http://schemas.microsoft.com/office/drawing/2010/main"/>
                </a:ext>
              </a:extLst>
            </a:blip>
            <a:stretch>
              <a:fillRect/>
            </a:stretch>
          </p:blipFill>
          <p:spPr>
            <a:xfrm>
              <a:off x="7765075" y="4619489"/>
              <a:ext cx="93477" cy="93477"/>
            </a:xfrm>
            <a:prstGeom prst="rect">
              <a:avLst/>
            </a:prstGeom>
          </p:spPr>
        </p:pic>
        <p:pic>
          <p:nvPicPr>
            <p:cNvPr id="315" name="object 315"/>
            <p:cNvPicPr/>
            <p:nvPr/>
          </p:nvPicPr>
          <p:blipFill>
            <a:blip r:embed="rId18" cstate="screen">
              <a:extLst>
                <a:ext uri="{28A0092B-C50C-407E-A947-70E740481C1C}">
                  <a14:useLocalDpi xmlns:a14="http://schemas.microsoft.com/office/drawing/2010/main"/>
                </a:ext>
              </a:extLst>
            </a:blip>
            <a:stretch>
              <a:fillRect/>
            </a:stretch>
          </p:blipFill>
          <p:spPr>
            <a:xfrm>
              <a:off x="7694755" y="4830072"/>
              <a:ext cx="121962" cy="121962"/>
            </a:xfrm>
            <a:prstGeom prst="rect">
              <a:avLst/>
            </a:prstGeom>
          </p:spPr>
        </p:pic>
        <p:pic>
          <p:nvPicPr>
            <p:cNvPr id="316" name="object 316"/>
            <p:cNvPicPr/>
            <p:nvPr/>
          </p:nvPicPr>
          <p:blipFill>
            <a:blip r:embed="rId19" cstate="screen">
              <a:extLst>
                <a:ext uri="{28A0092B-C50C-407E-A947-70E740481C1C}">
                  <a14:useLocalDpi xmlns:a14="http://schemas.microsoft.com/office/drawing/2010/main"/>
                </a:ext>
              </a:extLst>
            </a:blip>
            <a:stretch>
              <a:fillRect/>
            </a:stretch>
          </p:blipFill>
          <p:spPr>
            <a:xfrm>
              <a:off x="7633568" y="5051569"/>
              <a:ext cx="128617" cy="128617"/>
            </a:xfrm>
            <a:prstGeom prst="rect">
              <a:avLst/>
            </a:prstGeom>
          </p:spPr>
        </p:pic>
        <p:pic>
          <p:nvPicPr>
            <p:cNvPr id="317" name="object 317"/>
            <p:cNvPicPr/>
            <p:nvPr/>
          </p:nvPicPr>
          <p:blipFill>
            <a:blip r:embed="rId20" cstate="screen">
              <a:extLst>
                <a:ext uri="{28A0092B-C50C-407E-A947-70E740481C1C}">
                  <a14:useLocalDpi xmlns:a14="http://schemas.microsoft.com/office/drawing/2010/main"/>
                </a:ext>
              </a:extLst>
            </a:blip>
            <a:stretch>
              <a:fillRect/>
            </a:stretch>
          </p:blipFill>
          <p:spPr>
            <a:xfrm>
              <a:off x="7741947" y="5298660"/>
              <a:ext cx="84087" cy="84086"/>
            </a:xfrm>
            <a:prstGeom prst="rect">
              <a:avLst/>
            </a:prstGeom>
          </p:spPr>
        </p:pic>
        <p:pic>
          <p:nvPicPr>
            <p:cNvPr id="318" name="object 318"/>
            <p:cNvPicPr/>
            <p:nvPr/>
          </p:nvPicPr>
          <p:blipFill>
            <a:blip r:embed="rId21" cstate="screen">
              <a:extLst>
                <a:ext uri="{28A0092B-C50C-407E-A947-70E740481C1C}">
                  <a14:useLocalDpi xmlns:a14="http://schemas.microsoft.com/office/drawing/2010/main"/>
                </a:ext>
              </a:extLst>
            </a:blip>
            <a:stretch>
              <a:fillRect/>
            </a:stretch>
          </p:blipFill>
          <p:spPr>
            <a:xfrm>
              <a:off x="7635447" y="5532732"/>
              <a:ext cx="65592" cy="65592"/>
            </a:xfrm>
            <a:prstGeom prst="rect">
              <a:avLst/>
            </a:prstGeom>
          </p:spPr>
        </p:pic>
        <p:pic>
          <p:nvPicPr>
            <p:cNvPr id="319" name="object 319"/>
            <p:cNvPicPr/>
            <p:nvPr/>
          </p:nvPicPr>
          <p:blipFill>
            <a:blip r:embed="rId22" cstate="screen">
              <a:extLst>
                <a:ext uri="{28A0092B-C50C-407E-A947-70E740481C1C}">
                  <a14:useLocalDpi xmlns:a14="http://schemas.microsoft.com/office/drawing/2010/main"/>
                </a:ext>
              </a:extLst>
            </a:blip>
            <a:stretch>
              <a:fillRect/>
            </a:stretch>
          </p:blipFill>
          <p:spPr>
            <a:xfrm>
              <a:off x="7714509" y="5720871"/>
              <a:ext cx="138962" cy="138962"/>
            </a:xfrm>
            <a:prstGeom prst="rect">
              <a:avLst/>
            </a:prstGeom>
          </p:spPr>
        </p:pic>
        <p:sp>
          <p:nvSpPr>
            <p:cNvPr id="320" name="object 320"/>
            <p:cNvSpPr/>
            <p:nvPr/>
          </p:nvSpPr>
          <p:spPr>
            <a:xfrm>
              <a:off x="609600" y="3657600"/>
              <a:ext cx="11248390" cy="1788795"/>
            </a:xfrm>
            <a:custGeom>
              <a:avLst/>
              <a:gdLst/>
              <a:ahLst/>
              <a:cxnLst/>
              <a:rect l="l" t="t" r="r" b="b"/>
              <a:pathLst>
                <a:path w="11248390" h="1788795">
                  <a:moveTo>
                    <a:pt x="0" y="1407318"/>
                  </a:moveTo>
                  <a:lnTo>
                    <a:pt x="6350" y="1377950"/>
                  </a:lnTo>
                  <a:lnTo>
                    <a:pt x="22225" y="1353343"/>
                  </a:lnTo>
                  <a:lnTo>
                    <a:pt x="46831" y="1337468"/>
                  </a:lnTo>
                  <a:lnTo>
                    <a:pt x="76200" y="1331118"/>
                  </a:lnTo>
                  <a:lnTo>
                    <a:pt x="11172031" y="1331118"/>
                  </a:lnTo>
                  <a:lnTo>
                    <a:pt x="11201400" y="1337468"/>
                  </a:lnTo>
                  <a:lnTo>
                    <a:pt x="11226006" y="1353343"/>
                  </a:lnTo>
                  <a:lnTo>
                    <a:pt x="11241881" y="1377950"/>
                  </a:lnTo>
                  <a:lnTo>
                    <a:pt x="11248231" y="1407318"/>
                  </a:lnTo>
                  <a:lnTo>
                    <a:pt x="11248231" y="1712118"/>
                  </a:lnTo>
                  <a:lnTo>
                    <a:pt x="11241881" y="1742281"/>
                  </a:lnTo>
                  <a:lnTo>
                    <a:pt x="11226006" y="1766093"/>
                  </a:lnTo>
                  <a:lnTo>
                    <a:pt x="11201400" y="1782762"/>
                  </a:lnTo>
                  <a:lnTo>
                    <a:pt x="11172031" y="1788318"/>
                  </a:lnTo>
                  <a:lnTo>
                    <a:pt x="76200" y="1788318"/>
                  </a:lnTo>
                  <a:lnTo>
                    <a:pt x="46831" y="1782762"/>
                  </a:lnTo>
                  <a:lnTo>
                    <a:pt x="22225" y="1766093"/>
                  </a:lnTo>
                  <a:lnTo>
                    <a:pt x="6350" y="1742281"/>
                  </a:lnTo>
                  <a:lnTo>
                    <a:pt x="0" y="1712118"/>
                  </a:lnTo>
                  <a:lnTo>
                    <a:pt x="0" y="1407318"/>
                  </a:lnTo>
                  <a:close/>
                </a:path>
                <a:path w="11248390" h="1788795">
                  <a:moveTo>
                    <a:pt x="0" y="70643"/>
                  </a:moveTo>
                  <a:lnTo>
                    <a:pt x="5556" y="42862"/>
                  </a:lnTo>
                  <a:lnTo>
                    <a:pt x="20637" y="20637"/>
                  </a:lnTo>
                  <a:lnTo>
                    <a:pt x="43656" y="5556"/>
                  </a:lnTo>
                  <a:lnTo>
                    <a:pt x="71437" y="0"/>
                  </a:lnTo>
                  <a:lnTo>
                    <a:pt x="11177587" y="0"/>
                  </a:lnTo>
                  <a:lnTo>
                    <a:pt x="11205368" y="5556"/>
                  </a:lnTo>
                  <a:lnTo>
                    <a:pt x="11227593" y="20637"/>
                  </a:lnTo>
                  <a:lnTo>
                    <a:pt x="11242675" y="42862"/>
                  </a:lnTo>
                  <a:lnTo>
                    <a:pt x="11248231" y="70643"/>
                  </a:lnTo>
                  <a:lnTo>
                    <a:pt x="11248231" y="354012"/>
                  </a:lnTo>
                  <a:lnTo>
                    <a:pt x="11242675" y="381793"/>
                  </a:lnTo>
                  <a:lnTo>
                    <a:pt x="11227593" y="404018"/>
                  </a:lnTo>
                  <a:lnTo>
                    <a:pt x="11205368" y="419100"/>
                  </a:lnTo>
                  <a:lnTo>
                    <a:pt x="11177587" y="424656"/>
                  </a:lnTo>
                  <a:lnTo>
                    <a:pt x="71437" y="424656"/>
                  </a:lnTo>
                  <a:lnTo>
                    <a:pt x="43656" y="419100"/>
                  </a:lnTo>
                  <a:lnTo>
                    <a:pt x="20637" y="404018"/>
                  </a:lnTo>
                  <a:lnTo>
                    <a:pt x="5556" y="381793"/>
                  </a:lnTo>
                  <a:lnTo>
                    <a:pt x="0" y="354012"/>
                  </a:lnTo>
                  <a:lnTo>
                    <a:pt x="0" y="70643"/>
                  </a:lnTo>
                  <a:close/>
                </a:path>
              </a:pathLst>
            </a:custGeom>
            <a:ln w="28575">
              <a:solidFill>
                <a:srgbClr val="830051"/>
              </a:solidFill>
            </a:ln>
          </p:spPr>
          <p:txBody>
            <a:bodyPr wrap="square" lIns="0" tIns="0" rIns="0" bIns="0" rtlCol="0"/>
            <a:lstStyle/>
            <a:p>
              <a:endParaRPr sz="1800"/>
            </a:p>
          </p:txBody>
        </p:sp>
      </p:grpSp>
      <p:sp>
        <p:nvSpPr>
          <p:cNvPr id="321" name="object 321"/>
          <p:cNvSpPr txBox="1"/>
          <p:nvPr/>
        </p:nvSpPr>
        <p:spPr>
          <a:xfrm>
            <a:off x="6095441" y="4558759"/>
            <a:ext cx="986314" cy="240450"/>
          </a:xfrm>
          <a:prstGeom prst="rect">
            <a:avLst/>
          </a:prstGeom>
        </p:spPr>
        <p:txBody>
          <a:bodyPr vert="horz" wrap="square" lIns="0" tIns="9525" rIns="0" bIns="0" rtlCol="0">
            <a:spAutoFit/>
          </a:bodyPr>
          <a:lstStyle/>
          <a:p>
            <a:pPr marL="266700">
              <a:lnSpc>
                <a:spcPts val="859"/>
              </a:lnSpc>
              <a:spcBef>
                <a:spcPts val="75"/>
              </a:spcBef>
            </a:pPr>
            <a:r>
              <a:rPr sz="750" spc="-19" dirty="0">
                <a:solidFill>
                  <a:srgbClr val="3F4444"/>
                </a:solidFill>
                <a:latin typeface="Arial"/>
                <a:cs typeface="Arial"/>
              </a:rPr>
              <a:t>1.0</a:t>
            </a:r>
            <a:endParaRPr sz="750">
              <a:latin typeface="Arial"/>
              <a:cs typeface="Arial"/>
            </a:endParaRPr>
          </a:p>
          <a:p>
            <a:pPr marL="9525">
              <a:lnSpc>
                <a:spcPts val="904"/>
              </a:lnSpc>
            </a:pPr>
            <a:r>
              <a:rPr sz="788" dirty="0">
                <a:solidFill>
                  <a:srgbClr val="3F4444"/>
                </a:solidFill>
                <a:latin typeface="Arial"/>
                <a:cs typeface="Arial"/>
              </a:rPr>
              <a:t>Hazard</a:t>
            </a:r>
            <a:r>
              <a:rPr sz="788" spc="-15" dirty="0">
                <a:solidFill>
                  <a:srgbClr val="3F4444"/>
                </a:solidFill>
                <a:latin typeface="Arial"/>
                <a:cs typeface="Arial"/>
              </a:rPr>
              <a:t> </a:t>
            </a:r>
            <a:r>
              <a:rPr sz="788" dirty="0">
                <a:solidFill>
                  <a:srgbClr val="3F4444"/>
                </a:solidFill>
                <a:latin typeface="Arial"/>
                <a:cs typeface="Arial"/>
              </a:rPr>
              <a:t>ratio</a:t>
            </a:r>
            <a:r>
              <a:rPr sz="788" spc="-15" dirty="0">
                <a:solidFill>
                  <a:srgbClr val="3F4444"/>
                </a:solidFill>
                <a:latin typeface="Arial"/>
                <a:cs typeface="Arial"/>
              </a:rPr>
              <a:t> </a:t>
            </a:r>
            <a:r>
              <a:rPr sz="788" dirty="0">
                <a:solidFill>
                  <a:srgbClr val="3F4444"/>
                </a:solidFill>
                <a:latin typeface="Arial"/>
                <a:cs typeface="Arial"/>
              </a:rPr>
              <a:t>(95%</a:t>
            </a:r>
            <a:r>
              <a:rPr sz="788" spc="-15" dirty="0">
                <a:solidFill>
                  <a:srgbClr val="3F4444"/>
                </a:solidFill>
                <a:latin typeface="Arial"/>
                <a:cs typeface="Arial"/>
              </a:rPr>
              <a:t> </a:t>
            </a:r>
            <a:r>
              <a:rPr sz="788" spc="-19" dirty="0">
                <a:solidFill>
                  <a:srgbClr val="3F4444"/>
                </a:solidFill>
                <a:latin typeface="Arial"/>
                <a:cs typeface="Arial"/>
              </a:rPr>
              <a:t>CI)</a:t>
            </a:r>
            <a:endParaRPr sz="788">
              <a:latin typeface="Arial"/>
              <a:cs typeface="Arial"/>
            </a:endParaRPr>
          </a:p>
        </p:txBody>
      </p:sp>
      <p:sp>
        <p:nvSpPr>
          <p:cNvPr id="322" name="object 322"/>
          <p:cNvSpPr txBox="1"/>
          <p:nvPr/>
        </p:nvSpPr>
        <p:spPr>
          <a:xfrm>
            <a:off x="3895039" y="4558759"/>
            <a:ext cx="1662113" cy="227626"/>
          </a:xfrm>
          <a:prstGeom prst="rect">
            <a:avLst/>
          </a:prstGeom>
        </p:spPr>
        <p:txBody>
          <a:bodyPr vert="horz" wrap="square" lIns="0" tIns="9525" rIns="0" bIns="0" rtlCol="0">
            <a:spAutoFit/>
          </a:bodyPr>
          <a:lstStyle/>
          <a:p>
            <a:pPr marL="572453">
              <a:lnSpc>
                <a:spcPts val="844"/>
              </a:lnSpc>
              <a:spcBef>
                <a:spcPts val="75"/>
              </a:spcBef>
              <a:tabLst>
                <a:tab pos="1519714" algn="l"/>
              </a:tabLst>
            </a:pPr>
            <a:r>
              <a:rPr sz="750" spc="-19" dirty="0">
                <a:solidFill>
                  <a:srgbClr val="3F4444"/>
                </a:solidFill>
                <a:latin typeface="Arial"/>
                <a:cs typeface="Arial"/>
              </a:rPr>
              <a:t>0.3</a:t>
            </a:r>
            <a:r>
              <a:rPr sz="750" dirty="0">
                <a:solidFill>
                  <a:srgbClr val="3F4444"/>
                </a:solidFill>
                <a:latin typeface="Arial"/>
                <a:cs typeface="Arial"/>
              </a:rPr>
              <a:t>	</a:t>
            </a:r>
            <a:r>
              <a:rPr sz="750" spc="-19" dirty="0">
                <a:solidFill>
                  <a:srgbClr val="3F4444"/>
                </a:solidFill>
                <a:latin typeface="Arial"/>
                <a:cs typeface="Arial"/>
              </a:rPr>
              <a:t>0.5</a:t>
            </a:r>
            <a:endParaRPr sz="750">
              <a:latin typeface="Arial"/>
              <a:cs typeface="Arial"/>
            </a:endParaRPr>
          </a:p>
          <a:p>
            <a:pPr marL="9525">
              <a:lnSpc>
                <a:spcPts val="934"/>
              </a:lnSpc>
            </a:pPr>
            <a:r>
              <a:rPr sz="825" dirty="0">
                <a:solidFill>
                  <a:srgbClr val="830051"/>
                </a:solidFill>
                <a:latin typeface="Arial"/>
                <a:cs typeface="Arial"/>
              </a:rPr>
              <a:t>Favors</a:t>
            </a:r>
            <a:r>
              <a:rPr sz="825" spc="206" dirty="0">
                <a:solidFill>
                  <a:srgbClr val="830051"/>
                </a:solidFill>
                <a:latin typeface="Arial"/>
                <a:cs typeface="Arial"/>
              </a:rPr>
              <a:t> </a:t>
            </a:r>
            <a:r>
              <a:rPr sz="825" dirty="0">
                <a:solidFill>
                  <a:srgbClr val="830051"/>
                </a:solidFill>
                <a:latin typeface="Arial"/>
                <a:cs typeface="Arial"/>
              </a:rPr>
              <a:t>capivasertib</a:t>
            </a:r>
            <a:r>
              <a:rPr sz="825" spc="-11" dirty="0">
                <a:solidFill>
                  <a:srgbClr val="830051"/>
                </a:solidFill>
                <a:latin typeface="Arial"/>
                <a:cs typeface="Arial"/>
              </a:rPr>
              <a:t> </a:t>
            </a:r>
            <a:r>
              <a:rPr sz="825" dirty="0">
                <a:solidFill>
                  <a:srgbClr val="830051"/>
                </a:solidFill>
                <a:latin typeface="Arial"/>
                <a:cs typeface="Arial"/>
              </a:rPr>
              <a:t>+</a:t>
            </a:r>
            <a:r>
              <a:rPr sz="825" spc="-8" dirty="0">
                <a:solidFill>
                  <a:srgbClr val="830051"/>
                </a:solidFill>
                <a:latin typeface="Arial"/>
                <a:cs typeface="Arial"/>
              </a:rPr>
              <a:t> fulvestrant</a:t>
            </a:r>
            <a:endParaRPr sz="825">
              <a:latin typeface="Arial"/>
              <a:cs typeface="Arial"/>
            </a:endParaRPr>
          </a:p>
        </p:txBody>
      </p:sp>
      <p:sp>
        <p:nvSpPr>
          <p:cNvPr id="323" name="object 323"/>
          <p:cNvSpPr txBox="1"/>
          <p:nvPr/>
        </p:nvSpPr>
        <p:spPr>
          <a:xfrm>
            <a:off x="7300369" y="4558759"/>
            <a:ext cx="151448" cy="125034"/>
          </a:xfrm>
          <a:prstGeom prst="rect">
            <a:avLst/>
          </a:prstGeom>
        </p:spPr>
        <p:txBody>
          <a:bodyPr vert="horz" wrap="square" lIns="0" tIns="9525" rIns="0" bIns="0" rtlCol="0">
            <a:spAutoFit/>
          </a:bodyPr>
          <a:lstStyle/>
          <a:p>
            <a:pPr marL="9525">
              <a:spcBef>
                <a:spcPts val="75"/>
              </a:spcBef>
            </a:pPr>
            <a:r>
              <a:rPr sz="750" spc="-19" dirty="0">
                <a:solidFill>
                  <a:srgbClr val="3F4444"/>
                </a:solidFill>
                <a:latin typeface="Arial"/>
                <a:cs typeface="Arial"/>
              </a:rPr>
              <a:t>2.0</a:t>
            </a:r>
            <a:endParaRPr sz="750">
              <a:latin typeface="Arial"/>
              <a:cs typeface="Arial"/>
            </a:endParaRPr>
          </a:p>
        </p:txBody>
      </p:sp>
      <p:sp>
        <p:nvSpPr>
          <p:cNvPr id="324" name="object 324"/>
          <p:cNvSpPr txBox="1"/>
          <p:nvPr/>
        </p:nvSpPr>
        <p:spPr>
          <a:xfrm>
            <a:off x="7689923" y="4660286"/>
            <a:ext cx="1367790" cy="136576"/>
          </a:xfrm>
          <a:prstGeom prst="rect">
            <a:avLst/>
          </a:prstGeom>
        </p:spPr>
        <p:txBody>
          <a:bodyPr vert="horz" wrap="square" lIns="0" tIns="9525" rIns="0" bIns="0" rtlCol="0">
            <a:spAutoFit/>
          </a:bodyPr>
          <a:lstStyle/>
          <a:p>
            <a:pPr marL="9525">
              <a:spcBef>
                <a:spcPts val="75"/>
              </a:spcBef>
            </a:pPr>
            <a:r>
              <a:rPr sz="825" dirty="0">
                <a:solidFill>
                  <a:srgbClr val="3F4444"/>
                </a:solidFill>
                <a:latin typeface="Arial"/>
                <a:cs typeface="Arial"/>
              </a:rPr>
              <a:t>Favors</a:t>
            </a:r>
            <a:r>
              <a:rPr sz="825" spc="217" dirty="0">
                <a:solidFill>
                  <a:srgbClr val="3F4444"/>
                </a:solidFill>
                <a:latin typeface="Arial"/>
                <a:cs typeface="Arial"/>
              </a:rPr>
              <a:t> </a:t>
            </a:r>
            <a:r>
              <a:rPr sz="825" dirty="0">
                <a:solidFill>
                  <a:srgbClr val="3F4444"/>
                </a:solidFill>
                <a:latin typeface="Arial"/>
                <a:cs typeface="Arial"/>
              </a:rPr>
              <a:t>placebo</a:t>
            </a:r>
            <a:r>
              <a:rPr sz="825" spc="-8" dirty="0">
                <a:solidFill>
                  <a:srgbClr val="3F4444"/>
                </a:solidFill>
                <a:latin typeface="Arial"/>
                <a:cs typeface="Arial"/>
              </a:rPr>
              <a:t> </a:t>
            </a:r>
            <a:r>
              <a:rPr sz="825" dirty="0">
                <a:solidFill>
                  <a:srgbClr val="3F4444"/>
                </a:solidFill>
                <a:latin typeface="Arial"/>
                <a:cs typeface="Arial"/>
              </a:rPr>
              <a:t>+</a:t>
            </a:r>
            <a:r>
              <a:rPr sz="825" spc="-4" dirty="0">
                <a:solidFill>
                  <a:srgbClr val="3F4444"/>
                </a:solidFill>
                <a:latin typeface="Arial"/>
                <a:cs typeface="Arial"/>
              </a:rPr>
              <a:t> </a:t>
            </a:r>
            <a:r>
              <a:rPr sz="825" spc="-8" dirty="0">
                <a:solidFill>
                  <a:srgbClr val="3F4444"/>
                </a:solidFill>
                <a:latin typeface="Arial"/>
                <a:cs typeface="Arial"/>
              </a:rPr>
              <a:t>fulvestrant</a:t>
            </a:r>
            <a:endParaRPr sz="825">
              <a:latin typeface="Arial"/>
              <a:cs typeface="Arial"/>
            </a:endParaRPr>
          </a:p>
        </p:txBody>
      </p:sp>
      <p:grpSp>
        <p:nvGrpSpPr>
          <p:cNvPr id="325" name="object 325"/>
          <p:cNvGrpSpPr/>
          <p:nvPr/>
        </p:nvGrpSpPr>
        <p:grpSpPr>
          <a:xfrm>
            <a:off x="7098858" y="4705075"/>
            <a:ext cx="510540" cy="57150"/>
            <a:chOff x="9465144" y="6270259"/>
            <a:chExt cx="680720" cy="76200"/>
          </a:xfrm>
        </p:grpSpPr>
        <p:sp>
          <p:nvSpPr>
            <p:cNvPr id="326" name="object 326"/>
            <p:cNvSpPr/>
            <p:nvPr/>
          </p:nvSpPr>
          <p:spPr>
            <a:xfrm>
              <a:off x="9471494" y="6306696"/>
              <a:ext cx="617220" cy="1905"/>
            </a:xfrm>
            <a:custGeom>
              <a:avLst/>
              <a:gdLst/>
              <a:ahLst/>
              <a:cxnLst/>
              <a:rect l="l" t="t" r="r" b="b"/>
              <a:pathLst>
                <a:path w="617220" h="1904">
                  <a:moveTo>
                    <a:pt x="0" y="0"/>
                  </a:moveTo>
                  <a:lnTo>
                    <a:pt x="616636" y="1716"/>
                  </a:lnTo>
                </a:path>
              </a:pathLst>
            </a:custGeom>
            <a:ln w="12699">
              <a:solidFill>
                <a:srgbClr val="3F4444"/>
              </a:solidFill>
            </a:ln>
          </p:spPr>
          <p:txBody>
            <a:bodyPr wrap="square" lIns="0" tIns="0" rIns="0" bIns="0" rtlCol="0"/>
            <a:lstStyle/>
            <a:p>
              <a:endParaRPr sz="1800"/>
            </a:p>
          </p:txBody>
        </p:sp>
        <p:sp>
          <p:nvSpPr>
            <p:cNvPr id="327" name="object 327"/>
            <p:cNvSpPr/>
            <p:nvPr/>
          </p:nvSpPr>
          <p:spPr>
            <a:xfrm>
              <a:off x="10068974" y="6270259"/>
              <a:ext cx="76835" cy="76200"/>
            </a:xfrm>
            <a:custGeom>
              <a:avLst/>
              <a:gdLst/>
              <a:ahLst/>
              <a:cxnLst/>
              <a:rect l="l" t="t" r="r" b="b"/>
              <a:pathLst>
                <a:path w="76834" h="76200">
                  <a:moveTo>
                    <a:pt x="0" y="76199"/>
                  </a:moveTo>
                  <a:lnTo>
                    <a:pt x="212" y="0"/>
                  </a:lnTo>
                  <a:lnTo>
                    <a:pt x="76306" y="38312"/>
                  </a:lnTo>
                  <a:lnTo>
                    <a:pt x="0" y="76199"/>
                  </a:lnTo>
                  <a:close/>
                </a:path>
              </a:pathLst>
            </a:custGeom>
            <a:solidFill>
              <a:srgbClr val="3F4444"/>
            </a:solidFill>
          </p:spPr>
          <p:txBody>
            <a:bodyPr wrap="square" lIns="0" tIns="0" rIns="0" bIns="0" rtlCol="0"/>
            <a:lstStyle/>
            <a:p>
              <a:endParaRPr sz="1800"/>
            </a:p>
          </p:txBody>
        </p:sp>
      </p:grpSp>
      <p:grpSp>
        <p:nvGrpSpPr>
          <p:cNvPr id="328" name="object 328"/>
          <p:cNvGrpSpPr/>
          <p:nvPr/>
        </p:nvGrpSpPr>
        <p:grpSpPr>
          <a:xfrm>
            <a:off x="5564390" y="4705075"/>
            <a:ext cx="510540" cy="57150"/>
            <a:chOff x="7419186" y="6270259"/>
            <a:chExt cx="680720" cy="76200"/>
          </a:xfrm>
        </p:grpSpPr>
        <p:sp>
          <p:nvSpPr>
            <p:cNvPr id="329" name="object 329"/>
            <p:cNvSpPr/>
            <p:nvPr/>
          </p:nvSpPr>
          <p:spPr>
            <a:xfrm>
              <a:off x="7476336" y="6306696"/>
              <a:ext cx="617220" cy="1905"/>
            </a:xfrm>
            <a:custGeom>
              <a:avLst/>
              <a:gdLst/>
              <a:ahLst/>
              <a:cxnLst/>
              <a:rect l="l" t="t" r="r" b="b"/>
              <a:pathLst>
                <a:path w="617220" h="1904">
                  <a:moveTo>
                    <a:pt x="616636" y="0"/>
                  </a:moveTo>
                  <a:lnTo>
                    <a:pt x="0" y="1716"/>
                  </a:lnTo>
                </a:path>
              </a:pathLst>
            </a:custGeom>
            <a:ln w="12699">
              <a:solidFill>
                <a:srgbClr val="830051"/>
              </a:solidFill>
            </a:ln>
          </p:spPr>
          <p:txBody>
            <a:bodyPr wrap="square" lIns="0" tIns="0" rIns="0" bIns="0" rtlCol="0"/>
            <a:lstStyle/>
            <a:p>
              <a:endParaRPr sz="1800"/>
            </a:p>
          </p:txBody>
        </p:sp>
        <p:sp>
          <p:nvSpPr>
            <p:cNvPr id="330" name="object 330"/>
            <p:cNvSpPr/>
            <p:nvPr/>
          </p:nvSpPr>
          <p:spPr>
            <a:xfrm>
              <a:off x="7419186" y="6270259"/>
              <a:ext cx="76835" cy="76200"/>
            </a:xfrm>
            <a:custGeom>
              <a:avLst/>
              <a:gdLst/>
              <a:ahLst/>
              <a:cxnLst/>
              <a:rect l="l" t="t" r="r" b="b"/>
              <a:pathLst>
                <a:path w="76834" h="76200">
                  <a:moveTo>
                    <a:pt x="76306" y="76199"/>
                  </a:moveTo>
                  <a:lnTo>
                    <a:pt x="76093" y="0"/>
                  </a:lnTo>
                  <a:lnTo>
                    <a:pt x="0" y="38312"/>
                  </a:lnTo>
                  <a:lnTo>
                    <a:pt x="76306" y="76199"/>
                  </a:lnTo>
                  <a:close/>
                </a:path>
              </a:pathLst>
            </a:custGeom>
            <a:solidFill>
              <a:srgbClr val="830051"/>
            </a:solidFill>
          </p:spPr>
          <p:txBody>
            <a:bodyPr wrap="square" lIns="0" tIns="0" rIns="0" bIns="0" rtlCol="0"/>
            <a:lstStyle/>
            <a:p>
              <a:endParaRPr sz="1800"/>
            </a:p>
          </p:txBody>
        </p:sp>
      </p:grpSp>
      <p:sp>
        <p:nvSpPr>
          <p:cNvPr id="331" name="object 331"/>
          <p:cNvSpPr txBox="1"/>
          <p:nvPr/>
        </p:nvSpPr>
        <p:spPr>
          <a:xfrm>
            <a:off x="365047" y="4798287"/>
            <a:ext cx="6816566" cy="101951"/>
          </a:xfrm>
          <a:prstGeom prst="rect">
            <a:avLst/>
          </a:prstGeom>
        </p:spPr>
        <p:txBody>
          <a:bodyPr vert="horz" wrap="square" lIns="0" tIns="9525" rIns="0" bIns="0" rtlCol="0">
            <a:spAutoFit/>
          </a:bodyPr>
          <a:lstStyle/>
          <a:p>
            <a:pPr marL="9525">
              <a:spcBef>
                <a:spcPts val="75"/>
              </a:spcBef>
            </a:pPr>
            <a:r>
              <a:rPr sz="600" dirty="0">
                <a:solidFill>
                  <a:srgbClr val="3F4444"/>
                </a:solidFill>
                <a:latin typeface="Arial"/>
                <a:cs typeface="Arial"/>
              </a:rPr>
              <a:t>Region</a:t>
            </a:r>
            <a:r>
              <a:rPr sz="600" spc="-15" dirty="0">
                <a:solidFill>
                  <a:srgbClr val="3F4444"/>
                </a:solidFill>
                <a:latin typeface="Arial"/>
                <a:cs typeface="Arial"/>
              </a:rPr>
              <a:t> </a:t>
            </a:r>
            <a:r>
              <a:rPr sz="600" dirty="0">
                <a:solidFill>
                  <a:srgbClr val="3F4444"/>
                </a:solidFill>
                <a:latin typeface="Arial"/>
                <a:cs typeface="Arial"/>
              </a:rPr>
              <a:t>1:</a:t>
            </a:r>
            <a:r>
              <a:rPr sz="600" spc="-4" dirty="0">
                <a:solidFill>
                  <a:srgbClr val="3F4444"/>
                </a:solidFill>
                <a:latin typeface="Arial"/>
                <a:cs typeface="Arial"/>
              </a:rPr>
              <a:t> </a:t>
            </a:r>
            <a:r>
              <a:rPr sz="600" dirty="0">
                <a:solidFill>
                  <a:srgbClr val="3F4444"/>
                </a:solidFill>
                <a:latin typeface="Arial"/>
                <a:cs typeface="Arial"/>
              </a:rPr>
              <a:t>United</a:t>
            </a:r>
            <a:r>
              <a:rPr sz="600" spc="-8" dirty="0">
                <a:solidFill>
                  <a:srgbClr val="3F4444"/>
                </a:solidFill>
                <a:latin typeface="Arial"/>
                <a:cs typeface="Arial"/>
              </a:rPr>
              <a:t> </a:t>
            </a:r>
            <a:r>
              <a:rPr sz="600" dirty="0">
                <a:solidFill>
                  <a:srgbClr val="3F4444"/>
                </a:solidFill>
                <a:latin typeface="Arial"/>
                <a:cs typeface="Arial"/>
              </a:rPr>
              <a:t>States,</a:t>
            </a:r>
            <a:r>
              <a:rPr sz="600" spc="-8" dirty="0">
                <a:solidFill>
                  <a:srgbClr val="3F4444"/>
                </a:solidFill>
                <a:latin typeface="Arial"/>
                <a:cs typeface="Arial"/>
              </a:rPr>
              <a:t> </a:t>
            </a:r>
            <a:r>
              <a:rPr sz="600" dirty="0">
                <a:solidFill>
                  <a:srgbClr val="3F4444"/>
                </a:solidFill>
                <a:latin typeface="Arial"/>
                <a:cs typeface="Arial"/>
              </a:rPr>
              <a:t>Canada,</a:t>
            </a:r>
            <a:r>
              <a:rPr sz="600" spc="-8" dirty="0">
                <a:solidFill>
                  <a:srgbClr val="3F4444"/>
                </a:solidFill>
                <a:latin typeface="Arial"/>
                <a:cs typeface="Arial"/>
              </a:rPr>
              <a:t> </a:t>
            </a:r>
            <a:r>
              <a:rPr sz="600" dirty="0">
                <a:solidFill>
                  <a:srgbClr val="3F4444"/>
                </a:solidFill>
                <a:latin typeface="Arial"/>
                <a:cs typeface="Arial"/>
              </a:rPr>
              <a:t>Western</a:t>
            </a:r>
            <a:r>
              <a:rPr sz="600" spc="-4" dirty="0">
                <a:solidFill>
                  <a:srgbClr val="3F4444"/>
                </a:solidFill>
                <a:latin typeface="Arial"/>
                <a:cs typeface="Arial"/>
              </a:rPr>
              <a:t> </a:t>
            </a:r>
            <a:r>
              <a:rPr sz="600" dirty="0">
                <a:solidFill>
                  <a:srgbClr val="3F4444"/>
                </a:solidFill>
                <a:latin typeface="Arial"/>
                <a:cs typeface="Arial"/>
              </a:rPr>
              <a:t>Europe,</a:t>
            </a:r>
            <a:r>
              <a:rPr sz="600" spc="-41" dirty="0">
                <a:solidFill>
                  <a:srgbClr val="3F4444"/>
                </a:solidFill>
                <a:latin typeface="Arial"/>
                <a:cs typeface="Arial"/>
              </a:rPr>
              <a:t> </a:t>
            </a:r>
            <a:r>
              <a:rPr sz="600" dirty="0">
                <a:solidFill>
                  <a:srgbClr val="3F4444"/>
                </a:solidFill>
                <a:latin typeface="Arial"/>
                <a:cs typeface="Arial"/>
              </a:rPr>
              <a:t>Australia,</a:t>
            </a:r>
            <a:r>
              <a:rPr sz="600" spc="-4" dirty="0">
                <a:solidFill>
                  <a:srgbClr val="3F4444"/>
                </a:solidFill>
                <a:latin typeface="Arial"/>
                <a:cs typeface="Arial"/>
              </a:rPr>
              <a:t> </a:t>
            </a:r>
            <a:r>
              <a:rPr sz="600" dirty="0">
                <a:solidFill>
                  <a:srgbClr val="3F4444"/>
                </a:solidFill>
                <a:latin typeface="Arial"/>
                <a:cs typeface="Arial"/>
              </a:rPr>
              <a:t>and</a:t>
            </a:r>
            <a:r>
              <a:rPr sz="600" spc="-8" dirty="0">
                <a:solidFill>
                  <a:srgbClr val="3F4444"/>
                </a:solidFill>
                <a:latin typeface="Arial"/>
                <a:cs typeface="Arial"/>
              </a:rPr>
              <a:t> </a:t>
            </a:r>
            <a:r>
              <a:rPr sz="600" dirty="0">
                <a:solidFill>
                  <a:srgbClr val="3F4444"/>
                </a:solidFill>
                <a:latin typeface="Arial"/>
                <a:cs typeface="Arial"/>
              </a:rPr>
              <a:t>Israel,</a:t>
            </a:r>
            <a:r>
              <a:rPr sz="600" spc="-8" dirty="0">
                <a:solidFill>
                  <a:srgbClr val="3F4444"/>
                </a:solidFill>
                <a:latin typeface="Arial"/>
                <a:cs typeface="Arial"/>
              </a:rPr>
              <a:t> </a:t>
            </a:r>
            <a:r>
              <a:rPr sz="600" dirty="0">
                <a:solidFill>
                  <a:srgbClr val="3F4444"/>
                </a:solidFill>
                <a:latin typeface="Arial"/>
                <a:cs typeface="Arial"/>
              </a:rPr>
              <a:t>Region</a:t>
            </a:r>
            <a:r>
              <a:rPr sz="600" spc="-8" dirty="0">
                <a:solidFill>
                  <a:srgbClr val="3F4444"/>
                </a:solidFill>
                <a:latin typeface="Arial"/>
                <a:cs typeface="Arial"/>
              </a:rPr>
              <a:t> </a:t>
            </a:r>
            <a:r>
              <a:rPr sz="600" dirty="0">
                <a:solidFill>
                  <a:srgbClr val="3F4444"/>
                </a:solidFill>
                <a:latin typeface="Arial"/>
                <a:cs typeface="Arial"/>
              </a:rPr>
              <a:t>2:</a:t>
            </a:r>
            <a:r>
              <a:rPr sz="600" spc="-4" dirty="0">
                <a:solidFill>
                  <a:srgbClr val="3F4444"/>
                </a:solidFill>
                <a:latin typeface="Arial"/>
                <a:cs typeface="Arial"/>
              </a:rPr>
              <a:t> </a:t>
            </a:r>
            <a:r>
              <a:rPr sz="600" spc="-8" dirty="0">
                <a:solidFill>
                  <a:srgbClr val="3F4444"/>
                </a:solidFill>
                <a:latin typeface="Arial"/>
                <a:cs typeface="Arial"/>
              </a:rPr>
              <a:t>Latin</a:t>
            </a:r>
            <a:r>
              <a:rPr sz="600" spc="-38" dirty="0">
                <a:solidFill>
                  <a:srgbClr val="3F4444"/>
                </a:solidFill>
                <a:latin typeface="Arial"/>
                <a:cs typeface="Arial"/>
              </a:rPr>
              <a:t> </a:t>
            </a:r>
            <a:r>
              <a:rPr sz="600" dirty="0">
                <a:solidFill>
                  <a:srgbClr val="3F4444"/>
                </a:solidFill>
                <a:latin typeface="Arial"/>
                <a:cs typeface="Arial"/>
              </a:rPr>
              <a:t>America,</a:t>
            </a:r>
            <a:r>
              <a:rPr sz="600" spc="-4" dirty="0">
                <a:solidFill>
                  <a:srgbClr val="3F4444"/>
                </a:solidFill>
                <a:latin typeface="Arial"/>
                <a:cs typeface="Arial"/>
              </a:rPr>
              <a:t> </a:t>
            </a:r>
            <a:r>
              <a:rPr sz="600" dirty="0">
                <a:solidFill>
                  <a:srgbClr val="3F4444"/>
                </a:solidFill>
                <a:latin typeface="Arial"/>
                <a:cs typeface="Arial"/>
              </a:rPr>
              <a:t>Eastern</a:t>
            </a:r>
            <a:r>
              <a:rPr sz="600" spc="-8" dirty="0">
                <a:solidFill>
                  <a:srgbClr val="3F4444"/>
                </a:solidFill>
                <a:latin typeface="Arial"/>
                <a:cs typeface="Arial"/>
              </a:rPr>
              <a:t> </a:t>
            </a:r>
            <a:r>
              <a:rPr sz="600" dirty="0">
                <a:solidFill>
                  <a:srgbClr val="3F4444"/>
                </a:solidFill>
                <a:latin typeface="Arial"/>
                <a:cs typeface="Arial"/>
              </a:rPr>
              <a:t>Europe</a:t>
            </a:r>
            <a:r>
              <a:rPr sz="600" spc="-8" dirty="0">
                <a:solidFill>
                  <a:srgbClr val="3F4444"/>
                </a:solidFill>
                <a:latin typeface="Arial"/>
                <a:cs typeface="Arial"/>
              </a:rPr>
              <a:t> </a:t>
            </a:r>
            <a:r>
              <a:rPr sz="600" dirty="0">
                <a:solidFill>
                  <a:srgbClr val="3F4444"/>
                </a:solidFill>
                <a:latin typeface="Arial"/>
                <a:cs typeface="Arial"/>
              </a:rPr>
              <a:t>and</a:t>
            </a:r>
            <a:r>
              <a:rPr sz="600" spc="-8" dirty="0">
                <a:solidFill>
                  <a:srgbClr val="3F4444"/>
                </a:solidFill>
                <a:latin typeface="Arial"/>
                <a:cs typeface="Arial"/>
              </a:rPr>
              <a:t> </a:t>
            </a:r>
            <a:r>
              <a:rPr sz="600" dirty="0">
                <a:solidFill>
                  <a:srgbClr val="3F4444"/>
                </a:solidFill>
                <a:latin typeface="Arial"/>
                <a:cs typeface="Arial"/>
              </a:rPr>
              <a:t>Russia;</a:t>
            </a:r>
            <a:r>
              <a:rPr sz="600" spc="-4" dirty="0">
                <a:solidFill>
                  <a:srgbClr val="3F4444"/>
                </a:solidFill>
                <a:latin typeface="Arial"/>
                <a:cs typeface="Arial"/>
              </a:rPr>
              <a:t> </a:t>
            </a:r>
            <a:r>
              <a:rPr sz="600" dirty="0">
                <a:solidFill>
                  <a:srgbClr val="3F4444"/>
                </a:solidFill>
                <a:latin typeface="Arial"/>
                <a:cs typeface="Arial"/>
              </a:rPr>
              <a:t>Region</a:t>
            </a:r>
            <a:r>
              <a:rPr sz="600" spc="-8" dirty="0">
                <a:solidFill>
                  <a:srgbClr val="3F4444"/>
                </a:solidFill>
                <a:latin typeface="Arial"/>
                <a:cs typeface="Arial"/>
              </a:rPr>
              <a:t> </a:t>
            </a:r>
            <a:r>
              <a:rPr sz="600" dirty="0">
                <a:solidFill>
                  <a:srgbClr val="3F4444"/>
                </a:solidFill>
                <a:latin typeface="Arial"/>
                <a:cs typeface="Arial"/>
              </a:rPr>
              <a:t>3:</a:t>
            </a:r>
            <a:r>
              <a:rPr sz="600" spc="-38" dirty="0">
                <a:solidFill>
                  <a:srgbClr val="3F4444"/>
                </a:solidFill>
                <a:latin typeface="Arial"/>
                <a:cs typeface="Arial"/>
              </a:rPr>
              <a:t> </a:t>
            </a:r>
            <a:r>
              <a:rPr sz="600" dirty="0">
                <a:solidFill>
                  <a:srgbClr val="3F4444"/>
                </a:solidFill>
                <a:latin typeface="Arial"/>
                <a:cs typeface="Arial"/>
              </a:rPr>
              <a:t>Asia.</a:t>
            </a:r>
            <a:r>
              <a:rPr sz="600" spc="-8" dirty="0">
                <a:solidFill>
                  <a:srgbClr val="3F4444"/>
                </a:solidFill>
                <a:latin typeface="Arial"/>
                <a:cs typeface="Arial"/>
              </a:rPr>
              <a:t> </a:t>
            </a:r>
            <a:r>
              <a:rPr sz="600" dirty="0">
                <a:solidFill>
                  <a:srgbClr val="3F4444"/>
                </a:solidFill>
                <a:latin typeface="Arial"/>
                <a:cs typeface="Arial"/>
              </a:rPr>
              <a:t>Primary</a:t>
            </a:r>
            <a:r>
              <a:rPr sz="600" spc="-8" dirty="0">
                <a:solidFill>
                  <a:srgbClr val="3F4444"/>
                </a:solidFill>
                <a:latin typeface="Arial"/>
                <a:cs typeface="Arial"/>
              </a:rPr>
              <a:t> </a:t>
            </a:r>
            <a:r>
              <a:rPr sz="600" dirty="0">
                <a:solidFill>
                  <a:srgbClr val="3F4444"/>
                </a:solidFill>
                <a:latin typeface="Arial"/>
                <a:cs typeface="Arial"/>
              </a:rPr>
              <a:t>and</a:t>
            </a:r>
            <a:r>
              <a:rPr sz="600" spc="-8" dirty="0">
                <a:solidFill>
                  <a:srgbClr val="3F4444"/>
                </a:solidFill>
                <a:latin typeface="Arial"/>
                <a:cs typeface="Arial"/>
              </a:rPr>
              <a:t> </a:t>
            </a:r>
            <a:r>
              <a:rPr sz="600" dirty="0">
                <a:solidFill>
                  <a:srgbClr val="3F4444"/>
                </a:solidFill>
                <a:latin typeface="Arial"/>
                <a:cs typeface="Arial"/>
              </a:rPr>
              <a:t>secondary</a:t>
            </a:r>
            <a:r>
              <a:rPr sz="600" spc="-4" dirty="0">
                <a:solidFill>
                  <a:srgbClr val="3F4444"/>
                </a:solidFill>
                <a:latin typeface="Arial"/>
                <a:cs typeface="Arial"/>
              </a:rPr>
              <a:t> </a:t>
            </a:r>
            <a:r>
              <a:rPr sz="600" dirty="0">
                <a:solidFill>
                  <a:srgbClr val="3F4444"/>
                </a:solidFill>
                <a:latin typeface="Arial"/>
                <a:cs typeface="Arial"/>
              </a:rPr>
              <a:t>resistance</a:t>
            </a:r>
            <a:r>
              <a:rPr sz="600" spc="-8" dirty="0">
                <a:solidFill>
                  <a:srgbClr val="3F4444"/>
                </a:solidFill>
                <a:latin typeface="Arial"/>
                <a:cs typeface="Arial"/>
              </a:rPr>
              <a:t> </a:t>
            </a:r>
            <a:r>
              <a:rPr sz="600" dirty="0">
                <a:solidFill>
                  <a:srgbClr val="3F4444"/>
                </a:solidFill>
                <a:latin typeface="Arial"/>
                <a:cs typeface="Arial"/>
              </a:rPr>
              <a:t>as</a:t>
            </a:r>
            <a:r>
              <a:rPr sz="600" spc="-8" dirty="0">
                <a:solidFill>
                  <a:srgbClr val="3F4444"/>
                </a:solidFill>
                <a:latin typeface="Arial"/>
                <a:cs typeface="Arial"/>
              </a:rPr>
              <a:t> </a:t>
            </a:r>
            <a:r>
              <a:rPr sz="600" dirty="0">
                <a:solidFill>
                  <a:srgbClr val="3F4444"/>
                </a:solidFill>
                <a:latin typeface="Arial"/>
                <a:cs typeface="Arial"/>
              </a:rPr>
              <a:t>per</a:t>
            </a:r>
            <a:r>
              <a:rPr sz="600" spc="-8" dirty="0">
                <a:solidFill>
                  <a:srgbClr val="3F4444"/>
                </a:solidFill>
                <a:latin typeface="Arial"/>
                <a:cs typeface="Arial"/>
              </a:rPr>
              <a:t> </a:t>
            </a:r>
            <a:r>
              <a:rPr sz="600" dirty="0">
                <a:solidFill>
                  <a:srgbClr val="3F4444"/>
                </a:solidFill>
                <a:latin typeface="Arial"/>
                <a:cs typeface="Arial"/>
              </a:rPr>
              <a:t>ESMO</a:t>
            </a:r>
            <a:r>
              <a:rPr sz="600" spc="-4" dirty="0">
                <a:solidFill>
                  <a:srgbClr val="3F4444"/>
                </a:solidFill>
                <a:latin typeface="Arial"/>
                <a:cs typeface="Arial"/>
              </a:rPr>
              <a:t> </a:t>
            </a:r>
            <a:r>
              <a:rPr sz="600" spc="-8" dirty="0">
                <a:solidFill>
                  <a:srgbClr val="3F4444"/>
                </a:solidFill>
                <a:latin typeface="Arial"/>
                <a:cs typeface="Arial"/>
              </a:rPr>
              <a:t>definition.</a:t>
            </a:r>
            <a:endParaRPr sz="600">
              <a:latin typeface="Arial"/>
              <a:cs typeface="Arial"/>
            </a:endParaRPr>
          </a:p>
        </p:txBody>
      </p:sp>
      <p:sp>
        <p:nvSpPr>
          <p:cNvPr id="333" name="object 15">
            <a:extLst>
              <a:ext uri="{FF2B5EF4-FFF2-40B4-BE49-F238E27FC236}">
                <a16:creationId xmlns:a16="http://schemas.microsoft.com/office/drawing/2014/main" id="{8A0BA7A4-AA45-6047-0987-93AC6B7E1C58}"/>
              </a:ext>
            </a:extLst>
          </p:cNvPr>
          <p:cNvSpPr txBox="1"/>
          <p:nvPr/>
        </p:nvSpPr>
        <p:spPr>
          <a:xfrm>
            <a:off x="239791" y="4944427"/>
            <a:ext cx="7375208" cy="125034"/>
          </a:xfrm>
          <a:prstGeom prst="rect">
            <a:avLst/>
          </a:prstGeom>
        </p:spPr>
        <p:txBody>
          <a:bodyPr vert="horz" wrap="square" lIns="0" tIns="9525" rIns="0" bIns="0" rtlCol="0">
            <a:spAutoFit/>
          </a:bodyPr>
          <a:lstStyle/>
          <a:p>
            <a:pPr marL="9525">
              <a:spcBef>
                <a:spcPts val="75"/>
              </a:spcBef>
            </a:pPr>
            <a:r>
              <a:rPr sz="750" b="1" spc="-45" dirty="0">
                <a:latin typeface="Arial"/>
                <a:cs typeface="Arial"/>
              </a:rPr>
              <a:t>Turner</a:t>
            </a:r>
            <a:r>
              <a:rPr sz="750" b="1" spc="-38" dirty="0">
                <a:latin typeface="Arial"/>
                <a:cs typeface="Arial"/>
              </a:rPr>
              <a:t> </a:t>
            </a:r>
            <a:r>
              <a:rPr sz="750" b="1" dirty="0">
                <a:latin typeface="Arial"/>
                <a:cs typeface="Arial"/>
              </a:rPr>
              <a:t>et</a:t>
            </a:r>
            <a:r>
              <a:rPr sz="750" b="1" spc="-23" dirty="0">
                <a:latin typeface="Arial"/>
                <a:cs typeface="Arial"/>
              </a:rPr>
              <a:t> </a:t>
            </a:r>
            <a:r>
              <a:rPr sz="750" b="1" spc="-19" dirty="0">
                <a:latin typeface="Arial"/>
                <a:cs typeface="Arial"/>
              </a:rPr>
              <a:t>al.</a:t>
            </a:r>
            <a:r>
              <a:rPr sz="750" b="1" spc="-60" dirty="0">
                <a:latin typeface="Arial"/>
                <a:cs typeface="Arial"/>
              </a:rPr>
              <a:t> </a:t>
            </a:r>
            <a:r>
              <a:rPr sz="750" b="1" spc="-56" dirty="0">
                <a:latin typeface="Arial"/>
                <a:cs typeface="Arial"/>
              </a:rPr>
              <a:t>San</a:t>
            </a:r>
            <a:r>
              <a:rPr sz="750" b="1" spc="-38" dirty="0">
                <a:latin typeface="Arial"/>
                <a:cs typeface="Arial"/>
              </a:rPr>
              <a:t> Antonio</a:t>
            </a:r>
            <a:r>
              <a:rPr sz="750" b="1" spc="-41" dirty="0">
                <a:latin typeface="Arial"/>
                <a:cs typeface="Arial"/>
              </a:rPr>
              <a:t> </a:t>
            </a:r>
            <a:r>
              <a:rPr sz="750" b="1" spc="-49" dirty="0">
                <a:latin typeface="Arial"/>
                <a:cs typeface="Arial"/>
              </a:rPr>
              <a:t>Breast</a:t>
            </a:r>
            <a:r>
              <a:rPr sz="750" b="1" spc="-23" dirty="0">
                <a:latin typeface="Arial"/>
                <a:cs typeface="Arial"/>
              </a:rPr>
              <a:t> </a:t>
            </a:r>
            <a:r>
              <a:rPr sz="750" b="1" spc="-64" dirty="0">
                <a:latin typeface="Arial"/>
                <a:cs typeface="Arial"/>
              </a:rPr>
              <a:t>Cancer</a:t>
            </a:r>
            <a:r>
              <a:rPr sz="750" b="1" spc="-53" dirty="0">
                <a:latin typeface="Arial"/>
                <a:cs typeface="Arial"/>
              </a:rPr>
              <a:t> </a:t>
            </a:r>
            <a:r>
              <a:rPr sz="750" b="1" spc="-56" dirty="0">
                <a:latin typeface="Arial"/>
                <a:cs typeface="Arial"/>
              </a:rPr>
              <a:t>Symposium</a:t>
            </a:r>
            <a:r>
              <a:rPr sz="750" b="1" spc="-23" dirty="0">
                <a:latin typeface="Arial"/>
                <a:cs typeface="Arial"/>
              </a:rPr>
              <a:t> </a:t>
            </a:r>
            <a:r>
              <a:rPr sz="750" b="1" spc="-68" dirty="0">
                <a:latin typeface="Arial"/>
                <a:cs typeface="Arial"/>
              </a:rPr>
              <a:t>(SABCS)</a:t>
            </a:r>
            <a:r>
              <a:rPr sz="750" b="1" spc="-30" dirty="0">
                <a:latin typeface="Arial"/>
                <a:cs typeface="Arial"/>
              </a:rPr>
              <a:t> </a:t>
            </a:r>
            <a:r>
              <a:rPr sz="750" b="1" spc="-41" dirty="0">
                <a:latin typeface="Arial"/>
                <a:cs typeface="Arial"/>
              </a:rPr>
              <a:t>2022;</a:t>
            </a:r>
            <a:r>
              <a:rPr sz="750" b="1" spc="-38" dirty="0">
                <a:latin typeface="Arial"/>
                <a:cs typeface="Arial"/>
              </a:rPr>
              <a:t> </a:t>
            </a:r>
            <a:r>
              <a:rPr sz="750" b="1" spc="-45" dirty="0">
                <a:latin typeface="Arial"/>
                <a:cs typeface="Arial"/>
              </a:rPr>
              <a:t>December</a:t>
            </a:r>
            <a:r>
              <a:rPr sz="750" b="1" spc="-56" dirty="0">
                <a:latin typeface="Arial"/>
                <a:cs typeface="Arial"/>
              </a:rPr>
              <a:t> </a:t>
            </a:r>
            <a:r>
              <a:rPr sz="750" b="1" dirty="0">
                <a:latin typeface="Arial"/>
                <a:cs typeface="Arial"/>
              </a:rPr>
              <a:t>6-</a:t>
            </a:r>
            <a:r>
              <a:rPr sz="750" b="1" spc="-23" dirty="0">
                <a:latin typeface="Arial"/>
                <a:cs typeface="Arial"/>
              </a:rPr>
              <a:t>10,</a:t>
            </a:r>
            <a:r>
              <a:rPr sz="750" b="1" spc="-38" dirty="0">
                <a:latin typeface="Arial"/>
                <a:cs typeface="Arial"/>
              </a:rPr>
              <a:t> </a:t>
            </a:r>
            <a:r>
              <a:rPr sz="750" b="1" spc="-41" dirty="0">
                <a:latin typeface="Arial"/>
                <a:cs typeface="Arial"/>
              </a:rPr>
              <a:t>2022;</a:t>
            </a:r>
            <a:r>
              <a:rPr sz="750" b="1" spc="-38" dirty="0">
                <a:latin typeface="Arial"/>
                <a:cs typeface="Arial"/>
              </a:rPr>
              <a:t> </a:t>
            </a:r>
            <a:r>
              <a:rPr sz="750" b="1" spc="-56" dirty="0">
                <a:latin typeface="Arial"/>
                <a:cs typeface="Arial"/>
              </a:rPr>
              <a:t>San</a:t>
            </a:r>
            <a:r>
              <a:rPr sz="750" b="1" spc="-41" dirty="0">
                <a:latin typeface="Arial"/>
                <a:cs typeface="Arial"/>
              </a:rPr>
              <a:t> </a:t>
            </a:r>
            <a:r>
              <a:rPr sz="750" b="1" spc="-30" dirty="0">
                <a:latin typeface="Arial"/>
                <a:cs typeface="Arial"/>
              </a:rPr>
              <a:t>Antonio,</a:t>
            </a:r>
            <a:r>
              <a:rPr sz="750" b="1" spc="-56" dirty="0">
                <a:latin typeface="Arial"/>
                <a:cs typeface="Arial"/>
              </a:rPr>
              <a:t> </a:t>
            </a:r>
            <a:r>
              <a:rPr sz="750" b="1" spc="-19" dirty="0">
                <a:latin typeface="Arial"/>
                <a:cs typeface="Arial"/>
              </a:rPr>
              <a:t>TX.</a:t>
            </a:r>
            <a:r>
              <a:rPr sz="750" b="1" spc="-41" dirty="0">
                <a:latin typeface="Arial"/>
                <a:cs typeface="Arial"/>
              </a:rPr>
              <a:t> </a:t>
            </a:r>
            <a:r>
              <a:rPr sz="750" b="1" spc="-38" dirty="0">
                <a:latin typeface="Arial"/>
                <a:cs typeface="Arial"/>
              </a:rPr>
              <a:t>Presentation </a:t>
            </a:r>
            <a:r>
              <a:rPr sz="750" b="1" spc="-56" dirty="0">
                <a:latin typeface="Arial"/>
                <a:cs typeface="Arial"/>
              </a:rPr>
              <a:t>GS3-</a:t>
            </a:r>
            <a:r>
              <a:rPr sz="750" b="1" spc="-23" dirty="0">
                <a:latin typeface="Arial"/>
                <a:cs typeface="Arial"/>
              </a:rPr>
              <a:t>04.</a:t>
            </a:r>
            <a:r>
              <a:rPr sz="750" b="1" spc="-38" dirty="0">
                <a:latin typeface="Arial"/>
                <a:cs typeface="Arial"/>
              </a:rPr>
              <a:t> </a:t>
            </a:r>
            <a:r>
              <a:rPr sz="750" b="1" spc="-45" dirty="0">
                <a:latin typeface="Arial"/>
                <a:cs typeface="Arial"/>
              </a:rPr>
              <a:t>Turner</a:t>
            </a:r>
            <a:r>
              <a:rPr sz="750" b="1" spc="-19" dirty="0">
                <a:latin typeface="Arial"/>
                <a:cs typeface="Arial"/>
              </a:rPr>
              <a:t> </a:t>
            </a:r>
            <a:r>
              <a:rPr sz="750" b="1" dirty="0">
                <a:latin typeface="Arial"/>
                <a:cs typeface="Arial"/>
              </a:rPr>
              <a:t>et</a:t>
            </a:r>
            <a:r>
              <a:rPr sz="750" b="1" spc="-41" dirty="0">
                <a:latin typeface="Arial"/>
                <a:cs typeface="Arial"/>
              </a:rPr>
              <a:t> </a:t>
            </a:r>
            <a:r>
              <a:rPr sz="750" b="1" spc="-19" dirty="0">
                <a:latin typeface="Arial"/>
                <a:cs typeface="Arial"/>
              </a:rPr>
              <a:t>al.</a:t>
            </a:r>
            <a:r>
              <a:rPr sz="750" b="1" spc="-41" dirty="0">
                <a:latin typeface="Arial"/>
                <a:cs typeface="Arial"/>
              </a:rPr>
              <a:t> </a:t>
            </a:r>
            <a:r>
              <a:rPr sz="750" b="1" dirty="0">
                <a:latin typeface="Arial"/>
                <a:cs typeface="Arial"/>
              </a:rPr>
              <a:t>N</a:t>
            </a:r>
            <a:r>
              <a:rPr sz="750" b="1" spc="-34" dirty="0">
                <a:latin typeface="Arial"/>
                <a:cs typeface="Arial"/>
              </a:rPr>
              <a:t> </a:t>
            </a:r>
            <a:r>
              <a:rPr sz="750" b="1" spc="-56" dirty="0">
                <a:latin typeface="Arial"/>
                <a:cs typeface="Arial"/>
              </a:rPr>
              <a:t>Engl</a:t>
            </a:r>
            <a:r>
              <a:rPr sz="750" b="1" spc="-38" dirty="0">
                <a:latin typeface="Arial"/>
                <a:cs typeface="Arial"/>
              </a:rPr>
              <a:t> </a:t>
            </a:r>
            <a:r>
              <a:rPr sz="750" b="1" spc="-124" dirty="0">
                <a:latin typeface="Arial"/>
                <a:cs typeface="Arial"/>
              </a:rPr>
              <a:t>J</a:t>
            </a:r>
            <a:r>
              <a:rPr sz="750" b="1" spc="-30" dirty="0">
                <a:latin typeface="Arial"/>
                <a:cs typeface="Arial"/>
              </a:rPr>
              <a:t> </a:t>
            </a:r>
            <a:r>
              <a:rPr sz="750" b="1" spc="-26" dirty="0">
                <a:latin typeface="Arial"/>
                <a:cs typeface="Arial"/>
              </a:rPr>
              <a:t>Med.</a:t>
            </a:r>
            <a:r>
              <a:rPr sz="750" b="1" spc="-19" dirty="0">
                <a:latin typeface="Arial"/>
                <a:cs typeface="Arial"/>
              </a:rPr>
              <a:t> </a:t>
            </a:r>
            <a:r>
              <a:rPr sz="750" b="1" spc="-38" dirty="0">
                <a:latin typeface="Arial"/>
                <a:cs typeface="Arial"/>
              </a:rPr>
              <a:t>2023;388(22):2058-</a:t>
            </a:r>
            <a:r>
              <a:rPr sz="750" b="1" spc="-8" dirty="0">
                <a:latin typeface="Arial"/>
                <a:cs typeface="Arial"/>
              </a:rPr>
              <a:t>2070.</a:t>
            </a:r>
            <a:endParaRPr sz="750" dirty="0">
              <a:latin typeface="Arial"/>
              <a:cs typeface="Arial"/>
            </a:endParaRPr>
          </a:p>
        </p:txBody>
      </p:sp>
    </p:spTree>
    <p:extLst>
      <p:ext uri="{BB962C8B-B14F-4D97-AF65-F5344CB8AC3E}">
        <p14:creationId xmlns:p14="http://schemas.microsoft.com/office/powerpoint/2010/main" val="20468834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97983" y="50599"/>
            <a:ext cx="3310414" cy="148117"/>
          </a:xfrm>
          <a:prstGeom prst="rect">
            <a:avLst/>
          </a:prstGeom>
        </p:spPr>
        <p:txBody>
          <a:bodyPr vert="horz" wrap="square" lIns="0" tIns="9525" rIns="0" bIns="0" rtlCol="0">
            <a:spAutoFit/>
          </a:bodyPr>
          <a:lstStyle/>
          <a:p>
            <a:pPr marL="28575">
              <a:spcBef>
                <a:spcPts val="75"/>
              </a:spcBef>
            </a:pPr>
            <a:r>
              <a:rPr sz="900" dirty="0">
                <a:solidFill>
                  <a:srgbClr val="3F4444"/>
                </a:solidFill>
                <a:latin typeface="Arial"/>
                <a:cs typeface="Arial"/>
              </a:rPr>
              <a:t>San</a:t>
            </a:r>
            <a:r>
              <a:rPr sz="900" spc="-64" dirty="0">
                <a:solidFill>
                  <a:srgbClr val="3F4444"/>
                </a:solidFill>
                <a:latin typeface="Arial"/>
                <a:cs typeface="Arial"/>
              </a:rPr>
              <a:t> </a:t>
            </a:r>
            <a:r>
              <a:rPr sz="900" dirty="0">
                <a:solidFill>
                  <a:srgbClr val="3F4444"/>
                </a:solidFill>
                <a:latin typeface="Arial"/>
                <a:cs typeface="Arial"/>
              </a:rPr>
              <a:t>Antonio</a:t>
            </a:r>
            <a:r>
              <a:rPr sz="900" spc="-11" dirty="0">
                <a:solidFill>
                  <a:srgbClr val="3F4444"/>
                </a:solidFill>
                <a:latin typeface="Arial"/>
                <a:cs typeface="Arial"/>
              </a:rPr>
              <a:t> </a:t>
            </a:r>
            <a:r>
              <a:rPr sz="900" dirty="0">
                <a:solidFill>
                  <a:srgbClr val="3F4444"/>
                </a:solidFill>
                <a:latin typeface="Arial"/>
                <a:cs typeface="Arial"/>
              </a:rPr>
              <a:t>Breast</a:t>
            </a:r>
            <a:r>
              <a:rPr sz="900" spc="-11" dirty="0">
                <a:solidFill>
                  <a:srgbClr val="3F4444"/>
                </a:solidFill>
                <a:latin typeface="Arial"/>
                <a:cs typeface="Arial"/>
              </a:rPr>
              <a:t> </a:t>
            </a:r>
            <a:r>
              <a:rPr sz="900" dirty="0">
                <a:solidFill>
                  <a:srgbClr val="3F4444"/>
                </a:solidFill>
                <a:latin typeface="Arial"/>
                <a:cs typeface="Arial"/>
              </a:rPr>
              <a:t>Cancer</a:t>
            </a:r>
            <a:r>
              <a:rPr sz="900" spc="-11" dirty="0">
                <a:solidFill>
                  <a:srgbClr val="3F4444"/>
                </a:solidFill>
                <a:latin typeface="Arial"/>
                <a:cs typeface="Arial"/>
              </a:rPr>
              <a:t> </a:t>
            </a:r>
            <a:r>
              <a:rPr sz="900" dirty="0">
                <a:solidFill>
                  <a:srgbClr val="3F4444"/>
                </a:solidFill>
                <a:latin typeface="Arial"/>
                <a:cs typeface="Arial"/>
              </a:rPr>
              <a:t>Symposium</a:t>
            </a:r>
            <a:r>
              <a:rPr sz="900" baseline="24305" dirty="0">
                <a:solidFill>
                  <a:srgbClr val="3F4444"/>
                </a:solidFill>
                <a:latin typeface="Arial"/>
                <a:cs typeface="Arial"/>
              </a:rPr>
              <a:t>®</a:t>
            </a:r>
            <a:r>
              <a:rPr sz="900" dirty="0">
                <a:solidFill>
                  <a:srgbClr val="3F4444"/>
                </a:solidFill>
                <a:latin typeface="Arial"/>
                <a:cs typeface="Arial"/>
              </a:rPr>
              <a:t>,</a:t>
            </a:r>
            <a:r>
              <a:rPr sz="900" spc="-11" dirty="0">
                <a:solidFill>
                  <a:srgbClr val="3F4444"/>
                </a:solidFill>
                <a:latin typeface="Arial"/>
                <a:cs typeface="Arial"/>
              </a:rPr>
              <a:t> </a:t>
            </a:r>
            <a:r>
              <a:rPr sz="900" dirty="0">
                <a:solidFill>
                  <a:srgbClr val="3F4444"/>
                </a:solidFill>
                <a:latin typeface="Arial"/>
                <a:cs typeface="Arial"/>
              </a:rPr>
              <a:t>December</a:t>
            </a:r>
            <a:r>
              <a:rPr sz="900" spc="-15" dirty="0">
                <a:solidFill>
                  <a:srgbClr val="3F4444"/>
                </a:solidFill>
                <a:latin typeface="Arial"/>
                <a:cs typeface="Arial"/>
              </a:rPr>
              <a:t> </a:t>
            </a:r>
            <a:r>
              <a:rPr sz="900" dirty="0">
                <a:solidFill>
                  <a:srgbClr val="3F4444"/>
                </a:solidFill>
                <a:latin typeface="Arial"/>
                <a:cs typeface="Arial"/>
              </a:rPr>
              <a:t>6–10,</a:t>
            </a:r>
            <a:r>
              <a:rPr sz="900" spc="-11" dirty="0">
                <a:solidFill>
                  <a:srgbClr val="3F4444"/>
                </a:solidFill>
                <a:latin typeface="Arial"/>
                <a:cs typeface="Arial"/>
              </a:rPr>
              <a:t> </a:t>
            </a:r>
            <a:r>
              <a:rPr sz="900" spc="-15" dirty="0">
                <a:solidFill>
                  <a:srgbClr val="3F4444"/>
                </a:solidFill>
                <a:latin typeface="Arial"/>
                <a:cs typeface="Arial"/>
              </a:rPr>
              <a:t>2022</a:t>
            </a:r>
            <a:endParaRPr sz="900">
              <a:latin typeface="Arial"/>
              <a:cs typeface="Arial"/>
            </a:endParaRPr>
          </a:p>
        </p:txBody>
      </p:sp>
      <p:grpSp>
        <p:nvGrpSpPr>
          <p:cNvPr id="3" name="object 3"/>
          <p:cNvGrpSpPr/>
          <p:nvPr/>
        </p:nvGrpSpPr>
        <p:grpSpPr>
          <a:xfrm>
            <a:off x="6478858" y="2419516"/>
            <a:ext cx="1938338" cy="489109"/>
            <a:chOff x="8638477" y="3222846"/>
            <a:chExt cx="2584450" cy="652145"/>
          </a:xfrm>
        </p:grpSpPr>
        <p:sp>
          <p:nvSpPr>
            <p:cNvPr id="4" name="object 4"/>
            <p:cNvSpPr/>
            <p:nvPr/>
          </p:nvSpPr>
          <p:spPr>
            <a:xfrm>
              <a:off x="8638477" y="3222846"/>
              <a:ext cx="1289685" cy="652145"/>
            </a:xfrm>
            <a:custGeom>
              <a:avLst/>
              <a:gdLst/>
              <a:ahLst/>
              <a:cxnLst/>
              <a:rect l="l" t="t" r="r" b="b"/>
              <a:pathLst>
                <a:path w="1289684" h="652145">
                  <a:moveTo>
                    <a:pt x="1289256" y="651571"/>
                  </a:moveTo>
                  <a:lnTo>
                    <a:pt x="0" y="651571"/>
                  </a:lnTo>
                  <a:lnTo>
                    <a:pt x="0" y="108597"/>
                  </a:lnTo>
                  <a:lnTo>
                    <a:pt x="8534" y="66326"/>
                  </a:lnTo>
                  <a:lnTo>
                    <a:pt x="31807" y="31807"/>
                  </a:lnTo>
                  <a:lnTo>
                    <a:pt x="66326" y="8534"/>
                  </a:lnTo>
                  <a:lnTo>
                    <a:pt x="108597" y="0"/>
                  </a:lnTo>
                  <a:lnTo>
                    <a:pt x="1180659" y="0"/>
                  </a:lnTo>
                  <a:lnTo>
                    <a:pt x="1222930" y="8534"/>
                  </a:lnTo>
                  <a:lnTo>
                    <a:pt x="1257449" y="31807"/>
                  </a:lnTo>
                  <a:lnTo>
                    <a:pt x="1280722" y="66326"/>
                  </a:lnTo>
                  <a:lnTo>
                    <a:pt x="1289256" y="108597"/>
                  </a:lnTo>
                  <a:lnTo>
                    <a:pt x="1289256" y="651571"/>
                  </a:lnTo>
                  <a:close/>
                </a:path>
              </a:pathLst>
            </a:custGeom>
            <a:solidFill>
              <a:srgbClr val="830051"/>
            </a:solidFill>
          </p:spPr>
          <p:txBody>
            <a:bodyPr wrap="square" lIns="0" tIns="0" rIns="0" bIns="0" rtlCol="0"/>
            <a:lstStyle/>
            <a:p>
              <a:endParaRPr sz="1800"/>
            </a:p>
          </p:txBody>
        </p:sp>
        <p:sp>
          <p:nvSpPr>
            <p:cNvPr id="5" name="object 5"/>
            <p:cNvSpPr/>
            <p:nvPr/>
          </p:nvSpPr>
          <p:spPr>
            <a:xfrm>
              <a:off x="9933130" y="3222846"/>
              <a:ext cx="1289685" cy="652145"/>
            </a:xfrm>
            <a:custGeom>
              <a:avLst/>
              <a:gdLst/>
              <a:ahLst/>
              <a:cxnLst/>
              <a:rect l="l" t="t" r="r" b="b"/>
              <a:pathLst>
                <a:path w="1289684" h="652145">
                  <a:moveTo>
                    <a:pt x="1289256" y="651571"/>
                  </a:moveTo>
                  <a:lnTo>
                    <a:pt x="0" y="651571"/>
                  </a:lnTo>
                  <a:lnTo>
                    <a:pt x="0" y="108597"/>
                  </a:lnTo>
                  <a:lnTo>
                    <a:pt x="8534" y="66326"/>
                  </a:lnTo>
                  <a:lnTo>
                    <a:pt x="31807" y="31807"/>
                  </a:lnTo>
                  <a:lnTo>
                    <a:pt x="66326" y="8534"/>
                  </a:lnTo>
                  <a:lnTo>
                    <a:pt x="108598" y="0"/>
                  </a:lnTo>
                  <a:lnTo>
                    <a:pt x="1180659" y="0"/>
                  </a:lnTo>
                  <a:lnTo>
                    <a:pt x="1222930" y="8534"/>
                  </a:lnTo>
                  <a:lnTo>
                    <a:pt x="1257449" y="31807"/>
                  </a:lnTo>
                  <a:lnTo>
                    <a:pt x="1280722" y="66326"/>
                  </a:lnTo>
                  <a:lnTo>
                    <a:pt x="1289256" y="108597"/>
                  </a:lnTo>
                  <a:lnTo>
                    <a:pt x="1289256" y="651571"/>
                  </a:lnTo>
                  <a:close/>
                </a:path>
              </a:pathLst>
            </a:custGeom>
            <a:solidFill>
              <a:srgbClr val="3F4444"/>
            </a:solidFill>
          </p:spPr>
          <p:txBody>
            <a:bodyPr wrap="square" lIns="0" tIns="0" rIns="0" bIns="0" rtlCol="0"/>
            <a:lstStyle/>
            <a:p>
              <a:endParaRPr sz="1800"/>
            </a:p>
          </p:txBody>
        </p:sp>
      </p:grpSp>
      <p:grpSp>
        <p:nvGrpSpPr>
          <p:cNvPr id="6" name="object 6"/>
          <p:cNvGrpSpPr/>
          <p:nvPr/>
        </p:nvGrpSpPr>
        <p:grpSpPr>
          <a:xfrm>
            <a:off x="47742" y="4048033"/>
            <a:ext cx="740569" cy="513398"/>
            <a:chOff x="63656" y="5394203"/>
            <a:chExt cx="987425" cy="684530"/>
          </a:xfrm>
        </p:grpSpPr>
        <p:sp>
          <p:nvSpPr>
            <p:cNvPr id="7" name="object 7"/>
            <p:cNvSpPr/>
            <p:nvPr/>
          </p:nvSpPr>
          <p:spPr>
            <a:xfrm>
              <a:off x="63656" y="5394203"/>
              <a:ext cx="987425" cy="334645"/>
            </a:xfrm>
            <a:custGeom>
              <a:avLst/>
              <a:gdLst/>
              <a:ahLst/>
              <a:cxnLst/>
              <a:rect l="l" t="t" r="r" b="b"/>
              <a:pathLst>
                <a:path w="987425" h="334645">
                  <a:moveTo>
                    <a:pt x="986873" y="0"/>
                  </a:moveTo>
                  <a:lnTo>
                    <a:pt x="986873" y="334403"/>
                  </a:lnTo>
                  <a:lnTo>
                    <a:pt x="63901" y="334403"/>
                  </a:lnTo>
                  <a:lnTo>
                    <a:pt x="39027" y="329381"/>
                  </a:lnTo>
                  <a:lnTo>
                    <a:pt x="18716" y="315687"/>
                  </a:lnTo>
                  <a:lnTo>
                    <a:pt x="5021" y="295375"/>
                  </a:lnTo>
                  <a:lnTo>
                    <a:pt x="0" y="270502"/>
                  </a:lnTo>
                  <a:lnTo>
                    <a:pt x="0" y="63899"/>
                  </a:lnTo>
                  <a:lnTo>
                    <a:pt x="5021" y="39028"/>
                  </a:lnTo>
                  <a:lnTo>
                    <a:pt x="18716" y="18716"/>
                  </a:lnTo>
                  <a:lnTo>
                    <a:pt x="39027" y="5021"/>
                  </a:lnTo>
                  <a:lnTo>
                    <a:pt x="63901" y="0"/>
                  </a:lnTo>
                  <a:lnTo>
                    <a:pt x="986873" y="0"/>
                  </a:lnTo>
                  <a:close/>
                </a:path>
              </a:pathLst>
            </a:custGeom>
            <a:solidFill>
              <a:srgbClr val="830051"/>
            </a:solidFill>
          </p:spPr>
          <p:txBody>
            <a:bodyPr wrap="square" lIns="0" tIns="0" rIns="0" bIns="0" rtlCol="0"/>
            <a:lstStyle/>
            <a:p>
              <a:endParaRPr sz="1800"/>
            </a:p>
          </p:txBody>
        </p:sp>
        <p:sp>
          <p:nvSpPr>
            <p:cNvPr id="8" name="object 8"/>
            <p:cNvSpPr/>
            <p:nvPr/>
          </p:nvSpPr>
          <p:spPr>
            <a:xfrm>
              <a:off x="63656" y="5743802"/>
              <a:ext cx="987425" cy="334645"/>
            </a:xfrm>
            <a:custGeom>
              <a:avLst/>
              <a:gdLst/>
              <a:ahLst/>
              <a:cxnLst/>
              <a:rect l="l" t="t" r="r" b="b"/>
              <a:pathLst>
                <a:path w="987425" h="334645">
                  <a:moveTo>
                    <a:pt x="986873" y="0"/>
                  </a:moveTo>
                  <a:lnTo>
                    <a:pt x="986873" y="334401"/>
                  </a:lnTo>
                  <a:lnTo>
                    <a:pt x="63900" y="334401"/>
                  </a:lnTo>
                  <a:lnTo>
                    <a:pt x="39027" y="329379"/>
                  </a:lnTo>
                  <a:lnTo>
                    <a:pt x="18715" y="315684"/>
                  </a:lnTo>
                  <a:lnTo>
                    <a:pt x="5021" y="295373"/>
                  </a:lnTo>
                  <a:lnTo>
                    <a:pt x="0" y="270500"/>
                  </a:lnTo>
                  <a:lnTo>
                    <a:pt x="0" y="63900"/>
                  </a:lnTo>
                  <a:lnTo>
                    <a:pt x="5021" y="39027"/>
                  </a:lnTo>
                  <a:lnTo>
                    <a:pt x="18716" y="18716"/>
                  </a:lnTo>
                  <a:lnTo>
                    <a:pt x="39027" y="5021"/>
                  </a:lnTo>
                  <a:lnTo>
                    <a:pt x="63900" y="0"/>
                  </a:lnTo>
                  <a:lnTo>
                    <a:pt x="986873" y="0"/>
                  </a:lnTo>
                  <a:close/>
                </a:path>
              </a:pathLst>
            </a:custGeom>
            <a:solidFill>
              <a:srgbClr val="3F4444"/>
            </a:solidFill>
          </p:spPr>
          <p:txBody>
            <a:bodyPr wrap="square" lIns="0" tIns="0" rIns="0" bIns="0" rtlCol="0"/>
            <a:lstStyle/>
            <a:p>
              <a:endParaRPr sz="1800"/>
            </a:p>
          </p:txBody>
        </p:sp>
      </p:grpSp>
      <p:sp>
        <p:nvSpPr>
          <p:cNvPr id="9" name="object 9"/>
          <p:cNvSpPr txBox="1">
            <a:spLocks noGrp="1"/>
          </p:cNvSpPr>
          <p:nvPr>
            <p:ph type="title"/>
          </p:nvPr>
        </p:nvSpPr>
        <p:spPr>
          <a:xfrm>
            <a:off x="222350" y="217223"/>
            <a:ext cx="5213866" cy="355867"/>
          </a:xfrm>
          <a:prstGeom prst="rect">
            <a:avLst/>
          </a:prstGeom>
        </p:spPr>
        <p:txBody>
          <a:bodyPr vert="horz" wrap="square" lIns="0" tIns="9525" rIns="0" bIns="0" rtlCol="0">
            <a:spAutoFit/>
          </a:bodyPr>
          <a:lstStyle/>
          <a:p>
            <a:pPr marL="9525">
              <a:spcBef>
                <a:spcPts val="75"/>
              </a:spcBef>
            </a:pPr>
            <a:r>
              <a:rPr dirty="0"/>
              <a:t>Overall</a:t>
            </a:r>
            <a:r>
              <a:rPr spc="-11" dirty="0"/>
              <a:t> </a:t>
            </a:r>
            <a:r>
              <a:rPr dirty="0"/>
              <a:t>survival</a:t>
            </a:r>
            <a:r>
              <a:rPr spc="-11" dirty="0"/>
              <a:t> </a:t>
            </a:r>
            <a:r>
              <a:rPr dirty="0"/>
              <a:t>at</a:t>
            </a:r>
            <a:r>
              <a:rPr spc="-11" dirty="0"/>
              <a:t> </a:t>
            </a:r>
            <a:r>
              <a:rPr dirty="0"/>
              <a:t>28%</a:t>
            </a:r>
            <a:r>
              <a:rPr spc="-11" dirty="0"/>
              <a:t> </a:t>
            </a:r>
            <a:r>
              <a:rPr dirty="0"/>
              <a:t>maturity</a:t>
            </a:r>
            <a:r>
              <a:rPr spc="-11" dirty="0"/>
              <a:t> </a:t>
            </a:r>
            <a:r>
              <a:rPr spc="-8" dirty="0"/>
              <a:t>overall</a:t>
            </a:r>
          </a:p>
        </p:txBody>
      </p:sp>
      <p:sp>
        <p:nvSpPr>
          <p:cNvPr id="10" name="object 10"/>
          <p:cNvSpPr txBox="1"/>
          <p:nvPr/>
        </p:nvSpPr>
        <p:spPr>
          <a:xfrm>
            <a:off x="1796245" y="767984"/>
            <a:ext cx="1524953" cy="217367"/>
          </a:xfrm>
          <a:prstGeom prst="rect">
            <a:avLst/>
          </a:prstGeom>
        </p:spPr>
        <p:txBody>
          <a:bodyPr vert="horz" wrap="square" lIns="0" tIns="9525" rIns="0" bIns="0" rtlCol="0">
            <a:spAutoFit/>
          </a:bodyPr>
          <a:lstStyle/>
          <a:p>
            <a:pPr marL="9525">
              <a:spcBef>
                <a:spcPts val="75"/>
              </a:spcBef>
            </a:pPr>
            <a:r>
              <a:rPr sz="1350" b="1" dirty="0">
                <a:solidFill>
                  <a:srgbClr val="830051"/>
                </a:solidFill>
                <a:latin typeface="Arial"/>
                <a:cs typeface="Arial"/>
              </a:rPr>
              <a:t>Overall </a:t>
            </a:r>
            <a:r>
              <a:rPr sz="1350" b="1" spc="-8" dirty="0">
                <a:solidFill>
                  <a:srgbClr val="830051"/>
                </a:solidFill>
                <a:latin typeface="Arial"/>
                <a:cs typeface="Arial"/>
              </a:rPr>
              <a:t>population</a:t>
            </a:r>
            <a:endParaRPr sz="1350">
              <a:latin typeface="Arial"/>
              <a:cs typeface="Arial"/>
            </a:endParaRPr>
          </a:p>
        </p:txBody>
      </p:sp>
      <p:sp>
        <p:nvSpPr>
          <p:cNvPr id="11" name="object 11"/>
          <p:cNvSpPr txBox="1"/>
          <p:nvPr/>
        </p:nvSpPr>
        <p:spPr>
          <a:xfrm>
            <a:off x="5726348" y="767984"/>
            <a:ext cx="2648903" cy="217367"/>
          </a:xfrm>
          <a:prstGeom prst="rect">
            <a:avLst/>
          </a:prstGeom>
        </p:spPr>
        <p:txBody>
          <a:bodyPr vert="horz" wrap="square" lIns="0" tIns="9525" rIns="0" bIns="0" rtlCol="0">
            <a:spAutoFit/>
          </a:bodyPr>
          <a:lstStyle/>
          <a:p>
            <a:pPr marL="9525">
              <a:spcBef>
                <a:spcPts val="75"/>
              </a:spcBef>
            </a:pPr>
            <a:r>
              <a:rPr sz="1350" b="1" dirty="0">
                <a:solidFill>
                  <a:srgbClr val="830051"/>
                </a:solidFill>
                <a:latin typeface="Arial"/>
                <a:cs typeface="Arial"/>
              </a:rPr>
              <a:t>AKT pathway-altered </a:t>
            </a:r>
            <a:r>
              <a:rPr sz="1350" b="1" spc="-8" dirty="0">
                <a:solidFill>
                  <a:srgbClr val="830051"/>
                </a:solidFill>
                <a:latin typeface="Arial"/>
                <a:cs typeface="Arial"/>
              </a:rPr>
              <a:t>population</a:t>
            </a:r>
            <a:endParaRPr sz="1350">
              <a:latin typeface="Arial"/>
              <a:cs typeface="Arial"/>
            </a:endParaRPr>
          </a:p>
        </p:txBody>
      </p:sp>
      <p:sp>
        <p:nvSpPr>
          <p:cNvPr id="12" name="object 12"/>
          <p:cNvSpPr txBox="1"/>
          <p:nvPr/>
        </p:nvSpPr>
        <p:spPr>
          <a:xfrm>
            <a:off x="852309" y="3659011"/>
            <a:ext cx="3858578" cy="378950"/>
          </a:xfrm>
          <a:prstGeom prst="rect">
            <a:avLst/>
          </a:prstGeom>
        </p:spPr>
        <p:txBody>
          <a:bodyPr vert="horz" wrap="square" lIns="0" tIns="9525" rIns="0" bIns="0" rtlCol="0">
            <a:spAutoFit/>
          </a:bodyPr>
          <a:lstStyle/>
          <a:p>
            <a:pPr marL="9525">
              <a:spcBef>
                <a:spcPts val="75"/>
              </a:spcBef>
              <a:tabLst>
                <a:tab pos="274320" algn="l"/>
                <a:tab pos="539591" algn="l"/>
                <a:tab pos="804863" algn="l"/>
                <a:tab pos="1069658" algn="l"/>
                <a:tab pos="1292542" algn="l"/>
                <a:tab pos="1557814" algn="l"/>
                <a:tab pos="1823085" algn="l"/>
                <a:tab pos="2088356" algn="l"/>
                <a:tab pos="2353151" algn="l"/>
                <a:tab pos="2618422" algn="l"/>
                <a:tab pos="2883694" algn="l"/>
                <a:tab pos="3148965" algn="l"/>
                <a:tab pos="3413760" algn="l"/>
                <a:tab pos="3679031" algn="l"/>
              </a:tabLst>
            </a:pPr>
            <a:r>
              <a:rPr sz="1200" spc="-38" dirty="0">
                <a:solidFill>
                  <a:srgbClr val="3F4444"/>
                </a:solidFill>
                <a:latin typeface="Arial"/>
                <a:cs typeface="Arial"/>
              </a:rPr>
              <a:t>0</a:t>
            </a:r>
            <a:r>
              <a:rPr sz="1200" dirty="0">
                <a:solidFill>
                  <a:srgbClr val="3F4444"/>
                </a:solidFill>
                <a:latin typeface="Arial"/>
                <a:cs typeface="Arial"/>
              </a:rPr>
              <a:t>	</a:t>
            </a:r>
            <a:r>
              <a:rPr sz="1200" spc="-38" dirty="0">
                <a:solidFill>
                  <a:srgbClr val="3F4444"/>
                </a:solidFill>
                <a:latin typeface="Arial"/>
                <a:cs typeface="Arial"/>
              </a:rPr>
              <a:t>2</a:t>
            </a:r>
            <a:r>
              <a:rPr sz="1200" dirty="0">
                <a:solidFill>
                  <a:srgbClr val="3F4444"/>
                </a:solidFill>
                <a:latin typeface="Arial"/>
                <a:cs typeface="Arial"/>
              </a:rPr>
              <a:t>	</a:t>
            </a:r>
            <a:r>
              <a:rPr sz="1200" spc="-38" dirty="0">
                <a:solidFill>
                  <a:srgbClr val="3F4444"/>
                </a:solidFill>
                <a:latin typeface="Arial"/>
                <a:cs typeface="Arial"/>
              </a:rPr>
              <a:t>4</a:t>
            </a:r>
            <a:r>
              <a:rPr sz="1200" dirty="0">
                <a:solidFill>
                  <a:srgbClr val="3F4444"/>
                </a:solidFill>
                <a:latin typeface="Arial"/>
                <a:cs typeface="Arial"/>
              </a:rPr>
              <a:t>	</a:t>
            </a:r>
            <a:r>
              <a:rPr sz="1200" spc="-38" dirty="0">
                <a:solidFill>
                  <a:srgbClr val="3F4444"/>
                </a:solidFill>
                <a:latin typeface="Arial"/>
                <a:cs typeface="Arial"/>
              </a:rPr>
              <a:t>6</a:t>
            </a:r>
            <a:r>
              <a:rPr sz="1200" dirty="0">
                <a:solidFill>
                  <a:srgbClr val="3F4444"/>
                </a:solidFill>
                <a:latin typeface="Arial"/>
                <a:cs typeface="Arial"/>
              </a:rPr>
              <a:t>	</a:t>
            </a:r>
            <a:r>
              <a:rPr sz="1200" spc="-38" dirty="0">
                <a:solidFill>
                  <a:srgbClr val="3F4444"/>
                </a:solidFill>
                <a:latin typeface="Arial"/>
                <a:cs typeface="Arial"/>
              </a:rPr>
              <a:t>8</a:t>
            </a:r>
            <a:r>
              <a:rPr sz="1200" dirty="0">
                <a:solidFill>
                  <a:srgbClr val="3F4444"/>
                </a:solidFill>
                <a:latin typeface="Arial"/>
                <a:cs typeface="Arial"/>
              </a:rPr>
              <a:t>	</a:t>
            </a:r>
            <a:r>
              <a:rPr sz="1200" spc="-19" dirty="0">
                <a:solidFill>
                  <a:srgbClr val="3F4444"/>
                </a:solidFill>
                <a:latin typeface="Arial"/>
                <a:cs typeface="Arial"/>
              </a:rPr>
              <a:t>10</a:t>
            </a:r>
            <a:r>
              <a:rPr sz="1200" dirty="0">
                <a:solidFill>
                  <a:srgbClr val="3F4444"/>
                </a:solidFill>
                <a:latin typeface="Arial"/>
                <a:cs typeface="Arial"/>
              </a:rPr>
              <a:t>	</a:t>
            </a:r>
            <a:r>
              <a:rPr sz="1200" spc="-19" dirty="0">
                <a:solidFill>
                  <a:srgbClr val="3F4444"/>
                </a:solidFill>
                <a:latin typeface="Arial"/>
                <a:cs typeface="Arial"/>
              </a:rPr>
              <a:t>12</a:t>
            </a:r>
            <a:r>
              <a:rPr sz="1200" dirty="0">
                <a:solidFill>
                  <a:srgbClr val="3F4444"/>
                </a:solidFill>
                <a:latin typeface="Arial"/>
                <a:cs typeface="Arial"/>
              </a:rPr>
              <a:t>	</a:t>
            </a:r>
            <a:r>
              <a:rPr sz="1200" spc="-19" dirty="0">
                <a:solidFill>
                  <a:srgbClr val="3F4444"/>
                </a:solidFill>
                <a:latin typeface="Arial"/>
                <a:cs typeface="Arial"/>
              </a:rPr>
              <a:t>14</a:t>
            </a:r>
            <a:r>
              <a:rPr sz="1200" dirty="0">
                <a:solidFill>
                  <a:srgbClr val="3F4444"/>
                </a:solidFill>
                <a:latin typeface="Arial"/>
                <a:cs typeface="Arial"/>
              </a:rPr>
              <a:t>	</a:t>
            </a:r>
            <a:r>
              <a:rPr sz="1200" spc="-19" dirty="0">
                <a:solidFill>
                  <a:srgbClr val="3F4444"/>
                </a:solidFill>
                <a:latin typeface="Arial"/>
                <a:cs typeface="Arial"/>
              </a:rPr>
              <a:t>16</a:t>
            </a:r>
            <a:r>
              <a:rPr sz="1200" dirty="0">
                <a:solidFill>
                  <a:srgbClr val="3F4444"/>
                </a:solidFill>
                <a:latin typeface="Arial"/>
                <a:cs typeface="Arial"/>
              </a:rPr>
              <a:t>	</a:t>
            </a:r>
            <a:r>
              <a:rPr sz="1200" spc="-19" dirty="0">
                <a:solidFill>
                  <a:srgbClr val="3F4444"/>
                </a:solidFill>
                <a:latin typeface="Arial"/>
                <a:cs typeface="Arial"/>
              </a:rPr>
              <a:t>18</a:t>
            </a:r>
            <a:r>
              <a:rPr sz="1200" dirty="0">
                <a:solidFill>
                  <a:srgbClr val="3F4444"/>
                </a:solidFill>
                <a:latin typeface="Arial"/>
                <a:cs typeface="Arial"/>
              </a:rPr>
              <a:t>	</a:t>
            </a:r>
            <a:r>
              <a:rPr sz="1200" spc="-19" dirty="0">
                <a:solidFill>
                  <a:srgbClr val="3F4444"/>
                </a:solidFill>
                <a:latin typeface="Arial"/>
                <a:cs typeface="Arial"/>
              </a:rPr>
              <a:t>20</a:t>
            </a:r>
            <a:r>
              <a:rPr sz="1200" dirty="0">
                <a:solidFill>
                  <a:srgbClr val="3F4444"/>
                </a:solidFill>
                <a:latin typeface="Arial"/>
                <a:cs typeface="Arial"/>
              </a:rPr>
              <a:t>	</a:t>
            </a:r>
            <a:r>
              <a:rPr sz="1200" spc="-19" dirty="0">
                <a:solidFill>
                  <a:srgbClr val="3F4444"/>
                </a:solidFill>
                <a:latin typeface="Arial"/>
                <a:cs typeface="Arial"/>
              </a:rPr>
              <a:t>22</a:t>
            </a:r>
            <a:r>
              <a:rPr sz="1200" dirty="0">
                <a:solidFill>
                  <a:srgbClr val="3F4444"/>
                </a:solidFill>
                <a:latin typeface="Arial"/>
                <a:cs typeface="Arial"/>
              </a:rPr>
              <a:t>	</a:t>
            </a:r>
            <a:r>
              <a:rPr sz="1200" spc="-19" dirty="0">
                <a:solidFill>
                  <a:srgbClr val="3F4444"/>
                </a:solidFill>
                <a:latin typeface="Arial"/>
                <a:cs typeface="Arial"/>
              </a:rPr>
              <a:t>24</a:t>
            </a:r>
            <a:r>
              <a:rPr sz="1200" dirty="0">
                <a:solidFill>
                  <a:srgbClr val="3F4444"/>
                </a:solidFill>
                <a:latin typeface="Arial"/>
                <a:cs typeface="Arial"/>
              </a:rPr>
              <a:t>	</a:t>
            </a:r>
            <a:r>
              <a:rPr sz="1200" spc="-19" dirty="0">
                <a:solidFill>
                  <a:srgbClr val="3F4444"/>
                </a:solidFill>
                <a:latin typeface="Arial"/>
                <a:cs typeface="Arial"/>
              </a:rPr>
              <a:t>26</a:t>
            </a:r>
            <a:r>
              <a:rPr sz="1200" dirty="0">
                <a:solidFill>
                  <a:srgbClr val="3F4444"/>
                </a:solidFill>
                <a:latin typeface="Arial"/>
                <a:cs typeface="Arial"/>
              </a:rPr>
              <a:t>	</a:t>
            </a:r>
            <a:r>
              <a:rPr sz="1200" spc="-19" dirty="0">
                <a:solidFill>
                  <a:srgbClr val="3F4444"/>
                </a:solidFill>
                <a:latin typeface="Arial"/>
                <a:cs typeface="Arial"/>
              </a:rPr>
              <a:t>28</a:t>
            </a:r>
            <a:endParaRPr sz="1200">
              <a:latin typeface="Arial"/>
              <a:cs typeface="Arial"/>
            </a:endParaRPr>
          </a:p>
          <a:p>
            <a:pPr marL="609600">
              <a:spcBef>
                <a:spcPts val="38"/>
              </a:spcBef>
            </a:pPr>
            <a:r>
              <a:rPr sz="1200" dirty="0">
                <a:solidFill>
                  <a:srgbClr val="3F4444"/>
                </a:solidFill>
                <a:latin typeface="Arial"/>
                <a:cs typeface="Arial"/>
              </a:rPr>
              <a:t>Time</a:t>
            </a:r>
            <a:r>
              <a:rPr sz="1200" spc="-34" dirty="0">
                <a:solidFill>
                  <a:srgbClr val="3F4444"/>
                </a:solidFill>
                <a:latin typeface="Arial"/>
                <a:cs typeface="Arial"/>
              </a:rPr>
              <a:t> </a:t>
            </a:r>
            <a:r>
              <a:rPr sz="1200" dirty="0">
                <a:solidFill>
                  <a:srgbClr val="3F4444"/>
                </a:solidFill>
                <a:latin typeface="Arial"/>
                <a:cs typeface="Arial"/>
              </a:rPr>
              <a:t>from</a:t>
            </a:r>
            <a:r>
              <a:rPr sz="1200" spc="-34" dirty="0">
                <a:solidFill>
                  <a:srgbClr val="3F4444"/>
                </a:solidFill>
                <a:latin typeface="Arial"/>
                <a:cs typeface="Arial"/>
              </a:rPr>
              <a:t> </a:t>
            </a:r>
            <a:r>
              <a:rPr sz="1200" dirty="0">
                <a:solidFill>
                  <a:srgbClr val="3F4444"/>
                </a:solidFill>
                <a:latin typeface="Arial"/>
                <a:cs typeface="Arial"/>
              </a:rPr>
              <a:t>randomization</a:t>
            </a:r>
            <a:r>
              <a:rPr sz="1200" spc="-30" dirty="0">
                <a:solidFill>
                  <a:srgbClr val="3F4444"/>
                </a:solidFill>
                <a:latin typeface="Arial"/>
                <a:cs typeface="Arial"/>
              </a:rPr>
              <a:t> </a:t>
            </a:r>
            <a:r>
              <a:rPr sz="1200" spc="-8" dirty="0">
                <a:solidFill>
                  <a:srgbClr val="3F4444"/>
                </a:solidFill>
                <a:latin typeface="Arial"/>
                <a:cs typeface="Arial"/>
              </a:rPr>
              <a:t>(months)</a:t>
            </a:r>
            <a:endParaRPr sz="1200">
              <a:latin typeface="Arial"/>
              <a:cs typeface="Arial"/>
            </a:endParaRPr>
          </a:p>
        </p:txBody>
      </p:sp>
      <p:graphicFrame>
        <p:nvGraphicFramePr>
          <p:cNvPr id="13" name="object 13"/>
          <p:cNvGraphicFramePr>
            <a:graphicFrameLocks noGrp="1"/>
          </p:cNvGraphicFramePr>
          <p:nvPr/>
        </p:nvGraphicFramePr>
        <p:xfrm>
          <a:off x="766763" y="4038679"/>
          <a:ext cx="3983352" cy="528638"/>
        </p:xfrm>
        <a:graphic>
          <a:graphicData uri="http://schemas.openxmlformats.org/drawingml/2006/table">
            <a:tbl>
              <a:tblPr firstRow="1" bandRow="1">
                <a:tableStyleId>{2D5ABB26-0587-4C30-8999-92F81FD0307C}</a:tableStyleId>
              </a:tblPr>
              <a:tblGrid>
                <a:gridCol w="265271">
                  <a:extLst>
                    <a:ext uri="{9D8B030D-6E8A-4147-A177-3AD203B41FA5}">
                      <a16:colId xmlns:a16="http://schemas.microsoft.com/office/drawing/2014/main" val="20000"/>
                    </a:ext>
                  </a:extLst>
                </a:gridCol>
                <a:gridCol w="265271">
                  <a:extLst>
                    <a:ext uri="{9D8B030D-6E8A-4147-A177-3AD203B41FA5}">
                      <a16:colId xmlns:a16="http://schemas.microsoft.com/office/drawing/2014/main" val="20001"/>
                    </a:ext>
                  </a:extLst>
                </a:gridCol>
                <a:gridCol w="265271">
                  <a:extLst>
                    <a:ext uri="{9D8B030D-6E8A-4147-A177-3AD203B41FA5}">
                      <a16:colId xmlns:a16="http://schemas.microsoft.com/office/drawing/2014/main" val="20002"/>
                    </a:ext>
                  </a:extLst>
                </a:gridCol>
                <a:gridCol w="288607">
                  <a:extLst>
                    <a:ext uri="{9D8B030D-6E8A-4147-A177-3AD203B41FA5}">
                      <a16:colId xmlns:a16="http://schemas.microsoft.com/office/drawing/2014/main" val="20003"/>
                    </a:ext>
                  </a:extLst>
                </a:gridCol>
                <a:gridCol w="242411">
                  <a:extLst>
                    <a:ext uri="{9D8B030D-6E8A-4147-A177-3AD203B41FA5}">
                      <a16:colId xmlns:a16="http://schemas.microsoft.com/office/drawing/2014/main" val="20004"/>
                    </a:ext>
                  </a:extLst>
                </a:gridCol>
                <a:gridCol w="273844">
                  <a:extLst>
                    <a:ext uri="{9D8B030D-6E8A-4147-A177-3AD203B41FA5}">
                      <a16:colId xmlns:a16="http://schemas.microsoft.com/office/drawing/2014/main" val="20005"/>
                    </a:ext>
                  </a:extLst>
                </a:gridCol>
                <a:gridCol w="257651">
                  <a:extLst>
                    <a:ext uri="{9D8B030D-6E8A-4147-A177-3AD203B41FA5}">
                      <a16:colId xmlns:a16="http://schemas.microsoft.com/office/drawing/2014/main" val="20006"/>
                    </a:ext>
                  </a:extLst>
                </a:gridCol>
                <a:gridCol w="265748">
                  <a:extLst>
                    <a:ext uri="{9D8B030D-6E8A-4147-A177-3AD203B41FA5}">
                      <a16:colId xmlns:a16="http://schemas.microsoft.com/office/drawing/2014/main" val="20007"/>
                    </a:ext>
                  </a:extLst>
                </a:gridCol>
                <a:gridCol w="265748">
                  <a:extLst>
                    <a:ext uri="{9D8B030D-6E8A-4147-A177-3AD203B41FA5}">
                      <a16:colId xmlns:a16="http://schemas.microsoft.com/office/drawing/2014/main" val="20008"/>
                    </a:ext>
                  </a:extLst>
                </a:gridCol>
                <a:gridCol w="265747">
                  <a:extLst>
                    <a:ext uri="{9D8B030D-6E8A-4147-A177-3AD203B41FA5}">
                      <a16:colId xmlns:a16="http://schemas.microsoft.com/office/drawing/2014/main" val="20009"/>
                    </a:ext>
                  </a:extLst>
                </a:gridCol>
                <a:gridCol w="265747">
                  <a:extLst>
                    <a:ext uri="{9D8B030D-6E8A-4147-A177-3AD203B41FA5}">
                      <a16:colId xmlns:a16="http://schemas.microsoft.com/office/drawing/2014/main" val="20010"/>
                    </a:ext>
                  </a:extLst>
                </a:gridCol>
                <a:gridCol w="265747">
                  <a:extLst>
                    <a:ext uri="{9D8B030D-6E8A-4147-A177-3AD203B41FA5}">
                      <a16:colId xmlns:a16="http://schemas.microsoft.com/office/drawing/2014/main" val="20011"/>
                    </a:ext>
                  </a:extLst>
                </a:gridCol>
                <a:gridCol w="266223">
                  <a:extLst>
                    <a:ext uri="{9D8B030D-6E8A-4147-A177-3AD203B41FA5}">
                      <a16:colId xmlns:a16="http://schemas.microsoft.com/office/drawing/2014/main" val="20012"/>
                    </a:ext>
                  </a:extLst>
                </a:gridCol>
                <a:gridCol w="264795">
                  <a:extLst>
                    <a:ext uri="{9D8B030D-6E8A-4147-A177-3AD203B41FA5}">
                      <a16:colId xmlns:a16="http://schemas.microsoft.com/office/drawing/2014/main" val="20013"/>
                    </a:ext>
                  </a:extLst>
                </a:gridCol>
                <a:gridCol w="265271">
                  <a:extLst>
                    <a:ext uri="{9D8B030D-6E8A-4147-A177-3AD203B41FA5}">
                      <a16:colId xmlns:a16="http://schemas.microsoft.com/office/drawing/2014/main" val="20014"/>
                    </a:ext>
                  </a:extLst>
                </a:gridCol>
              </a:tblGrid>
              <a:tr h="264319">
                <a:tc>
                  <a:txBody>
                    <a:bodyPr/>
                    <a:lstStyle/>
                    <a:p>
                      <a:pPr marR="61594" algn="r">
                        <a:lnSpc>
                          <a:spcPct val="100000"/>
                        </a:lnSpc>
                        <a:spcBef>
                          <a:spcPts val="795"/>
                        </a:spcBef>
                      </a:pPr>
                      <a:r>
                        <a:rPr sz="800" spc="-25" dirty="0">
                          <a:solidFill>
                            <a:srgbClr val="830051"/>
                          </a:solidFill>
                          <a:latin typeface="Arial"/>
                          <a:cs typeface="Arial"/>
                        </a:rPr>
                        <a:t>355</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R="61594" algn="r">
                        <a:lnSpc>
                          <a:spcPct val="100000"/>
                        </a:lnSpc>
                        <a:spcBef>
                          <a:spcPts val="795"/>
                        </a:spcBef>
                      </a:pPr>
                      <a:r>
                        <a:rPr sz="800" spc="-25" dirty="0">
                          <a:solidFill>
                            <a:srgbClr val="830051"/>
                          </a:solidFill>
                          <a:latin typeface="Arial"/>
                          <a:cs typeface="Arial"/>
                        </a:rPr>
                        <a:t>343</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R="61594" algn="r">
                        <a:lnSpc>
                          <a:spcPct val="100000"/>
                        </a:lnSpc>
                        <a:spcBef>
                          <a:spcPts val="795"/>
                        </a:spcBef>
                      </a:pPr>
                      <a:r>
                        <a:rPr sz="800" spc="-25" dirty="0">
                          <a:solidFill>
                            <a:srgbClr val="830051"/>
                          </a:solidFill>
                          <a:latin typeface="Arial"/>
                          <a:cs typeface="Arial"/>
                        </a:rPr>
                        <a:t>327</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R="20955" algn="ctr">
                        <a:lnSpc>
                          <a:spcPct val="100000"/>
                        </a:lnSpc>
                        <a:spcBef>
                          <a:spcPts val="795"/>
                        </a:spcBef>
                      </a:pPr>
                      <a:r>
                        <a:rPr sz="800" spc="-25" dirty="0">
                          <a:solidFill>
                            <a:srgbClr val="830051"/>
                          </a:solidFill>
                          <a:latin typeface="Arial"/>
                          <a:cs typeface="Arial"/>
                        </a:rPr>
                        <a:t>318</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R="20955" algn="ctr">
                        <a:lnSpc>
                          <a:spcPct val="100000"/>
                        </a:lnSpc>
                        <a:spcBef>
                          <a:spcPts val="795"/>
                        </a:spcBef>
                      </a:pPr>
                      <a:r>
                        <a:rPr sz="800" spc="-25" dirty="0">
                          <a:solidFill>
                            <a:srgbClr val="830051"/>
                          </a:solidFill>
                          <a:latin typeface="Arial"/>
                          <a:cs typeface="Arial"/>
                        </a:rPr>
                        <a:t>306</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R="635" algn="ctr">
                        <a:lnSpc>
                          <a:spcPct val="100000"/>
                        </a:lnSpc>
                        <a:spcBef>
                          <a:spcPts val="795"/>
                        </a:spcBef>
                      </a:pPr>
                      <a:r>
                        <a:rPr sz="800" spc="-25" dirty="0">
                          <a:solidFill>
                            <a:srgbClr val="830051"/>
                          </a:solidFill>
                          <a:latin typeface="Arial"/>
                          <a:cs typeface="Arial"/>
                        </a:rPr>
                        <a:t>295</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R="635" algn="ctr">
                        <a:lnSpc>
                          <a:spcPct val="100000"/>
                        </a:lnSpc>
                        <a:spcBef>
                          <a:spcPts val="795"/>
                        </a:spcBef>
                      </a:pPr>
                      <a:r>
                        <a:rPr sz="800" spc="-25" dirty="0">
                          <a:solidFill>
                            <a:srgbClr val="830051"/>
                          </a:solidFill>
                          <a:latin typeface="Arial"/>
                          <a:cs typeface="Arial"/>
                        </a:rPr>
                        <a:t>258</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L="1905" algn="ctr">
                        <a:lnSpc>
                          <a:spcPct val="100000"/>
                        </a:lnSpc>
                        <a:spcBef>
                          <a:spcPts val="795"/>
                        </a:spcBef>
                      </a:pPr>
                      <a:r>
                        <a:rPr sz="800" spc="-25" dirty="0">
                          <a:solidFill>
                            <a:srgbClr val="830051"/>
                          </a:solidFill>
                          <a:latin typeface="Arial"/>
                          <a:cs typeface="Arial"/>
                        </a:rPr>
                        <a:t>198</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L="1905" algn="ctr">
                        <a:lnSpc>
                          <a:spcPct val="100000"/>
                        </a:lnSpc>
                        <a:spcBef>
                          <a:spcPts val="795"/>
                        </a:spcBef>
                      </a:pPr>
                      <a:r>
                        <a:rPr sz="800" spc="-25" dirty="0">
                          <a:solidFill>
                            <a:srgbClr val="830051"/>
                          </a:solidFill>
                          <a:latin typeface="Arial"/>
                          <a:cs typeface="Arial"/>
                        </a:rPr>
                        <a:t>144</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L="1270" algn="ctr">
                        <a:lnSpc>
                          <a:spcPct val="100000"/>
                        </a:lnSpc>
                        <a:spcBef>
                          <a:spcPts val="795"/>
                        </a:spcBef>
                      </a:pPr>
                      <a:r>
                        <a:rPr sz="800" spc="-25" dirty="0">
                          <a:solidFill>
                            <a:srgbClr val="830051"/>
                          </a:solidFill>
                          <a:latin typeface="Arial"/>
                          <a:cs typeface="Arial"/>
                        </a:rPr>
                        <a:t>95</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L="1270" algn="ctr">
                        <a:lnSpc>
                          <a:spcPct val="100000"/>
                        </a:lnSpc>
                        <a:spcBef>
                          <a:spcPts val="795"/>
                        </a:spcBef>
                      </a:pPr>
                      <a:r>
                        <a:rPr sz="800" spc="-25" dirty="0">
                          <a:solidFill>
                            <a:srgbClr val="830051"/>
                          </a:solidFill>
                          <a:latin typeface="Arial"/>
                          <a:cs typeface="Arial"/>
                        </a:rPr>
                        <a:t>63</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L="1270" algn="ctr">
                        <a:lnSpc>
                          <a:spcPct val="100000"/>
                        </a:lnSpc>
                        <a:spcBef>
                          <a:spcPts val="795"/>
                        </a:spcBef>
                      </a:pPr>
                      <a:r>
                        <a:rPr sz="800" spc="-25" dirty="0">
                          <a:solidFill>
                            <a:srgbClr val="830051"/>
                          </a:solidFill>
                          <a:latin typeface="Arial"/>
                          <a:cs typeface="Arial"/>
                        </a:rPr>
                        <a:t>33</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R="133985" algn="r">
                        <a:lnSpc>
                          <a:spcPct val="100000"/>
                        </a:lnSpc>
                        <a:spcBef>
                          <a:spcPts val="795"/>
                        </a:spcBef>
                      </a:pPr>
                      <a:r>
                        <a:rPr sz="800" dirty="0">
                          <a:solidFill>
                            <a:srgbClr val="830051"/>
                          </a:solidFill>
                          <a:latin typeface="Arial"/>
                          <a:cs typeface="Arial"/>
                        </a:rPr>
                        <a:t>9</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algn="ctr">
                        <a:lnSpc>
                          <a:spcPct val="100000"/>
                        </a:lnSpc>
                        <a:spcBef>
                          <a:spcPts val="785"/>
                        </a:spcBef>
                      </a:pPr>
                      <a:r>
                        <a:rPr sz="800" dirty="0">
                          <a:solidFill>
                            <a:srgbClr val="830051"/>
                          </a:solidFill>
                          <a:latin typeface="Arial"/>
                          <a:cs typeface="Arial"/>
                        </a:rPr>
                        <a:t>2</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L="141605">
                        <a:lnSpc>
                          <a:spcPct val="100000"/>
                        </a:lnSpc>
                        <a:spcBef>
                          <a:spcPts val="785"/>
                        </a:spcBef>
                      </a:pPr>
                      <a:r>
                        <a:rPr sz="800" dirty="0">
                          <a:solidFill>
                            <a:srgbClr val="830051"/>
                          </a:solidFill>
                          <a:latin typeface="Arial"/>
                          <a:cs typeface="Arial"/>
                        </a:rPr>
                        <a:t>0</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extLst>
                  <a:ext uri="{0D108BD9-81ED-4DB2-BD59-A6C34878D82A}">
                    <a16:rowId xmlns:a16="http://schemas.microsoft.com/office/drawing/2014/main" val="10000"/>
                  </a:ext>
                </a:extLst>
              </a:tr>
              <a:tr h="264319">
                <a:tc>
                  <a:txBody>
                    <a:bodyPr/>
                    <a:lstStyle/>
                    <a:p>
                      <a:pPr marR="61594" algn="r">
                        <a:lnSpc>
                          <a:spcPct val="100000"/>
                        </a:lnSpc>
                        <a:spcBef>
                          <a:spcPts val="795"/>
                        </a:spcBef>
                      </a:pPr>
                      <a:r>
                        <a:rPr sz="800" spc="-25" dirty="0">
                          <a:solidFill>
                            <a:srgbClr val="3F4444"/>
                          </a:solidFill>
                          <a:latin typeface="Arial"/>
                          <a:cs typeface="Arial"/>
                        </a:rPr>
                        <a:t>353</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R="61594" algn="r">
                        <a:lnSpc>
                          <a:spcPct val="100000"/>
                        </a:lnSpc>
                        <a:spcBef>
                          <a:spcPts val="795"/>
                        </a:spcBef>
                      </a:pPr>
                      <a:r>
                        <a:rPr sz="800" spc="-25" dirty="0">
                          <a:solidFill>
                            <a:srgbClr val="3F4444"/>
                          </a:solidFill>
                          <a:latin typeface="Arial"/>
                          <a:cs typeface="Arial"/>
                        </a:rPr>
                        <a:t>334</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R="61594" algn="r">
                        <a:lnSpc>
                          <a:spcPct val="100000"/>
                        </a:lnSpc>
                        <a:spcBef>
                          <a:spcPts val="795"/>
                        </a:spcBef>
                      </a:pPr>
                      <a:r>
                        <a:rPr sz="800" spc="-25" dirty="0">
                          <a:solidFill>
                            <a:srgbClr val="3F4444"/>
                          </a:solidFill>
                          <a:latin typeface="Arial"/>
                          <a:cs typeface="Arial"/>
                        </a:rPr>
                        <a:t>316</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R="20955" algn="ctr">
                        <a:lnSpc>
                          <a:spcPct val="100000"/>
                        </a:lnSpc>
                        <a:spcBef>
                          <a:spcPts val="795"/>
                        </a:spcBef>
                      </a:pPr>
                      <a:r>
                        <a:rPr sz="800" spc="-25" dirty="0">
                          <a:solidFill>
                            <a:srgbClr val="3F4444"/>
                          </a:solidFill>
                          <a:latin typeface="Arial"/>
                          <a:cs typeface="Arial"/>
                        </a:rPr>
                        <a:t>301</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R="20955" algn="ctr">
                        <a:lnSpc>
                          <a:spcPct val="100000"/>
                        </a:lnSpc>
                        <a:spcBef>
                          <a:spcPts val="795"/>
                        </a:spcBef>
                      </a:pPr>
                      <a:r>
                        <a:rPr sz="800" spc="-25" dirty="0">
                          <a:solidFill>
                            <a:srgbClr val="3F4444"/>
                          </a:solidFill>
                          <a:latin typeface="Arial"/>
                          <a:cs typeface="Arial"/>
                        </a:rPr>
                        <a:t>283</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R="635" algn="ctr">
                        <a:lnSpc>
                          <a:spcPct val="100000"/>
                        </a:lnSpc>
                        <a:spcBef>
                          <a:spcPts val="795"/>
                        </a:spcBef>
                      </a:pPr>
                      <a:r>
                        <a:rPr sz="800" spc="-25" dirty="0">
                          <a:solidFill>
                            <a:srgbClr val="3F4444"/>
                          </a:solidFill>
                          <a:latin typeface="Arial"/>
                          <a:cs typeface="Arial"/>
                        </a:rPr>
                        <a:t>274</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R="635" algn="ctr">
                        <a:lnSpc>
                          <a:spcPct val="100000"/>
                        </a:lnSpc>
                        <a:spcBef>
                          <a:spcPts val="795"/>
                        </a:spcBef>
                      </a:pPr>
                      <a:r>
                        <a:rPr sz="800" spc="-25" dirty="0">
                          <a:solidFill>
                            <a:srgbClr val="3F4444"/>
                          </a:solidFill>
                          <a:latin typeface="Arial"/>
                          <a:cs typeface="Arial"/>
                        </a:rPr>
                        <a:t>237</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L="1905" algn="ctr">
                        <a:lnSpc>
                          <a:spcPct val="100000"/>
                        </a:lnSpc>
                        <a:spcBef>
                          <a:spcPts val="795"/>
                        </a:spcBef>
                      </a:pPr>
                      <a:r>
                        <a:rPr sz="800" spc="-25" dirty="0">
                          <a:solidFill>
                            <a:srgbClr val="3F4444"/>
                          </a:solidFill>
                          <a:latin typeface="Arial"/>
                          <a:cs typeface="Arial"/>
                        </a:rPr>
                        <a:t>181</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L="1905" algn="ctr">
                        <a:lnSpc>
                          <a:spcPct val="100000"/>
                        </a:lnSpc>
                        <a:spcBef>
                          <a:spcPts val="795"/>
                        </a:spcBef>
                      </a:pPr>
                      <a:r>
                        <a:rPr sz="800" spc="-25" dirty="0">
                          <a:solidFill>
                            <a:srgbClr val="3F4444"/>
                          </a:solidFill>
                          <a:latin typeface="Arial"/>
                          <a:cs typeface="Arial"/>
                        </a:rPr>
                        <a:t>134</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L="1270" algn="ctr">
                        <a:lnSpc>
                          <a:spcPct val="100000"/>
                        </a:lnSpc>
                        <a:spcBef>
                          <a:spcPts val="795"/>
                        </a:spcBef>
                      </a:pPr>
                      <a:r>
                        <a:rPr sz="800" spc="-25" dirty="0">
                          <a:solidFill>
                            <a:srgbClr val="3F4444"/>
                          </a:solidFill>
                          <a:latin typeface="Arial"/>
                          <a:cs typeface="Arial"/>
                        </a:rPr>
                        <a:t>90</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L="1270" algn="ctr">
                        <a:lnSpc>
                          <a:spcPct val="100000"/>
                        </a:lnSpc>
                        <a:spcBef>
                          <a:spcPts val="795"/>
                        </a:spcBef>
                      </a:pPr>
                      <a:r>
                        <a:rPr sz="800" spc="-25" dirty="0">
                          <a:solidFill>
                            <a:srgbClr val="3F4444"/>
                          </a:solidFill>
                          <a:latin typeface="Arial"/>
                          <a:cs typeface="Arial"/>
                        </a:rPr>
                        <a:t>59</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L="1270" algn="ctr">
                        <a:lnSpc>
                          <a:spcPct val="100000"/>
                        </a:lnSpc>
                        <a:spcBef>
                          <a:spcPts val="795"/>
                        </a:spcBef>
                      </a:pPr>
                      <a:r>
                        <a:rPr sz="800" spc="-25" dirty="0">
                          <a:solidFill>
                            <a:srgbClr val="3F4444"/>
                          </a:solidFill>
                          <a:latin typeface="Arial"/>
                          <a:cs typeface="Arial"/>
                        </a:rPr>
                        <a:t>30</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R="107950" algn="r">
                        <a:lnSpc>
                          <a:spcPct val="100000"/>
                        </a:lnSpc>
                        <a:spcBef>
                          <a:spcPts val="795"/>
                        </a:spcBef>
                      </a:pPr>
                      <a:r>
                        <a:rPr sz="800" spc="-25" dirty="0">
                          <a:solidFill>
                            <a:srgbClr val="3F4444"/>
                          </a:solidFill>
                          <a:latin typeface="Arial"/>
                          <a:cs typeface="Arial"/>
                        </a:rPr>
                        <a:t>11</a:t>
                      </a:r>
                      <a:endParaRPr sz="800">
                        <a:latin typeface="Arial"/>
                        <a:cs typeface="Arial"/>
                      </a:endParaRPr>
                    </a:p>
                  </a:txBody>
                  <a:tcPr marL="0" marR="0" marT="75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algn="ctr">
                        <a:lnSpc>
                          <a:spcPct val="100000"/>
                        </a:lnSpc>
                        <a:spcBef>
                          <a:spcPts val="785"/>
                        </a:spcBef>
                      </a:pPr>
                      <a:r>
                        <a:rPr sz="800" dirty="0">
                          <a:solidFill>
                            <a:srgbClr val="3F4444"/>
                          </a:solidFill>
                          <a:latin typeface="Arial"/>
                          <a:cs typeface="Arial"/>
                        </a:rPr>
                        <a:t>0</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L="141605">
                        <a:lnSpc>
                          <a:spcPct val="100000"/>
                        </a:lnSpc>
                        <a:spcBef>
                          <a:spcPts val="785"/>
                        </a:spcBef>
                      </a:pPr>
                      <a:r>
                        <a:rPr sz="800" dirty="0">
                          <a:solidFill>
                            <a:srgbClr val="3F4444"/>
                          </a:solidFill>
                          <a:latin typeface="Arial"/>
                          <a:cs typeface="Arial"/>
                        </a:rPr>
                        <a:t>0</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extLst>
                  <a:ext uri="{0D108BD9-81ED-4DB2-BD59-A6C34878D82A}">
                    <a16:rowId xmlns:a16="http://schemas.microsoft.com/office/drawing/2014/main" val="10001"/>
                  </a:ext>
                </a:extLst>
              </a:tr>
            </a:tbl>
          </a:graphicData>
        </a:graphic>
      </p:graphicFrame>
      <p:sp>
        <p:nvSpPr>
          <p:cNvPr id="14" name="object 14"/>
          <p:cNvSpPr txBox="1"/>
          <p:nvPr/>
        </p:nvSpPr>
        <p:spPr>
          <a:xfrm>
            <a:off x="5188081" y="3664411"/>
            <a:ext cx="3864769" cy="378950"/>
          </a:xfrm>
          <a:prstGeom prst="rect">
            <a:avLst/>
          </a:prstGeom>
        </p:spPr>
        <p:txBody>
          <a:bodyPr vert="horz" wrap="square" lIns="0" tIns="9525" rIns="0" bIns="0" rtlCol="0">
            <a:spAutoFit/>
          </a:bodyPr>
          <a:lstStyle/>
          <a:p>
            <a:pPr marL="9525">
              <a:spcBef>
                <a:spcPts val="75"/>
              </a:spcBef>
              <a:tabLst>
                <a:tab pos="274796" algn="l"/>
                <a:tab pos="540544" algn="l"/>
                <a:tab pos="805815" algn="l"/>
                <a:tab pos="1071563" algn="l"/>
                <a:tab pos="1294923" algn="l"/>
                <a:tab pos="1560671" algn="l"/>
                <a:tab pos="1825943" algn="l"/>
                <a:tab pos="2091690" algn="l"/>
                <a:tab pos="2357438" algn="l"/>
                <a:tab pos="2623184" algn="l"/>
                <a:tab pos="2888456" algn="l"/>
                <a:tab pos="3154204" algn="l"/>
                <a:tab pos="3419951" algn="l"/>
                <a:tab pos="3685223" algn="l"/>
              </a:tabLst>
            </a:pPr>
            <a:r>
              <a:rPr sz="1200" spc="-38" dirty="0">
                <a:solidFill>
                  <a:srgbClr val="3F4444"/>
                </a:solidFill>
                <a:latin typeface="Arial"/>
                <a:cs typeface="Arial"/>
              </a:rPr>
              <a:t>0</a:t>
            </a:r>
            <a:r>
              <a:rPr sz="1200" dirty="0">
                <a:solidFill>
                  <a:srgbClr val="3F4444"/>
                </a:solidFill>
                <a:latin typeface="Arial"/>
                <a:cs typeface="Arial"/>
              </a:rPr>
              <a:t>	</a:t>
            </a:r>
            <a:r>
              <a:rPr sz="1200" spc="-38" dirty="0">
                <a:solidFill>
                  <a:srgbClr val="3F4444"/>
                </a:solidFill>
                <a:latin typeface="Arial"/>
                <a:cs typeface="Arial"/>
              </a:rPr>
              <a:t>2</a:t>
            </a:r>
            <a:r>
              <a:rPr sz="1200" dirty="0">
                <a:solidFill>
                  <a:srgbClr val="3F4444"/>
                </a:solidFill>
                <a:latin typeface="Arial"/>
                <a:cs typeface="Arial"/>
              </a:rPr>
              <a:t>	</a:t>
            </a:r>
            <a:r>
              <a:rPr sz="1200" spc="-38" dirty="0">
                <a:solidFill>
                  <a:srgbClr val="3F4444"/>
                </a:solidFill>
                <a:latin typeface="Arial"/>
                <a:cs typeface="Arial"/>
              </a:rPr>
              <a:t>4</a:t>
            </a:r>
            <a:r>
              <a:rPr sz="1200" dirty="0">
                <a:solidFill>
                  <a:srgbClr val="3F4444"/>
                </a:solidFill>
                <a:latin typeface="Arial"/>
                <a:cs typeface="Arial"/>
              </a:rPr>
              <a:t>	</a:t>
            </a:r>
            <a:r>
              <a:rPr sz="1200" spc="-38" dirty="0">
                <a:solidFill>
                  <a:srgbClr val="3F4444"/>
                </a:solidFill>
                <a:latin typeface="Arial"/>
                <a:cs typeface="Arial"/>
              </a:rPr>
              <a:t>6</a:t>
            </a:r>
            <a:r>
              <a:rPr sz="1200" dirty="0">
                <a:solidFill>
                  <a:srgbClr val="3F4444"/>
                </a:solidFill>
                <a:latin typeface="Arial"/>
                <a:cs typeface="Arial"/>
              </a:rPr>
              <a:t>	</a:t>
            </a:r>
            <a:r>
              <a:rPr sz="1200" spc="-38" dirty="0">
                <a:solidFill>
                  <a:srgbClr val="3F4444"/>
                </a:solidFill>
                <a:latin typeface="Arial"/>
                <a:cs typeface="Arial"/>
              </a:rPr>
              <a:t>8</a:t>
            </a:r>
            <a:r>
              <a:rPr sz="1200" dirty="0">
                <a:solidFill>
                  <a:srgbClr val="3F4444"/>
                </a:solidFill>
                <a:latin typeface="Arial"/>
                <a:cs typeface="Arial"/>
              </a:rPr>
              <a:t>	</a:t>
            </a:r>
            <a:r>
              <a:rPr sz="1200" spc="-19" dirty="0">
                <a:solidFill>
                  <a:srgbClr val="3F4444"/>
                </a:solidFill>
                <a:latin typeface="Arial"/>
                <a:cs typeface="Arial"/>
              </a:rPr>
              <a:t>10</a:t>
            </a:r>
            <a:r>
              <a:rPr sz="1200" dirty="0">
                <a:solidFill>
                  <a:srgbClr val="3F4444"/>
                </a:solidFill>
                <a:latin typeface="Arial"/>
                <a:cs typeface="Arial"/>
              </a:rPr>
              <a:t>	</a:t>
            </a:r>
            <a:r>
              <a:rPr sz="1200" spc="-19" dirty="0">
                <a:solidFill>
                  <a:srgbClr val="3F4444"/>
                </a:solidFill>
                <a:latin typeface="Arial"/>
                <a:cs typeface="Arial"/>
              </a:rPr>
              <a:t>12</a:t>
            </a:r>
            <a:r>
              <a:rPr sz="1200" dirty="0">
                <a:solidFill>
                  <a:srgbClr val="3F4444"/>
                </a:solidFill>
                <a:latin typeface="Arial"/>
                <a:cs typeface="Arial"/>
              </a:rPr>
              <a:t>	</a:t>
            </a:r>
            <a:r>
              <a:rPr sz="1200" spc="-19" dirty="0">
                <a:solidFill>
                  <a:srgbClr val="3F4444"/>
                </a:solidFill>
                <a:latin typeface="Arial"/>
                <a:cs typeface="Arial"/>
              </a:rPr>
              <a:t>14</a:t>
            </a:r>
            <a:r>
              <a:rPr sz="1200" dirty="0">
                <a:solidFill>
                  <a:srgbClr val="3F4444"/>
                </a:solidFill>
                <a:latin typeface="Arial"/>
                <a:cs typeface="Arial"/>
              </a:rPr>
              <a:t>	</a:t>
            </a:r>
            <a:r>
              <a:rPr sz="1200" spc="-19" dirty="0">
                <a:solidFill>
                  <a:srgbClr val="3F4444"/>
                </a:solidFill>
                <a:latin typeface="Arial"/>
                <a:cs typeface="Arial"/>
              </a:rPr>
              <a:t>16</a:t>
            </a:r>
            <a:r>
              <a:rPr sz="1200" dirty="0">
                <a:solidFill>
                  <a:srgbClr val="3F4444"/>
                </a:solidFill>
                <a:latin typeface="Arial"/>
                <a:cs typeface="Arial"/>
              </a:rPr>
              <a:t>	</a:t>
            </a:r>
            <a:r>
              <a:rPr sz="1200" spc="-19" dirty="0">
                <a:solidFill>
                  <a:srgbClr val="3F4444"/>
                </a:solidFill>
                <a:latin typeface="Arial"/>
                <a:cs typeface="Arial"/>
              </a:rPr>
              <a:t>18</a:t>
            </a:r>
            <a:r>
              <a:rPr sz="1200" dirty="0">
                <a:solidFill>
                  <a:srgbClr val="3F4444"/>
                </a:solidFill>
                <a:latin typeface="Arial"/>
                <a:cs typeface="Arial"/>
              </a:rPr>
              <a:t>	</a:t>
            </a:r>
            <a:r>
              <a:rPr sz="1200" spc="-19" dirty="0">
                <a:solidFill>
                  <a:srgbClr val="3F4444"/>
                </a:solidFill>
                <a:latin typeface="Arial"/>
                <a:cs typeface="Arial"/>
              </a:rPr>
              <a:t>20</a:t>
            </a:r>
            <a:r>
              <a:rPr sz="1200" dirty="0">
                <a:solidFill>
                  <a:srgbClr val="3F4444"/>
                </a:solidFill>
                <a:latin typeface="Arial"/>
                <a:cs typeface="Arial"/>
              </a:rPr>
              <a:t>	</a:t>
            </a:r>
            <a:r>
              <a:rPr sz="1200" spc="-19" dirty="0">
                <a:solidFill>
                  <a:srgbClr val="3F4444"/>
                </a:solidFill>
                <a:latin typeface="Arial"/>
                <a:cs typeface="Arial"/>
              </a:rPr>
              <a:t>22</a:t>
            </a:r>
            <a:r>
              <a:rPr sz="1200" dirty="0">
                <a:solidFill>
                  <a:srgbClr val="3F4444"/>
                </a:solidFill>
                <a:latin typeface="Arial"/>
                <a:cs typeface="Arial"/>
              </a:rPr>
              <a:t>	</a:t>
            </a:r>
            <a:r>
              <a:rPr sz="1200" spc="-19" dirty="0">
                <a:solidFill>
                  <a:srgbClr val="3F4444"/>
                </a:solidFill>
                <a:latin typeface="Arial"/>
                <a:cs typeface="Arial"/>
              </a:rPr>
              <a:t>24</a:t>
            </a:r>
            <a:r>
              <a:rPr sz="1200" dirty="0">
                <a:solidFill>
                  <a:srgbClr val="3F4444"/>
                </a:solidFill>
                <a:latin typeface="Arial"/>
                <a:cs typeface="Arial"/>
              </a:rPr>
              <a:t>	</a:t>
            </a:r>
            <a:r>
              <a:rPr sz="1200" spc="-19" dirty="0">
                <a:solidFill>
                  <a:srgbClr val="3F4444"/>
                </a:solidFill>
                <a:latin typeface="Arial"/>
                <a:cs typeface="Arial"/>
              </a:rPr>
              <a:t>26</a:t>
            </a:r>
            <a:r>
              <a:rPr sz="1200" dirty="0">
                <a:solidFill>
                  <a:srgbClr val="3F4444"/>
                </a:solidFill>
                <a:latin typeface="Arial"/>
                <a:cs typeface="Arial"/>
              </a:rPr>
              <a:t>	</a:t>
            </a:r>
            <a:r>
              <a:rPr sz="1200" spc="-19" dirty="0">
                <a:solidFill>
                  <a:srgbClr val="3F4444"/>
                </a:solidFill>
                <a:latin typeface="Arial"/>
                <a:cs typeface="Arial"/>
              </a:rPr>
              <a:t>28</a:t>
            </a:r>
            <a:endParaRPr sz="1200">
              <a:latin typeface="Arial"/>
              <a:cs typeface="Arial"/>
            </a:endParaRPr>
          </a:p>
          <a:p>
            <a:pPr marL="615314">
              <a:spcBef>
                <a:spcPts val="38"/>
              </a:spcBef>
            </a:pPr>
            <a:r>
              <a:rPr sz="1200" dirty="0">
                <a:latin typeface="Arial"/>
                <a:cs typeface="Arial"/>
              </a:rPr>
              <a:t>Time</a:t>
            </a:r>
            <a:r>
              <a:rPr sz="1200" spc="-34" dirty="0">
                <a:latin typeface="Arial"/>
                <a:cs typeface="Arial"/>
              </a:rPr>
              <a:t> </a:t>
            </a:r>
            <a:r>
              <a:rPr sz="1200" dirty="0">
                <a:latin typeface="Arial"/>
                <a:cs typeface="Arial"/>
              </a:rPr>
              <a:t>from</a:t>
            </a:r>
            <a:r>
              <a:rPr sz="1200" spc="-34" dirty="0">
                <a:latin typeface="Arial"/>
                <a:cs typeface="Arial"/>
              </a:rPr>
              <a:t> </a:t>
            </a:r>
            <a:r>
              <a:rPr sz="1200" dirty="0">
                <a:latin typeface="Arial"/>
                <a:cs typeface="Arial"/>
              </a:rPr>
              <a:t>randomization</a:t>
            </a:r>
            <a:r>
              <a:rPr sz="1200" spc="-30" dirty="0">
                <a:latin typeface="Arial"/>
                <a:cs typeface="Arial"/>
              </a:rPr>
              <a:t> </a:t>
            </a:r>
            <a:r>
              <a:rPr sz="1200" spc="-8" dirty="0">
                <a:latin typeface="Arial"/>
                <a:cs typeface="Arial"/>
              </a:rPr>
              <a:t>(months)</a:t>
            </a:r>
            <a:endParaRPr sz="1200">
              <a:latin typeface="Arial"/>
              <a:cs typeface="Arial"/>
            </a:endParaRPr>
          </a:p>
        </p:txBody>
      </p:sp>
      <p:graphicFrame>
        <p:nvGraphicFramePr>
          <p:cNvPr id="15" name="object 15"/>
          <p:cNvGraphicFramePr>
            <a:graphicFrameLocks noGrp="1"/>
          </p:cNvGraphicFramePr>
          <p:nvPr/>
        </p:nvGraphicFramePr>
        <p:xfrm>
          <a:off x="5102310" y="4044079"/>
          <a:ext cx="3986688" cy="522922"/>
        </p:xfrm>
        <a:graphic>
          <a:graphicData uri="http://schemas.openxmlformats.org/drawingml/2006/table">
            <a:tbl>
              <a:tblPr firstRow="1" bandRow="1">
                <a:tableStyleId>{2D5ABB26-0587-4C30-8999-92F81FD0307C}</a:tableStyleId>
              </a:tblPr>
              <a:tblGrid>
                <a:gridCol w="265748">
                  <a:extLst>
                    <a:ext uri="{9D8B030D-6E8A-4147-A177-3AD203B41FA5}">
                      <a16:colId xmlns:a16="http://schemas.microsoft.com/office/drawing/2014/main" val="20000"/>
                    </a:ext>
                  </a:extLst>
                </a:gridCol>
                <a:gridCol w="265748">
                  <a:extLst>
                    <a:ext uri="{9D8B030D-6E8A-4147-A177-3AD203B41FA5}">
                      <a16:colId xmlns:a16="http://schemas.microsoft.com/office/drawing/2014/main" val="20001"/>
                    </a:ext>
                  </a:extLst>
                </a:gridCol>
                <a:gridCol w="265747">
                  <a:extLst>
                    <a:ext uri="{9D8B030D-6E8A-4147-A177-3AD203B41FA5}">
                      <a16:colId xmlns:a16="http://schemas.microsoft.com/office/drawing/2014/main" val="20002"/>
                    </a:ext>
                  </a:extLst>
                </a:gridCol>
                <a:gridCol w="265748">
                  <a:extLst>
                    <a:ext uri="{9D8B030D-6E8A-4147-A177-3AD203B41FA5}">
                      <a16:colId xmlns:a16="http://schemas.microsoft.com/office/drawing/2014/main" val="20003"/>
                    </a:ext>
                  </a:extLst>
                </a:gridCol>
                <a:gridCol w="265748">
                  <a:extLst>
                    <a:ext uri="{9D8B030D-6E8A-4147-A177-3AD203B41FA5}">
                      <a16:colId xmlns:a16="http://schemas.microsoft.com/office/drawing/2014/main" val="20004"/>
                    </a:ext>
                  </a:extLst>
                </a:gridCol>
                <a:gridCol w="265748">
                  <a:extLst>
                    <a:ext uri="{9D8B030D-6E8A-4147-A177-3AD203B41FA5}">
                      <a16:colId xmlns:a16="http://schemas.microsoft.com/office/drawing/2014/main" val="20005"/>
                    </a:ext>
                  </a:extLst>
                </a:gridCol>
                <a:gridCol w="274796">
                  <a:extLst>
                    <a:ext uri="{9D8B030D-6E8A-4147-A177-3AD203B41FA5}">
                      <a16:colId xmlns:a16="http://schemas.microsoft.com/office/drawing/2014/main" val="20006"/>
                    </a:ext>
                  </a:extLst>
                </a:gridCol>
                <a:gridCol w="255746">
                  <a:extLst>
                    <a:ext uri="{9D8B030D-6E8A-4147-A177-3AD203B41FA5}">
                      <a16:colId xmlns:a16="http://schemas.microsoft.com/office/drawing/2014/main" val="20007"/>
                    </a:ext>
                  </a:extLst>
                </a:gridCol>
                <a:gridCol w="267176">
                  <a:extLst>
                    <a:ext uri="{9D8B030D-6E8A-4147-A177-3AD203B41FA5}">
                      <a16:colId xmlns:a16="http://schemas.microsoft.com/office/drawing/2014/main" val="20008"/>
                    </a:ext>
                  </a:extLst>
                </a:gridCol>
                <a:gridCol w="265748">
                  <a:extLst>
                    <a:ext uri="{9D8B030D-6E8A-4147-A177-3AD203B41FA5}">
                      <a16:colId xmlns:a16="http://schemas.microsoft.com/office/drawing/2014/main" val="20009"/>
                    </a:ext>
                  </a:extLst>
                </a:gridCol>
                <a:gridCol w="265747">
                  <a:extLst>
                    <a:ext uri="{9D8B030D-6E8A-4147-A177-3AD203B41FA5}">
                      <a16:colId xmlns:a16="http://schemas.microsoft.com/office/drawing/2014/main" val="20010"/>
                    </a:ext>
                  </a:extLst>
                </a:gridCol>
                <a:gridCol w="265747">
                  <a:extLst>
                    <a:ext uri="{9D8B030D-6E8A-4147-A177-3AD203B41FA5}">
                      <a16:colId xmlns:a16="http://schemas.microsoft.com/office/drawing/2014/main" val="20011"/>
                    </a:ext>
                  </a:extLst>
                </a:gridCol>
                <a:gridCol w="265747">
                  <a:extLst>
                    <a:ext uri="{9D8B030D-6E8A-4147-A177-3AD203B41FA5}">
                      <a16:colId xmlns:a16="http://schemas.microsoft.com/office/drawing/2014/main" val="20012"/>
                    </a:ext>
                  </a:extLst>
                </a:gridCol>
                <a:gridCol w="265747">
                  <a:extLst>
                    <a:ext uri="{9D8B030D-6E8A-4147-A177-3AD203B41FA5}">
                      <a16:colId xmlns:a16="http://schemas.microsoft.com/office/drawing/2014/main" val="20013"/>
                    </a:ext>
                  </a:extLst>
                </a:gridCol>
                <a:gridCol w="265747">
                  <a:extLst>
                    <a:ext uri="{9D8B030D-6E8A-4147-A177-3AD203B41FA5}">
                      <a16:colId xmlns:a16="http://schemas.microsoft.com/office/drawing/2014/main" val="20014"/>
                    </a:ext>
                  </a:extLst>
                </a:gridCol>
              </a:tblGrid>
              <a:tr h="261461">
                <a:tc>
                  <a:txBody>
                    <a:bodyPr/>
                    <a:lstStyle/>
                    <a:p>
                      <a:pPr marL="1905" algn="ctr">
                        <a:lnSpc>
                          <a:spcPct val="100000"/>
                        </a:lnSpc>
                        <a:spcBef>
                          <a:spcPts val="785"/>
                        </a:spcBef>
                      </a:pPr>
                      <a:r>
                        <a:rPr sz="800" spc="-25" dirty="0">
                          <a:solidFill>
                            <a:srgbClr val="830051"/>
                          </a:solidFill>
                          <a:latin typeface="Arial"/>
                          <a:cs typeface="Arial"/>
                        </a:rPr>
                        <a:t>155</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L="1905" algn="ctr">
                        <a:lnSpc>
                          <a:spcPct val="100000"/>
                        </a:lnSpc>
                        <a:spcBef>
                          <a:spcPts val="785"/>
                        </a:spcBef>
                      </a:pPr>
                      <a:r>
                        <a:rPr sz="800" spc="-25" dirty="0">
                          <a:solidFill>
                            <a:srgbClr val="830051"/>
                          </a:solidFill>
                          <a:latin typeface="Arial"/>
                          <a:cs typeface="Arial"/>
                        </a:rPr>
                        <a:t>153</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L="1905" algn="ctr">
                        <a:lnSpc>
                          <a:spcPct val="100000"/>
                        </a:lnSpc>
                        <a:spcBef>
                          <a:spcPts val="785"/>
                        </a:spcBef>
                      </a:pPr>
                      <a:r>
                        <a:rPr sz="800" spc="-25" dirty="0">
                          <a:solidFill>
                            <a:srgbClr val="830051"/>
                          </a:solidFill>
                          <a:latin typeface="Arial"/>
                          <a:cs typeface="Arial"/>
                        </a:rPr>
                        <a:t>144</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L="71755">
                        <a:lnSpc>
                          <a:spcPct val="100000"/>
                        </a:lnSpc>
                        <a:spcBef>
                          <a:spcPts val="785"/>
                        </a:spcBef>
                      </a:pPr>
                      <a:r>
                        <a:rPr sz="800" spc="-25" dirty="0">
                          <a:solidFill>
                            <a:srgbClr val="830051"/>
                          </a:solidFill>
                          <a:latin typeface="Arial"/>
                          <a:cs typeface="Arial"/>
                        </a:rPr>
                        <a:t>139</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L="1905" algn="ctr">
                        <a:lnSpc>
                          <a:spcPct val="100000"/>
                        </a:lnSpc>
                        <a:spcBef>
                          <a:spcPts val="785"/>
                        </a:spcBef>
                      </a:pPr>
                      <a:r>
                        <a:rPr sz="800" spc="-25" dirty="0">
                          <a:solidFill>
                            <a:srgbClr val="830051"/>
                          </a:solidFill>
                          <a:latin typeface="Arial"/>
                          <a:cs typeface="Arial"/>
                        </a:rPr>
                        <a:t>131</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R="62230" algn="r">
                        <a:lnSpc>
                          <a:spcPct val="100000"/>
                        </a:lnSpc>
                        <a:spcBef>
                          <a:spcPts val="785"/>
                        </a:spcBef>
                      </a:pPr>
                      <a:r>
                        <a:rPr sz="800" spc="-25" dirty="0">
                          <a:solidFill>
                            <a:srgbClr val="830051"/>
                          </a:solidFill>
                          <a:latin typeface="Arial"/>
                          <a:cs typeface="Arial"/>
                        </a:rPr>
                        <a:t>125</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L="71755">
                        <a:lnSpc>
                          <a:spcPct val="100000"/>
                        </a:lnSpc>
                        <a:spcBef>
                          <a:spcPts val="785"/>
                        </a:spcBef>
                      </a:pPr>
                      <a:r>
                        <a:rPr sz="800" spc="-25" dirty="0">
                          <a:solidFill>
                            <a:srgbClr val="830051"/>
                          </a:solidFill>
                          <a:latin typeface="Arial"/>
                          <a:cs typeface="Arial"/>
                        </a:rPr>
                        <a:t>111</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R="635" algn="ctr">
                        <a:lnSpc>
                          <a:spcPct val="100000"/>
                        </a:lnSpc>
                        <a:spcBef>
                          <a:spcPts val="785"/>
                        </a:spcBef>
                      </a:pPr>
                      <a:r>
                        <a:rPr sz="800" spc="-25" dirty="0">
                          <a:solidFill>
                            <a:srgbClr val="830051"/>
                          </a:solidFill>
                          <a:latin typeface="Arial"/>
                          <a:cs typeface="Arial"/>
                        </a:rPr>
                        <a:t>83</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L="3175" algn="ctr">
                        <a:lnSpc>
                          <a:spcPct val="100000"/>
                        </a:lnSpc>
                        <a:spcBef>
                          <a:spcPts val="785"/>
                        </a:spcBef>
                      </a:pPr>
                      <a:r>
                        <a:rPr sz="800" spc="-25" dirty="0">
                          <a:solidFill>
                            <a:srgbClr val="830051"/>
                          </a:solidFill>
                          <a:latin typeface="Arial"/>
                          <a:cs typeface="Arial"/>
                        </a:rPr>
                        <a:t>60</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L="1270" algn="ctr">
                        <a:lnSpc>
                          <a:spcPct val="100000"/>
                        </a:lnSpc>
                        <a:spcBef>
                          <a:spcPts val="785"/>
                        </a:spcBef>
                      </a:pPr>
                      <a:r>
                        <a:rPr sz="800" spc="-25" dirty="0">
                          <a:solidFill>
                            <a:srgbClr val="830051"/>
                          </a:solidFill>
                          <a:latin typeface="Arial"/>
                          <a:cs typeface="Arial"/>
                        </a:rPr>
                        <a:t>45</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L="1270" algn="ctr">
                        <a:lnSpc>
                          <a:spcPct val="100000"/>
                        </a:lnSpc>
                        <a:spcBef>
                          <a:spcPts val="785"/>
                        </a:spcBef>
                      </a:pPr>
                      <a:r>
                        <a:rPr sz="800" spc="-25" dirty="0">
                          <a:solidFill>
                            <a:srgbClr val="830051"/>
                          </a:solidFill>
                          <a:latin typeface="Arial"/>
                          <a:cs typeface="Arial"/>
                        </a:rPr>
                        <a:t>30</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L="1270" algn="ctr">
                        <a:lnSpc>
                          <a:spcPct val="100000"/>
                        </a:lnSpc>
                        <a:spcBef>
                          <a:spcPts val="785"/>
                        </a:spcBef>
                      </a:pPr>
                      <a:r>
                        <a:rPr sz="800" spc="-25" dirty="0">
                          <a:solidFill>
                            <a:srgbClr val="830051"/>
                          </a:solidFill>
                          <a:latin typeface="Arial"/>
                          <a:cs typeface="Arial"/>
                        </a:rPr>
                        <a:t>14</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L="141605">
                        <a:lnSpc>
                          <a:spcPct val="100000"/>
                        </a:lnSpc>
                        <a:spcBef>
                          <a:spcPts val="785"/>
                        </a:spcBef>
                      </a:pPr>
                      <a:r>
                        <a:rPr sz="800" dirty="0">
                          <a:solidFill>
                            <a:srgbClr val="830051"/>
                          </a:solidFill>
                          <a:latin typeface="Arial"/>
                          <a:cs typeface="Arial"/>
                        </a:rPr>
                        <a:t>3</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L="141605">
                        <a:lnSpc>
                          <a:spcPct val="100000"/>
                        </a:lnSpc>
                        <a:spcBef>
                          <a:spcPts val="770"/>
                        </a:spcBef>
                      </a:pPr>
                      <a:r>
                        <a:rPr sz="800" dirty="0">
                          <a:solidFill>
                            <a:srgbClr val="830051"/>
                          </a:solidFill>
                          <a:latin typeface="Arial"/>
                          <a:cs typeface="Arial"/>
                        </a:rPr>
                        <a:t>1</a:t>
                      </a:r>
                      <a:endParaRPr sz="800">
                        <a:latin typeface="Arial"/>
                        <a:cs typeface="Arial"/>
                      </a:endParaRPr>
                    </a:p>
                  </a:txBody>
                  <a:tcPr marL="0" marR="0" marT="7334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tc>
                  <a:txBody>
                    <a:bodyPr/>
                    <a:lstStyle/>
                    <a:p>
                      <a:pPr marL="141605">
                        <a:lnSpc>
                          <a:spcPct val="100000"/>
                        </a:lnSpc>
                        <a:spcBef>
                          <a:spcPts val="770"/>
                        </a:spcBef>
                      </a:pPr>
                      <a:r>
                        <a:rPr sz="800" dirty="0">
                          <a:solidFill>
                            <a:srgbClr val="830051"/>
                          </a:solidFill>
                          <a:latin typeface="Arial"/>
                          <a:cs typeface="Arial"/>
                        </a:rPr>
                        <a:t>0</a:t>
                      </a:r>
                      <a:endParaRPr sz="800">
                        <a:latin typeface="Arial"/>
                        <a:cs typeface="Arial"/>
                      </a:endParaRPr>
                    </a:p>
                  </a:txBody>
                  <a:tcPr marL="0" marR="0" marT="7334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E5ED"/>
                    </a:solidFill>
                  </a:tcPr>
                </a:tc>
                <a:extLst>
                  <a:ext uri="{0D108BD9-81ED-4DB2-BD59-A6C34878D82A}">
                    <a16:rowId xmlns:a16="http://schemas.microsoft.com/office/drawing/2014/main" val="10000"/>
                  </a:ext>
                </a:extLst>
              </a:tr>
              <a:tr h="261461">
                <a:tc>
                  <a:txBody>
                    <a:bodyPr/>
                    <a:lstStyle/>
                    <a:p>
                      <a:pPr marL="1905" algn="ctr">
                        <a:lnSpc>
                          <a:spcPct val="100000"/>
                        </a:lnSpc>
                        <a:spcBef>
                          <a:spcPts val="785"/>
                        </a:spcBef>
                      </a:pPr>
                      <a:r>
                        <a:rPr sz="800" spc="-25" dirty="0">
                          <a:solidFill>
                            <a:srgbClr val="3F4444"/>
                          </a:solidFill>
                          <a:latin typeface="Arial"/>
                          <a:cs typeface="Arial"/>
                        </a:rPr>
                        <a:t>134</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L="1905" algn="ctr">
                        <a:lnSpc>
                          <a:spcPct val="100000"/>
                        </a:lnSpc>
                        <a:spcBef>
                          <a:spcPts val="785"/>
                        </a:spcBef>
                      </a:pPr>
                      <a:r>
                        <a:rPr sz="800" spc="-25" dirty="0">
                          <a:solidFill>
                            <a:srgbClr val="3F4444"/>
                          </a:solidFill>
                          <a:latin typeface="Arial"/>
                          <a:cs typeface="Arial"/>
                        </a:rPr>
                        <a:t>127</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L="1905" algn="ctr">
                        <a:lnSpc>
                          <a:spcPct val="100000"/>
                        </a:lnSpc>
                        <a:spcBef>
                          <a:spcPts val="785"/>
                        </a:spcBef>
                      </a:pPr>
                      <a:r>
                        <a:rPr sz="800" spc="-25" dirty="0">
                          <a:solidFill>
                            <a:srgbClr val="3F4444"/>
                          </a:solidFill>
                          <a:latin typeface="Arial"/>
                          <a:cs typeface="Arial"/>
                        </a:rPr>
                        <a:t>122</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L="71755">
                        <a:lnSpc>
                          <a:spcPct val="100000"/>
                        </a:lnSpc>
                        <a:spcBef>
                          <a:spcPts val="785"/>
                        </a:spcBef>
                      </a:pPr>
                      <a:r>
                        <a:rPr sz="800" spc="-25" dirty="0">
                          <a:solidFill>
                            <a:srgbClr val="3F4444"/>
                          </a:solidFill>
                          <a:latin typeface="Arial"/>
                          <a:cs typeface="Arial"/>
                        </a:rPr>
                        <a:t>112</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L="1905" algn="ctr">
                        <a:lnSpc>
                          <a:spcPct val="100000"/>
                        </a:lnSpc>
                        <a:spcBef>
                          <a:spcPts val="785"/>
                        </a:spcBef>
                      </a:pPr>
                      <a:r>
                        <a:rPr sz="800" spc="-25" dirty="0">
                          <a:solidFill>
                            <a:srgbClr val="3F4444"/>
                          </a:solidFill>
                          <a:latin typeface="Arial"/>
                          <a:cs typeface="Arial"/>
                        </a:rPr>
                        <a:t>101</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R="97790" algn="r">
                        <a:lnSpc>
                          <a:spcPct val="100000"/>
                        </a:lnSpc>
                        <a:spcBef>
                          <a:spcPts val="785"/>
                        </a:spcBef>
                      </a:pPr>
                      <a:r>
                        <a:rPr sz="800" spc="-25" dirty="0">
                          <a:solidFill>
                            <a:srgbClr val="3F4444"/>
                          </a:solidFill>
                          <a:latin typeface="Arial"/>
                          <a:cs typeface="Arial"/>
                        </a:rPr>
                        <a:t>99</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L="106680">
                        <a:lnSpc>
                          <a:spcPct val="100000"/>
                        </a:lnSpc>
                        <a:spcBef>
                          <a:spcPts val="785"/>
                        </a:spcBef>
                      </a:pPr>
                      <a:r>
                        <a:rPr sz="800" spc="-25" dirty="0">
                          <a:solidFill>
                            <a:srgbClr val="3F4444"/>
                          </a:solidFill>
                          <a:latin typeface="Arial"/>
                          <a:cs typeface="Arial"/>
                        </a:rPr>
                        <a:t>87</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R="635" algn="ctr">
                        <a:lnSpc>
                          <a:spcPct val="100000"/>
                        </a:lnSpc>
                        <a:spcBef>
                          <a:spcPts val="785"/>
                        </a:spcBef>
                      </a:pPr>
                      <a:r>
                        <a:rPr sz="800" spc="-25" dirty="0">
                          <a:solidFill>
                            <a:srgbClr val="3F4444"/>
                          </a:solidFill>
                          <a:latin typeface="Arial"/>
                          <a:cs typeface="Arial"/>
                        </a:rPr>
                        <a:t>62</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L="3175" algn="ctr">
                        <a:lnSpc>
                          <a:spcPct val="100000"/>
                        </a:lnSpc>
                        <a:spcBef>
                          <a:spcPts val="785"/>
                        </a:spcBef>
                      </a:pPr>
                      <a:r>
                        <a:rPr sz="800" spc="-25" dirty="0">
                          <a:solidFill>
                            <a:srgbClr val="3F4444"/>
                          </a:solidFill>
                          <a:latin typeface="Arial"/>
                          <a:cs typeface="Arial"/>
                        </a:rPr>
                        <a:t>46</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L="1270" algn="ctr">
                        <a:lnSpc>
                          <a:spcPct val="100000"/>
                        </a:lnSpc>
                        <a:spcBef>
                          <a:spcPts val="785"/>
                        </a:spcBef>
                      </a:pPr>
                      <a:r>
                        <a:rPr sz="800" spc="-25" dirty="0">
                          <a:solidFill>
                            <a:srgbClr val="3F4444"/>
                          </a:solidFill>
                          <a:latin typeface="Arial"/>
                          <a:cs typeface="Arial"/>
                        </a:rPr>
                        <a:t>31</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L="1270" algn="ctr">
                        <a:lnSpc>
                          <a:spcPct val="100000"/>
                        </a:lnSpc>
                        <a:spcBef>
                          <a:spcPts val="785"/>
                        </a:spcBef>
                      </a:pPr>
                      <a:r>
                        <a:rPr sz="800" spc="-25" dirty="0">
                          <a:solidFill>
                            <a:srgbClr val="3F4444"/>
                          </a:solidFill>
                          <a:latin typeface="Arial"/>
                          <a:cs typeface="Arial"/>
                        </a:rPr>
                        <a:t>22</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L="1270" algn="ctr">
                        <a:lnSpc>
                          <a:spcPct val="100000"/>
                        </a:lnSpc>
                        <a:spcBef>
                          <a:spcPts val="785"/>
                        </a:spcBef>
                      </a:pPr>
                      <a:r>
                        <a:rPr sz="800" spc="-25" dirty="0">
                          <a:solidFill>
                            <a:srgbClr val="3F4444"/>
                          </a:solidFill>
                          <a:latin typeface="Arial"/>
                          <a:cs typeface="Arial"/>
                        </a:rPr>
                        <a:t>13</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L="141605">
                        <a:lnSpc>
                          <a:spcPct val="100000"/>
                        </a:lnSpc>
                        <a:spcBef>
                          <a:spcPts val="785"/>
                        </a:spcBef>
                      </a:pPr>
                      <a:r>
                        <a:rPr sz="800" dirty="0">
                          <a:solidFill>
                            <a:srgbClr val="3F4444"/>
                          </a:solidFill>
                          <a:latin typeface="Arial"/>
                          <a:cs typeface="Arial"/>
                        </a:rPr>
                        <a:t>3</a:t>
                      </a:r>
                      <a:endParaRPr sz="800">
                        <a:latin typeface="Arial"/>
                        <a:cs typeface="Arial"/>
                      </a:endParaRPr>
                    </a:p>
                  </a:txBody>
                  <a:tcPr marL="0" marR="0" marT="747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L="141605">
                        <a:lnSpc>
                          <a:spcPct val="100000"/>
                        </a:lnSpc>
                        <a:spcBef>
                          <a:spcPts val="770"/>
                        </a:spcBef>
                      </a:pPr>
                      <a:r>
                        <a:rPr sz="800" dirty="0">
                          <a:solidFill>
                            <a:srgbClr val="3F4444"/>
                          </a:solidFill>
                          <a:latin typeface="Arial"/>
                          <a:cs typeface="Arial"/>
                        </a:rPr>
                        <a:t>0</a:t>
                      </a:r>
                      <a:endParaRPr sz="800">
                        <a:latin typeface="Arial"/>
                        <a:cs typeface="Arial"/>
                      </a:endParaRPr>
                    </a:p>
                  </a:txBody>
                  <a:tcPr marL="0" marR="0" marT="7334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L="141605">
                        <a:lnSpc>
                          <a:spcPct val="100000"/>
                        </a:lnSpc>
                        <a:spcBef>
                          <a:spcPts val="770"/>
                        </a:spcBef>
                      </a:pPr>
                      <a:r>
                        <a:rPr sz="800" dirty="0">
                          <a:solidFill>
                            <a:srgbClr val="3F4444"/>
                          </a:solidFill>
                          <a:latin typeface="Arial"/>
                          <a:cs typeface="Arial"/>
                        </a:rPr>
                        <a:t>0</a:t>
                      </a:r>
                      <a:endParaRPr sz="800">
                        <a:latin typeface="Arial"/>
                        <a:cs typeface="Arial"/>
                      </a:endParaRPr>
                    </a:p>
                  </a:txBody>
                  <a:tcPr marL="0" marR="0" marT="7334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extLst>
                  <a:ext uri="{0D108BD9-81ED-4DB2-BD59-A6C34878D82A}">
                    <a16:rowId xmlns:a16="http://schemas.microsoft.com/office/drawing/2014/main" val="10001"/>
                  </a:ext>
                </a:extLst>
              </a:tr>
            </a:tbl>
          </a:graphicData>
        </a:graphic>
      </p:graphicFrame>
      <p:sp>
        <p:nvSpPr>
          <p:cNvPr id="16" name="object 16"/>
          <p:cNvSpPr txBox="1"/>
          <p:nvPr/>
        </p:nvSpPr>
        <p:spPr>
          <a:xfrm>
            <a:off x="259439" y="1646464"/>
            <a:ext cx="179536" cy="1340167"/>
          </a:xfrm>
          <a:prstGeom prst="rect">
            <a:avLst/>
          </a:prstGeom>
        </p:spPr>
        <p:txBody>
          <a:bodyPr vert="vert270" wrap="square" lIns="0" tIns="0" rIns="0" bIns="0" rtlCol="0">
            <a:spAutoFit/>
          </a:bodyPr>
          <a:lstStyle/>
          <a:p>
            <a:pPr marL="9525">
              <a:lnSpc>
                <a:spcPts val="1403"/>
              </a:lnSpc>
            </a:pPr>
            <a:r>
              <a:rPr sz="1200" dirty="0">
                <a:solidFill>
                  <a:srgbClr val="3F4444"/>
                </a:solidFill>
                <a:latin typeface="Arial"/>
                <a:cs typeface="Arial"/>
              </a:rPr>
              <a:t>Overall</a:t>
            </a:r>
            <a:r>
              <a:rPr sz="1200" spc="-34" dirty="0">
                <a:solidFill>
                  <a:srgbClr val="3F4444"/>
                </a:solidFill>
                <a:latin typeface="Arial"/>
                <a:cs typeface="Arial"/>
              </a:rPr>
              <a:t> </a:t>
            </a:r>
            <a:r>
              <a:rPr sz="1200" dirty="0">
                <a:solidFill>
                  <a:srgbClr val="3F4444"/>
                </a:solidFill>
                <a:latin typeface="Arial"/>
                <a:cs typeface="Arial"/>
              </a:rPr>
              <a:t>survival</a:t>
            </a:r>
            <a:r>
              <a:rPr sz="1200" spc="-23" dirty="0">
                <a:solidFill>
                  <a:srgbClr val="3F4444"/>
                </a:solidFill>
                <a:latin typeface="Arial"/>
                <a:cs typeface="Arial"/>
              </a:rPr>
              <a:t> </a:t>
            </a:r>
            <a:r>
              <a:rPr sz="1200" spc="-19" dirty="0">
                <a:solidFill>
                  <a:srgbClr val="3F4444"/>
                </a:solidFill>
                <a:latin typeface="Arial"/>
                <a:cs typeface="Arial"/>
              </a:rPr>
              <a:t>(%)</a:t>
            </a:r>
            <a:endParaRPr sz="1200">
              <a:latin typeface="Arial"/>
              <a:cs typeface="Arial"/>
            </a:endParaRPr>
          </a:p>
        </p:txBody>
      </p:sp>
      <p:sp>
        <p:nvSpPr>
          <p:cNvPr id="17" name="object 17"/>
          <p:cNvSpPr txBox="1"/>
          <p:nvPr/>
        </p:nvSpPr>
        <p:spPr>
          <a:xfrm>
            <a:off x="51435" y="1179597"/>
            <a:ext cx="698183" cy="3422090"/>
          </a:xfrm>
          <a:prstGeom prst="rect">
            <a:avLst/>
          </a:prstGeom>
        </p:spPr>
        <p:txBody>
          <a:bodyPr vert="horz" wrap="square" lIns="0" tIns="43814" rIns="0" bIns="0" rtlCol="0">
            <a:spAutoFit/>
          </a:bodyPr>
          <a:lstStyle/>
          <a:p>
            <a:pPr marR="3810" algn="r">
              <a:spcBef>
                <a:spcPts val="344"/>
              </a:spcBef>
            </a:pPr>
            <a:r>
              <a:rPr sz="1200" spc="-19" dirty="0">
                <a:solidFill>
                  <a:srgbClr val="3F4444"/>
                </a:solidFill>
                <a:latin typeface="Arial"/>
                <a:cs typeface="Arial"/>
              </a:rPr>
              <a:t>100</a:t>
            </a:r>
            <a:endParaRPr sz="1200">
              <a:latin typeface="Arial"/>
              <a:cs typeface="Arial"/>
            </a:endParaRPr>
          </a:p>
          <a:p>
            <a:pPr marR="3810" algn="r">
              <a:spcBef>
                <a:spcPts val="269"/>
              </a:spcBef>
            </a:pPr>
            <a:r>
              <a:rPr sz="1200" spc="-19" dirty="0">
                <a:solidFill>
                  <a:srgbClr val="3F4444"/>
                </a:solidFill>
                <a:latin typeface="Arial"/>
                <a:cs typeface="Arial"/>
              </a:rPr>
              <a:t>90</a:t>
            </a:r>
            <a:endParaRPr sz="1200">
              <a:latin typeface="Arial"/>
              <a:cs typeface="Arial"/>
            </a:endParaRPr>
          </a:p>
          <a:p>
            <a:pPr marR="3810" algn="r">
              <a:spcBef>
                <a:spcPts val="379"/>
              </a:spcBef>
            </a:pPr>
            <a:r>
              <a:rPr sz="1200" spc="-19" dirty="0">
                <a:solidFill>
                  <a:srgbClr val="3F4444"/>
                </a:solidFill>
                <a:latin typeface="Arial"/>
                <a:cs typeface="Arial"/>
              </a:rPr>
              <a:t>80</a:t>
            </a:r>
            <a:endParaRPr sz="1200">
              <a:latin typeface="Arial"/>
              <a:cs typeface="Arial"/>
            </a:endParaRPr>
          </a:p>
          <a:p>
            <a:pPr marR="3810" algn="r">
              <a:spcBef>
                <a:spcPts val="379"/>
              </a:spcBef>
            </a:pPr>
            <a:r>
              <a:rPr sz="1200" spc="-19" dirty="0">
                <a:solidFill>
                  <a:srgbClr val="3F4444"/>
                </a:solidFill>
                <a:latin typeface="Arial"/>
                <a:cs typeface="Arial"/>
              </a:rPr>
              <a:t>70</a:t>
            </a:r>
            <a:endParaRPr sz="1200">
              <a:latin typeface="Arial"/>
              <a:cs typeface="Arial"/>
            </a:endParaRPr>
          </a:p>
          <a:p>
            <a:pPr marR="3810" algn="r">
              <a:spcBef>
                <a:spcPts val="304"/>
              </a:spcBef>
            </a:pPr>
            <a:r>
              <a:rPr sz="1200" spc="-19" dirty="0">
                <a:solidFill>
                  <a:srgbClr val="3F4444"/>
                </a:solidFill>
                <a:latin typeface="Arial"/>
                <a:cs typeface="Arial"/>
              </a:rPr>
              <a:t>60</a:t>
            </a:r>
            <a:endParaRPr sz="1200">
              <a:latin typeface="Arial"/>
              <a:cs typeface="Arial"/>
            </a:endParaRPr>
          </a:p>
          <a:p>
            <a:pPr marR="3810" algn="r">
              <a:spcBef>
                <a:spcPts val="349"/>
              </a:spcBef>
            </a:pPr>
            <a:r>
              <a:rPr sz="1200" spc="-19" dirty="0">
                <a:solidFill>
                  <a:srgbClr val="3F4444"/>
                </a:solidFill>
                <a:latin typeface="Arial"/>
                <a:cs typeface="Arial"/>
              </a:rPr>
              <a:t>50</a:t>
            </a:r>
            <a:endParaRPr sz="1200">
              <a:latin typeface="Arial"/>
              <a:cs typeface="Arial"/>
            </a:endParaRPr>
          </a:p>
          <a:p>
            <a:pPr marR="3810" algn="r">
              <a:spcBef>
                <a:spcPts val="379"/>
              </a:spcBef>
            </a:pPr>
            <a:r>
              <a:rPr sz="1200" spc="-19" dirty="0">
                <a:solidFill>
                  <a:srgbClr val="3F4444"/>
                </a:solidFill>
                <a:latin typeface="Arial"/>
                <a:cs typeface="Arial"/>
              </a:rPr>
              <a:t>40</a:t>
            </a:r>
            <a:endParaRPr sz="1200">
              <a:latin typeface="Arial"/>
              <a:cs typeface="Arial"/>
            </a:endParaRPr>
          </a:p>
          <a:p>
            <a:pPr marR="3810" algn="r">
              <a:spcBef>
                <a:spcPts val="338"/>
              </a:spcBef>
            </a:pPr>
            <a:r>
              <a:rPr sz="1200" spc="-19" dirty="0">
                <a:solidFill>
                  <a:srgbClr val="3F4444"/>
                </a:solidFill>
                <a:latin typeface="Arial"/>
                <a:cs typeface="Arial"/>
              </a:rPr>
              <a:t>30</a:t>
            </a:r>
            <a:endParaRPr sz="1200">
              <a:latin typeface="Arial"/>
              <a:cs typeface="Arial"/>
            </a:endParaRPr>
          </a:p>
          <a:p>
            <a:pPr marR="3810" algn="r">
              <a:spcBef>
                <a:spcPts val="379"/>
              </a:spcBef>
            </a:pPr>
            <a:r>
              <a:rPr sz="1200" spc="-19" dirty="0">
                <a:solidFill>
                  <a:srgbClr val="3F4444"/>
                </a:solidFill>
                <a:latin typeface="Arial"/>
                <a:cs typeface="Arial"/>
              </a:rPr>
              <a:t>20</a:t>
            </a:r>
            <a:endParaRPr sz="1200">
              <a:latin typeface="Arial"/>
              <a:cs typeface="Arial"/>
            </a:endParaRPr>
          </a:p>
          <a:p>
            <a:pPr marR="5239" algn="r">
              <a:spcBef>
                <a:spcPts val="390"/>
              </a:spcBef>
            </a:pPr>
            <a:r>
              <a:rPr sz="1200" spc="-19" dirty="0">
                <a:solidFill>
                  <a:srgbClr val="3F4444"/>
                </a:solidFill>
                <a:latin typeface="Arial"/>
                <a:cs typeface="Arial"/>
              </a:rPr>
              <a:t>10</a:t>
            </a:r>
            <a:endParaRPr sz="1200">
              <a:latin typeface="Arial"/>
              <a:cs typeface="Arial"/>
            </a:endParaRPr>
          </a:p>
          <a:p>
            <a:pPr marR="5715" algn="r">
              <a:spcBef>
                <a:spcPts val="255"/>
              </a:spcBef>
            </a:pPr>
            <a:r>
              <a:rPr sz="1200" dirty="0">
                <a:solidFill>
                  <a:srgbClr val="3F4444"/>
                </a:solidFill>
                <a:latin typeface="Arial"/>
                <a:cs typeface="Arial"/>
              </a:rPr>
              <a:t>0</a:t>
            </a:r>
            <a:endParaRPr sz="1200">
              <a:latin typeface="Arial"/>
              <a:cs typeface="Arial"/>
            </a:endParaRPr>
          </a:p>
          <a:p>
            <a:pPr marL="9525" marR="206216" algn="just">
              <a:spcBef>
                <a:spcPts val="105"/>
              </a:spcBef>
            </a:pPr>
            <a:r>
              <a:rPr sz="750" b="1" dirty="0">
                <a:solidFill>
                  <a:srgbClr val="3F4444"/>
                </a:solidFill>
                <a:latin typeface="Arial"/>
                <a:cs typeface="Arial"/>
              </a:rPr>
              <a:t>Number</a:t>
            </a:r>
            <a:r>
              <a:rPr sz="750" b="1" spc="-19" dirty="0">
                <a:solidFill>
                  <a:srgbClr val="3F4444"/>
                </a:solidFill>
                <a:latin typeface="Arial"/>
                <a:cs typeface="Arial"/>
              </a:rPr>
              <a:t> of </a:t>
            </a:r>
            <a:r>
              <a:rPr sz="750" b="1" dirty="0">
                <a:solidFill>
                  <a:srgbClr val="3F4444"/>
                </a:solidFill>
                <a:latin typeface="Arial"/>
                <a:cs typeface="Arial"/>
              </a:rPr>
              <a:t>patients</a:t>
            </a:r>
            <a:r>
              <a:rPr sz="750" b="1" spc="-26" dirty="0">
                <a:solidFill>
                  <a:srgbClr val="3F4444"/>
                </a:solidFill>
                <a:latin typeface="Arial"/>
                <a:cs typeface="Arial"/>
              </a:rPr>
              <a:t> </a:t>
            </a:r>
            <a:r>
              <a:rPr sz="750" b="1" spc="-19" dirty="0">
                <a:solidFill>
                  <a:srgbClr val="3F4444"/>
                </a:solidFill>
                <a:latin typeface="Arial"/>
                <a:cs typeface="Arial"/>
              </a:rPr>
              <a:t>at </a:t>
            </a:r>
            <a:r>
              <a:rPr sz="750" b="1" spc="-15" dirty="0">
                <a:solidFill>
                  <a:srgbClr val="3F4444"/>
                </a:solidFill>
                <a:latin typeface="Arial"/>
                <a:cs typeface="Arial"/>
              </a:rPr>
              <a:t>risk</a:t>
            </a:r>
            <a:endParaRPr sz="750">
              <a:latin typeface="Arial"/>
              <a:cs typeface="Arial"/>
            </a:endParaRPr>
          </a:p>
          <a:p>
            <a:pPr marL="180022" marR="22860" indent="-165734" algn="just">
              <a:spcBef>
                <a:spcPts val="259"/>
              </a:spcBef>
            </a:pPr>
            <a:r>
              <a:rPr sz="750" b="1" dirty="0">
                <a:solidFill>
                  <a:srgbClr val="FFFFFF"/>
                </a:solidFill>
                <a:latin typeface="Arial"/>
                <a:cs typeface="Arial"/>
              </a:rPr>
              <a:t>Capivasertib </a:t>
            </a:r>
            <a:r>
              <a:rPr sz="750" b="1" spc="-38" dirty="0">
                <a:solidFill>
                  <a:srgbClr val="FFFFFF"/>
                </a:solidFill>
                <a:latin typeface="Arial"/>
                <a:cs typeface="Arial"/>
              </a:rPr>
              <a:t>+ </a:t>
            </a:r>
            <a:r>
              <a:rPr sz="750" b="1" spc="-8" dirty="0">
                <a:solidFill>
                  <a:srgbClr val="FFFFFF"/>
                </a:solidFill>
                <a:latin typeface="Arial"/>
                <a:cs typeface="Arial"/>
              </a:rPr>
              <a:t>fulvestrant</a:t>
            </a:r>
            <a:endParaRPr sz="750">
              <a:latin typeface="Arial"/>
              <a:cs typeface="Arial"/>
            </a:endParaRPr>
          </a:p>
          <a:p>
            <a:pPr marL="180022" marR="23336" indent="40481" algn="just">
              <a:spcBef>
                <a:spcPts val="285"/>
              </a:spcBef>
            </a:pPr>
            <a:r>
              <a:rPr sz="750" b="1" dirty="0">
                <a:solidFill>
                  <a:srgbClr val="FFFFFF"/>
                </a:solidFill>
                <a:latin typeface="Arial"/>
                <a:cs typeface="Arial"/>
              </a:rPr>
              <a:t>Placebo </a:t>
            </a:r>
            <a:r>
              <a:rPr sz="750" b="1" spc="-38" dirty="0">
                <a:solidFill>
                  <a:srgbClr val="FFFFFF"/>
                </a:solidFill>
                <a:latin typeface="Arial"/>
                <a:cs typeface="Arial"/>
              </a:rPr>
              <a:t>+ </a:t>
            </a:r>
            <a:r>
              <a:rPr sz="750" b="1" spc="-8" dirty="0">
                <a:solidFill>
                  <a:srgbClr val="FFFFFF"/>
                </a:solidFill>
                <a:latin typeface="Arial"/>
                <a:cs typeface="Arial"/>
              </a:rPr>
              <a:t>fulvestrant</a:t>
            </a:r>
            <a:endParaRPr sz="750">
              <a:latin typeface="Arial"/>
              <a:cs typeface="Arial"/>
            </a:endParaRPr>
          </a:p>
        </p:txBody>
      </p:sp>
      <p:grpSp>
        <p:nvGrpSpPr>
          <p:cNvPr id="18" name="object 18"/>
          <p:cNvGrpSpPr/>
          <p:nvPr/>
        </p:nvGrpSpPr>
        <p:grpSpPr>
          <a:xfrm>
            <a:off x="829565" y="1277768"/>
            <a:ext cx="3800475" cy="2326958"/>
            <a:chOff x="1106087" y="1700516"/>
            <a:chExt cx="5067300" cy="3102610"/>
          </a:xfrm>
        </p:grpSpPr>
        <p:sp>
          <p:nvSpPr>
            <p:cNvPr id="19" name="object 19"/>
            <p:cNvSpPr/>
            <p:nvPr/>
          </p:nvSpPr>
          <p:spPr>
            <a:xfrm>
              <a:off x="1187272" y="1705279"/>
              <a:ext cx="0" cy="3093085"/>
            </a:xfrm>
            <a:custGeom>
              <a:avLst/>
              <a:gdLst/>
              <a:ahLst/>
              <a:cxnLst/>
              <a:rect l="l" t="t" r="r" b="b"/>
              <a:pathLst>
                <a:path h="3093085">
                  <a:moveTo>
                    <a:pt x="0" y="3092901"/>
                  </a:moveTo>
                  <a:lnTo>
                    <a:pt x="0" y="0"/>
                  </a:lnTo>
                </a:path>
              </a:pathLst>
            </a:custGeom>
            <a:solidFill>
              <a:srgbClr val="003366"/>
            </a:solidFill>
          </p:spPr>
          <p:txBody>
            <a:bodyPr wrap="square" lIns="0" tIns="0" rIns="0" bIns="0" rtlCol="0"/>
            <a:lstStyle/>
            <a:p>
              <a:endParaRPr sz="1800"/>
            </a:p>
          </p:txBody>
        </p:sp>
        <p:sp>
          <p:nvSpPr>
            <p:cNvPr id="20" name="object 20"/>
            <p:cNvSpPr/>
            <p:nvPr/>
          </p:nvSpPr>
          <p:spPr>
            <a:xfrm>
              <a:off x="1187272" y="1705279"/>
              <a:ext cx="0" cy="3093085"/>
            </a:xfrm>
            <a:custGeom>
              <a:avLst/>
              <a:gdLst/>
              <a:ahLst/>
              <a:cxnLst/>
              <a:rect l="l" t="t" r="r" b="b"/>
              <a:pathLst>
                <a:path h="3093085">
                  <a:moveTo>
                    <a:pt x="0" y="0"/>
                  </a:moveTo>
                  <a:lnTo>
                    <a:pt x="0" y="3092901"/>
                  </a:lnTo>
                </a:path>
              </a:pathLst>
            </a:custGeom>
            <a:ln w="9525">
              <a:solidFill>
                <a:srgbClr val="3F4444"/>
              </a:solidFill>
            </a:ln>
          </p:spPr>
          <p:txBody>
            <a:bodyPr wrap="square" lIns="0" tIns="0" rIns="0" bIns="0" rtlCol="0"/>
            <a:lstStyle/>
            <a:p>
              <a:endParaRPr sz="1800"/>
            </a:p>
          </p:txBody>
        </p:sp>
        <p:sp>
          <p:nvSpPr>
            <p:cNvPr id="21" name="object 21"/>
            <p:cNvSpPr/>
            <p:nvPr/>
          </p:nvSpPr>
          <p:spPr>
            <a:xfrm>
              <a:off x="1110850" y="1709157"/>
              <a:ext cx="72390" cy="0"/>
            </a:xfrm>
            <a:custGeom>
              <a:avLst/>
              <a:gdLst/>
              <a:ahLst/>
              <a:cxnLst/>
              <a:rect l="l" t="t" r="r" b="b"/>
              <a:pathLst>
                <a:path w="72390">
                  <a:moveTo>
                    <a:pt x="0" y="0"/>
                  </a:moveTo>
                  <a:lnTo>
                    <a:pt x="72003" y="0"/>
                  </a:lnTo>
                </a:path>
              </a:pathLst>
            </a:custGeom>
            <a:solidFill>
              <a:srgbClr val="003366"/>
            </a:solidFill>
          </p:spPr>
          <p:txBody>
            <a:bodyPr wrap="square" lIns="0" tIns="0" rIns="0" bIns="0" rtlCol="0"/>
            <a:lstStyle/>
            <a:p>
              <a:endParaRPr sz="1800"/>
            </a:p>
          </p:txBody>
        </p:sp>
        <p:sp>
          <p:nvSpPr>
            <p:cNvPr id="22" name="object 22"/>
            <p:cNvSpPr/>
            <p:nvPr/>
          </p:nvSpPr>
          <p:spPr>
            <a:xfrm>
              <a:off x="1110850" y="1709157"/>
              <a:ext cx="72390" cy="0"/>
            </a:xfrm>
            <a:custGeom>
              <a:avLst/>
              <a:gdLst/>
              <a:ahLst/>
              <a:cxnLst/>
              <a:rect l="l" t="t" r="r" b="b"/>
              <a:pathLst>
                <a:path w="72390">
                  <a:moveTo>
                    <a:pt x="72003" y="0"/>
                  </a:moveTo>
                  <a:lnTo>
                    <a:pt x="0" y="0"/>
                  </a:lnTo>
                </a:path>
              </a:pathLst>
            </a:custGeom>
            <a:ln w="9525">
              <a:solidFill>
                <a:srgbClr val="3F4444"/>
              </a:solidFill>
            </a:ln>
          </p:spPr>
          <p:txBody>
            <a:bodyPr wrap="square" lIns="0" tIns="0" rIns="0" bIns="0" rtlCol="0"/>
            <a:lstStyle/>
            <a:p>
              <a:endParaRPr sz="1800"/>
            </a:p>
          </p:txBody>
        </p:sp>
        <p:sp>
          <p:nvSpPr>
            <p:cNvPr id="23" name="object 23"/>
            <p:cNvSpPr/>
            <p:nvPr/>
          </p:nvSpPr>
          <p:spPr>
            <a:xfrm>
              <a:off x="1110854" y="2015082"/>
              <a:ext cx="72390" cy="0"/>
            </a:xfrm>
            <a:custGeom>
              <a:avLst/>
              <a:gdLst/>
              <a:ahLst/>
              <a:cxnLst/>
              <a:rect l="l" t="t" r="r" b="b"/>
              <a:pathLst>
                <a:path w="72390">
                  <a:moveTo>
                    <a:pt x="0" y="0"/>
                  </a:moveTo>
                  <a:lnTo>
                    <a:pt x="72003" y="0"/>
                  </a:lnTo>
                </a:path>
              </a:pathLst>
            </a:custGeom>
            <a:solidFill>
              <a:srgbClr val="003366"/>
            </a:solidFill>
          </p:spPr>
          <p:txBody>
            <a:bodyPr wrap="square" lIns="0" tIns="0" rIns="0" bIns="0" rtlCol="0"/>
            <a:lstStyle/>
            <a:p>
              <a:endParaRPr sz="1800"/>
            </a:p>
          </p:txBody>
        </p:sp>
        <p:sp>
          <p:nvSpPr>
            <p:cNvPr id="24" name="object 24"/>
            <p:cNvSpPr/>
            <p:nvPr/>
          </p:nvSpPr>
          <p:spPr>
            <a:xfrm>
              <a:off x="1110854" y="2015082"/>
              <a:ext cx="72390" cy="0"/>
            </a:xfrm>
            <a:custGeom>
              <a:avLst/>
              <a:gdLst/>
              <a:ahLst/>
              <a:cxnLst/>
              <a:rect l="l" t="t" r="r" b="b"/>
              <a:pathLst>
                <a:path w="72390">
                  <a:moveTo>
                    <a:pt x="72003" y="0"/>
                  </a:moveTo>
                  <a:lnTo>
                    <a:pt x="0" y="0"/>
                  </a:lnTo>
                </a:path>
              </a:pathLst>
            </a:custGeom>
            <a:ln w="9525">
              <a:solidFill>
                <a:srgbClr val="3F4444"/>
              </a:solidFill>
            </a:ln>
          </p:spPr>
          <p:txBody>
            <a:bodyPr wrap="square" lIns="0" tIns="0" rIns="0" bIns="0" rtlCol="0"/>
            <a:lstStyle/>
            <a:p>
              <a:endParaRPr sz="1800"/>
            </a:p>
          </p:txBody>
        </p:sp>
        <p:sp>
          <p:nvSpPr>
            <p:cNvPr id="25" name="object 25"/>
            <p:cNvSpPr/>
            <p:nvPr/>
          </p:nvSpPr>
          <p:spPr>
            <a:xfrm>
              <a:off x="1110850" y="2317851"/>
              <a:ext cx="72390" cy="0"/>
            </a:xfrm>
            <a:custGeom>
              <a:avLst/>
              <a:gdLst/>
              <a:ahLst/>
              <a:cxnLst/>
              <a:rect l="l" t="t" r="r" b="b"/>
              <a:pathLst>
                <a:path w="72390">
                  <a:moveTo>
                    <a:pt x="0" y="0"/>
                  </a:moveTo>
                  <a:lnTo>
                    <a:pt x="72003" y="0"/>
                  </a:lnTo>
                </a:path>
              </a:pathLst>
            </a:custGeom>
            <a:solidFill>
              <a:srgbClr val="003366"/>
            </a:solidFill>
          </p:spPr>
          <p:txBody>
            <a:bodyPr wrap="square" lIns="0" tIns="0" rIns="0" bIns="0" rtlCol="0"/>
            <a:lstStyle/>
            <a:p>
              <a:endParaRPr sz="1800"/>
            </a:p>
          </p:txBody>
        </p:sp>
        <p:sp>
          <p:nvSpPr>
            <p:cNvPr id="26" name="object 26"/>
            <p:cNvSpPr/>
            <p:nvPr/>
          </p:nvSpPr>
          <p:spPr>
            <a:xfrm>
              <a:off x="1110850" y="2317851"/>
              <a:ext cx="72390" cy="0"/>
            </a:xfrm>
            <a:custGeom>
              <a:avLst/>
              <a:gdLst/>
              <a:ahLst/>
              <a:cxnLst/>
              <a:rect l="l" t="t" r="r" b="b"/>
              <a:pathLst>
                <a:path w="72390">
                  <a:moveTo>
                    <a:pt x="72003" y="0"/>
                  </a:moveTo>
                  <a:lnTo>
                    <a:pt x="0" y="0"/>
                  </a:lnTo>
                </a:path>
              </a:pathLst>
            </a:custGeom>
            <a:ln w="9525">
              <a:solidFill>
                <a:srgbClr val="3F4444"/>
              </a:solidFill>
            </a:ln>
          </p:spPr>
          <p:txBody>
            <a:bodyPr wrap="square" lIns="0" tIns="0" rIns="0" bIns="0" rtlCol="0"/>
            <a:lstStyle/>
            <a:p>
              <a:endParaRPr sz="1800"/>
            </a:p>
          </p:txBody>
        </p:sp>
        <p:sp>
          <p:nvSpPr>
            <p:cNvPr id="27" name="object 27"/>
            <p:cNvSpPr/>
            <p:nvPr/>
          </p:nvSpPr>
          <p:spPr>
            <a:xfrm>
              <a:off x="1110850" y="2620621"/>
              <a:ext cx="72390" cy="0"/>
            </a:xfrm>
            <a:custGeom>
              <a:avLst/>
              <a:gdLst/>
              <a:ahLst/>
              <a:cxnLst/>
              <a:rect l="l" t="t" r="r" b="b"/>
              <a:pathLst>
                <a:path w="72390">
                  <a:moveTo>
                    <a:pt x="0" y="0"/>
                  </a:moveTo>
                  <a:lnTo>
                    <a:pt x="72003" y="0"/>
                  </a:lnTo>
                </a:path>
              </a:pathLst>
            </a:custGeom>
            <a:solidFill>
              <a:srgbClr val="003366"/>
            </a:solidFill>
          </p:spPr>
          <p:txBody>
            <a:bodyPr wrap="square" lIns="0" tIns="0" rIns="0" bIns="0" rtlCol="0"/>
            <a:lstStyle/>
            <a:p>
              <a:endParaRPr sz="1800"/>
            </a:p>
          </p:txBody>
        </p:sp>
        <p:sp>
          <p:nvSpPr>
            <p:cNvPr id="28" name="object 28"/>
            <p:cNvSpPr/>
            <p:nvPr/>
          </p:nvSpPr>
          <p:spPr>
            <a:xfrm>
              <a:off x="1110850" y="2620621"/>
              <a:ext cx="72390" cy="0"/>
            </a:xfrm>
            <a:custGeom>
              <a:avLst/>
              <a:gdLst/>
              <a:ahLst/>
              <a:cxnLst/>
              <a:rect l="l" t="t" r="r" b="b"/>
              <a:pathLst>
                <a:path w="72390">
                  <a:moveTo>
                    <a:pt x="72003" y="0"/>
                  </a:moveTo>
                  <a:lnTo>
                    <a:pt x="0" y="0"/>
                  </a:lnTo>
                </a:path>
              </a:pathLst>
            </a:custGeom>
            <a:ln w="9525">
              <a:solidFill>
                <a:srgbClr val="3F4444"/>
              </a:solidFill>
            </a:ln>
          </p:spPr>
          <p:txBody>
            <a:bodyPr wrap="square" lIns="0" tIns="0" rIns="0" bIns="0" rtlCol="0"/>
            <a:lstStyle/>
            <a:p>
              <a:endParaRPr sz="1800"/>
            </a:p>
          </p:txBody>
        </p:sp>
        <p:sp>
          <p:nvSpPr>
            <p:cNvPr id="29" name="object 29"/>
            <p:cNvSpPr/>
            <p:nvPr/>
          </p:nvSpPr>
          <p:spPr>
            <a:xfrm>
              <a:off x="1110850" y="2923391"/>
              <a:ext cx="72390" cy="0"/>
            </a:xfrm>
            <a:custGeom>
              <a:avLst/>
              <a:gdLst/>
              <a:ahLst/>
              <a:cxnLst/>
              <a:rect l="l" t="t" r="r" b="b"/>
              <a:pathLst>
                <a:path w="72390">
                  <a:moveTo>
                    <a:pt x="0" y="0"/>
                  </a:moveTo>
                  <a:lnTo>
                    <a:pt x="72003" y="0"/>
                  </a:lnTo>
                </a:path>
              </a:pathLst>
            </a:custGeom>
            <a:solidFill>
              <a:srgbClr val="003366"/>
            </a:solidFill>
          </p:spPr>
          <p:txBody>
            <a:bodyPr wrap="square" lIns="0" tIns="0" rIns="0" bIns="0" rtlCol="0"/>
            <a:lstStyle/>
            <a:p>
              <a:endParaRPr sz="1800"/>
            </a:p>
          </p:txBody>
        </p:sp>
        <p:sp>
          <p:nvSpPr>
            <p:cNvPr id="30" name="object 30"/>
            <p:cNvSpPr/>
            <p:nvPr/>
          </p:nvSpPr>
          <p:spPr>
            <a:xfrm>
              <a:off x="1110850" y="2923391"/>
              <a:ext cx="72390" cy="0"/>
            </a:xfrm>
            <a:custGeom>
              <a:avLst/>
              <a:gdLst/>
              <a:ahLst/>
              <a:cxnLst/>
              <a:rect l="l" t="t" r="r" b="b"/>
              <a:pathLst>
                <a:path w="72390">
                  <a:moveTo>
                    <a:pt x="72003" y="0"/>
                  </a:moveTo>
                  <a:lnTo>
                    <a:pt x="0" y="0"/>
                  </a:lnTo>
                </a:path>
              </a:pathLst>
            </a:custGeom>
            <a:ln w="9525">
              <a:solidFill>
                <a:srgbClr val="3F4444"/>
              </a:solidFill>
            </a:ln>
          </p:spPr>
          <p:txBody>
            <a:bodyPr wrap="square" lIns="0" tIns="0" rIns="0" bIns="0" rtlCol="0"/>
            <a:lstStyle/>
            <a:p>
              <a:endParaRPr sz="1800"/>
            </a:p>
          </p:txBody>
        </p:sp>
        <p:sp>
          <p:nvSpPr>
            <p:cNvPr id="31" name="object 31"/>
            <p:cNvSpPr/>
            <p:nvPr/>
          </p:nvSpPr>
          <p:spPr>
            <a:xfrm>
              <a:off x="1110850" y="3226161"/>
              <a:ext cx="72390" cy="0"/>
            </a:xfrm>
            <a:custGeom>
              <a:avLst/>
              <a:gdLst/>
              <a:ahLst/>
              <a:cxnLst/>
              <a:rect l="l" t="t" r="r" b="b"/>
              <a:pathLst>
                <a:path w="72390">
                  <a:moveTo>
                    <a:pt x="0" y="0"/>
                  </a:moveTo>
                  <a:lnTo>
                    <a:pt x="72003" y="0"/>
                  </a:lnTo>
                </a:path>
              </a:pathLst>
            </a:custGeom>
            <a:solidFill>
              <a:srgbClr val="003366"/>
            </a:solidFill>
          </p:spPr>
          <p:txBody>
            <a:bodyPr wrap="square" lIns="0" tIns="0" rIns="0" bIns="0" rtlCol="0"/>
            <a:lstStyle/>
            <a:p>
              <a:endParaRPr sz="1800"/>
            </a:p>
          </p:txBody>
        </p:sp>
        <p:sp>
          <p:nvSpPr>
            <p:cNvPr id="32" name="object 32"/>
            <p:cNvSpPr/>
            <p:nvPr/>
          </p:nvSpPr>
          <p:spPr>
            <a:xfrm>
              <a:off x="1110850" y="3226161"/>
              <a:ext cx="72390" cy="0"/>
            </a:xfrm>
            <a:custGeom>
              <a:avLst/>
              <a:gdLst/>
              <a:ahLst/>
              <a:cxnLst/>
              <a:rect l="l" t="t" r="r" b="b"/>
              <a:pathLst>
                <a:path w="72390">
                  <a:moveTo>
                    <a:pt x="72003" y="0"/>
                  </a:moveTo>
                  <a:lnTo>
                    <a:pt x="0" y="0"/>
                  </a:lnTo>
                </a:path>
              </a:pathLst>
            </a:custGeom>
            <a:ln w="9525">
              <a:solidFill>
                <a:srgbClr val="3F4444"/>
              </a:solidFill>
            </a:ln>
          </p:spPr>
          <p:txBody>
            <a:bodyPr wrap="square" lIns="0" tIns="0" rIns="0" bIns="0" rtlCol="0"/>
            <a:lstStyle/>
            <a:p>
              <a:endParaRPr sz="1800"/>
            </a:p>
          </p:txBody>
        </p:sp>
        <p:sp>
          <p:nvSpPr>
            <p:cNvPr id="33" name="object 33"/>
            <p:cNvSpPr/>
            <p:nvPr/>
          </p:nvSpPr>
          <p:spPr>
            <a:xfrm>
              <a:off x="1110850" y="3528931"/>
              <a:ext cx="72390" cy="0"/>
            </a:xfrm>
            <a:custGeom>
              <a:avLst/>
              <a:gdLst/>
              <a:ahLst/>
              <a:cxnLst/>
              <a:rect l="l" t="t" r="r" b="b"/>
              <a:pathLst>
                <a:path w="72390">
                  <a:moveTo>
                    <a:pt x="0" y="0"/>
                  </a:moveTo>
                  <a:lnTo>
                    <a:pt x="72003" y="0"/>
                  </a:lnTo>
                </a:path>
              </a:pathLst>
            </a:custGeom>
            <a:solidFill>
              <a:srgbClr val="003366"/>
            </a:solidFill>
          </p:spPr>
          <p:txBody>
            <a:bodyPr wrap="square" lIns="0" tIns="0" rIns="0" bIns="0" rtlCol="0"/>
            <a:lstStyle/>
            <a:p>
              <a:endParaRPr sz="1800"/>
            </a:p>
          </p:txBody>
        </p:sp>
        <p:sp>
          <p:nvSpPr>
            <p:cNvPr id="34" name="object 34"/>
            <p:cNvSpPr/>
            <p:nvPr/>
          </p:nvSpPr>
          <p:spPr>
            <a:xfrm>
              <a:off x="1110850" y="3528931"/>
              <a:ext cx="72390" cy="0"/>
            </a:xfrm>
            <a:custGeom>
              <a:avLst/>
              <a:gdLst/>
              <a:ahLst/>
              <a:cxnLst/>
              <a:rect l="l" t="t" r="r" b="b"/>
              <a:pathLst>
                <a:path w="72390">
                  <a:moveTo>
                    <a:pt x="72003" y="0"/>
                  </a:moveTo>
                  <a:lnTo>
                    <a:pt x="0" y="0"/>
                  </a:lnTo>
                </a:path>
              </a:pathLst>
            </a:custGeom>
            <a:ln w="9525">
              <a:solidFill>
                <a:srgbClr val="3F4444"/>
              </a:solidFill>
            </a:ln>
          </p:spPr>
          <p:txBody>
            <a:bodyPr wrap="square" lIns="0" tIns="0" rIns="0" bIns="0" rtlCol="0"/>
            <a:lstStyle/>
            <a:p>
              <a:endParaRPr sz="1800"/>
            </a:p>
          </p:txBody>
        </p:sp>
        <p:sp>
          <p:nvSpPr>
            <p:cNvPr id="35" name="object 35"/>
            <p:cNvSpPr/>
            <p:nvPr/>
          </p:nvSpPr>
          <p:spPr>
            <a:xfrm>
              <a:off x="1110850" y="3831701"/>
              <a:ext cx="72390" cy="0"/>
            </a:xfrm>
            <a:custGeom>
              <a:avLst/>
              <a:gdLst/>
              <a:ahLst/>
              <a:cxnLst/>
              <a:rect l="l" t="t" r="r" b="b"/>
              <a:pathLst>
                <a:path w="72390">
                  <a:moveTo>
                    <a:pt x="0" y="0"/>
                  </a:moveTo>
                  <a:lnTo>
                    <a:pt x="72003" y="0"/>
                  </a:lnTo>
                </a:path>
              </a:pathLst>
            </a:custGeom>
            <a:solidFill>
              <a:srgbClr val="003366"/>
            </a:solidFill>
          </p:spPr>
          <p:txBody>
            <a:bodyPr wrap="square" lIns="0" tIns="0" rIns="0" bIns="0" rtlCol="0"/>
            <a:lstStyle/>
            <a:p>
              <a:endParaRPr sz="1800"/>
            </a:p>
          </p:txBody>
        </p:sp>
        <p:sp>
          <p:nvSpPr>
            <p:cNvPr id="36" name="object 36"/>
            <p:cNvSpPr/>
            <p:nvPr/>
          </p:nvSpPr>
          <p:spPr>
            <a:xfrm>
              <a:off x="1110850" y="3831701"/>
              <a:ext cx="72390" cy="0"/>
            </a:xfrm>
            <a:custGeom>
              <a:avLst/>
              <a:gdLst/>
              <a:ahLst/>
              <a:cxnLst/>
              <a:rect l="l" t="t" r="r" b="b"/>
              <a:pathLst>
                <a:path w="72390">
                  <a:moveTo>
                    <a:pt x="72003" y="0"/>
                  </a:moveTo>
                  <a:lnTo>
                    <a:pt x="0" y="0"/>
                  </a:lnTo>
                </a:path>
              </a:pathLst>
            </a:custGeom>
            <a:ln w="9525">
              <a:solidFill>
                <a:srgbClr val="3F4444"/>
              </a:solidFill>
            </a:ln>
          </p:spPr>
          <p:txBody>
            <a:bodyPr wrap="square" lIns="0" tIns="0" rIns="0" bIns="0" rtlCol="0"/>
            <a:lstStyle/>
            <a:p>
              <a:endParaRPr sz="1800"/>
            </a:p>
          </p:txBody>
        </p:sp>
        <p:sp>
          <p:nvSpPr>
            <p:cNvPr id="37" name="object 37"/>
            <p:cNvSpPr/>
            <p:nvPr/>
          </p:nvSpPr>
          <p:spPr>
            <a:xfrm>
              <a:off x="1110850" y="4134469"/>
              <a:ext cx="72390" cy="0"/>
            </a:xfrm>
            <a:custGeom>
              <a:avLst/>
              <a:gdLst/>
              <a:ahLst/>
              <a:cxnLst/>
              <a:rect l="l" t="t" r="r" b="b"/>
              <a:pathLst>
                <a:path w="72390">
                  <a:moveTo>
                    <a:pt x="0" y="0"/>
                  </a:moveTo>
                  <a:lnTo>
                    <a:pt x="72003" y="0"/>
                  </a:lnTo>
                </a:path>
              </a:pathLst>
            </a:custGeom>
            <a:solidFill>
              <a:srgbClr val="003366"/>
            </a:solidFill>
          </p:spPr>
          <p:txBody>
            <a:bodyPr wrap="square" lIns="0" tIns="0" rIns="0" bIns="0" rtlCol="0"/>
            <a:lstStyle/>
            <a:p>
              <a:endParaRPr sz="1800"/>
            </a:p>
          </p:txBody>
        </p:sp>
        <p:sp>
          <p:nvSpPr>
            <p:cNvPr id="38" name="object 38"/>
            <p:cNvSpPr/>
            <p:nvPr/>
          </p:nvSpPr>
          <p:spPr>
            <a:xfrm>
              <a:off x="1110850" y="4134469"/>
              <a:ext cx="72390" cy="0"/>
            </a:xfrm>
            <a:custGeom>
              <a:avLst/>
              <a:gdLst/>
              <a:ahLst/>
              <a:cxnLst/>
              <a:rect l="l" t="t" r="r" b="b"/>
              <a:pathLst>
                <a:path w="72390">
                  <a:moveTo>
                    <a:pt x="72003" y="0"/>
                  </a:moveTo>
                  <a:lnTo>
                    <a:pt x="0" y="0"/>
                  </a:lnTo>
                </a:path>
              </a:pathLst>
            </a:custGeom>
            <a:ln w="9525">
              <a:solidFill>
                <a:srgbClr val="3F4444"/>
              </a:solidFill>
            </a:ln>
          </p:spPr>
          <p:txBody>
            <a:bodyPr wrap="square" lIns="0" tIns="0" rIns="0" bIns="0" rtlCol="0"/>
            <a:lstStyle/>
            <a:p>
              <a:endParaRPr sz="1800"/>
            </a:p>
          </p:txBody>
        </p:sp>
        <p:sp>
          <p:nvSpPr>
            <p:cNvPr id="39" name="object 39"/>
            <p:cNvSpPr/>
            <p:nvPr/>
          </p:nvSpPr>
          <p:spPr>
            <a:xfrm>
              <a:off x="1110850" y="4437238"/>
              <a:ext cx="72390" cy="0"/>
            </a:xfrm>
            <a:custGeom>
              <a:avLst/>
              <a:gdLst/>
              <a:ahLst/>
              <a:cxnLst/>
              <a:rect l="l" t="t" r="r" b="b"/>
              <a:pathLst>
                <a:path w="72390">
                  <a:moveTo>
                    <a:pt x="0" y="0"/>
                  </a:moveTo>
                  <a:lnTo>
                    <a:pt x="72003" y="0"/>
                  </a:lnTo>
                </a:path>
              </a:pathLst>
            </a:custGeom>
            <a:solidFill>
              <a:srgbClr val="003366"/>
            </a:solidFill>
          </p:spPr>
          <p:txBody>
            <a:bodyPr wrap="square" lIns="0" tIns="0" rIns="0" bIns="0" rtlCol="0"/>
            <a:lstStyle/>
            <a:p>
              <a:endParaRPr sz="1800"/>
            </a:p>
          </p:txBody>
        </p:sp>
        <p:sp>
          <p:nvSpPr>
            <p:cNvPr id="40" name="object 40"/>
            <p:cNvSpPr/>
            <p:nvPr/>
          </p:nvSpPr>
          <p:spPr>
            <a:xfrm>
              <a:off x="1110850" y="4437238"/>
              <a:ext cx="72390" cy="0"/>
            </a:xfrm>
            <a:custGeom>
              <a:avLst/>
              <a:gdLst/>
              <a:ahLst/>
              <a:cxnLst/>
              <a:rect l="l" t="t" r="r" b="b"/>
              <a:pathLst>
                <a:path w="72390">
                  <a:moveTo>
                    <a:pt x="72003" y="0"/>
                  </a:moveTo>
                  <a:lnTo>
                    <a:pt x="0" y="0"/>
                  </a:lnTo>
                </a:path>
              </a:pathLst>
            </a:custGeom>
            <a:ln w="9525">
              <a:solidFill>
                <a:srgbClr val="3F4444"/>
              </a:solidFill>
            </a:ln>
          </p:spPr>
          <p:txBody>
            <a:bodyPr wrap="square" lIns="0" tIns="0" rIns="0" bIns="0" rtlCol="0"/>
            <a:lstStyle/>
            <a:p>
              <a:endParaRPr sz="1800"/>
            </a:p>
          </p:txBody>
        </p:sp>
        <p:sp>
          <p:nvSpPr>
            <p:cNvPr id="41" name="object 41"/>
            <p:cNvSpPr/>
            <p:nvPr/>
          </p:nvSpPr>
          <p:spPr>
            <a:xfrm>
              <a:off x="1110850" y="4740013"/>
              <a:ext cx="72390" cy="0"/>
            </a:xfrm>
            <a:custGeom>
              <a:avLst/>
              <a:gdLst/>
              <a:ahLst/>
              <a:cxnLst/>
              <a:rect l="l" t="t" r="r" b="b"/>
              <a:pathLst>
                <a:path w="72390">
                  <a:moveTo>
                    <a:pt x="0" y="0"/>
                  </a:moveTo>
                  <a:lnTo>
                    <a:pt x="72003" y="0"/>
                  </a:lnTo>
                </a:path>
              </a:pathLst>
            </a:custGeom>
            <a:solidFill>
              <a:srgbClr val="003366"/>
            </a:solidFill>
          </p:spPr>
          <p:txBody>
            <a:bodyPr wrap="square" lIns="0" tIns="0" rIns="0" bIns="0" rtlCol="0"/>
            <a:lstStyle/>
            <a:p>
              <a:endParaRPr sz="1800"/>
            </a:p>
          </p:txBody>
        </p:sp>
        <p:sp>
          <p:nvSpPr>
            <p:cNvPr id="42" name="object 42"/>
            <p:cNvSpPr/>
            <p:nvPr/>
          </p:nvSpPr>
          <p:spPr>
            <a:xfrm>
              <a:off x="1110850" y="4740013"/>
              <a:ext cx="72390" cy="0"/>
            </a:xfrm>
            <a:custGeom>
              <a:avLst/>
              <a:gdLst/>
              <a:ahLst/>
              <a:cxnLst/>
              <a:rect l="l" t="t" r="r" b="b"/>
              <a:pathLst>
                <a:path w="72390">
                  <a:moveTo>
                    <a:pt x="72003" y="0"/>
                  </a:moveTo>
                  <a:lnTo>
                    <a:pt x="0" y="0"/>
                  </a:lnTo>
                </a:path>
              </a:pathLst>
            </a:custGeom>
            <a:ln w="9525">
              <a:solidFill>
                <a:srgbClr val="3F4444"/>
              </a:solidFill>
            </a:ln>
          </p:spPr>
          <p:txBody>
            <a:bodyPr wrap="square" lIns="0" tIns="0" rIns="0" bIns="0" rtlCol="0"/>
            <a:lstStyle/>
            <a:p>
              <a:endParaRPr sz="1800"/>
            </a:p>
          </p:txBody>
        </p:sp>
        <p:sp>
          <p:nvSpPr>
            <p:cNvPr id="43" name="object 43"/>
            <p:cNvSpPr/>
            <p:nvPr/>
          </p:nvSpPr>
          <p:spPr>
            <a:xfrm>
              <a:off x="1128609" y="4735333"/>
              <a:ext cx="5039995" cy="6350"/>
            </a:xfrm>
            <a:custGeom>
              <a:avLst/>
              <a:gdLst/>
              <a:ahLst/>
              <a:cxnLst/>
              <a:rect l="l" t="t" r="r" b="b"/>
              <a:pathLst>
                <a:path w="5039995" h="6350">
                  <a:moveTo>
                    <a:pt x="5040000" y="0"/>
                  </a:moveTo>
                  <a:lnTo>
                    <a:pt x="0" y="6353"/>
                  </a:lnTo>
                </a:path>
              </a:pathLst>
            </a:custGeom>
            <a:solidFill>
              <a:srgbClr val="003366"/>
            </a:solidFill>
          </p:spPr>
          <p:txBody>
            <a:bodyPr wrap="square" lIns="0" tIns="0" rIns="0" bIns="0" rtlCol="0"/>
            <a:lstStyle/>
            <a:p>
              <a:endParaRPr sz="1800"/>
            </a:p>
          </p:txBody>
        </p:sp>
        <p:sp>
          <p:nvSpPr>
            <p:cNvPr id="44" name="object 44"/>
            <p:cNvSpPr/>
            <p:nvPr/>
          </p:nvSpPr>
          <p:spPr>
            <a:xfrm>
              <a:off x="1128609" y="4735333"/>
              <a:ext cx="5039995" cy="6350"/>
            </a:xfrm>
            <a:custGeom>
              <a:avLst/>
              <a:gdLst/>
              <a:ahLst/>
              <a:cxnLst/>
              <a:rect l="l" t="t" r="r" b="b"/>
              <a:pathLst>
                <a:path w="5039995" h="6350">
                  <a:moveTo>
                    <a:pt x="0" y="6353"/>
                  </a:moveTo>
                  <a:lnTo>
                    <a:pt x="5040000" y="0"/>
                  </a:lnTo>
                </a:path>
              </a:pathLst>
            </a:custGeom>
            <a:ln w="9525">
              <a:solidFill>
                <a:srgbClr val="3F4444"/>
              </a:solidFill>
            </a:ln>
          </p:spPr>
          <p:txBody>
            <a:bodyPr wrap="square" lIns="0" tIns="0" rIns="0" bIns="0" rtlCol="0"/>
            <a:lstStyle/>
            <a:p>
              <a:endParaRPr sz="1800"/>
            </a:p>
          </p:txBody>
        </p:sp>
        <p:sp>
          <p:nvSpPr>
            <p:cNvPr id="45" name="object 45"/>
            <p:cNvSpPr/>
            <p:nvPr/>
          </p:nvSpPr>
          <p:spPr>
            <a:xfrm>
              <a:off x="2724044" y="3271647"/>
              <a:ext cx="1289685" cy="652145"/>
            </a:xfrm>
            <a:custGeom>
              <a:avLst/>
              <a:gdLst/>
              <a:ahLst/>
              <a:cxnLst/>
              <a:rect l="l" t="t" r="r" b="b"/>
              <a:pathLst>
                <a:path w="1289685" h="652145">
                  <a:moveTo>
                    <a:pt x="1289256" y="651571"/>
                  </a:moveTo>
                  <a:lnTo>
                    <a:pt x="0" y="651571"/>
                  </a:lnTo>
                  <a:lnTo>
                    <a:pt x="0" y="108597"/>
                  </a:lnTo>
                  <a:lnTo>
                    <a:pt x="8534" y="66326"/>
                  </a:lnTo>
                  <a:lnTo>
                    <a:pt x="31807" y="31807"/>
                  </a:lnTo>
                  <a:lnTo>
                    <a:pt x="66326" y="8534"/>
                  </a:lnTo>
                  <a:lnTo>
                    <a:pt x="108597" y="0"/>
                  </a:lnTo>
                  <a:lnTo>
                    <a:pt x="1180659" y="0"/>
                  </a:lnTo>
                  <a:lnTo>
                    <a:pt x="1222929" y="8534"/>
                  </a:lnTo>
                  <a:lnTo>
                    <a:pt x="1257448" y="31807"/>
                  </a:lnTo>
                  <a:lnTo>
                    <a:pt x="1280722" y="66326"/>
                  </a:lnTo>
                  <a:lnTo>
                    <a:pt x="1289256" y="108597"/>
                  </a:lnTo>
                  <a:lnTo>
                    <a:pt x="1289256" y="651571"/>
                  </a:lnTo>
                  <a:close/>
                </a:path>
              </a:pathLst>
            </a:custGeom>
            <a:solidFill>
              <a:srgbClr val="830051"/>
            </a:solidFill>
          </p:spPr>
          <p:txBody>
            <a:bodyPr wrap="square" lIns="0" tIns="0" rIns="0" bIns="0" rtlCol="0"/>
            <a:lstStyle/>
            <a:p>
              <a:endParaRPr sz="1800"/>
            </a:p>
          </p:txBody>
        </p:sp>
        <p:sp>
          <p:nvSpPr>
            <p:cNvPr id="46" name="object 46"/>
            <p:cNvSpPr/>
            <p:nvPr/>
          </p:nvSpPr>
          <p:spPr>
            <a:xfrm>
              <a:off x="4018697" y="3271647"/>
              <a:ext cx="1289685" cy="652145"/>
            </a:xfrm>
            <a:custGeom>
              <a:avLst/>
              <a:gdLst/>
              <a:ahLst/>
              <a:cxnLst/>
              <a:rect l="l" t="t" r="r" b="b"/>
              <a:pathLst>
                <a:path w="1289685" h="652145">
                  <a:moveTo>
                    <a:pt x="1289256" y="651571"/>
                  </a:moveTo>
                  <a:lnTo>
                    <a:pt x="0" y="651571"/>
                  </a:lnTo>
                  <a:lnTo>
                    <a:pt x="0" y="108597"/>
                  </a:lnTo>
                  <a:lnTo>
                    <a:pt x="8534" y="66326"/>
                  </a:lnTo>
                  <a:lnTo>
                    <a:pt x="31807" y="31807"/>
                  </a:lnTo>
                  <a:lnTo>
                    <a:pt x="66326" y="8534"/>
                  </a:lnTo>
                  <a:lnTo>
                    <a:pt x="108597" y="0"/>
                  </a:lnTo>
                  <a:lnTo>
                    <a:pt x="1180659" y="0"/>
                  </a:lnTo>
                  <a:lnTo>
                    <a:pt x="1222929" y="8534"/>
                  </a:lnTo>
                  <a:lnTo>
                    <a:pt x="1257448" y="31807"/>
                  </a:lnTo>
                  <a:lnTo>
                    <a:pt x="1280722" y="66326"/>
                  </a:lnTo>
                  <a:lnTo>
                    <a:pt x="1289256" y="108597"/>
                  </a:lnTo>
                  <a:lnTo>
                    <a:pt x="1289256" y="651571"/>
                  </a:lnTo>
                  <a:close/>
                </a:path>
              </a:pathLst>
            </a:custGeom>
            <a:solidFill>
              <a:srgbClr val="3F4444"/>
            </a:solidFill>
          </p:spPr>
          <p:txBody>
            <a:bodyPr wrap="square" lIns="0" tIns="0" rIns="0" bIns="0" rtlCol="0"/>
            <a:lstStyle/>
            <a:p>
              <a:endParaRPr sz="1800"/>
            </a:p>
          </p:txBody>
        </p:sp>
        <p:sp>
          <p:nvSpPr>
            <p:cNvPr id="47" name="object 47"/>
            <p:cNvSpPr/>
            <p:nvPr/>
          </p:nvSpPr>
          <p:spPr>
            <a:xfrm>
              <a:off x="1597655" y="3915242"/>
              <a:ext cx="3746500" cy="548640"/>
            </a:xfrm>
            <a:custGeom>
              <a:avLst/>
              <a:gdLst/>
              <a:ahLst/>
              <a:cxnLst/>
              <a:rect l="l" t="t" r="r" b="b"/>
              <a:pathLst>
                <a:path w="3746500" h="548639">
                  <a:moveTo>
                    <a:pt x="0" y="274320"/>
                  </a:moveTo>
                  <a:lnTo>
                    <a:pt x="0" y="548640"/>
                  </a:lnTo>
                </a:path>
                <a:path w="3746500" h="548639">
                  <a:moveTo>
                    <a:pt x="1116000" y="274320"/>
                  </a:moveTo>
                  <a:lnTo>
                    <a:pt x="1116000" y="548640"/>
                  </a:lnTo>
                </a:path>
                <a:path w="3746500" h="548639">
                  <a:moveTo>
                    <a:pt x="2431026" y="0"/>
                  </a:moveTo>
                  <a:lnTo>
                    <a:pt x="2431026" y="274320"/>
                  </a:lnTo>
                </a:path>
                <a:path w="3746500" h="548639">
                  <a:moveTo>
                    <a:pt x="3746051" y="274320"/>
                  </a:moveTo>
                  <a:lnTo>
                    <a:pt x="3746051" y="548640"/>
                  </a:lnTo>
                </a:path>
                <a:path w="3746500" h="548639">
                  <a:moveTo>
                    <a:pt x="0" y="548640"/>
                  </a:moveTo>
                  <a:lnTo>
                    <a:pt x="1116000" y="548640"/>
                  </a:lnTo>
                </a:path>
                <a:path w="3746500" h="548639">
                  <a:moveTo>
                    <a:pt x="1116000" y="548640"/>
                  </a:moveTo>
                  <a:lnTo>
                    <a:pt x="2431026" y="548640"/>
                  </a:lnTo>
                </a:path>
                <a:path w="3746500" h="548639">
                  <a:moveTo>
                    <a:pt x="2431026" y="548640"/>
                  </a:moveTo>
                  <a:lnTo>
                    <a:pt x="3746051" y="548640"/>
                  </a:lnTo>
                </a:path>
              </a:pathLst>
            </a:custGeom>
            <a:ln w="12700">
              <a:solidFill>
                <a:srgbClr val="FFFFFF"/>
              </a:solidFill>
            </a:ln>
          </p:spPr>
          <p:txBody>
            <a:bodyPr wrap="square" lIns="0" tIns="0" rIns="0" bIns="0" rtlCol="0"/>
            <a:lstStyle/>
            <a:p>
              <a:endParaRPr sz="1800"/>
            </a:p>
          </p:txBody>
        </p:sp>
      </p:grpSp>
      <p:sp>
        <p:nvSpPr>
          <p:cNvPr id="48" name="object 48"/>
          <p:cNvSpPr txBox="1"/>
          <p:nvPr/>
        </p:nvSpPr>
        <p:spPr>
          <a:xfrm>
            <a:off x="5843650" y="2932303"/>
            <a:ext cx="552926"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OS </a:t>
            </a:r>
            <a:r>
              <a:rPr sz="900" spc="-8" dirty="0">
                <a:solidFill>
                  <a:srgbClr val="3F4444"/>
                </a:solidFill>
                <a:latin typeface="Arial"/>
                <a:cs typeface="Arial"/>
              </a:rPr>
              <a:t>events</a:t>
            </a:r>
            <a:endParaRPr sz="900">
              <a:latin typeface="Arial"/>
              <a:cs typeface="Arial"/>
            </a:endParaRPr>
          </a:p>
        </p:txBody>
      </p:sp>
      <p:sp>
        <p:nvSpPr>
          <p:cNvPr id="49" name="object 49"/>
          <p:cNvSpPr txBox="1"/>
          <p:nvPr/>
        </p:nvSpPr>
        <p:spPr>
          <a:xfrm>
            <a:off x="6555890" y="2452243"/>
            <a:ext cx="803910" cy="627736"/>
          </a:xfrm>
          <a:prstGeom prst="rect">
            <a:avLst/>
          </a:prstGeom>
        </p:spPr>
        <p:txBody>
          <a:bodyPr vert="horz" wrap="square" lIns="0" tIns="9525" rIns="0" bIns="0" rtlCol="0">
            <a:spAutoFit/>
          </a:bodyPr>
          <a:lstStyle/>
          <a:p>
            <a:pPr marL="9525" marR="3810" algn="ctr">
              <a:spcBef>
                <a:spcPts val="75"/>
              </a:spcBef>
            </a:pPr>
            <a:r>
              <a:rPr sz="900" b="1" dirty="0">
                <a:solidFill>
                  <a:srgbClr val="FFFFFF"/>
                </a:solidFill>
                <a:latin typeface="Arial"/>
                <a:cs typeface="Arial"/>
              </a:rPr>
              <a:t>Capivasertib </a:t>
            </a:r>
            <a:r>
              <a:rPr sz="900" b="1" spc="-38" dirty="0">
                <a:solidFill>
                  <a:srgbClr val="FFFFFF"/>
                </a:solidFill>
                <a:latin typeface="Arial"/>
                <a:cs typeface="Arial"/>
              </a:rPr>
              <a:t>+ </a:t>
            </a:r>
            <a:r>
              <a:rPr sz="900" b="1" spc="-8" dirty="0">
                <a:solidFill>
                  <a:srgbClr val="FFFFFF"/>
                </a:solidFill>
                <a:latin typeface="Arial"/>
                <a:cs typeface="Arial"/>
              </a:rPr>
              <a:t>fulvestrant (N=155)</a:t>
            </a:r>
            <a:endParaRPr sz="900">
              <a:latin typeface="Arial"/>
              <a:cs typeface="Arial"/>
            </a:endParaRPr>
          </a:p>
          <a:p>
            <a:pPr algn="ctr">
              <a:spcBef>
                <a:spcPts val="540"/>
              </a:spcBef>
            </a:pPr>
            <a:r>
              <a:rPr sz="900" spc="-19" dirty="0">
                <a:solidFill>
                  <a:srgbClr val="3F4444"/>
                </a:solidFill>
                <a:latin typeface="Arial"/>
                <a:cs typeface="Arial"/>
              </a:rPr>
              <a:t>41</a:t>
            </a:r>
            <a:endParaRPr sz="900">
              <a:latin typeface="Arial"/>
              <a:cs typeface="Arial"/>
            </a:endParaRPr>
          </a:p>
        </p:txBody>
      </p:sp>
      <p:sp>
        <p:nvSpPr>
          <p:cNvPr id="50" name="object 50"/>
          <p:cNvSpPr txBox="1"/>
          <p:nvPr/>
        </p:nvSpPr>
        <p:spPr>
          <a:xfrm>
            <a:off x="7615389" y="2452242"/>
            <a:ext cx="603409" cy="627736"/>
          </a:xfrm>
          <a:prstGeom prst="rect">
            <a:avLst/>
          </a:prstGeom>
        </p:spPr>
        <p:txBody>
          <a:bodyPr vert="horz" wrap="square" lIns="0" tIns="9525" rIns="0" bIns="0" rtlCol="0">
            <a:spAutoFit/>
          </a:bodyPr>
          <a:lstStyle/>
          <a:p>
            <a:pPr marL="9525" marR="3810" indent="-953" algn="ctr">
              <a:spcBef>
                <a:spcPts val="75"/>
              </a:spcBef>
            </a:pPr>
            <a:r>
              <a:rPr sz="900" b="1" dirty="0">
                <a:solidFill>
                  <a:srgbClr val="FFFFFF"/>
                </a:solidFill>
                <a:latin typeface="Arial"/>
                <a:cs typeface="Arial"/>
              </a:rPr>
              <a:t>Placebo </a:t>
            </a:r>
            <a:r>
              <a:rPr sz="900" b="1" spc="-38" dirty="0">
                <a:solidFill>
                  <a:srgbClr val="FFFFFF"/>
                </a:solidFill>
                <a:latin typeface="Arial"/>
                <a:cs typeface="Arial"/>
              </a:rPr>
              <a:t>+ </a:t>
            </a:r>
            <a:r>
              <a:rPr sz="900" b="1" spc="-8" dirty="0">
                <a:solidFill>
                  <a:srgbClr val="FFFFFF"/>
                </a:solidFill>
                <a:latin typeface="Arial"/>
                <a:cs typeface="Arial"/>
              </a:rPr>
              <a:t>fulvestrant (N=134)</a:t>
            </a:r>
            <a:endParaRPr sz="900">
              <a:latin typeface="Arial"/>
              <a:cs typeface="Arial"/>
            </a:endParaRPr>
          </a:p>
          <a:p>
            <a:pPr algn="ctr">
              <a:spcBef>
                <a:spcPts val="540"/>
              </a:spcBef>
            </a:pPr>
            <a:r>
              <a:rPr sz="900" spc="-19" dirty="0">
                <a:solidFill>
                  <a:srgbClr val="3F4444"/>
                </a:solidFill>
                <a:latin typeface="Arial"/>
                <a:cs typeface="Arial"/>
              </a:rPr>
              <a:t>46</a:t>
            </a:r>
            <a:endParaRPr sz="900">
              <a:latin typeface="Arial"/>
              <a:cs typeface="Arial"/>
            </a:endParaRPr>
          </a:p>
        </p:txBody>
      </p:sp>
      <p:sp>
        <p:nvSpPr>
          <p:cNvPr id="51" name="object 51"/>
          <p:cNvSpPr txBox="1"/>
          <p:nvPr/>
        </p:nvSpPr>
        <p:spPr>
          <a:xfrm>
            <a:off x="5618155" y="3116435"/>
            <a:ext cx="2756059" cy="169758"/>
          </a:xfrm>
          <a:prstGeom prst="rect">
            <a:avLst/>
          </a:prstGeom>
          <a:solidFill>
            <a:srgbClr val="FDF6E5"/>
          </a:solidFill>
        </p:spPr>
        <p:txBody>
          <a:bodyPr vert="horz" wrap="square" lIns="0" tIns="30956" rIns="0" bIns="0" rtlCol="0">
            <a:spAutoFit/>
          </a:bodyPr>
          <a:lstStyle/>
          <a:p>
            <a:pPr marL="89535">
              <a:spcBef>
                <a:spcPts val="244"/>
              </a:spcBef>
              <a:tabLst>
                <a:tab pos="1355884" algn="l"/>
              </a:tabLst>
            </a:pPr>
            <a:r>
              <a:rPr sz="900" dirty="0">
                <a:solidFill>
                  <a:srgbClr val="3F4444"/>
                </a:solidFill>
                <a:latin typeface="Arial"/>
                <a:cs typeface="Arial"/>
              </a:rPr>
              <a:t>HR</a:t>
            </a:r>
            <a:r>
              <a:rPr sz="900" spc="-8" dirty="0">
                <a:solidFill>
                  <a:srgbClr val="3F4444"/>
                </a:solidFill>
                <a:latin typeface="Arial"/>
                <a:cs typeface="Arial"/>
              </a:rPr>
              <a:t> </a:t>
            </a:r>
            <a:r>
              <a:rPr sz="900" dirty="0">
                <a:solidFill>
                  <a:srgbClr val="3F4444"/>
                </a:solidFill>
                <a:latin typeface="Arial"/>
                <a:cs typeface="Arial"/>
              </a:rPr>
              <a:t>(95%</a:t>
            </a:r>
            <a:r>
              <a:rPr sz="900" spc="-8" dirty="0">
                <a:solidFill>
                  <a:srgbClr val="3F4444"/>
                </a:solidFill>
                <a:latin typeface="Arial"/>
                <a:cs typeface="Arial"/>
              </a:rPr>
              <a:t> </a:t>
            </a:r>
            <a:r>
              <a:rPr sz="900" spc="-15" dirty="0">
                <a:solidFill>
                  <a:srgbClr val="3F4444"/>
                </a:solidFill>
                <a:latin typeface="Arial"/>
                <a:cs typeface="Arial"/>
              </a:rPr>
              <a:t>CI):</a:t>
            </a:r>
            <a:r>
              <a:rPr sz="900" dirty="0">
                <a:solidFill>
                  <a:srgbClr val="3F4444"/>
                </a:solidFill>
                <a:latin typeface="Arial"/>
                <a:cs typeface="Arial"/>
              </a:rPr>
              <a:t>	</a:t>
            </a:r>
            <a:r>
              <a:rPr sz="900" b="1" dirty="0">
                <a:solidFill>
                  <a:srgbClr val="3F4444"/>
                </a:solidFill>
                <a:latin typeface="Arial"/>
                <a:cs typeface="Arial"/>
              </a:rPr>
              <a:t>0.69</a:t>
            </a:r>
            <a:r>
              <a:rPr sz="900" b="1" spc="-8" dirty="0">
                <a:solidFill>
                  <a:srgbClr val="3F4444"/>
                </a:solidFill>
                <a:latin typeface="Arial"/>
                <a:cs typeface="Arial"/>
              </a:rPr>
              <a:t> </a:t>
            </a:r>
            <a:r>
              <a:rPr sz="900" b="1" dirty="0">
                <a:solidFill>
                  <a:srgbClr val="3F4444"/>
                </a:solidFill>
                <a:latin typeface="Arial"/>
                <a:cs typeface="Arial"/>
              </a:rPr>
              <a:t>(0.45,</a:t>
            </a:r>
            <a:r>
              <a:rPr sz="900" b="1" spc="-4" dirty="0">
                <a:solidFill>
                  <a:srgbClr val="3F4444"/>
                </a:solidFill>
                <a:latin typeface="Arial"/>
                <a:cs typeface="Arial"/>
              </a:rPr>
              <a:t> </a:t>
            </a:r>
            <a:r>
              <a:rPr sz="900" b="1" spc="-8" dirty="0">
                <a:solidFill>
                  <a:srgbClr val="3F4444"/>
                </a:solidFill>
                <a:latin typeface="Arial"/>
                <a:cs typeface="Arial"/>
              </a:rPr>
              <a:t>1.05)*</a:t>
            </a:r>
            <a:endParaRPr sz="900">
              <a:latin typeface="Arial"/>
              <a:cs typeface="Arial"/>
            </a:endParaRPr>
          </a:p>
        </p:txBody>
      </p:sp>
      <p:sp>
        <p:nvSpPr>
          <p:cNvPr id="52" name="object 52"/>
          <p:cNvSpPr txBox="1"/>
          <p:nvPr/>
        </p:nvSpPr>
        <p:spPr>
          <a:xfrm>
            <a:off x="1423737" y="2960421"/>
            <a:ext cx="552926" cy="148117"/>
          </a:xfrm>
          <a:prstGeom prst="rect">
            <a:avLst/>
          </a:prstGeom>
        </p:spPr>
        <p:txBody>
          <a:bodyPr vert="horz" wrap="square" lIns="0" tIns="9525" rIns="0" bIns="0" rtlCol="0">
            <a:spAutoFit/>
          </a:bodyPr>
          <a:lstStyle/>
          <a:p>
            <a:pPr marL="9525">
              <a:spcBef>
                <a:spcPts val="75"/>
              </a:spcBef>
            </a:pPr>
            <a:r>
              <a:rPr sz="900" dirty="0">
                <a:solidFill>
                  <a:srgbClr val="3F4444"/>
                </a:solidFill>
                <a:latin typeface="Arial"/>
                <a:cs typeface="Arial"/>
              </a:rPr>
              <a:t>OS </a:t>
            </a:r>
            <a:r>
              <a:rPr sz="900" spc="-8" dirty="0">
                <a:solidFill>
                  <a:srgbClr val="3F4444"/>
                </a:solidFill>
                <a:latin typeface="Arial"/>
                <a:cs typeface="Arial"/>
              </a:rPr>
              <a:t>events</a:t>
            </a:r>
            <a:endParaRPr sz="900">
              <a:latin typeface="Arial"/>
              <a:cs typeface="Arial"/>
            </a:endParaRPr>
          </a:p>
        </p:txBody>
      </p:sp>
      <p:sp>
        <p:nvSpPr>
          <p:cNvPr id="53" name="object 53"/>
          <p:cNvSpPr txBox="1"/>
          <p:nvPr/>
        </p:nvSpPr>
        <p:spPr>
          <a:xfrm>
            <a:off x="2127135" y="2480360"/>
            <a:ext cx="803910" cy="627736"/>
          </a:xfrm>
          <a:prstGeom prst="rect">
            <a:avLst/>
          </a:prstGeom>
        </p:spPr>
        <p:txBody>
          <a:bodyPr vert="horz" wrap="square" lIns="0" tIns="9525" rIns="0" bIns="0" rtlCol="0">
            <a:spAutoFit/>
          </a:bodyPr>
          <a:lstStyle/>
          <a:p>
            <a:pPr marL="9049" marR="3810" algn="ctr">
              <a:spcBef>
                <a:spcPts val="75"/>
              </a:spcBef>
            </a:pPr>
            <a:r>
              <a:rPr sz="900" b="1" dirty="0">
                <a:solidFill>
                  <a:srgbClr val="FFFFFF"/>
                </a:solidFill>
                <a:latin typeface="Arial"/>
                <a:cs typeface="Arial"/>
              </a:rPr>
              <a:t>Capivasertib </a:t>
            </a:r>
            <a:r>
              <a:rPr sz="900" b="1" spc="-38" dirty="0">
                <a:solidFill>
                  <a:srgbClr val="FFFFFF"/>
                </a:solidFill>
                <a:latin typeface="Arial"/>
                <a:cs typeface="Arial"/>
              </a:rPr>
              <a:t>+ </a:t>
            </a:r>
            <a:r>
              <a:rPr sz="900" b="1" spc="-8" dirty="0">
                <a:solidFill>
                  <a:srgbClr val="FFFFFF"/>
                </a:solidFill>
                <a:latin typeface="Arial"/>
                <a:cs typeface="Arial"/>
              </a:rPr>
              <a:t>fulvestrant (N=355)</a:t>
            </a:r>
            <a:endParaRPr sz="900">
              <a:latin typeface="Arial"/>
              <a:cs typeface="Arial"/>
            </a:endParaRPr>
          </a:p>
          <a:p>
            <a:pPr algn="ctr">
              <a:spcBef>
                <a:spcPts val="540"/>
              </a:spcBef>
            </a:pPr>
            <a:r>
              <a:rPr sz="900" spc="-19" dirty="0">
                <a:solidFill>
                  <a:srgbClr val="3F4444"/>
                </a:solidFill>
                <a:latin typeface="Arial"/>
                <a:cs typeface="Arial"/>
              </a:rPr>
              <a:t>87</a:t>
            </a:r>
            <a:endParaRPr sz="900">
              <a:latin typeface="Arial"/>
              <a:cs typeface="Arial"/>
            </a:endParaRPr>
          </a:p>
        </p:txBody>
      </p:sp>
      <p:sp>
        <p:nvSpPr>
          <p:cNvPr id="54" name="object 54"/>
          <p:cNvSpPr txBox="1"/>
          <p:nvPr/>
        </p:nvSpPr>
        <p:spPr>
          <a:xfrm>
            <a:off x="3213417" y="2480359"/>
            <a:ext cx="603409" cy="627736"/>
          </a:xfrm>
          <a:prstGeom prst="rect">
            <a:avLst/>
          </a:prstGeom>
        </p:spPr>
        <p:txBody>
          <a:bodyPr vert="horz" wrap="square" lIns="0" tIns="9525" rIns="0" bIns="0" rtlCol="0">
            <a:spAutoFit/>
          </a:bodyPr>
          <a:lstStyle/>
          <a:p>
            <a:pPr marL="9525" marR="3810" indent="-953" algn="ctr">
              <a:spcBef>
                <a:spcPts val="75"/>
              </a:spcBef>
            </a:pPr>
            <a:r>
              <a:rPr sz="900" b="1" dirty="0">
                <a:solidFill>
                  <a:srgbClr val="FFFFFF"/>
                </a:solidFill>
                <a:latin typeface="Arial"/>
                <a:cs typeface="Arial"/>
              </a:rPr>
              <a:t>Placebo </a:t>
            </a:r>
            <a:r>
              <a:rPr sz="900" b="1" spc="-38" dirty="0">
                <a:solidFill>
                  <a:srgbClr val="FFFFFF"/>
                </a:solidFill>
                <a:latin typeface="Arial"/>
                <a:cs typeface="Arial"/>
              </a:rPr>
              <a:t>+ </a:t>
            </a:r>
            <a:r>
              <a:rPr sz="900" b="1" spc="-8" dirty="0">
                <a:solidFill>
                  <a:srgbClr val="FFFFFF"/>
                </a:solidFill>
                <a:latin typeface="Arial"/>
                <a:cs typeface="Arial"/>
              </a:rPr>
              <a:t>fulvestrant (N=353)</a:t>
            </a:r>
            <a:endParaRPr sz="900">
              <a:latin typeface="Arial"/>
              <a:cs typeface="Arial"/>
            </a:endParaRPr>
          </a:p>
          <a:p>
            <a:pPr algn="ctr">
              <a:spcBef>
                <a:spcPts val="540"/>
              </a:spcBef>
            </a:pPr>
            <a:r>
              <a:rPr sz="900" spc="-19" dirty="0">
                <a:solidFill>
                  <a:srgbClr val="3F4444"/>
                </a:solidFill>
                <a:latin typeface="Arial"/>
                <a:cs typeface="Arial"/>
              </a:rPr>
              <a:t>108</a:t>
            </a:r>
            <a:endParaRPr sz="900">
              <a:latin typeface="Arial"/>
              <a:cs typeface="Arial"/>
            </a:endParaRPr>
          </a:p>
        </p:txBody>
      </p:sp>
      <p:sp>
        <p:nvSpPr>
          <p:cNvPr id="55" name="object 55"/>
          <p:cNvSpPr txBox="1"/>
          <p:nvPr/>
        </p:nvSpPr>
        <p:spPr>
          <a:xfrm>
            <a:off x="1203004" y="3144552"/>
            <a:ext cx="839629" cy="169758"/>
          </a:xfrm>
          <a:prstGeom prst="rect">
            <a:avLst/>
          </a:prstGeom>
          <a:solidFill>
            <a:srgbClr val="FDF6E5"/>
          </a:solidFill>
        </p:spPr>
        <p:txBody>
          <a:bodyPr vert="horz" wrap="square" lIns="0" tIns="30956" rIns="0" bIns="0" rtlCol="0">
            <a:spAutoFit/>
          </a:bodyPr>
          <a:lstStyle/>
          <a:p>
            <a:pPr marL="84773">
              <a:spcBef>
                <a:spcPts val="244"/>
              </a:spcBef>
            </a:pPr>
            <a:r>
              <a:rPr sz="900" dirty="0">
                <a:solidFill>
                  <a:srgbClr val="3F4444"/>
                </a:solidFill>
                <a:latin typeface="Arial"/>
                <a:cs typeface="Arial"/>
              </a:rPr>
              <a:t>HR</a:t>
            </a:r>
            <a:r>
              <a:rPr sz="900" spc="-8" dirty="0">
                <a:solidFill>
                  <a:srgbClr val="3F4444"/>
                </a:solidFill>
                <a:latin typeface="Arial"/>
                <a:cs typeface="Arial"/>
              </a:rPr>
              <a:t> </a:t>
            </a:r>
            <a:r>
              <a:rPr sz="900" dirty="0">
                <a:solidFill>
                  <a:srgbClr val="3F4444"/>
                </a:solidFill>
                <a:latin typeface="Arial"/>
                <a:cs typeface="Arial"/>
              </a:rPr>
              <a:t>(95%</a:t>
            </a:r>
            <a:r>
              <a:rPr sz="900" spc="-8" dirty="0">
                <a:solidFill>
                  <a:srgbClr val="3F4444"/>
                </a:solidFill>
                <a:latin typeface="Arial"/>
                <a:cs typeface="Arial"/>
              </a:rPr>
              <a:t> </a:t>
            </a:r>
            <a:r>
              <a:rPr sz="900" spc="-15" dirty="0">
                <a:solidFill>
                  <a:srgbClr val="3F4444"/>
                </a:solidFill>
                <a:latin typeface="Arial"/>
                <a:cs typeface="Arial"/>
              </a:rPr>
              <a:t>CI):</a:t>
            </a:r>
            <a:endParaRPr sz="900">
              <a:latin typeface="Arial"/>
              <a:cs typeface="Arial"/>
            </a:endParaRPr>
          </a:p>
        </p:txBody>
      </p:sp>
      <p:sp>
        <p:nvSpPr>
          <p:cNvPr id="56" name="object 56"/>
          <p:cNvSpPr txBox="1"/>
          <p:nvPr/>
        </p:nvSpPr>
        <p:spPr>
          <a:xfrm>
            <a:off x="2052089" y="3144552"/>
            <a:ext cx="1951196" cy="169758"/>
          </a:xfrm>
          <a:prstGeom prst="rect">
            <a:avLst/>
          </a:prstGeom>
          <a:solidFill>
            <a:srgbClr val="FDF6E5"/>
          </a:solidFill>
        </p:spPr>
        <p:txBody>
          <a:bodyPr vert="horz" wrap="square" lIns="0" tIns="30956" rIns="0" bIns="0" rtlCol="0">
            <a:spAutoFit/>
          </a:bodyPr>
          <a:lstStyle/>
          <a:p>
            <a:pPr marL="528638">
              <a:spcBef>
                <a:spcPts val="244"/>
              </a:spcBef>
            </a:pPr>
            <a:r>
              <a:rPr sz="900" b="1" dirty="0">
                <a:solidFill>
                  <a:srgbClr val="3F4444"/>
                </a:solidFill>
                <a:latin typeface="Arial"/>
                <a:cs typeface="Arial"/>
              </a:rPr>
              <a:t>0.74</a:t>
            </a:r>
            <a:r>
              <a:rPr sz="900" b="1" spc="-8" dirty="0">
                <a:solidFill>
                  <a:srgbClr val="3F4444"/>
                </a:solidFill>
                <a:latin typeface="Arial"/>
                <a:cs typeface="Arial"/>
              </a:rPr>
              <a:t> </a:t>
            </a:r>
            <a:r>
              <a:rPr sz="900" b="1" dirty="0">
                <a:solidFill>
                  <a:srgbClr val="3F4444"/>
                </a:solidFill>
                <a:latin typeface="Arial"/>
                <a:cs typeface="Arial"/>
              </a:rPr>
              <a:t>(0.56,</a:t>
            </a:r>
            <a:r>
              <a:rPr sz="900" b="1" spc="-4" dirty="0">
                <a:solidFill>
                  <a:srgbClr val="3F4444"/>
                </a:solidFill>
                <a:latin typeface="Arial"/>
                <a:cs typeface="Arial"/>
              </a:rPr>
              <a:t> </a:t>
            </a:r>
            <a:r>
              <a:rPr sz="900" b="1" spc="-8" dirty="0">
                <a:solidFill>
                  <a:srgbClr val="3F4444"/>
                </a:solidFill>
                <a:latin typeface="Arial"/>
                <a:cs typeface="Arial"/>
              </a:rPr>
              <a:t>0.98)*</a:t>
            </a:r>
            <a:endParaRPr sz="900">
              <a:latin typeface="Arial"/>
              <a:cs typeface="Arial"/>
            </a:endParaRPr>
          </a:p>
        </p:txBody>
      </p:sp>
      <p:grpSp>
        <p:nvGrpSpPr>
          <p:cNvPr id="57" name="object 57"/>
          <p:cNvGrpSpPr/>
          <p:nvPr/>
        </p:nvGrpSpPr>
        <p:grpSpPr>
          <a:xfrm>
            <a:off x="887764" y="1265702"/>
            <a:ext cx="3722370" cy="2331720"/>
            <a:chOff x="1183685" y="1684428"/>
            <a:chExt cx="4963160" cy="3108960"/>
          </a:xfrm>
        </p:grpSpPr>
        <p:sp>
          <p:nvSpPr>
            <p:cNvPr id="58" name="object 58"/>
            <p:cNvSpPr/>
            <p:nvPr/>
          </p:nvSpPr>
          <p:spPr>
            <a:xfrm>
              <a:off x="1188852"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59" name="object 59"/>
            <p:cNvSpPr/>
            <p:nvPr/>
          </p:nvSpPr>
          <p:spPr>
            <a:xfrm>
              <a:off x="1188852"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60" name="object 60"/>
            <p:cNvSpPr/>
            <p:nvPr/>
          </p:nvSpPr>
          <p:spPr>
            <a:xfrm>
              <a:off x="1542622"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61" name="object 61"/>
            <p:cNvSpPr/>
            <p:nvPr/>
          </p:nvSpPr>
          <p:spPr>
            <a:xfrm>
              <a:off x="1542622"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62" name="object 62"/>
            <p:cNvSpPr/>
            <p:nvPr/>
          </p:nvSpPr>
          <p:spPr>
            <a:xfrm>
              <a:off x="1896394"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63" name="object 63"/>
            <p:cNvSpPr/>
            <p:nvPr/>
          </p:nvSpPr>
          <p:spPr>
            <a:xfrm>
              <a:off x="1896394"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64" name="object 64"/>
            <p:cNvSpPr/>
            <p:nvPr/>
          </p:nvSpPr>
          <p:spPr>
            <a:xfrm>
              <a:off x="2250164"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65" name="object 65"/>
            <p:cNvSpPr/>
            <p:nvPr/>
          </p:nvSpPr>
          <p:spPr>
            <a:xfrm>
              <a:off x="2250164"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66" name="object 66"/>
            <p:cNvSpPr/>
            <p:nvPr/>
          </p:nvSpPr>
          <p:spPr>
            <a:xfrm>
              <a:off x="2603935"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67" name="object 67"/>
            <p:cNvSpPr/>
            <p:nvPr/>
          </p:nvSpPr>
          <p:spPr>
            <a:xfrm>
              <a:off x="2603935"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68" name="object 68"/>
            <p:cNvSpPr/>
            <p:nvPr/>
          </p:nvSpPr>
          <p:spPr>
            <a:xfrm>
              <a:off x="3311477"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69" name="object 69"/>
            <p:cNvSpPr/>
            <p:nvPr/>
          </p:nvSpPr>
          <p:spPr>
            <a:xfrm>
              <a:off x="3311477"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70" name="object 70"/>
            <p:cNvSpPr/>
            <p:nvPr/>
          </p:nvSpPr>
          <p:spPr>
            <a:xfrm>
              <a:off x="2957706"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71" name="object 71"/>
            <p:cNvSpPr/>
            <p:nvPr/>
          </p:nvSpPr>
          <p:spPr>
            <a:xfrm>
              <a:off x="2957706"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72" name="object 72"/>
            <p:cNvSpPr/>
            <p:nvPr/>
          </p:nvSpPr>
          <p:spPr>
            <a:xfrm>
              <a:off x="3665249"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73" name="object 73"/>
            <p:cNvSpPr/>
            <p:nvPr/>
          </p:nvSpPr>
          <p:spPr>
            <a:xfrm>
              <a:off x="3665249"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74" name="object 74"/>
            <p:cNvSpPr/>
            <p:nvPr/>
          </p:nvSpPr>
          <p:spPr>
            <a:xfrm>
              <a:off x="4372790"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75" name="object 75"/>
            <p:cNvSpPr/>
            <p:nvPr/>
          </p:nvSpPr>
          <p:spPr>
            <a:xfrm>
              <a:off x="4372790"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76" name="object 76"/>
            <p:cNvSpPr/>
            <p:nvPr/>
          </p:nvSpPr>
          <p:spPr>
            <a:xfrm>
              <a:off x="5080333"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77" name="object 77"/>
            <p:cNvSpPr/>
            <p:nvPr/>
          </p:nvSpPr>
          <p:spPr>
            <a:xfrm>
              <a:off x="5080333"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78" name="object 78"/>
            <p:cNvSpPr/>
            <p:nvPr/>
          </p:nvSpPr>
          <p:spPr>
            <a:xfrm>
              <a:off x="6141646"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79" name="object 79"/>
            <p:cNvSpPr/>
            <p:nvPr/>
          </p:nvSpPr>
          <p:spPr>
            <a:xfrm>
              <a:off x="6141646"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80" name="object 80"/>
            <p:cNvSpPr/>
            <p:nvPr/>
          </p:nvSpPr>
          <p:spPr>
            <a:xfrm>
              <a:off x="4019019"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81" name="object 81"/>
            <p:cNvSpPr/>
            <p:nvPr/>
          </p:nvSpPr>
          <p:spPr>
            <a:xfrm>
              <a:off x="4019019"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82" name="object 82"/>
            <p:cNvSpPr/>
            <p:nvPr/>
          </p:nvSpPr>
          <p:spPr>
            <a:xfrm>
              <a:off x="4726561"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83" name="object 83"/>
            <p:cNvSpPr/>
            <p:nvPr/>
          </p:nvSpPr>
          <p:spPr>
            <a:xfrm>
              <a:off x="4726561"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84" name="object 84"/>
            <p:cNvSpPr/>
            <p:nvPr/>
          </p:nvSpPr>
          <p:spPr>
            <a:xfrm>
              <a:off x="5434104"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85" name="object 85"/>
            <p:cNvSpPr/>
            <p:nvPr/>
          </p:nvSpPr>
          <p:spPr>
            <a:xfrm>
              <a:off x="5434104"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86" name="object 86"/>
            <p:cNvSpPr/>
            <p:nvPr/>
          </p:nvSpPr>
          <p:spPr>
            <a:xfrm>
              <a:off x="5787875"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87" name="object 87"/>
            <p:cNvSpPr/>
            <p:nvPr/>
          </p:nvSpPr>
          <p:spPr>
            <a:xfrm>
              <a:off x="5787875"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88" name="object 88"/>
            <p:cNvSpPr/>
            <p:nvPr/>
          </p:nvSpPr>
          <p:spPr>
            <a:xfrm>
              <a:off x="1186860" y="1684428"/>
              <a:ext cx="4695825" cy="1132840"/>
            </a:xfrm>
            <a:custGeom>
              <a:avLst/>
              <a:gdLst/>
              <a:ahLst/>
              <a:cxnLst/>
              <a:rect l="l" t="t" r="r" b="b"/>
              <a:pathLst>
                <a:path w="4695825" h="1132839">
                  <a:moveTo>
                    <a:pt x="0" y="25444"/>
                  </a:moveTo>
                  <a:lnTo>
                    <a:pt x="87088" y="25444"/>
                  </a:lnTo>
                  <a:lnTo>
                    <a:pt x="116214" y="25444"/>
                  </a:lnTo>
                  <a:lnTo>
                    <a:pt x="127777" y="25444"/>
                  </a:lnTo>
                  <a:lnTo>
                    <a:pt x="127777" y="33925"/>
                  </a:lnTo>
                  <a:lnTo>
                    <a:pt x="168465" y="33925"/>
                  </a:lnTo>
                  <a:lnTo>
                    <a:pt x="185854" y="33925"/>
                  </a:lnTo>
                  <a:lnTo>
                    <a:pt x="191679" y="33925"/>
                  </a:lnTo>
                  <a:lnTo>
                    <a:pt x="191679" y="42633"/>
                  </a:lnTo>
                  <a:lnTo>
                    <a:pt x="232367" y="42633"/>
                  </a:lnTo>
                  <a:lnTo>
                    <a:pt x="232367" y="51341"/>
                  </a:lnTo>
                  <a:lnTo>
                    <a:pt x="249755" y="51341"/>
                  </a:lnTo>
                  <a:lnTo>
                    <a:pt x="302095" y="51341"/>
                  </a:lnTo>
                  <a:lnTo>
                    <a:pt x="302095" y="60049"/>
                  </a:lnTo>
                  <a:lnTo>
                    <a:pt x="331133" y="60049"/>
                  </a:lnTo>
                  <a:lnTo>
                    <a:pt x="354346" y="60049"/>
                  </a:lnTo>
                  <a:lnTo>
                    <a:pt x="354346" y="68757"/>
                  </a:lnTo>
                  <a:lnTo>
                    <a:pt x="377559" y="68757"/>
                  </a:lnTo>
                  <a:lnTo>
                    <a:pt x="377559" y="77464"/>
                  </a:lnTo>
                  <a:lnTo>
                    <a:pt x="389210" y="77464"/>
                  </a:lnTo>
                  <a:lnTo>
                    <a:pt x="389210" y="86172"/>
                  </a:lnTo>
                  <a:lnTo>
                    <a:pt x="429811" y="86172"/>
                  </a:lnTo>
                  <a:lnTo>
                    <a:pt x="476325" y="86172"/>
                  </a:lnTo>
                  <a:lnTo>
                    <a:pt x="476325" y="94993"/>
                  </a:lnTo>
                  <a:lnTo>
                    <a:pt x="482150" y="94993"/>
                  </a:lnTo>
                  <a:lnTo>
                    <a:pt x="482150" y="103700"/>
                  </a:lnTo>
                  <a:lnTo>
                    <a:pt x="517013" y="103700"/>
                  </a:lnTo>
                  <a:lnTo>
                    <a:pt x="517013" y="112521"/>
                  </a:lnTo>
                  <a:lnTo>
                    <a:pt x="580915" y="112521"/>
                  </a:lnTo>
                  <a:lnTo>
                    <a:pt x="580915" y="121229"/>
                  </a:lnTo>
                  <a:lnTo>
                    <a:pt x="604129" y="121229"/>
                  </a:lnTo>
                  <a:lnTo>
                    <a:pt x="633167" y="121229"/>
                  </a:lnTo>
                  <a:lnTo>
                    <a:pt x="633167" y="130049"/>
                  </a:lnTo>
                  <a:lnTo>
                    <a:pt x="650555" y="130049"/>
                  </a:lnTo>
                  <a:lnTo>
                    <a:pt x="650555" y="138871"/>
                  </a:lnTo>
                  <a:lnTo>
                    <a:pt x="673856" y="138871"/>
                  </a:lnTo>
                  <a:lnTo>
                    <a:pt x="673856" y="147691"/>
                  </a:lnTo>
                  <a:lnTo>
                    <a:pt x="679594" y="147691"/>
                  </a:lnTo>
                  <a:lnTo>
                    <a:pt x="679594" y="156512"/>
                  </a:lnTo>
                  <a:lnTo>
                    <a:pt x="685419" y="156512"/>
                  </a:lnTo>
                  <a:lnTo>
                    <a:pt x="697069" y="156512"/>
                  </a:lnTo>
                  <a:lnTo>
                    <a:pt x="697069" y="165333"/>
                  </a:lnTo>
                  <a:lnTo>
                    <a:pt x="708719" y="165333"/>
                  </a:lnTo>
                  <a:lnTo>
                    <a:pt x="708719" y="174154"/>
                  </a:lnTo>
                  <a:lnTo>
                    <a:pt x="755145" y="174154"/>
                  </a:lnTo>
                  <a:lnTo>
                    <a:pt x="755145" y="182974"/>
                  </a:lnTo>
                  <a:lnTo>
                    <a:pt x="807398" y="182974"/>
                  </a:lnTo>
                  <a:lnTo>
                    <a:pt x="807398" y="191796"/>
                  </a:lnTo>
                  <a:lnTo>
                    <a:pt x="830698" y="191796"/>
                  </a:lnTo>
                  <a:lnTo>
                    <a:pt x="830698" y="200730"/>
                  </a:lnTo>
                  <a:lnTo>
                    <a:pt x="848086" y="200730"/>
                  </a:lnTo>
                  <a:lnTo>
                    <a:pt x="848086" y="209550"/>
                  </a:lnTo>
                  <a:lnTo>
                    <a:pt x="877124" y="209550"/>
                  </a:lnTo>
                  <a:lnTo>
                    <a:pt x="877124" y="218371"/>
                  </a:lnTo>
                  <a:lnTo>
                    <a:pt x="888775" y="218371"/>
                  </a:lnTo>
                  <a:lnTo>
                    <a:pt x="888775" y="227191"/>
                  </a:lnTo>
                  <a:lnTo>
                    <a:pt x="1016578" y="227191"/>
                  </a:lnTo>
                  <a:lnTo>
                    <a:pt x="1016578" y="236013"/>
                  </a:lnTo>
                  <a:lnTo>
                    <a:pt x="1039791" y="236013"/>
                  </a:lnTo>
                  <a:lnTo>
                    <a:pt x="1115257" y="236013"/>
                  </a:lnTo>
                  <a:lnTo>
                    <a:pt x="1115257" y="244947"/>
                  </a:lnTo>
                  <a:lnTo>
                    <a:pt x="1126907" y="244947"/>
                  </a:lnTo>
                  <a:lnTo>
                    <a:pt x="1126907" y="253767"/>
                  </a:lnTo>
                  <a:lnTo>
                    <a:pt x="1155945" y="253767"/>
                  </a:lnTo>
                  <a:lnTo>
                    <a:pt x="1155945" y="262588"/>
                  </a:lnTo>
                  <a:lnTo>
                    <a:pt x="1266360" y="262588"/>
                  </a:lnTo>
                  <a:lnTo>
                    <a:pt x="1266360" y="271521"/>
                  </a:lnTo>
                  <a:lnTo>
                    <a:pt x="1277924" y="271521"/>
                  </a:lnTo>
                  <a:lnTo>
                    <a:pt x="1277924" y="280343"/>
                  </a:lnTo>
                  <a:lnTo>
                    <a:pt x="1289574" y="280343"/>
                  </a:lnTo>
                  <a:lnTo>
                    <a:pt x="1289574" y="289163"/>
                  </a:lnTo>
                  <a:lnTo>
                    <a:pt x="1306963" y="289163"/>
                  </a:lnTo>
                  <a:lnTo>
                    <a:pt x="1318613" y="289163"/>
                  </a:lnTo>
                  <a:lnTo>
                    <a:pt x="1318613" y="298097"/>
                  </a:lnTo>
                  <a:lnTo>
                    <a:pt x="1347651" y="298097"/>
                  </a:lnTo>
                  <a:lnTo>
                    <a:pt x="1347651" y="307031"/>
                  </a:lnTo>
                  <a:lnTo>
                    <a:pt x="1370864" y="307031"/>
                  </a:lnTo>
                  <a:lnTo>
                    <a:pt x="1370864" y="315965"/>
                  </a:lnTo>
                  <a:lnTo>
                    <a:pt x="1382514" y="315965"/>
                  </a:lnTo>
                  <a:lnTo>
                    <a:pt x="1382514" y="324786"/>
                  </a:lnTo>
                  <a:lnTo>
                    <a:pt x="1457979" y="324786"/>
                  </a:lnTo>
                  <a:lnTo>
                    <a:pt x="1457979" y="333720"/>
                  </a:lnTo>
                  <a:lnTo>
                    <a:pt x="1539356" y="333720"/>
                  </a:lnTo>
                  <a:lnTo>
                    <a:pt x="1632297" y="333720"/>
                  </a:lnTo>
                  <a:lnTo>
                    <a:pt x="1638122" y="333720"/>
                  </a:lnTo>
                  <a:lnTo>
                    <a:pt x="1638122" y="342767"/>
                  </a:lnTo>
                  <a:lnTo>
                    <a:pt x="1649685" y="342767"/>
                  </a:lnTo>
                  <a:lnTo>
                    <a:pt x="1649685" y="351701"/>
                  </a:lnTo>
                  <a:lnTo>
                    <a:pt x="1661335" y="351701"/>
                  </a:lnTo>
                  <a:lnTo>
                    <a:pt x="1661335" y="360748"/>
                  </a:lnTo>
                  <a:lnTo>
                    <a:pt x="1684549" y="360748"/>
                  </a:lnTo>
                  <a:lnTo>
                    <a:pt x="1684549" y="369681"/>
                  </a:lnTo>
                  <a:lnTo>
                    <a:pt x="1719412" y="369681"/>
                  </a:lnTo>
                  <a:lnTo>
                    <a:pt x="1719412" y="387662"/>
                  </a:lnTo>
                  <a:lnTo>
                    <a:pt x="1725237" y="387662"/>
                  </a:lnTo>
                  <a:lnTo>
                    <a:pt x="1725237" y="396596"/>
                  </a:lnTo>
                  <a:lnTo>
                    <a:pt x="1736887" y="396596"/>
                  </a:lnTo>
                  <a:lnTo>
                    <a:pt x="1794964" y="396596"/>
                  </a:lnTo>
                  <a:lnTo>
                    <a:pt x="1847216" y="396596"/>
                  </a:lnTo>
                  <a:lnTo>
                    <a:pt x="1847216" y="414690"/>
                  </a:lnTo>
                  <a:lnTo>
                    <a:pt x="1853041" y="414690"/>
                  </a:lnTo>
                  <a:lnTo>
                    <a:pt x="1853041" y="432785"/>
                  </a:lnTo>
                  <a:lnTo>
                    <a:pt x="1858866" y="432785"/>
                  </a:lnTo>
                  <a:lnTo>
                    <a:pt x="1864604" y="432785"/>
                  </a:lnTo>
                  <a:lnTo>
                    <a:pt x="1905293" y="432785"/>
                  </a:lnTo>
                  <a:lnTo>
                    <a:pt x="1928506" y="432785"/>
                  </a:lnTo>
                  <a:lnTo>
                    <a:pt x="1928506" y="441944"/>
                  </a:lnTo>
                  <a:lnTo>
                    <a:pt x="1934331" y="441944"/>
                  </a:lnTo>
                  <a:lnTo>
                    <a:pt x="1934331" y="451105"/>
                  </a:lnTo>
                  <a:lnTo>
                    <a:pt x="1940156" y="451105"/>
                  </a:lnTo>
                  <a:lnTo>
                    <a:pt x="1945981" y="451105"/>
                  </a:lnTo>
                  <a:lnTo>
                    <a:pt x="1945981" y="460264"/>
                  </a:lnTo>
                  <a:lnTo>
                    <a:pt x="1951806" y="460264"/>
                  </a:lnTo>
                  <a:lnTo>
                    <a:pt x="1963369" y="460264"/>
                  </a:lnTo>
                  <a:lnTo>
                    <a:pt x="1963369" y="469538"/>
                  </a:lnTo>
                  <a:lnTo>
                    <a:pt x="1980845" y="469538"/>
                  </a:lnTo>
                  <a:lnTo>
                    <a:pt x="1986583" y="469538"/>
                  </a:lnTo>
                  <a:lnTo>
                    <a:pt x="1998233" y="469538"/>
                  </a:lnTo>
                  <a:lnTo>
                    <a:pt x="1998233" y="478924"/>
                  </a:lnTo>
                  <a:lnTo>
                    <a:pt x="2009883" y="478924"/>
                  </a:lnTo>
                  <a:lnTo>
                    <a:pt x="2009883" y="488310"/>
                  </a:lnTo>
                  <a:lnTo>
                    <a:pt x="2021446" y="488310"/>
                  </a:lnTo>
                  <a:lnTo>
                    <a:pt x="2027271" y="488310"/>
                  </a:lnTo>
                  <a:lnTo>
                    <a:pt x="2044746" y="488310"/>
                  </a:lnTo>
                  <a:lnTo>
                    <a:pt x="2044746" y="516922"/>
                  </a:lnTo>
                  <a:lnTo>
                    <a:pt x="2050485" y="516922"/>
                  </a:lnTo>
                  <a:lnTo>
                    <a:pt x="2050485" y="526533"/>
                  </a:lnTo>
                  <a:lnTo>
                    <a:pt x="2073785" y="526533"/>
                  </a:lnTo>
                  <a:lnTo>
                    <a:pt x="2073785" y="536033"/>
                  </a:lnTo>
                  <a:lnTo>
                    <a:pt x="2079610" y="536033"/>
                  </a:lnTo>
                  <a:lnTo>
                    <a:pt x="2102824" y="536033"/>
                  </a:lnTo>
                  <a:lnTo>
                    <a:pt x="2108649" y="536033"/>
                  </a:lnTo>
                  <a:lnTo>
                    <a:pt x="2108649" y="545646"/>
                  </a:lnTo>
                  <a:lnTo>
                    <a:pt x="2114387" y="545646"/>
                  </a:lnTo>
                  <a:lnTo>
                    <a:pt x="2114387" y="555372"/>
                  </a:lnTo>
                  <a:lnTo>
                    <a:pt x="2143425" y="555372"/>
                  </a:lnTo>
                  <a:lnTo>
                    <a:pt x="2149250" y="555372"/>
                  </a:lnTo>
                  <a:lnTo>
                    <a:pt x="2155075" y="555372"/>
                  </a:lnTo>
                  <a:lnTo>
                    <a:pt x="2172551" y="555372"/>
                  </a:lnTo>
                  <a:lnTo>
                    <a:pt x="2172551" y="565323"/>
                  </a:lnTo>
                  <a:lnTo>
                    <a:pt x="2184114" y="565323"/>
                  </a:lnTo>
                  <a:lnTo>
                    <a:pt x="2189939" y="565323"/>
                  </a:lnTo>
                  <a:lnTo>
                    <a:pt x="2189939" y="575275"/>
                  </a:lnTo>
                  <a:lnTo>
                    <a:pt x="2201589" y="575275"/>
                  </a:lnTo>
                  <a:lnTo>
                    <a:pt x="2207327" y="575275"/>
                  </a:lnTo>
                  <a:lnTo>
                    <a:pt x="2207327" y="585452"/>
                  </a:lnTo>
                  <a:lnTo>
                    <a:pt x="2213152" y="585452"/>
                  </a:lnTo>
                  <a:lnTo>
                    <a:pt x="2242190" y="585452"/>
                  </a:lnTo>
                  <a:lnTo>
                    <a:pt x="2242190" y="595970"/>
                  </a:lnTo>
                  <a:lnTo>
                    <a:pt x="2253841" y="595970"/>
                  </a:lnTo>
                  <a:lnTo>
                    <a:pt x="2253841" y="606487"/>
                  </a:lnTo>
                  <a:lnTo>
                    <a:pt x="2259665" y="606487"/>
                  </a:lnTo>
                  <a:lnTo>
                    <a:pt x="2265491" y="606487"/>
                  </a:lnTo>
                  <a:lnTo>
                    <a:pt x="2265491" y="617230"/>
                  </a:lnTo>
                  <a:lnTo>
                    <a:pt x="2265491" y="617230"/>
                  </a:lnTo>
                  <a:lnTo>
                    <a:pt x="2399033" y="617230"/>
                  </a:lnTo>
                  <a:lnTo>
                    <a:pt x="2399033" y="628651"/>
                  </a:lnTo>
                  <a:lnTo>
                    <a:pt x="2404858" y="628651"/>
                  </a:lnTo>
                  <a:lnTo>
                    <a:pt x="2445546" y="628651"/>
                  </a:lnTo>
                  <a:lnTo>
                    <a:pt x="2445546" y="640526"/>
                  </a:lnTo>
                  <a:lnTo>
                    <a:pt x="2451371" y="640526"/>
                  </a:lnTo>
                  <a:lnTo>
                    <a:pt x="2451371" y="652400"/>
                  </a:lnTo>
                  <a:lnTo>
                    <a:pt x="2468760" y="652400"/>
                  </a:lnTo>
                  <a:lnTo>
                    <a:pt x="2474585" y="652400"/>
                  </a:lnTo>
                  <a:lnTo>
                    <a:pt x="2480410" y="652400"/>
                  </a:lnTo>
                  <a:lnTo>
                    <a:pt x="2480410" y="664500"/>
                  </a:lnTo>
                  <a:lnTo>
                    <a:pt x="2521011" y="664500"/>
                  </a:lnTo>
                  <a:lnTo>
                    <a:pt x="2579088" y="664500"/>
                  </a:lnTo>
                  <a:lnTo>
                    <a:pt x="2579088" y="690397"/>
                  </a:lnTo>
                  <a:lnTo>
                    <a:pt x="2654640" y="690397"/>
                  </a:lnTo>
                  <a:lnTo>
                    <a:pt x="2654640" y="704307"/>
                  </a:lnTo>
                  <a:lnTo>
                    <a:pt x="2660465" y="704307"/>
                  </a:lnTo>
                  <a:lnTo>
                    <a:pt x="2660465" y="718217"/>
                  </a:lnTo>
                  <a:lnTo>
                    <a:pt x="2666291" y="718217"/>
                  </a:lnTo>
                  <a:lnTo>
                    <a:pt x="2666291" y="732127"/>
                  </a:lnTo>
                  <a:lnTo>
                    <a:pt x="2677853" y="732127"/>
                  </a:lnTo>
                  <a:lnTo>
                    <a:pt x="2683679" y="732127"/>
                  </a:lnTo>
                  <a:lnTo>
                    <a:pt x="2689504" y="732127"/>
                  </a:lnTo>
                  <a:lnTo>
                    <a:pt x="2689504" y="746376"/>
                  </a:lnTo>
                  <a:lnTo>
                    <a:pt x="2689504" y="746376"/>
                  </a:lnTo>
                  <a:lnTo>
                    <a:pt x="2782444" y="746376"/>
                  </a:lnTo>
                  <a:lnTo>
                    <a:pt x="2782444" y="761530"/>
                  </a:lnTo>
                  <a:lnTo>
                    <a:pt x="2828870" y="761530"/>
                  </a:lnTo>
                  <a:lnTo>
                    <a:pt x="2828870" y="777475"/>
                  </a:lnTo>
                  <a:lnTo>
                    <a:pt x="2974150" y="777475"/>
                  </a:lnTo>
                  <a:lnTo>
                    <a:pt x="2974150" y="795795"/>
                  </a:lnTo>
                  <a:lnTo>
                    <a:pt x="2997363" y="795795"/>
                  </a:lnTo>
                  <a:lnTo>
                    <a:pt x="3067090" y="795795"/>
                  </a:lnTo>
                  <a:lnTo>
                    <a:pt x="3067090" y="815698"/>
                  </a:lnTo>
                  <a:lnTo>
                    <a:pt x="3072915" y="815698"/>
                  </a:lnTo>
                  <a:lnTo>
                    <a:pt x="3200719" y="815698"/>
                  </a:lnTo>
                  <a:lnTo>
                    <a:pt x="3200719" y="839221"/>
                  </a:lnTo>
                  <a:lnTo>
                    <a:pt x="3305222" y="839221"/>
                  </a:lnTo>
                  <a:lnTo>
                    <a:pt x="3305222" y="864439"/>
                  </a:lnTo>
                  <a:lnTo>
                    <a:pt x="3340085" y="864439"/>
                  </a:lnTo>
                  <a:lnTo>
                    <a:pt x="3340085" y="889884"/>
                  </a:lnTo>
                  <a:lnTo>
                    <a:pt x="3357474" y="889884"/>
                  </a:lnTo>
                  <a:lnTo>
                    <a:pt x="3363300" y="889884"/>
                  </a:lnTo>
                  <a:lnTo>
                    <a:pt x="3363300" y="916572"/>
                  </a:lnTo>
                  <a:lnTo>
                    <a:pt x="3374950" y="916572"/>
                  </a:lnTo>
                  <a:lnTo>
                    <a:pt x="3520141" y="916572"/>
                  </a:lnTo>
                  <a:lnTo>
                    <a:pt x="3520141" y="949028"/>
                  </a:lnTo>
                  <a:lnTo>
                    <a:pt x="3560830" y="949028"/>
                  </a:lnTo>
                  <a:lnTo>
                    <a:pt x="3624731" y="949028"/>
                  </a:lnTo>
                  <a:lnTo>
                    <a:pt x="3624731" y="987251"/>
                  </a:lnTo>
                  <a:lnTo>
                    <a:pt x="3758361" y="987251"/>
                  </a:lnTo>
                  <a:lnTo>
                    <a:pt x="3758361" y="1037689"/>
                  </a:lnTo>
                  <a:lnTo>
                    <a:pt x="3961630" y="1037689"/>
                  </a:lnTo>
                  <a:lnTo>
                    <a:pt x="3961630" y="1107237"/>
                  </a:lnTo>
                  <a:lnTo>
                    <a:pt x="4664550" y="1107237"/>
                  </a:lnTo>
                  <a:lnTo>
                    <a:pt x="4676114" y="1107237"/>
                  </a:lnTo>
                </a:path>
                <a:path w="4695825" h="1132839">
                  <a:moveTo>
                    <a:pt x="4675854" y="1111197"/>
                  </a:moveTo>
                  <a:lnTo>
                    <a:pt x="4676115" y="1107238"/>
                  </a:lnTo>
                </a:path>
                <a:path w="4695825" h="1132839">
                  <a:moveTo>
                    <a:pt x="67527" y="25444"/>
                  </a:moveTo>
                  <a:lnTo>
                    <a:pt x="106651" y="25444"/>
                  </a:lnTo>
                </a:path>
                <a:path w="4695825" h="1132839">
                  <a:moveTo>
                    <a:pt x="87089" y="0"/>
                  </a:moveTo>
                  <a:lnTo>
                    <a:pt x="87089" y="50888"/>
                  </a:lnTo>
                </a:path>
                <a:path w="4695825" h="1132839">
                  <a:moveTo>
                    <a:pt x="96653" y="25444"/>
                  </a:moveTo>
                  <a:lnTo>
                    <a:pt x="135776" y="25444"/>
                  </a:lnTo>
                </a:path>
                <a:path w="4695825" h="1132839">
                  <a:moveTo>
                    <a:pt x="116214" y="0"/>
                  </a:moveTo>
                  <a:lnTo>
                    <a:pt x="116214" y="50888"/>
                  </a:lnTo>
                </a:path>
                <a:path w="4695825" h="1132839">
                  <a:moveTo>
                    <a:pt x="148904" y="33926"/>
                  </a:moveTo>
                  <a:lnTo>
                    <a:pt x="188028" y="33926"/>
                  </a:lnTo>
                </a:path>
                <a:path w="4695825" h="1132839">
                  <a:moveTo>
                    <a:pt x="168466" y="8481"/>
                  </a:moveTo>
                  <a:lnTo>
                    <a:pt x="168466" y="59370"/>
                  </a:lnTo>
                </a:path>
                <a:path w="4695825" h="1132839">
                  <a:moveTo>
                    <a:pt x="166293" y="33926"/>
                  </a:moveTo>
                  <a:lnTo>
                    <a:pt x="205416" y="33926"/>
                  </a:lnTo>
                </a:path>
                <a:path w="4695825" h="1132839">
                  <a:moveTo>
                    <a:pt x="185854" y="8481"/>
                  </a:moveTo>
                  <a:lnTo>
                    <a:pt x="185854" y="59370"/>
                  </a:lnTo>
                </a:path>
                <a:path w="4695825" h="1132839">
                  <a:moveTo>
                    <a:pt x="230194" y="51341"/>
                  </a:moveTo>
                  <a:lnTo>
                    <a:pt x="269318" y="51341"/>
                  </a:lnTo>
                </a:path>
                <a:path w="4695825" h="1132839">
                  <a:moveTo>
                    <a:pt x="249756" y="25896"/>
                  </a:moveTo>
                  <a:lnTo>
                    <a:pt x="249756" y="76785"/>
                  </a:lnTo>
                </a:path>
                <a:path w="4695825" h="1132839">
                  <a:moveTo>
                    <a:pt x="311571" y="60049"/>
                  </a:moveTo>
                  <a:lnTo>
                    <a:pt x="350695" y="60049"/>
                  </a:lnTo>
                </a:path>
                <a:path w="4695825" h="1132839">
                  <a:moveTo>
                    <a:pt x="331134" y="34605"/>
                  </a:moveTo>
                  <a:lnTo>
                    <a:pt x="331134" y="85493"/>
                  </a:lnTo>
                </a:path>
                <a:path w="4695825" h="1132839">
                  <a:moveTo>
                    <a:pt x="410250" y="86172"/>
                  </a:moveTo>
                  <a:lnTo>
                    <a:pt x="449374" y="86172"/>
                  </a:lnTo>
                </a:path>
                <a:path w="4695825" h="1132839">
                  <a:moveTo>
                    <a:pt x="429812" y="60727"/>
                  </a:moveTo>
                  <a:lnTo>
                    <a:pt x="429812" y="111616"/>
                  </a:lnTo>
                </a:path>
                <a:path w="4695825" h="1132839">
                  <a:moveTo>
                    <a:pt x="462589" y="103701"/>
                  </a:moveTo>
                  <a:lnTo>
                    <a:pt x="501712" y="103701"/>
                  </a:lnTo>
                </a:path>
                <a:path w="4695825" h="1132839">
                  <a:moveTo>
                    <a:pt x="482150" y="78256"/>
                  </a:moveTo>
                  <a:lnTo>
                    <a:pt x="482150" y="129145"/>
                  </a:lnTo>
                </a:path>
                <a:path w="4695825" h="1132839">
                  <a:moveTo>
                    <a:pt x="584567" y="121230"/>
                  </a:moveTo>
                  <a:lnTo>
                    <a:pt x="623690" y="121230"/>
                  </a:lnTo>
                </a:path>
                <a:path w="4695825" h="1132839">
                  <a:moveTo>
                    <a:pt x="604129" y="95785"/>
                  </a:moveTo>
                  <a:lnTo>
                    <a:pt x="604129" y="146673"/>
                  </a:lnTo>
                </a:path>
                <a:path w="4695825" h="1132839">
                  <a:moveTo>
                    <a:pt x="665858" y="156513"/>
                  </a:moveTo>
                  <a:lnTo>
                    <a:pt x="704981" y="156513"/>
                  </a:lnTo>
                </a:path>
                <a:path w="4695825" h="1132839">
                  <a:moveTo>
                    <a:pt x="685419" y="131068"/>
                  </a:moveTo>
                  <a:lnTo>
                    <a:pt x="685419" y="181956"/>
                  </a:lnTo>
                </a:path>
                <a:path w="4695825" h="1132839">
                  <a:moveTo>
                    <a:pt x="1020230" y="236013"/>
                  </a:moveTo>
                  <a:lnTo>
                    <a:pt x="1059354" y="236013"/>
                  </a:lnTo>
                </a:path>
                <a:path w="4695825" h="1132839">
                  <a:moveTo>
                    <a:pt x="1039792" y="210568"/>
                  </a:moveTo>
                  <a:lnTo>
                    <a:pt x="1039792" y="261456"/>
                  </a:lnTo>
                </a:path>
                <a:path w="4695825" h="1132839">
                  <a:moveTo>
                    <a:pt x="1287401" y="289164"/>
                  </a:moveTo>
                  <a:lnTo>
                    <a:pt x="1326524" y="289164"/>
                  </a:lnTo>
                </a:path>
                <a:path w="4695825" h="1132839">
                  <a:moveTo>
                    <a:pt x="1306963" y="263720"/>
                  </a:moveTo>
                  <a:lnTo>
                    <a:pt x="1306963" y="314608"/>
                  </a:lnTo>
                </a:path>
                <a:path w="4695825" h="1132839">
                  <a:moveTo>
                    <a:pt x="1328090" y="307032"/>
                  </a:moveTo>
                  <a:lnTo>
                    <a:pt x="1367213" y="307032"/>
                  </a:lnTo>
                </a:path>
                <a:path w="4695825" h="1132839">
                  <a:moveTo>
                    <a:pt x="1347651" y="281587"/>
                  </a:moveTo>
                  <a:lnTo>
                    <a:pt x="1347651" y="332476"/>
                  </a:lnTo>
                </a:path>
                <a:path w="4695825" h="1132839">
                  <a:moveTo>
                    <a:pt x="1519796" y="333720"/>
                  </a:moveTo>
                  <a:lnTo>
                    <a:pt x="1558919" y="333720"/>
                  </a:lnTo>
                </a:path>
                <a:path w="4695825" h="1132839">
                  <a:moveTo>
                    <a:pt x="1539357" y="308275"/>
                  </a:moveTo>
                  <a:lnTo>
                    <a:pt x="1539357" y="359164"/>
                  </a:lnTo>
                </a:path>
                <a:path w="4695825" h="1132839">
                  <a:moveTo>
                    <a:pt x="1612736" y="333720"/>
                  </a:moveTo>
                  <a:lnTo>
                    <a:pt x="1651860" y="333720"/>
                  </a:lnTo>
                </a:path>
                <a:path w="4695825" h="1132839">
                  <a:moveTo>
                    <a:pt x="1632297" y="308275"/>
                  </a:moveTo>
                  <a:lnTo>
                    <a:pt x="1632297" y="359164"/>
                  </a:lnTo>
                </a:path>
                <a:path w="4695825" h="1132839">
                  <a:moveTo>
                    <a:pt x="1717326" y="396597"/>
                  </a:moveTo>
                  <a:lnTo>
                    <a:pt x="1756450" y="396597"/>
                  </a:lnTo>
                </a:path>
                <a:path w="4695825" h="1132839">
                  <a:moveTo>
                    <a:pt x="1736888" y="371152"/>
                  </a:moveTo>
                  <a:lnTo>
                    <a:pt x="1736888" y="422041"/>
                  </a:lnTo>
                </a:path>
                <a:path w="4695825" h="1132839">
                  <a:moveTo>
                    <a:pt x="1775403" y="396597"/>
                  </a:moveTo>
                  <a:lnTo>
                    <a:pt x="1814526" y="396597"/>
                  </a:lnTo>
                </a:path>
                <a:path w="4695825" h="1132839">
                  <a:moveTo>
                    <a:pt x="1794965" y="371152"/>
                  </a:moveTo>
                  <a:lnTo>
                    <a:pt x="1794965" y="422041"/>
                  </a:lnTo>
                </a:path>
                <a:path w="4695825" h="1132839">
                  <a:moveTo>
                    <a:pt x="1839305" y="432785"/>
                  </a:moveTo>
                  <a:lnTo>
                    <a:pt x="1878428" y="432785"/>
                  </a:lnTo>
                </a:path>
                <a:path w="4695825" h="1132839">
                  <a:moveTo>
                    <a:pt x="1858867" y="407340"/>
                  </a:moveTo>
                  <a:lnTo>
                    <a:pt x="1858867" y="458229"/>
                  </a:lnTo>
                </a:path>
                <a:path w="4695825" h="1132839">
                  <a:moveTo>
                    <a:pt x="1845044" y="432785"/>
                  </a:moveTo>
                  <a:lnTo>
                    <a:pt x="1884167" y="432785"/>
                  </a:lnTo>
                </a:path>
                <a:path w="4695825" h="1132839">
                  <a:moveTo>
                    <a:pt x="1864605" y="407340"/>
                  </a:moveTo>
                  <a:lnTo>
                    <a:pt x="1864605" y="458229"/>
                  </a:lnTo>
                </a:path>
                <a:path w="4695825" h="1132839">
                  <a:moveTo>
                    <a:pt x="1885732" y="432785"/>
                  </a:moveTo>
                  <a:lnTo>
                    <a:pt x="1924855" y="432785"/>
                  </a:lnTo>
                </a:path>
                <a:path w="4695825" h="1132839">
                  <a:moveTo>
                    <a:pt x="1905294" y="407340"/>
                  </a:moveTo>
                  <a:lnTo>
                    <a:pt x="1905294" y="458229"/>
                  </a:lnTo>
                </a:path>
                <a:path w="4695825" h="1132839">
                  <a:moveTo>
                    <a:pt x="1920595" y="451105"/>
                  </a:moveTo>
                  <a:lnTo>
                    <a:pt x="1959719" y="451105"/>
                  </a:lnTo>
                </a:path>
                <a:path w="4695825" h="1132839">
                  <a:moveTo>
                    <a:pt x="1940157" y="425661"/>
                  </a:moveTo>
                  <a:lnTo>
                    <a:pt x="1940157" y="476549"/>
                  </a:lnTo>
                </a:path>
                <a:path w="4695825" h="1132839">
                  <a:moveTo>
                    <a:pt x="1926420" y="460265"/>
                  </a:moveTo>
                  <a:lnTo>
                    <a:pt x="1965544" y="460265"/>
                  </a:lnTo>
                </a:path>
                <a:path w="4695825" h="1132839">
                  <a:moveTo>
                    <a:pt x="1945982" y="434820"/>
                  </a:moveTo>
                  <a:lnTo>
                    <a:pt x="1945982" y="485709"/>
                  </a:lnTo>
                </a:path>
                <a:path w="4695825" h="1132839">
                  <a:moveTo>
                    <a:pt x="1932246" y="460265"/>
                  </a:moveTo>
                  <a:lnTo>
                    <a:pt x="1971369" y="460265"/>
                  </a:lnTo>
                </a:path>
                <a:path w="4695825" h="1132839">
                  <a:moveTo>
                    <a:pt x="1951807" y="434820"/>
                  </a:moveTo>
                  <a:lnTo>
                    <a:pt x="1951807" y="485709"/>
                  </a:lnTo>
                </a:path>
                <a:path w="4695825" h="1132839">
                  <a:moveTo>
                    <a:pt x="1961284" y="469538"/>
                  </a:moveTo>
                  <a:lnTo>
                    <a:pt x="2000407" y="469538"/>
                  </a:lnTo>
                </a:path>
                <a:path w="4695825" h="1132839">
                  <a:moveTo>
                    <a:pt x="1980845" y="444093"/>
                  </a:moveTo>
                  <a:lnTo>
                    <a:pt x="1980845" y="494982"/>
                  </a:lnTo>
                </a:path>
                <a:path w="4695825" h="1132839">
                  <a:moveTo>
                    <a:pt x="1967022" y="469538"/>
                  </a:moveTo>
                  <a:lnTo>
                    <a:pt x="2006145" y="469538"/>
                  </a:lnTo>
                </a:path>
                <a:path w="4695825" h="1132839">
                  <a:moveTo>
                    <a:pt x="1986583" y="444093"/>
                  </a:moveTo>
                  <a:lnTo>
                    <a:pt x="1986583" y="494982"/>
                  </a:lnTo>
                </a:path>
                <a:path w="4695825" h="1132839">
                  <a:moveTo>
                    <a:pt x="2001885" y="488311"/>
                  </a:moveTo>
                  <a:lnTo>
                    <a:pt x="2041009" y="488311"/>
                  </a:lnTo>
                </a:path>
                <a:path w="4695825" h="1132839">
                  <a:moveTo>
                    <a:pt x="2021447" y="462866"/>
                  </a:moveTo>
                  <a:lnTo>
                    <a:pt x="2021447" y="513755"/>
                  </a:lnTo>
                </a:path>
                <a:path w="4695825" h="1132839">
                  <a:moveTo>
                    <a:pt x="2007710" y="488311"/>
                  </a:moveTo>
                  <a:lnTo>
                    <a:pt x="2046834" y="488311"/>
                  </a:lnTo>
                </a:path>
                <a:path w="4695825" h="1132839">
                  <a:moveTo>
                    <a:pt x="2027272" y="462866"/>
                  </a:moveTo>
                  <a:lnTo>
                    <a:pt x="2027272" y="513755"/>
                  </a:lnTo>
                </a:path>
                <a:path w="4695825" h="1132839">
                  <a:moveTo>
                    <a:pt x="2060049" y="536033"/>
                  </a:moveTo>
                  <a:lnTo>
                    <a:pt x="2099172" y="536033"/>
                  </a:lnTo>
                </a:path>
                <a:path w="4695825" h="1132839">
                  <a:moveTo>
                    <a:pt x="2079611" y="510589"/>
                  </a:moveTo>
                  <a:lnTo>
                    <a:pt x="2079611" y="561477"/>
                  </a:lnTo>
                </a:path>
                <a:path w="4695825" h="1132839">
                  <a:moveTo>
                    <a:pt x="2083262" y="536033"/>
                  </a:moveTo>
                  <a:lnTo>
                    <a:pt x="2122386" y="536033"/>
                  </a:lnTo>
                </a:path>
                <a:path w="4695825" h="1132839">
                  <a:moveTo>
                    <a:pt x="2102824" y="510589"/>
                  </a:moveTo>
                  <a:lnTo>
                    <a:pt x="2102824" y="561477"/>
                  </a:lnTo>
                </a:path>
                <a:path w="4695825" h="1132839">
                  <a:moveTo>
                    <a:pt x="2089088" y="545647"/>
                  </a:moveTo>
                  <a:lnTo>
                    <a:pt x="2128211" y="545647"/>
                  </a:lnTo>
                </a:path>
                <a:path w="4695825" h="1132839">
                  <a:moveTo>
                    <a:pt x="2108649" y="520202"/>
                  </a:moveTo>
                  <a:lnTo>
                    <a:pt x="2108649" y="571090"/>
                  </a:lnTo>
                </a:path>
                <a:path w="4695825" h="1132839">
                  <a:moveTo>
                    <a:pt x="2094825" y="555372"/>
                  </a:moveTo>
                  <a:lnTo>
                    <a:pt x="2133949" y="555372"/>
                  </a:lnTo>
                </a:path>
                <a:path w="4695825" h="1132839">
                  <a:moveTo>
                    <a:pt x="2114388" y="529927"/>
                  </a:moveTo>
                  <a:lnTo>
                    <a:pt x="2114388" y="580815"/>
                  </a:lnTo>
                </a:path>
                <a:path w="4695825" h="1132839">
                  <a:moveTo>
                    <a:pt x="2123864" y="555372"/>
                  </a:moveTo>
                  <a:lnTo>
                    <a:pt x="2162988" y="555372"/>
                  </a:lnTo>
                </a:path>
                <a:path w="4695825" h="1132839">
                  <a:moveTo>
                    <a:pt x="2143426" y="529927"/>
                  </a:moveTo>
                  <a:lnTo>
                    <a:pt x="2143426" y="580815"/>
                  </a:lnTo>
                </a:path>
                <a:path w="4695825" h="1132839">
                  <a:moveTo>
                    <a:pt x="2129688" y="555372"/>
                  </a:moveTo>
                  <a:lnTo>
                    <a:pt x="2168812" y="555372"/>
                  </a:lnTo>
                </a:path>
                <a:path w="4695825" h="1132839">
                  <a:moveTo>
                    <a:pt x="2149251" y="529927"/>
                  </a:moveTo>
                  <a:lnTo>
                    <a:pt x="2149251" y="580815"/>
                  </a:lnTo>
                </a:path>
                <a:path w="4695825" h="1132839">
                  <a:moveTo>
                    <a:pt x="2135514" y="555372"/>
                  </a:moveTo>
                  <a:lnTo>
                    <a:pt x="2174638" y="555372"/>
                  </a:lnTo>
                </a:path>
                <a:path w="4695825" h="1132839">
                  <a:moveTo>
                    <a:pt x="2155076" y="529927"/>
                  </a:moveTo>
                  <a:lnTo>
                    <a:pt x="2155076" y="580815"/>
                  </a:lnTo>
                </a:path>
                <a:path w="4695825" h="1132839">
                  <a:moveTo>
                    <a:pt x="2164553" y="565323"/>
                  </a:moveTo>
                  <a:lnTo>
                    <a:pt x="2203677" y="565323"/>
                  </a:lnTo>
                </a:path>
                <a:path w="4695825" h="1132839">
                  <a:moveTo>
                    <a:pt x="2184115" y="539878"/>
                  </a:moveTo>
                  <a:lnTo>
                    <a:pt x="2184115" y="590767"/>
                  </a:lnTo>
                </a:path>
                <a:path w="4695825" h="1132839">
                  <a:moveTo>
                    <a:pt x="2170378" y="575275"/>
                  </a:moveTo>
                  <a:lnTo>
                    <a:pt x="2209501" y="575275"/>
                  </a:lnTo>
                </a:path>
                <a:path w="4695825" h="1132839">
                  <a:moveTo>
                    <a:pt x="2189939" y="549830"/>
                  </a:moveTo>
                  <a:lnTo>
                    <a:pt x="2189939" y="600719"/>
                  </a:lnTo>
                </a:path>
                <a:path w="4695825" h="1132839">
                  <a:moveTo>
                    <a:pt x="2182028" y="575275"/>
                  </a:moveTo>
                  <a:lnTo>
                    <a:pt x="2221152" y="575275"/>
                  </a:lnTo>
                </a:path>
                <a:path w="4695825" h="1132839">
                  <a:moveTo>
                    <a:pt x="2201590" y="549830"/>
                  </a:moveTo>
                  <a:lnTo>
                    <a:pt x="2201590" y="600719"/>
                  </a:lnTo>
                </a:path>
                <a:path w="4695825" h="1132839">
                  <a:moveTo>
                    <a:pt x="2187766" y="585453"/>
                  </a:moveTo>
                  <a:lnTo>
                    <a:pt x="2226890" y="585453"/>
                  </a:lnTo>
                </a:path>
                <a:path w="4695825" h="1132839">
                  <a:moveTo>
                    <a:pt x="2207328" y="560008"/>
                  </a:moveTo>
                  <a:lnTo>
                    <a:pt x="2207328" y="610897"/>
                  </a:lnTo>
                </a:path>
                <a:path w="4695825" h="1132839">
                  <a:moveTo>
                    <a:pt x="2193591" y="585453"/>
                  </a:moveTo>
                  <a:lnTo>
                    <a:pt x="2232714" y="585453"/>
                  </a:lnTo>
                </a:path>
                <a:path w="4695825" h="1132839">
                  <a:moveTo>
                    <a:pt x="2213153" y="560008"/>
                  </a:moveTo>
                  <a:lnTo>
                    <a:pt x="2213153" y="610897"/>
                  </a:lnTo>
                </a:path>
                <a:path w="4695825" h="1132839">
                  <a:moveTo>
                    <a:pt x="2199416" y="585453"/>
                  </a:moveTo>
                  <a:lnTo>
                    <a:pt x="2238540" y="585453"/>
                  </a:lnTo>
                </a:path>
                <a:path w="4695825" h="1132839">
                  <a:moveTo>
                    <a:pt x="2218978" y="560008"/>
                  </a:moveTo>
                  <a:lnTo>
                    <a:pt x="2218978" y="610897"/>
                  </a:lnTo>
                </a:path>
                <a:path w="4695825" h="1132839">
                  <a:moveTo>
                    <a:pt x="2205242" y="585453"/>
                  </a:moveTo>
                  <a:lnTo>
                    <a:pt x="2244365" y="585453"/>
                  </a:lnTo>
                </a:path>
                <a:path w="4695825" h="1132839">
                  <a:moveTo>
                    <a:pt x="2224803" y="560008"/>
                  </a:moveTo>
                  <a:lnTo>
                    <a:pt x="2224803" y="610897"/>
                  </a:lnTo>
                </a:path>
                <a:path w="4695825" h="1132839">
                  <a:moveTo>
                    <a:pt x="2211066" y="585453"/>
                  </a:moveTo>
                  <a:lnTo>
                    <a:pt x="2250190" y="585453"/>
                  </a:lnTo>
                </a:path>
                <a:path w="4695825" h="1132839">
                  <a:moveTo>
                    <a:pt x="2230628" y="560008"/>
                  </a:moveTo>
                  <a:lnTo>
                    <a:pt x="2230628" y="610897"/>
                  </a:lnTo>
                </a:path>
                <a:path w="4695825" h="1132839">
                  <a:moveTo>
                    <a:pt x="2216804" y="585453"/>
                  </a:moveTo>
                  <a:lnTo>
                    <a:pt x="2255928" y="585453"/>
                  </a:lnTo>
                </a:path>
                <a:path w="4695825" h="1132839">
                  <a:moveTo>
                    <a:pt x="2236366" y="560008"/>
                  </a:moveTo>
                  <a:lnTo>
                    <a:pt x="2236366" y="610897"/>
                  </a:lnTo>
                </a:path>
                <a:path w="4695825" h="1132839">
                  <a:moveTo>
                    <a:pt x="2222630" y="595970"/>
                  </a:moveTo>
                  <a:lnTo>
                    <a:pt x="2261753" y="595970"/>
                  </a:lnTo>
                </a:path>
                <a:path w="4695825" h="1132839">
                  <a:moveTo>
                    <a:pt x="2242191" y="570526"/>
                  </a:moveTo>
                  <a:lnTo>
                    <a:pt x="2242191" y="621414"/>
                  </a:lnTo>
                </a:path>
                <a:path w="4695825" h="1132839">
                  <a:moveTo>
                    <a:pt x="2240105" y="606487"/>
                  </a:moveTo>
                  <a:lnTo>
                    <a:pt x="2279228" y="606487"/>
                  </a:lnTo>
                </a:path>
                <a:path w="4695825" h="1132839">
                  <a:moveTo>
                    <a:pt x="2259667" y="581042"/>
                  </a:moveTo>
                  <a:lnTo>
                    <a:pt x="2259667" y="631931"/>
                  </a:lnTo>
                </a:path>
                <a:path w="4695825" h="1132839">
                  <a:moveTo>
                    <a:pt x="2245930" y="617231"/>
                  </a:moveTo>
                  <a:lnTo>
                    <a:pt x="2285053" y="617231"/>
                  </a:lnTo>
                </a:path>
                <a:path w="4695825" h="1132839">
                  <a:moveTo>
                    <a:pt x="2265491" y="591786"/>
                  </a:moveTo>
                  <a:lnTo>
                    <a:pt x="2265491" y="642674"/>
                  </a:lnTo>
                </a:path>
                <a:path w="4695825" h="1132839">
                  <a:moveTo>
                    <a:pt x="2251668" y="617231"/>
                  </a:moveTo>
                  <a:lnTo>
                    <a:pt x="2290791" y="617231"/>
                  </a:lnTo>
                </a:path>
                <a:path w="4695825" h="1132839">
                  <a:moveTo>
                    <a:pt x="2271229" y="591786"/>
                  </a:moveTo>
                  <a:lnTo>
                    <a:pt x="2271229" y="642674"/>
                  </a:lnTo>
                </a:path>
                <a:path w="4695825" h="1132839">
                  <a:moveTo>
                    <a:pt x="2257493" y="617231"/>
                  </a:moveTo>
                  <a:lnTo>
                    <a:pt x="2296617" y="617231"/>
                  </a:lnTo>
                </a:path>
                <a:path w="4695825" h="1132839">
                  <a:moveTo>
                    <a:pt x="2277055" y="591786"/>
                  </a:moveTo>
                  <a:lnTo>
                    <a:pt x="2277055" y="642674"/>
                  </a:lnTo>
                </a:path>
                <a:path w="4695825" h="1132839">
                  <a:moveTo>
                    <a:pt x="2269143" y="617231"/>
                  </a:moveTo>
                  <a:lnTo>
                    <a:pt x="2308266" y="617231"/>
                  </a:lnTo>
                </a:path>
                <a:path w="4695825" h="1132839">
                  <a:moveTo>
                    <a:pt x="2288705" y="591786"/>
                  </a:moveTo>
                  <a:lnTo>
                    <a:pt x="2288705" y="642674"/>
                  </a:lnTo>
                </a:path>
                <a:path w="4695825" h="1132839">
                  <a:moveTo>
                    <a:pt x="2280706" y="617231"/>
                  </a:moveTo>
                  <a:lnTo>
                    <a:pt x="2319830" y="617231"/>
                  </a:lnTo>
                </a:path>
                <a:path w="4695825" h="1132839">
                  <a:moveTo>
                    <a:pt x="2300268" y="591786"/>
                  </a:moveTo>
                  <a:lnTo>
                    <a:pt x="2300268" y="642674"/>
                  </a:lnTo>
                </a:path>
                <a:path w="4695825" h="1132839">
                  <a:moveTo>
                    <a:pt x="2292356" y="617231"/>
                  </a:moveTo>
                  <a:lnTo>
                    <a:pt x="2331480" y="617231"/>
                  </a:lnTo>
                </a:path>
                <a:path w="4695825" h="1132839">
                  <a:moveTo>
                    <a:pt x="2311918" y="591786"/>
                  </a:moveTo>
                  <a:lnTo>
                    <a:pt x="2311918" y="642674"/>
                  </a:lnTo>
                </a:path>
                <a:path w="4695825" h="1132839">
                  <a:moveTo>
                    <a:pt x="2321395" y="617231"/>
                  </a:moveTo>
                  <a:lnTo>
                    <a:pt x="2360518" y="617231"/>
                  </a:lnTo>
                </a:path>
                <a:path w="4695825" h="1132839">
                  <a:moveTo>
                    <a:pt x="2340957" y="591786"/>
                  </a:moveTo>
                  <a:lnTo>
                    <a:pt x="2340957" y="642674"/>
                  </a:lnTo>
                </a:path>
                <a:path w="4695825" h="1132839">
                  <a:moveTo>
                    <a:pt x="2327220" y="617231"/>
                  </a:moveTo>
                  <a:lnTo>
                    <a:pt x="2366343" y="617231"/>
                  </a:lnTo>
                </a:path>
                <a:path w="4695825" h="1132839">
                  <a:moveTo>
                    <a:pt x="2346781" y="591786"/>
                  </a:moveTo>
                  <a:lnTo>
                    <a:pt x="2346781" y="642674"/>
                  </a:lnTo>
                </a:path>
                <a:path w="4695825" h="1132839">
                  <a:moveTo>
                    <a:pt x="2333045" y="617231"/>
                  </a:moveTo>
                  <a:lnTo>
                    <a:pt x="2372168" y="617231"/>
                  </a:lnTo>
                </a:path>
                <a:path w="4695825" h="1132839">
                  <a:moveTo>
                    <a:pt x="2352606" y="591786"/>
                  </a:moveTo>
                  <a:lnTo>
                    <a:pt x="2352606" y="642674"/>
                  </a:lnTo>
                </a:path>
                <a:path w="4695825" h="1132839">
                  <a:moveTo>
                    <a:pt x="2338870" y="617231"/>
                  </a:moveTo>
                  <a:lnTo>
                    <a:pt x="2377993" y="617231"/>
                  </a:lnTo>
                </a:path>
                <a:path w="4695825" h="1132839">
                  <a:moveTo>
                    <a:pt x="2358432" y="591786"/>
                  </a:moveTo>
                  <a:lnTo>
                    <a:pt x="2358432" y="642674"/>
                  </a:lnTo>
                </a:path>
                <a:path w="4695825" h="1132839">
                  <a:moveTo>
                    <a:pt x="2373647" y="617231"/>
                  </a:moveTo>
                  <a:lnTo>
                    <a:pt x="2412770" y="617231"/>
                  </a:lnTo>
                </a:path>
                <a:path w="4695825" h="1132839">
                  <a:moveTo>
                    <a:pt x="2393208" y="591786"/>
                  </a:moveTo>
                  <a:lnTo>
                    <a:pt x="2393208" y="642674"/>
                  </a:lnTo>
                </a:path>
                <a:path w="4695825" h="1132839">
                  <a:moveTo>
                    <a:pt x="2379472" y="628652"/>
                  </a:moveTo>
                  <a:lnTo>
                    <a:pt x="2418596" y="628652"/>
                  </a:lnTo>
                </a:path>
                <a:path w="4695825" h="1132839">
                  <a:moveTo>
                    <a:pt x="2399034" y="603207"/>
                  </a:moveTo>
                  <a:lnTo>
                    <a:pt x="2399034" y="654096"/>
                  </a:lnTo>
                </a:path>
                <a:path w="4695825" h="1132839">
                  <a:moveTo>
                    <a:pt x="2385297" y="628652"/>
                  </a:moveTo>
                  <a:lnTo>
                    <a:pt x="2424421" y="628652"/>
                  </a:lnTo>
                </a:path>
                <a:path w="4695825" h="1132839">
                  <a:moveTo>
                    <a:pt x="2404859" y="603207"/>
                  </a:moveTo>
                  <a:lnTo>
                    <a:pt x="2404859" y="654096"/>
                  </a:lnTo>
                </a:path>
                <a:path w="4695825" h="1132839">
                  <a:moveTo>
                    <a:pt x="2402772" y="628652"/>
                  </a:moveTo>
                  <a:lnTo>
                    <a:pt x="2441895" y="628652"/>
                  </a:lnTo>
                </a:path>
                <a:path w="4695825" h="1132839">
                  <a:moveTo>
                    <a:pt x="2422334" y="603207"/>
                  </a:moveTo>
                  <a:lnTo>
                    <a:pt x="2422334" y="654096"/>
                  </a:lnTo>
                </a:path>
                <a:path w="4695825" h="1132839">
                  <a:moveTo>
                    <a:pt x="2408511" y="628652"/>
                  </a:moveTo>
                  <a:lnTo>
                    <a:pt x="2447634" y="628652"/>
                  </a:lnTo>
                </a:path>
                <a:path w="4695825" h="1132839">
                  <a:moveTo>
                    <a:pt x="2428072" y="603207"/>
                  </a:moveTo>
                  <a:lnTo>
                    <a:pt x="2428072" y="654096"/>
                  </a:lnTo>
                </a:path>
                <a:path w="4695825" h="1132839">
                  <a:moveTo>
                    <a:pt x="2414335" y="628652"/>
                  </a:moveTo>
                  <a:lnTo>
                    <a:pt x="2453459" y="628652"/>
                  </a:lnTo>
                </a:path>
                <a:path w="4695825" h="1132839">
                  <a:moveTo>
                    <a:pt x="2433897" y="603207"/>
                  </a:moveTo>
                  <a:lnTo>
                    <a:pt x="2433897" y="654096"/>
                  </a:lnTo>
                </a:path>
                <a:path w="4695825" h="1132839">
                  <a:moveTo>
                    <a:pt x="2420160" y="628652"/>
                  </a:moveTo>
                  <a:lnTo>
                    <a:pt x="2459284" y="628652"/>
                  </a:lnTo>
                </a:path>
                <a:path w="4695825" h="1132839">
                  <a:moveTo>
                    <a:pt x="2439722" y="603207"/>
                  </a:moveTo>
                  <a:lnTo>
                    <a:pt x="2439722" y="654096"/>
                  </a:lnTo>
                </a:path>
                <a:path w="4695825" h="1132839">
                  <a:moveTo>
                    <a:pt x="2431810" y="652400"/>
                  </a:moveTo>
                  <a:lnTo>
                    <a:pt x="2470934" y="652400"/>
                  </a:lnTo>
                </a:path>
                <a:path w="4695825" h="1132839">
                  <a:moveTo>
                    <a:pt x="2451372" y="626956"/>
                  </a:moveTo>
                  <a:lnTo>
                    <a:pt x="2451372" y="677844"/>
                  </a:lnTo>
                </a:path>
                <a:path w="4695825" h="1132839">
                  <a:moveTo>
                    <a:pt x="2449199" y="652400"/>
                  </a:moveTo>
                  <a:lnTo>
                    <a:pt x="2488322" y="652400"/>
                  </a:lnTo>
                </a:path>
                <a:path w="4695825" h="1132839">
                  <a:moveTo>
                    <a:pt x="2468760" y="626956"/>
                  </a:moveTo>
                  <a:lnTo>
                    <a:pt x="2468760" y="677844"/>
                  </a:lnTo>
                </a:path>
                <a:path w="4695825" h="1132839">
                  <a:moveTo>
                    <a:pt x="2455024" y="652400"/>
                  </a:moveTo>
                  <a:lnTo>
                    <a:pt x="2494147" y="652400"/>
                  </a:lnTo>
                </a:path>
                <a:path w="4695825" h="1132839">
                  <a:moveTo>
                    <a:pt x="2474586" y="626956"/>
                  </a:moveTo>
                  <a:lnTo>
                    <a:pt x="2474586" y="677844"/>
                  </a:lnTo>
                </a:path>
                <a:path w="4695825" h="1132839">
                  <a:moveTo>
                    <a:pt x="2460849" y="664501"/>
                  </a:moveTo>
                  <a:lnTo>
                    <a:pt x="2499972" y="664501"/>
                  </a:lnTo>
                </a:path>
                <a:path w="4695825" h="1132839">
                  <a:moveTo>
                    <a:pt x="2480411" y="639056"/>
                  </a:moveTo>
                  <a:lnTo>
                    <a:pt x="2480411" y="689945"/>
                  </a:lnTo>
                </a:path>
                <a:path w="4695825" h="1132839">
                  <a:moveTo>
                    <a:pt x="2501450" y="664501"/>
                  </a:moveTo>
                  <a:lnTo>
                    <a:pt x="2540574" y="664501"/>
                  </a:lnTo>
                </a:path>
                <a:path w="4695825" h="1132839">
                  <a:moveTo>
                    <a:pt x="2521012" y="639056"/>
                  </a:moveTo>
                  <a:lnTo>
                    <a:pt x="2521012" y="689945"/>
                  </a:lnTo>
                </a:path>
                <a:path w="4695825" h="1132839">
                  <a:moveTo>
                    <a:pt x="2507275" y="664501"/>
                  </a:moveTo>
                  <a:lnTo>
                    <a:pt x="2546399" y="664501"/>
                  </a:lnTo>
                </a:path>
                <a:path w="4695825" h="1132839">
                  <a:moveTo>
                    <a:pt x="2526837" y="639056"/>
                  </a:moveTo>
                  <a:lnTo>
                    <a:pt x="2526837" y="689945"/>
                  </a:lnTo>
                </a:path>
                <a:path w="4695825" h="1132839">
                  <a:moveTo>
                    <a:pt x="2524751" y="664501"/>
                  </a:moveTo>
                  <a:lnTo>
                    <a:pt x="2563874" y="664501"/>
                  </a:lnTo>
                </a:path>
                <a:path w="4695825" h="1132839">
                  <a:moveTo>
                    <a:pt x="2544312" y="639056"/>
                  </a:moveTo>
                  <a:lnTo>
                    <a:pt x="2544312" y="689945"/>
                  </a:lnTo>
                </a:path>
                <a:path w="4695825" h="1132839">
                  <a:moveTo>
                    <a:pt x="2530489" y="664501"/>
                  </a:moveTo>
                  <a:lnTo>
                    <a:pt x="2569612" y="664501"/>
                  </a:lnTo>
                </a:path>
                <a:path w="4695825" h="1132839">
                  <a:moveTo>
                    <a:pt x="2550050" y="639056"/>
                  </a:moveTo>
                  <a:lnTo>
                    <a:pt x="2550050" y="689945"/>
                  </a:lnTo>
                </a:path>
                <a:path w="4695825" h="1132839">
                  <a:moveTo>
                    <a:pt x="2547964" y="664501"/>
                  </a:moveTo>
                  <a:lnTo>
                    <a:pt x="2587088" y="664501"/>
                  </a:lnTo>
                </a:path>
                <a:path w="4695825" h="1132839">
                  <a:moveTo>
                    <a:pt x="2567526" y="639056"/>
                  </a:moveTo>
                  <a:lnTo>
                    <a:pt x="2567526" y="689945"/>
                  </a:lnTo>
                </a:path>
                <a:path w="4695825" h="1132839">
                  <a:moveTo>
                    <a:pt x="2565352" y="690398"/>
                  </a:moveTo>
                  <a:lnTo>
                    <a:pt x="2604475" y="690398"/>
                  </a:lnTo>
                </a:path>
                <a:path w="4695825" h="1132839">
                  <a:moveTo>
                    <a:pt x="2584914" y="664953"/>
                  </a:moveTo>
                  <a:lnTo>
                    <a:pt x="2584914" y="715842"/>
                  </a:lnTo>
                </a:path>
                <a:path w="4695825" h="1132839">
                  <a:moveTo>
                    <a:pt x="2577002" y="690398"/>
                  </a:moveTo>
                  <a:lnTo>
                    <a:pt x="2616126" y="690398"/>
                  </a:lnTo>
                </a:path>
                <a:path w="4695825" h="1132839">
                  <a:moveTo>
                    <a:pt x="2596565" y="664953"/>
                  </a:moveTo>
                  <a:lnTo>
                    <a:pt x="2596565" y="715842"/>
                  </a:lnTo>
                </a:path>
                <a:path w="4695825" h="1132839">
                  <a:moveTo>
                    <a:pt x="2582827" y="690398"/>
                  </a:moveTo>
                  <a:lnTo>
                    <a:pt x="2621951" y="690398"/>
                  </a:lnTo>
                </a:path>
                <a:path w="4695825" h="1132839">
                  <a:moveTo>
                    <a:pt x="2602390" y="664953"/>
                  </a:moveTo>
                  <a:lnTo>
                    <a:pt x="2602390" y="715842"/>
                  </a:lnTo>
                </a:path>
                <a:path w="4695825" h="1132839">
                  <a:moveTo>
                    <a:pt x="2606041" y="690398"/>
                  </a:moveTo>
                  <a:lnTo>
                    <a:pt x="2645164" y="690398"/>
                  </a:lnTo>
                </a:path>
                <a:path w="4695825" h="1132839">
                  <a:moveTo>
                    <a:pt x="2625603" y="664953"/>
                  </a:moveTo>
                  <a:lnTo>
                    <a:pt x="2625603" y="715842"/>
                  </a:lnTo>
                </a:path>
                <a:path w="4695825" h="1132839">
                  <a:moveTo>
                    <a:pt x="2623429" y="690398"/>
                  </a:moveTo>
                  <a:lnTo>
                    <a:pt x="2662553" y="690398"/>
                  </a:lnTo>
                </a:path>
                <a:path w="4695825" h="1132839">
                  <a:moveTo>
                    <a:pt x="2642991" y="664953"/>
                  </a:moveTo>
                  <a:lnTo>
                    <a:pt x="2642991" y="715842"/>
                  </a:lnTo>
                </a:path>
                <a:path w="4695825" h="1132839">
                  <a:moveTo>
                    <a:pt x="2629254" y="690398"/>
                  </a:moveTo>
                  <a:lnTo>
                    <a:pt x="2668378" y="690398"/>
                  </a:lnTo>
                </a:path>
                <a:path w="4695825" h="1132839">
                  <a:moveTo>
                    <a:pt x="2648816" y="664953"/>
                  </a:moveTo>
                  <a:lnTo>
                    <a:pt x="2648816" y="715842"/>
                  </a:lnTo>
                </a:path>
                <a:path w="4695825" h="1132839">
                  <a:moveTo>
                    <a:pt x="2658293" y="732127"/>
                  </a:moveTo>
                  <a:lnTo>
                    <a:pt x="2697416" y="732127"/>
                  </a:lnTo>
                </a:path>
                <a:path w="4695825" h="1132839">
                  <a:moveTo>
                    <a:pt x="2677855" y="706682"/>
                  </a:moveTo>
                  <a:lnTo>
                    <a:pt x="2677855" y="757571"/>
                  </a:lnTo>
                </a:path>
                <a:path w="4695825" h="1132839">
                  <a:moveTo>
                    <a:pt x="2664118" y="732127"/>
                  </a:moveTo>
                  <a:lnTo>
                    <a:pt x="2703241" y="732127"/>
                  </a:lnTo>
                </a:path>
                <a:path w="4695825" h="1132839">
                  <a:moveTo>
                    <a:pt x="2683679" y="706682"/>
                  </a:moveTo>
                  <a:lnTo>
                    <a:pt x="2683679" y="757571"/>
                  </a:lnTo>
                </a:path>
                <a:path w="4695825" h="1132839">
                  <a:moveTo>
                    <a:pt x="2669943" y="746377"/>
                  </a:moveTo>
                  <a:lnTo>
                    <a:pt x="2709067" y="746377"/>
                  </a:lnTo>
                </a:path>
                <a:path w="4695825" h="1132839">
                  <a:moveTo>
                    <a:pt x="2689505" y="720932"/>
                  </a:moveTo>
                  <a:lnTo>
                    <a:pt x="2689505" y="771820"/>
                  </a:lnTo>
                </a:path>
                <a:path w="4695825" h="1132839">
                  <a:moveTo>
                    <a:pt x="2698981" y="746377"/>
                  </a:moveTo>
                  <a:lnTo>
                    <a:pt x="2738105" y="746377"/>
                  </a:lnTo>
                </a:path>
                <a:path w="4695825" h="1132839">
                  <a:moveTo>
                    <a:pt x="2718543" y="720932"/>
                  </a:moveTo>
                  <a:lnTo>
                    <a:pt x="2718543" y="771820"/>
                  </a:lnTo>
                </a:path>
                <a:path w="4695825" h="1132839">
                  <a:moveTo>
                    <a:pt x="2728020" y="746377"/>
                  </a:moveTo>
                  <a:lnTo>
                    <a:pt x="2767143" y="746377"/>
                  </a:lnTo>
                </a:path>
                <a:path w="4695825" h="1132839">
                  <a:moveTo>
                    <a:pt x="2747581" y="720932"/>
                  </a:moveTo>
                  <a:lnTo>
                    <a:pt x="2747581" y="771820"/>
                  </a:lnTo>
                </a:path>
                <a:path w="4695825" h="1132839">
                  <a:moveTo>
                    <a:pt x="2733845" y="746377"/>
                  </a:moveTo>
                  <a:lnTo>
                    <a:pt x="2772968" y="746377"/>
                  </a:lnTo>
                </a:path>
                <a:path w="4695825" h="1132839">
                  <a:moveTo>
                    <a:pt x="2753406" y="720932"/>
                  </a:moveTo>
                  <a:lnTo>
                    <a:pt x="2753406" y="771820"/>
                  </a:lnTo>
                </a:path>
                <a:path w="4695825" h="1132839">
                  <a:moveTo>
                    <a:pt x="2739670" y="746377"/>
                  </a:moveTo>
                  <a:lnTo>
                    <a:pt x="2778793" y="746377"/>
                  </a:lnTo>
                </a:path>
                <a:path w="4695825" h="1132839">
                  <a:moveTo>
                    <a:pt x="2759231" y="720932"/>
                  </a:moveTo>
                  <a:lnTo>
                    <a:pt x="2759231" y="771820"/>
                  </a:lnTo>
                </a:path>
                <a:path w="4695825" h="1132839">
                  <a:moveTo>
                    <a:pt x="2745495" y="746377"/>
                  </a:moveTo>
                  <a:lnTo>
                    <a:pt x="2784619" y="746377"/>
                  </a:lnTo>
                </a:path>
                <a:path w="4695825" h="1132839">
                  <a:moveTo>
                    <a:pt x="2765057" y="720932"/>
                  </a:moveTo>
                  <a:lnTo>
                    <a:pt x="2765057" y="771820"/>
                  </a:lnTo>
                </a:path>
                <a:path w="4695825" h="1132839">
                  <a:moveTo>
                    <a:pt x="2751233" y="746377"/>
                  </a:moveTo>
                  <a:lnTo>
                    <a:pt x="2790357" y="746377"/>
                  </a:lnTo>
                </a:path>
                <a:path w="4695825" h="1132839">
                  <a:moveTo>
                    <a:pt x="2770795" y="720932"/>
                  </a:moveTo>
                  <a:lnTo>
                    <a:pt x="2770795" y="771820"/>
                  </a:lnTo>
                </a:path>
                <a:path w="4695825" h="1132839">
                  <a:moveTo>
                    <a:pt x="2768708" y="761530"/>
                  </a:moveTo>
                  <a:lnTo>
                    <a:pt x="2807832" y="761530"/>
                  </a:lnTo>
                </a:path>
                <a:path w="4695825" h="1132839">
                  <a:moveTo>
                    <a:pt x="2788270" y="736085"/>
                  </a:moveTo>
                  <a:lnTo>
                    <a:pt x="2788270" y="786974"/>
                  </a:lnTo>
                </a:path>
                <a:path w="4695825" h="1132839">
                  <a:moveTo>
                    <a:pt x="2774533" y="761530"/>
                  </a:moveTo>
                  <a:lnTo>
                    <a:pt x="2813657" y="761530"/>
                  </a:lnTo>
                </a:path>
                <a:path w="4695825" h="1132839">
                  <a:moveTo>
                    <a:pt x="2794095" y="736085"/>
                  </a:moveTo>
                  <a:lnTo>
                    <a:pt x="2794095" y="786974"/>
                  </a:lnTo>
                </a:path>
                <a:path w="4695825" h="1132839">
                  <a:moveTo>
                    <a:pt x="2780271" y="761530"/>
                  </a:moveTo>
                  <a:lnTo>
                    <a:pt x="2819395" y="761530"/>
                  </a:lnTo>
                </a:path>
                <a:path w="4695825" h="1132839">
                  <a:moveTo>
                    <a:pt x="2799833" y="736085"/>
                  </a:moveTo>
                  <a:lnTo>
                    <a:pt x="2799833" y="786974"/>
                  </a:lnTo>
                </a:path>
                <a:path w="4695825" h="1132839">
                  <a:moveTo>
                    <a:pt x="2786096" y="761530"/>
                  </a:moveTo>
                  <a:lnTo>
                    <a:pt x="2825220" y="761530"/>
                  </a:lnTo>
                </a:path>
                <a:path w="4695825" h="1132839">
                  <a:moveTo>
                    <a:pt x="2805658" y="736085"/>
                  </a:moveTo>
                  <a:lnTo>
                    <a:pt x="2805658" y="786974"/>
                  </a:lnTo>
                </a:path>
                <a:path w="4695825" h="1132839">
                  <a:moveTo>
                    <a:pt x="2815135" y="777475"/>
                  </a:moveTo>
                  <a:lnTo>
                    <a:pt x="2854258" y="777475"/>
                  </a:lnTo>
                </a:path>
                <a:path w="4695825" h="1132839">
                  <a:moveTo>
                    <a:pt x="2834696" y="752030"/>
                  </a:moveTo>
                  <a:lnTo>
                    <a:pt x="2834696" y="802919"/>
                  </a:lnTo>
                </a:path>
                <a:path w="4695825" h="1132839">
                  <a:moveTo>
                    <a:pt x="2826785" y="777475"/>
                  </a:moveTo>
                  <a:lnTo>
                    <a:pt x="2865908" y="777475"/>
                  </a:lnTo>
                </a:path>
                <a:path w="4695825" h="1132839">
                  <a:moveTo>
                    <a:pt x="2846347" y="752030"/>
                  </a:moveTo>
                  <a:lnTo>
                    <a:pt x="2846347" y="802919"/>
                  </a:lnTo>
                </a:path>
                <a:path w="4695825" h="1132839">
                  <a:moveTo>
                    <a:pt x="2832611" y="777475"/>
                  </a:moveTo>
                  <a:lnTo>
                    <a:pt x="2871734" y="777475"/>
                  </a:lnTo>
                </a:path>
                <a:path w="4695825" h="1132839">
                  <a:moveTo>
                    <a:pt x="2852171" y="752030"/>
                  </a:moveTo>
                  <a:lnTo>
                    <a:pt x="2852171" y="802919"/>
                  </a:lnTo>
                </a:path>
                <a:path w="4695825" h="1132839">
                  <a:moveTo>
                    <a:pt x="2849998" y="777475"/>
                  </a:moveTo>
                  <a:lnTo>
                    <a:pt x="2889122" y="777475"/>
                  </a:lnTo>
                </a:path>
                <a:path w="4695825" h="1132839">
                  <a:moveTo>
                    <a:pt x="2869560" y="752030"/>
                  </a:moveTo>
                  <a:lnTo>
                    <a:pt x="2869560" y="802919"/>
                  </a:lnTo>
                </a:path>
                <a:path w="4695825" h="1132839">
                  <a:moveTo>
                    <a:pt x="2855824" y="777475"/>
                  </a:moveTo>
                  <a:lnTo>
                    <a:pt x="2894947" y="777475"/>
                  </a:lnTo>
                </a:path>
                <a:path w="4695825" h="1132839">
                  <a:moveTo>
                    <a:pt x="2875385" y="752030"/>
                  </a:moveTo>
                  <a:lnTo>
                    <a:pt x="2875385" y="802919"/>
                  </a:lnTo>
                </a:path>
                <a:path w="4695825" h="1132839">
                  <a:moveTo>
                    <a:pt x="2861649" y="777475"/>
                  </a:moveTo>
                  <a:lnTo>
                    <a:pt x="2900772" y="777475"/>
                  </a:lnTo>
                </a:path>
                <a:path w="4695825" h="1132839">
                  <a:moveTo>
                    <a:pt x="2881210" y="752030"/>
                  </a:moveTo>
                  <a:lnTo>
                    <a:pt x="2881210" y="802919"/>
                  </a:lnTo>
                </a:path>
                <a:path w="4695825" h="1132839">
                  <a:moveTo>
                    <a:pt x="2867474" y="777475"/>
                  </a:moveTo>
                  <a:lnTo>
                    <a:pt x="2906598" y="777475"/>
                  </a:lnTo>
                </a:path>
                <a:path w="4695825" h="1132839">
                  <a:moveTo>
                    <a:pt x="2887035" y="752030"/>
                  </a:moveTo>
                  <a:lnTo>
                    <a:pt x="2887035" y="802919"/>
                  </a:lnTo>
                </a:path>
                <a:path w="4695825" h="1132839">
                  <a:moveTo>
                    <a:pt x="2896512" y="777475"/>
                  </a:moveTo>
                  <a:lnTo>
                    <a:pt x="2935635" y="777475"/>
                  </a:lnTo>
                </a:path>
                <a:path w="4695825" h="1132839">
                  <a:moveTo>
                    <a:pt x="2916074" y="752030"/>
                  </a:moveTo>
                  <a:lnTo>
                    <a:pt x="2916074" y="802919"/>
                  </a:lnTo>
                </a:path>
                <a:path w="4695825" h="1132839">
                  <a:moveTo>
                    <a:pt x="2908075" y="777475"/>
                  </a:moveTo>
                  <a:lnTo>
                    <a:pt x="2947199" y="777475"/>
                  </a:lnTo>
                </a:path>
                <a:path w="4695825" h="1132839">
                  <a:moveTo>
                    <a:pt x="2927637" y="752030"/>
                  </a:moveTo>
                  <a:lnTo>
                    <a:pt x="2927637" y="802919"/>
                  </a:lnTo>
                </a:path>
                <a:path w="4695825" h="1132839">
                  <a:moveTo>
                    <a:pt x="2931376" y="777475"/>
                  </a:moveTo>
                  <a:lnTo>
                    <a:pt x="2970499" y="777475"/>
                  </a:lnTo>
                </a:path>
                <a:path w="4695825" h="1132839">
                  <a:moveTo>
                    <a:pt x="2950937" y="752030"/>
                  </a:moveTo>
                  <a:lnTo>
                    <a:pt x="2950937" y="802919"/>
                  </a:lnTo>
                </a:path>
                <a:path w="4695825" h="1132839">
                  <a:moveTo>
                    <a:pt x="2942939" y="777475"/>
                  </a:moveTo>
                  <a:lnTo>
                    <a:pt x="2982062" y="777475"/>
                  </a:lnTo>
                </a:path>
                <a:path w="4695825" h="1132839">
                  <a:moveTo>
                    <a:pt x="2962500" y="752030"/>
                  </a:moveTo>
                  <a:lnTo>
                    <a:pt x="2962500" y="802919"/>
                  </a:lnTo>
                </a:path>
                <a:path w="4695825" h="1132839">
                  <a:moveTo>
                    <a:pt x="2954589" y="795795"/>
                  </a:moveTo>
                  <a:lnTo>
                    <a:pt x="2993712" y="795795"/>
                  </a:lnTo>
                </a:path>
                <a:path w="4695825" h="1132839">
                  <a:moveTo>
                    <a:pt x="2974150" y="770350"/>
                  </a:moveTo>
                  <a:lnTo>
                    <a:pt x="2974150" y="821239"/>
                  </a:lnTo>
                </a:path>
                <a:path w="4695825" h="1132839">
                  <a:moveTo>
                    <a:pt x="2977802" y="795795"/>
                  </a:moveTo>
                  <a:lnTo>
                    <a:pt x="3016925" y="795795"/>
                  </a:lnTo>
                </a:path>
                <a:path w="4695825" h="1132839">
                  <a:moveTo>
                    <a:pt x="2997364" y="770350"/>
                  </a:moveTo>
                  <a:lnTo>
                    <a:pt x="2997364" y="821239"/>
                  </a:lnTo>
                </a:path>
                <a:path w="4695825" h="1132839">
                  <a:moveTo>
                    <a:pt x="2983627" y="795795"/>
                  </a:moveTo>
                  <a:lnTo>
                    <a:pt x="3022751" y="795795"/>
                  </a:lnTo>
                </a:path>
                <a:path w="4695825" h="1132839">
                  <a:moveTo>
                    <a:pt x="3003189" y="770350"/>
                  </a:moveTo>
                  <a:lnTo>
                    <a:pt x="3003189" y="821239"/>
                  </a:lnTo>
                </a:path>
                <a:path w="4695825" h="1132839">
                  <a:moveTo>
                    <a:pt x="2995190" y="795795"/>
                  </a:moveTo>
                  <a:lnTo>
                    <a:pt x="3034314" y="795795"/>
                  </a:lnTo>
                </a:path>
                <a:path w="4695825" h="1132839">
                  <a:moveTo>
                    <a:pt x="3014752" y="770350"/>
                  </a:moveTo>
                  <a:lnTo>
                    <a:pt x="3014752" y="821239"/>
                  </a:lnTo>
                </a:path>
                <a:path w="4695825" h="1132839">
                  <a:moveTo>
                    <a:pt x="3012666" y="795795"/>
                  </a:moveTo>
                  <a:lnTo>
                    <a:pt x="3051789" y="795795"/>
                  </a:lnTo>
                </a:path>
                <a:path w="4695825" h="1132839">
                  <a:moveTo>
                    <a:pt x="3032227" y="770350"/>
                  </a:moveTo>
                  <a:lnTo>
                    <a:pt x="3032227" y="821239"/>
                  </a:lnTo>
                </a:path>
                <a:path w="4695825" h="1132839">
                  <a:moveTo>
                    <a:pt x="3018490" y="795795"/>
                  </a:moveTo>
                  <a:lnTo>
                    <a:pt x="3057614" y="795795"/>
                  </a:lnTo>
                </a:path>
                <a:path w="4695825" h="1132839">
                  <a:moveTo>
                    <a:pt x="3038052" y="770350"/>
                  </a:moveTo>
                  <a:lnTo>
                    <a:pt x="3038052" y="821239"/>
                  </a:lnTo>
                </a:path>
                <a:path w="4695825" h="1132839">
                  <a:moveTo>
                    <a:pt x="3030054" y="795795"/>
                  </a:moveTo>
                  <a:lnTo>
                    <a:pt x="3069177" y="795795"/>
                  </a:lnTo>
                </a:path>
                <a:path w="4695825" h="1132839">
                  <a:moveTo>
                    <a:pt x="3049616" y="770350"/>
                  </a:moveTo>
                  <a:lnTo>
                    <a:pt x="3049616" y="821239"/>
                  </a:lnTo>
                </a:path>
                <a:path w="4695825" h="1132839">
                  <a:moveTo>
                    <a:pt x="3035879" y="795795"/>
                  </a:moveTo>
                  <a:lnTo>
                    <a:pt x="3075002" y="795795"/>
                  </a:lnTo>
                </a:path>
                <a:path w="4695825" h="1132839">
                  <a:moveTo>
                    <a:pt x="3055440" y="770350"/>
                  </a:moveTo>
                  <a:lnTo>
                    <a:pt x="3055440" y="821239"/>
                  </a:lnTo>
                </a:path>
                <a:path w="4695825" h="1132839">
                  <a:moveTo>
                    <a:pt x="3047529" y="815698"/>
                  </a:moveTo>
                  <a:lnTo>
                    <a:pt x="3086652" y="815698"/>
                  </a:lnTo>
                </a:path>
                <a:path w="4695825" h="1132839">
                  <a:moveTo>
                    <a:pt x="3067091" y="790254"/>
                  </a:moveTo>
                  <a:lnTo>
                    <a:pt x="3067091" y="841142"/>
                  </a:lnTo>
                </a:path>
                <a:path w="4695825" h="1132839">
                  <a:moveTo>
                    <a:pt x="3053353" y="815698"/>
                  </a:moveTo>
                  <a:lnTo>
                    <a:pt x="3092477" y="815698"/>
                  </a:lnTo>
                </a:path>
                <a:path w="4695825" h="1132839">
                  <a:moveTo>
                    <a:pt x="3072915" y="790254"/>
                  </a:moveTo>
                  <a:lnTo>
                    <a:pt x="3072915" y="841142"/>
                  </a:lnTo>
                </a:path>
                <a:path w="4695825" h="1132839">
                  <a:moveTo>
                    <a:pt x="3076567" y="815698"/>
                  </a:moveTo>
                  <a:lnTo>
                    <a:pt x="3115691" y="815698"/>
                  </a:lnTo>
                </a:path>
                <a:path w="4695825" h="1132839">
                  <a:moveTo>
                    <a:pt x="3096129" y="790254"/>
                  </a:moveTo>
                  <a:lnTo>
                    <a:pt x="3096129" y="841142"/>
                  </a:lnTo>
                </a:path>
                <a:path w="4695825" h="1132839">
                  <a:moveTo>
                    <a:pt x="3093957" y="815698"/>
                  </a:moveTo>
                  <a:lnTo>
                    <a:pt x="3133080" y="815698"/>
                  </a:lnTo>
                </a:path>
                <a:path w="4695825" h="1132839">
                  <a:moveTo>
                    <a:pt x="3113517" y="790254"/>
                  </a:moveTo>
                  <a:lnTo>
                    <a:pt x="3113517" y="841142"/>
                  </a:lnTo>
                </a:path>
                <a:path w="4695825" h="1132839">
                  <a:moveTo>
                    <a:pt x="3105606" y="815698"/>
                  </a:moveTo>
                  <a:lnTo>
                    <a:pt x="3144729" y="815698"/>
                  </a:lnTo>
                </a:path>
                <a:path w="4695825" h="1132839">
                  <a:moveTo>
                    <a:pt x="3125168" y="790254"/>
                  </a:moveTo>
                  <a:lnTo>
                    <a:pt x="3125168" y="841142"/>
                  </a:lnTo>
                </a:path>
                <a:path w="4695825" h="1132839">
                  <a:moveTo>
                    <a:pt x="3111431" y="815698"/>
                  </a:moveTo>
                  <a:lnTo>
                    <a:pt x="3150554" y="815698"/>
                  </a:lnTo>
                </a:path>
                <a:path w="4695825" h="1132839">
                  <a:moveTo>
                    <a:pt x="3130993" y="790254"/>
                  </a:moveTo>
                  <a:lnTo>
                    <a:pt x="3130993" y="841142"/>
                  </a:lnTo>
                </a:path>
                <a:path w="4695825" h="1132839">
                  <a:moveTo>
                    <a:pt x="3117256" y="815698"/>
                  </a:moveTo>
                  <a:lnTo>
                    <a:pt x="3156379" y="815698"/>
                  </a:lnTo>
                </a:path>
                <a:path w="4695825" h="1132839">
                  <a:moveTo>
                    <a:pt x="3136818" y="790254"/>
                  </a:moveTo>
                  <a:lnTo>
                    <a:pt x="3136818" y="841142"/>
                  </a:lnTo>
                </a:path>
                <a:path w="4695825" h="1132839">
                  <a:moveTo>
                    <a:pt x="3134645" y="815698"/>
                  </a:moveTo>
                  <a:lnTo>
                    <a:pt x="3173768" y="815698"/>
                  </a:lnTo>
                </a:path>
                <a:path w="4695825" h="1132839">
                  <a:moveTo>
                    <a:pt x="3154206" y="790254"/>
                  </a:moveTo>
                  <a:lnTo>
                    <a:pt x="3154206" y="841142"/>
                  </a:lnTo>
                </a:path>
                <a:path w="4695825" h="1132839">
                  <a:moveTo>
                    <a:pt x="3140469" y="815698"/>
                  </a:moveTo>
                  <a:lnTo>
                    <a:pt x="3179593" y="815698"/>
                  </a:lnTo>
                </a:path>
                <a:path w="4695825" h="1132839">
                  <a:moveTo>
                    <a:pt x="3160031" y="790254"/>
                  </a:moveTo>
                  <a:lnTo>
                    <a:pt x="3160031" y="841142"/>
                  </a:lnTo>
                </a:path>
                <a:path w="4695825" h="1132839">
                  <a:moveTo>
                    <a:pt x="3152033" y="815698"/>
                  </a:moveTo>
                  <a:lnTo>
                    <a:pt x="3191157" y="815698"/>
                  </a:lnTo>
                </a:path>
                <a:path w="4695825" h="1132839">
                  <a:moveTo>
                    <a:pt x="3171595" y="790254"/>
                  </a:moveTo>
                  <a:lnTo>
                    <a:pt x="3171595" y="841142"/>
                  </a:lnTo>
                </a:path>
                <a:path w="4695825" h="1132839">
                  <a:moveTo>
                    <a:pt x="3157858" y="815698"/>
                  </a:moveTo>
                  <a:lnTo>
                    <a:pt x="3196981" y="815698"/>
                  </a:lnTo>
                </a:path>
                <a:path w="4695825" h="1132839">
                  <a:moveTo>
                    <a:pt x="3177419" y="790254"/>
                  </a:moveTo>
                  <a:lnTo>
                    <a:pt x="3177419" y="841142"/>
                  </a:lnTo>
                </a:path>
                <a:path w="4695825" h="1132839">
                  <a:moveTo>
                    <a:pt x="3233410" y="839221"/>
                  </a:moveTo>
                  <a:lnTo>
                    <a:pt x="3272533" y="839221"/>
                  </a:lnTo>
                </a:path>
                <a:path w="4695825" h="1132839">
                  <a:moveTo>
                    <a:pt x="3252971" y="813776"/>
                  </a:moveTo>
                  <a:lnTo>
                    <a:pt x="3252971" y="864664"/>
                  </a:lnTo>
                </a:path>
                <a:path w="4695825" h="1132839">
                  <a:moveTo>
                    <a:pt x="3256622" y="839221"/>
                  </a:moveTo>
                  <a:lnTo>
                    <a:pt x="3295746" y="839221"/>
                  </a:lnTo>
                </a:path>
                <a:path w="4695825" h="1132839">
                  <a:moveTo>
                    <a:pt x="3276185" y="813776"/>
                  </a:moveTo>
                  <a:lnTo>
                    <a:pt x="3276185" y="864664"/>
                  </a:lnTo>
                </a:path>
                <a:path w="4695825" h="1132839">
                  <a:moveTo>
                    <a:pt x="3262448" y="839221"/>
                  </a:moveTo>
                  <a:lnTo>
                    <a:pt x="3301572" y="839221"/>
                  </a:lnTo>
                </a:path>
                <a:path w="4695825" h="1132839">
                  <a:moveTo>
                    <a:pt x="3282010" y="813776"/>
                  </a:moveTo>
                  <a:lnTo>
                    <a:pt x="3282010" y="864664"/>
                  </a:lnTo>
                </a:path>
                <a:path w="4695825" h="1132839">
                  <a:moveTo>
                    <a:pt x="3274098" y="839221"/>
                  </a:moveTo>
                  <a:lnTo>
                    <a:pt x="3313222" y="839221"/>
                  </a:lnTo>
                </a:path>
                <a:path w="4695825" h="1132839">
                  <a:moveTo>
                    <a:pt x="3293660" y="813776"/>
                  </a:moveTo>
                  <a:lnTo>
                    <a:pt x="3293660" y="864664"/>
                  </a:lnTo>
                </a:path>
                <a:path w="4695825" h="1132839">
                  <a:moveTo>
                    <a:pt x="3285661" y="864440"/>
                  </a:moveTo>
                  <a:lnTo>
                    <a:pt x="3324784" y="864440"/>
                  </a:lnTo>
                </a:path>
                <a:path w="4695825" h="1132839">
                  <a:moveTo>
                    <a:pt x="3305223" y="838995"/>
                  </a:moveTo>
                  <a:lnTo>
                    <a:pt x="3305223" y="889883"/>
                  </a:lnTo>
                </a:path>
                <a:path w="4695825" h="1132839">
                  <a:moveTo>
                    <a:pt x="3320525" y="889884"/>
                  </a:moveTo>
                  <a:lnTo>
                    <a:pt x="3359648" y="889884"/>
                  </a:lnTo>
                </a:path>
                <a:path w="4695825" h="1132839">
                  <a:moveTo>
                    <a:pt x="3340087" y="864440"/>
                  </a:moveTo>
                  <a:lnTo>
                    <a:pt x="3340087" y="915328"/>
                  </a:lnTo>
                </a:path>
                <a:path w="4695825" h="1132839">
                  <a:moveTo>
                    <a:pt x="3337912" y="889884"/>
                  </a:moveTo>
                  <a:lnTo>
                    <a:pt x="3377036" y="889884"/>
                  </a:lnTo>
                </a:path>
                <a:path w="4695825" h="1132839">
                  <a:moveTo>
                    <a:pt x="3357475" y="864440"/>
                  </a:moveTo>
                  <a:lnTo>
                    <a:pt x="3357475" y="915328"/>
                  </a:lnTo>
                </a:path>
                <a:path w="4695825" h="1132839">
                  <a:moveTo>
                    <a:pt x="3355388" y="916573"/>
                  </a:moveTo>
                  <a:lnTo>
                    <a:pt x="3394512" y="916573"/>
                  </a:lnTo>
                </a:path>
                <a:path w="4695825" h="1132839">
                  <a:moveTo>
                    <a:pt x="3374950" y="891128"/>
                  </a:moveTo>
                  <a:lnTo>
                    <a:pt x="3374950" y="942016"/>
                  </a:lnTo>
                </a:path>
                <a:path w="4695825" h="1132839">
                  <a:moveTo>
                    <a:pt x="3384427" y="916573"/>
                  </a:moveTo>
                  <a:lnTo>
                    <a:pt x="3423550" y="916573"/>
                  </a:lnTo>
                </a:path>
                <a:path w="4695825" h="1132839">
                  <a:moveTo>
                    <a:pt x="3403989" y="891128"/>
                  </a:moveTo>
                  <a:lnTo>
                    <a:pt x="3403989" y="942016"/>
                  </a:lnTo>
                </a:path>
                <a:path w="4695825" h="1132839">
                  <a:moveTo>
                    <a:pt x="3425116" y="916573"/>
                  </a:moveTo>
                  <a:lnTo>
                    <a:pt x="3464239" y="916573"/>
                  </a:lnTo>
                </a:path>
                <a:path w="4695825" h="1132839">
                  <a:moveTo>
                    <a:pt x="3444677" y="891128"/>
                  </a:moveTo>
                  <a:lnTo>
                    <a:pt x="3444677" y="942016"/>
                  </a:lnTo>
                </a:path>
                <a:path w="4695825" h="1132839">
                  <a:moveTo>
                    <a:pt x="3436679" y="916573"/>
                  </a:moveTo>
                  <a:lnTo>
                    <a:pt x="3475802" y="916573"/>
                  </a:lnTo>
                </a:path>
                <a:path w="4695825" h="1132839">
                  <a:moveTo>
                    <a:pt x="3456240" y="891128"/>
                  </a:moveTo>
                  <a:lnTo>
                    <a:pt x="3456240" y="942016"/>
                  </a:lnTo>
                </a:path>
                <a:path w="4695825" h="1132839">
                  <a:moveTo>
                    <a:pt x="3454154" y="916573"/>
                  </a:moveTo>
                  <a:lnTo>
                    <a:pt x="3493277" y="916573"/>
                  </a:lnTo>
                </a:path>
                <a:path w="4695825" h="1132839">
                  <a:moveTo>
                    <a:pt x="3473716" y="891128"/>
                  </a:moveTo>
                  <a:lnTo>
                    <a:pt x="3473716" y="942016"/>
                  </a:lnTo>
                </a:path>
                <a:path w="4695825" h="1132839">
                  <a:moveTo>
                    <a:pt x="3471542" y="916573"/>
                  </a:moveTo>
                  <a:lnTo>
                    <a:pt x="3510665" y="916573"/>
                  </a:lnTo>
                </a:path>
                <a:path w="4695825" h="1132839">
                  <a:moveTo>
                    <a:pt x="3491103" y="891128"/>
                  </a:moveTo>
                  <a:lnTo>
                    <a:pt x="3491103" y="942016"/>
                  </a:lnTo>
                </a:path>
                <a:path w="4695825" h="1132839">
                  <a:moveTo>
                    <a:pt x="3477367" y="916573"/>
                  </a:moveTo>
                  <a:lnTo>
                    <a:pt x="3516491" y="916573"/>
                  </a:lnTo>
                </a:path>
                <a:path w="4695825" h="1132839">
                  <a:moveTo>
                    <a:pt x="3496929" y="891128"/>
                  </a:moveTo>
                  <a:lnTo>
                    <a:pt x="3496929" y="942016"/>
                  </a:lnTo>
                </a:path>
                <a:path w="4695825" h="1132839">
                  <a:moveTo>
                    <a:pt x="3483192" y="916573"/>
                  </a:moveTo>
                  <a:lnTo>
                    <a:pt x="3522315" y="916573"/>
                  </a:lnTo>
                </a:path>
                <a:path w="4695825" h="1132839">
                  <a:moveTo>
                    <a:pt x="3502754" y="891128"/>
                  </a:moveTo>
                  <a:lnTo>
                    <a:pt x="3502754" y="942016"/>
                  </a:lnTo>
                </a:path>
                <a:path w="4695825" h="1132839">
                  <a:moveTo>
                    <a:pt x="3500581" y="949029"/>
                  </a:moveTo>
                  <a:lnTo>
                    <a:pt x="3539704" y="949029"/>
                  </a:lnTo>
                </a:path>
                <a:path w="4695825" h="1132839">
                  <a:moveTo>
                    <a:pt x="3520142" y="923584"/>
                  </a:moveTo>
                  <a:lnTo>
                    <a:pt x="3520142" y="974473"/>
                  </a:lnTo>
                </a:path>
                <a:path w="4695825" h="1132839">
                  <a:moveTo>
                    <a:pt x="3541269" y="949029"/>
                  </a:moveTo>
                  <a:lnTo>
                    <a:pt x="3580392" y="949029"/>
                  </a:lnTo>
                </a:path>
                <a:path w="4695825" h="1132839">
                  <a:moveTo>
                    <a:pt x="3560831" y="923584"/>
                  </a:moveTo>
                  <a:lnTo>
                    <a:pt x="3560831" y="974473"/>
                  </a:lnTo>
                </a:path>
                <a:path w="4695825" h="1132839">
                  <a:moveTo>
                    <a:pt x="3547094" y="949029"/>
                  </a:moveTo>
                  <a:lnTo>
                    <a:pt x="3586217" y="949029"/>
                  </a:lnTo>
                </a:path>
                <a:path w="4695825" h="1132839">
                  <a:moveTo>
                    <a:pt x="3566655" y="923584"/>
                  </a:moveTo>
                  <a:lnTo>
                    <a:pt x="3566655" y="974473"/>
                  </a:lnTo>
                </a:path>
                <a:path w="4695825" h="1132839">
                  <a:moveTo>
                    <a:pt x="3552919" y="949029"/>
                  </a:moveTo>
                  <a:lnTo>
                    <a:pt x="3592043" y="949029"/>
                  </a:lnTo>
                </a:path>
                <a:path w="4695825" h="1132839">
                  <a:moveTo>
                    <a:pt x="3572481" y="923584"/>
                  </a:moveTo>
                  <a:lnTo>
                    <a:pt x="3572481" y="974473"/>
                  </a:lnTo>
                </a:path>
                <a:path w="4695825" h="1132839">
                  <a:moveTo>
                    <a:pt x="3558657" y="949029"/>
                  </a:moveTo>
                  <a:lnTo>
                    <a:pt x="3597781" y="949029"/>
                  </a:lnTo>
                </a:path>
                <a:path w="4695825" h="1132839">
                  <a:moveTo>
                    <a:pt x="3578219" y="923584"/>
                  </a:moveTo>
                  <a:lnTo>
                    <a:pt x="3578219" y="974473"/>
                  </a:lnTo>
                </a:path>
                <a:path w="4695825" h="1132839">
                  <a:moveTo>
                    <a:pt x="3587696" y="949029"/>
                  </a:moveTo>
                  <a:lnTo>
                    <a:pt x="3626819" y="949029"/>
                  </a:lnTo>
                </a:path>
                <a:path w="4695825" h="1132839">
                  <a:moveTo>
                    <a:pt x="3607258" y="923584"/>
                  </a:moveTo>
                  <a:lnTo>
                    <a:pt x="3607258" y="974473"/>
                  </a:lnTo>
                </a:path>
                <a:path w="4695825" h="1132839">
                  <a:moveTo>
                    <a:pt x="3599346" y="949029"/>
                  </a:moveTo>
                  <a:lnTo>
                    <a:pt x="3638469" y="949029"/>
                  </a:lnTo>
                </a:path>
                <a:path w="4695825" h="1132839">
                  <a:moveTo>
                    <a:pt x="3618908" y="923584"/>
                  </a:moveTo>
                  <a:lnTo>
                    <a:pt x="3618908" y="974473"/>
                  </a:lnTo>
                </a:path>
                <a:path w="4695825" h="1132839">
                  <a:moveTo>
                    <a:pt x="3628384" y="987252"/>
                  </a:moveTo>
                  <a:lnTo>
                    <a:pt x="3667507" y="987252"/>
                  </a:lnTo>
                </a:path>
                <a:path w="4695825" h="1132839">
                  <a:moveTo>
                    <a:pt x="3647946" y="961807"/>
                  </a:moveTo>
                  <a:lnTo>
                    <a:pt x="3647946" y="1012696"/>
                  </a:lnTo>
                </a:path>
                <a:path w="4695825" h="1132839">
                  <a:moveTo>
                    <a:pt x="3645859" y="987252"/>
                  </a:moveTo>
                  <a:lnTo>
                    <a:pt x="3684983" y="987252"/>
                  </a:lnTo>
                </a:path>
                <a:path w="4695825" h="1132839">
                  <a:moveTo>
                    <a:pt x="3665421" y="961807"/>
                  </a:moveTo>
                  <a:lnTo>
                    <a:pt x="3665421" y="1012696"/>
                  </a:lnTo>
                </a:path>
                <a:path w="4695825" h="1132839">
                  <a:moveTo>
                    <a:pt x="3663248" y="987252"/>
                  </a:moveTo>
                  <a:lnTo>
                    <a:pt x="3702371" y="987252"/>
                  </a:lnTo>
                </a:path>
                <a:path w="4695825" h="1132839">
                  <a:moveTo>
                    <a:pt x="3682809" y="961807"/>
                  </a:moveTo>
                  <a:lnTo>
                    <a:pt x="3682809" y="1012696"/>
                  </a:lnTo>
                </a:path>
                <a:path w="4695825" h="1132839">
                  <a:moveTo>
                    <a:pt x="3669072" y="987252"/>
                  </a:moveTo>
                  <a:lnTo>
                    <a:pt x="3708196" y="987252"/>
                  </a:lnTo>
                </a:path>
                <a:path w="4695825" h="1132839">
                  <a:moveTo>
                    <a:pt x="3688634" y="961807"/>
                  </a:moveTo>
                  <a:lnTo>
                    <a:pt x="3688634" y="1012696"/>
                  </a:lnTo>
                </a:path>
                <a:path w="4695825" h="1132839">
                  <a:moveTo>
                    <a:pt x="3686461" y="987252"/>
                  </a:moveTo>
                  <a:lnTo>
                    <a:pt x="3725584" y="987252"/>
                  </a:lnTo>
                </a:path>
                <a:path w="4695825" h="1132839">
                  <a:moveTo>
                    <a:pt x="3706023" y="961807"/>
                  </a:moveTo>
                  <a:lnTo>
                    <a:pt x="3706023" y="1012696"/>
                  </a:lnTo>
                </a:path>
                <a:path w="4695825" h="1132839">
                  <a:moveTo>
                    <a:pt x="3709761" y="987252"/>
                  </a:moveTo>
                  <a:lnTo>
                    <a:pt x="3748885" y="987252"/>
                  </a:lnTo>
                </a:path>
                <a:path w="4695825" h="1132839">
                  <a:moveTo>
                    <a:pt x="3729324" y="961807"/>
                  </a:moveTo>
                  <a:lnTo>
                    <a:pt x="3729324" y="1012696"/>
                  </a:lnTo>
                </a:path>
                <a:path w="4695825" h="1132839">
                  <a:moveTo>
                    <a:pt x="3715499" y="987252"/>
                  </a:moveTo>
                  <a:lnTo>
                    <a:pt x="3754623" y="987252"/>
                  </a:lnTo>
                </a:path>
                <a:path w="4695825" h="1132839">
                  <a:moveTo>
                    <a:pt x="3735061" y="961807"/>
                  </a:moveTo>
                  <a:lnTo>
                    <a:pt x="3735061" y="1012696"/>
                  </a:lnTo>
                </a:path>
                <a:path w="4695825" h="1132839">
                  <a:moveTo>
                    <a:pt x="3721325" y="987252"/>
                  </a:moveTo>
                  <a:lnTo>
                    <a:pt x="3760448" y="987252"/>
                  </a:lnTo>
                </a:path>
                <a:path w="4695825" h="1132839">
                  <a:moveTo>
                    <a:pt x="3740886" y="961807"/>
                  </a:moveTo>
                  <a:lnTo>
                    <a:pt x="3740886" y="1012696"/>
                  </a:lnTo>
                </a:path>
                <a:path w="4695825" h="1132839">
                  <a:moveTo>
                    <a:pt x="3750363" y="1037689"/>
                  </a:moveTo>
                  <a:lnTo>
                    <a:pt x="3789486" y="1037689"/>
                  </a:lnTo>
                </a:path>
                <a:path w="4695825" h="1132839">
                  <a:moveTo>
                    <a:pt x="3769924" y="1012245"/>
                  </a:moveTo>
                  <a:lnTo>
                    <a:pt x="3769924" y="1063133"/>
                  </a:lnTo>
                </a:path>
                <a:path w="4695825" h="1132839">
                  <a:moveTo>
                    <a:pt x="3762013" y="1037689"/>
                  </a:moveTo>
                  <a:lnTo>
                    <a:pt x="3801136" y="1037689"/>
                  </a:lnTo>
                </a:path>
                <a:path w="4695825" h="1132839">
                  <a:moveTo>
                    <a:pt x="3781575" y="1012245"/>
                  </a:moveTo>
                  <a:lnTo>
                    <a:pt x="3781575" y="1063133"/>
                  </a:lnTo>
                </a:path>
                <a:path w="4695825" h="1132839">
                  <a:moveTo>
                    <a:pt x="3802702" y="1037689"/>
                  </a:moveTo>
                  <a:lnTo>
                    <a:pt x="3841825" y="1037689"/>
                  </a:lnTo>
                </a:path>
                <a:path w="4695825" h="1132839">
                  <a:moveTo>
                    <a:pt x="3822263" y="1012245"/>
                  </a:moveTo>
                  <a:lnTo>
                    <a:pt x="3822263" y="1063133"/>
                  </a:lnTo>
                </a:path>
                <a:path w="4695825" h="1132839">
                  <a:moveTo>
                    <a:pt x="3825915" y="1037689"/>
                  </a:moveTo>
                  <a:lnTo>
                    <a:pt x="3865038" y="1037689"/>
                  </a:lnTo>
                </a:path>
                <a:path w="4695825" h="1132839">
                  <a:moveTo>
                    <a:pt x="3845477" y="1012245"/>
                  </a:moveTo>
                  <a:lnTo>
                    <a:pt x="3845477" y="1063133"/>
                  </a:lnTo>
                </a:path>
                <a:path w="4695825" h="1132839">
                  <a:moveTo>
                    <a:pt x="3831740" y="1037689"/>
                  </a:moveTo>
                  <a:lnTo>
                    <a:pt x="3870863" y="1037689"/>
                  </a:lnTo>
                </a:path>
                <a:path w="4695825" h="1132839">
                  <a:moveTo>
                    <a:pt x="3851302" y="1012245"/>
                  </a:moveTo>
                  <a:lnTo>
                    <a:pt x="3851302" y="1063133"/>
                  </a:lnTo>
                </a:path>
                <a:path w="4695825" h="1132839">
                  <a:moveTo>
                    <a:pt x="3843303" y="1037689"/>
                  </a:moveTo>
                  <a:lnTo>
                    <a:pt x="3882426" y="1037689"/>
                  </a:lnTo>
                </a:path>
                <a:path w="4695825" h="1132839">
                  <a:moveTo>
                    <a:pt x="3862865" y="1012245"/>
                  </a:moveTo>
                  <a:lnTo>
                    <a:pt x="3862865" y="1063133"/>
                  </a:lnTo>
                </a:path>
                <a:path w="4695825" h="1132839">
                  <a:moveTo>
                    <a:pt x="3878166" y="1037689"/>
                  </a:moveTo>
                  <a:lnTo>
                    <a:pt x="3917289" y="1037689"/>
                  </a:lnTo>
                </a:path>
                <a:path w="4695825" h="1132839">
                  <a:moveTo>
                    <a:pt x="3897729" y="1012245"/>
                  </a:moveTo>
                  <a:lnTo>
                    <a:pt x="3897729" y="1063133"/>
                  </a:lnTo>
                </a:path>
                <a:path w="4695825" h="1132839">
                  <a:moveTo>
                    <a:pt x="3924680" y="1037689"/>
                  </a:moveTo>
                  <a:lnTo>
                    <a:pt x="3963803" y="1037689"/>
                  </a:lnTo>
                </a:path>
                <a:path w="4695825" h="1132839">
                  <a:moveTo>
                    <a:pt x="3944242" y="1012245"/>
                  </a:moveTo>
                  <a:lnTo>
                    <a:pt x="3944242" y="1063133"/>
                  </a:lnTo>
                </a:path>
                <a:path w="4695825" h="1132839">
                  <a:moveTo>
                    <a:pt x="3930419" y="1037689"/>
                  </a:moveTo>
                  <a:lnTo>
                    <a:pt x="3969542" y="1037689"/>
                  </a:lnTo>
                </a:path>
                <a:path w="4695825" h="1132839">
                  <a:moveTo>
                    <a:pt x="3949980" y="1012245"/>
                  </a:moveTo>
                  <a:lnTo>
                    <a:pt x="3949980" y="1063133"/>
                  </a:lnTo>
                </a:path>
                <a:path w="4695825" h="1132839">
                  <a:moveTo>
                    <a:pt x="3959543" y="1107238"/>
                  </a:moveTo>
                  <a:lnTo>
                    <a:pt x="3998667" y="1107238"/>
                  </a:lnTo>
                </a:path>
                <a:path w="4695825" h="1132839">
                  <a:moveTo>
                    <a:pt x="3979105" y="1081793"/>
                  </a:moveTo>
                  <a:lnTo>
                    <a:pt x="3979105" y="1132682"/>
                  </a:lnTo>
                </a:path>
                <a:path w="4695825" h="1132839">
                  <a:moveTo>
                    <a:pt x="3965282" y="1107238"/>
                  </a:moveTo>
                  <a:lnTo>
                    <a:pt x="4004405" y="1107238"/>
                  </a:lnTo>
                </a:path>
                <a:path w="4695825" h="1132839">
                  <a:moveTo>
                    <a:pt x="3984844" y="1081793"/>
                  </a:moveTo>
                  <a:lnTo>
                    <a:pt x="3984844" y="1132682"/>
                  </a:lnTo>
                </a:path>
                <a:path w="4695825" h="1132839">
                  <a:moveTo>
                    <a:pt x="3988582" y="1107238"/>
                  </a:moveTo>
                  <a:lnTo>
                    <a:pt x="4027705" y="1107238"/>
                  </a:lnTo>
                </a:path>
                <a:path w="4695825" h="1132839">
                  <a:moveTo>
                    <a:pt x="4008145" y="1081793"/>
                  </a:moveTo>
                  <a:lnTo>
                    <a:pt x="4008145" y="1132682"/>
                  </a:lnTo>
                </a:path>
                <a:path w="4695825" h="1132839">
                  <a:moveTo>
                    <a:pt x="4029184" y="1107238"/>
                  </a:moveTo>
                  <a:lnTo>
                    <a:pt x="4068307" y="1107238"/>
                  </a:lnTo>
                </a:path>
                <a:path w="4695825" h="1132839">
                  <a:moveTo>
                    <a:pt x="4048746" y="1081793"/>
                  </a:moveTo>
                  <a:lnTo>
                    <a:pt x="4048746" y="1132682"/>
                  </a:lnTo>
                </a:path>
                <a:path w="4695825" h="1132839">
                  <a:moveTo>
                    <a:pt x="4046659" y="1107238"/>
                  </a:moveTo>
                  <a:lnTo>
                    <a:pt x="4085782" y="1107238"/>
                  </a:lnTo>
                </a:path>
                <a:path w="4695825" h="1132839">
                  <a:moveTo>
                    <a:pt x="4066221" y="1081793"/>
                  </a:moveTo>
                  <a:lnTo>
                    <a:pt x="4066221" y="1132682"/>
                  </a:lnTo>
                </a:path>
                <a:path w="4695825" h="1132839">
                  <a:moveTo>
                    <a:pt x="4052484" y="1107238"/>
                  </a:moveTo>
                  <a:lnTo>
                    <a:pt x="4091607" y="1107238"/>
                  </a:lnTo>
                </a:path>
                <a:path w="4695825" h="1132839">
                  <a:moveTo>
                    <a:pt x="4072046" y="1081793"/>
                  </a:moveTo>
                  <a:lnTo>
                    <a:pt x="4072046" y="1132682"/>
                  </a:lnTo>
                </a:path>
                <a:path w="4695825" h="1132839">
                  <a:moveTo>
                    <a:pt x="4093085" y="1107238"/>
                  </a:moveTo>
                  <a:lnTo>
                    <a:pt x="4132208" y="1107238"/>
                  </a:lnTo>
                </a:path>
                <a:path w="4695825" h="1132839">
                  <a:moveTo>
                    <a:pt x="4112648" y="1081793"/>
                  </a:moveTo>
                  <a:lnTo>
                    <a:pt x="4112648" y="1132682"/>
                  </a:lnTo>
                </a:path>
                <a:path w="4695825" h="1132839">
                  <a:moveTo>
                    <a:pt x="4122123" y="1107238"/>
                  </a:moveTo>
                  <a:lnTo>
                    <a:pt x="4161247" y="1107238"/>
                  </a:lnTo>
                </a:path>
                <a:path w="4695825" h="1132839">
                  <a:moveTo>
                    <a:pt x="4141685" y="1081793"/>
                  </a:moveTo>
                  <a:lnTo>
                    <a:pt x="4141685" y="1132682"/>
                  </a:lnTo>
                </a:path>
                <a:path w="4695825" h="1132839">
                  <a:moveTo>
                    <a:pt x="4127949" y="1107238"/>
                  </a:moveTo>
                  <a:lnTo>
                    <a:pt x="4167072" y="1107238"/>
                  </a:lnTo>
                </a:path>
                <a:path w="4695825" h="1132839">
                  <a:moveTo>
                    <a:pt x="4147510" y="1081793"/>
                  </a:moveTo>
                  <a:lnTo>
                    <a:pt x="4147510" y="1132682"/>
                  </a:lnTo>
                </a:path>
                <a:path w="4695825" h="1132839">
                  <a:moveTo>
                    <a:pt x="4133774" y="1107238"/>
                  </a:moveTo>
                  <a:lnTo>
                    <a:pt x="4172897" y="1107238"/>
                  </a:lnTo>
                </a:path>
                <a:path w="4695825" h="1132839">
                  <a:moveTo>
                    <a:pt x="4153335" y="1081793"/>
                  </a:moveTo>
                  <a:lnTo>
                    <a:pt x="4153335" y="1132682"/>
                  </a:lnTo>
                </a:path>
                <a:path w="4695825" h="1132839">
                  <a:moveTo>
                    <a:pt x="4162812" y="1107238"/>
                  </a:moveTo>
                  <a:lnTo>
                    <a:pt x="4201936" y="1107238"/>
                  </a:lnTo>
                </a:path>
                <a:path w="4695825" h="1132839">
                  <a:moveTo>
                    <a:pt x="4182374" y="1081793"/>
                  </a:moveTo>
                  <a:lnTo>
                    <a:pt x="4182374" y="1132682"/>
                  </a:lnTo>
                </a:path>
                <a:path w="4695825" h="1132839">
                  <a:moveTo>
                    <a:pt x="4174463" y="1107238"/>
                  </a:moveTo>
                  <a:lnTo>
                    <a:pt x="4213586" y="1107238"/>
                  </a:lnTo>
                </a:path>
                <a:path w="4695825" h="1132839">
                  <a:moveTo>
                    <a:pt x="4194024" y="1081793"/>
                  </a:moveTo>
                  <a:lnTo>
                    <a:pt x="4194024" y="1132682"/>
                  </a:lnTo>
                </a:path>
                <a:path w="4695825" h="1132839">
                  <a:moveTo>
                    <a:pt x="4203501" y="1107238"/>
                  </a:moveTo>
                  <a:lnTo>
                    <a:pt x="4242625" y="1107238"/>
                  </a:lnTo>
                </a:path>
                <a:path w="4695825" h="1132839">
                  <a:moveTo>
                    <a:pt x="4223062" y="1081793"/>
                  </a:moveTo>
                  <a:lnTo>
                    <a:pt x="4223062" y="1132682"/>
                  </a:lnTo>
                </a:path>
                <a:path w="4695825" h="1132839">
                  <a:moveTo>
                    <a:pt x="4244102" y="1107238"/>
                  </a:moveTo>
                  <a:lnTo>
                    <a:pt x="4283226" y="1107238"/>
                  </a:lnTo>
                </a:path>
                <a:path w="4695825" h="1132839">
                  <a:moveTo>
                    <a:pt x="4263664" y="1081793"/>
                  </a:moveTo>
                  <a:lnTo>
                    <a:pt x="4263664" y="1132682"/>
                  </a:lnTo>
                </a:path>
                <a:path w="4695825" h="1132839">
                  <a:moveTo>
                    <a:pt x="4296441" y="1107238"/>
                  </a:moveTo>
                  <a:lnTo>
                    <a:pt x="4335565" y="1107238"/>
                  </a:lnTo>
                </a:path>
                <a:path w="4695825" h="1132839">
                  <a:moveTo>
                    <a:pt x="4316003" y="1081793"/>
                  </a:moveTo>
                  <a:lnTo>
                    <a:pt x="4316003" y="1132682"/>
                  </a:lnTo>
                </a:path>
                <a:path w="4695825" h="1132839">
                  <a:moveTo>
                    <a:pt x="4325480" y="1107238"/>
                  </a:moveTo>
                  <a:lnTo>
                    <a:pt x="4364604" y="1107238"/>
                  </a:lnTo>
                </a:path>
                <a:path w="4695825" h="1132839">
                  <a:moveTo>
                    <a:pt x="4345041" y="1081793"/>
                  </a:moveTo>
                  <a:lnTo>
                    <a:pt x="4345041" y="1132682"/>
                  </a:lnTo>
                </a:path>
                <a:path w="4695825" h="1132839">
                  <a:moveTo>
                    <a:pt x="4400945" y="1107238"/>
                  </a:moveTo>
                  <a:lnTo>
                    <a:pt x="4440068" y="1107238"/>
                  </a:lnTo>
                </a:path>
                <a:path w="4695825" h="1132839">
                  <a:moveTo>
                    <a:pt x="4420506" y="1081793"/>
                  </a:moveTo>
                  <a:lnTo>
                    <a:pt x="4420506" y="1132682"/>
                  </a:lnTo>
                </a:path>
                <a:path w="4695825" h="1132839">
                  <a:moveTo>
                    <a:pt x="4441633" y="1107238"/>
                  </a:moveTo>
                  <a:lnTo>
                    <a:pt x="4480757" y="1107238"/>
                  </a:lnTo>
                </a:path>
                <a:path w="4695825" h="1132839">
                  <a:moveTo>
                    <a:pt x="4461196" y="1081793"/>
                  </a:moveTo>
                  <a:lnTo>
                    <a:pt x="4461196" y="1132682"/>
                  </a:lnTo>
                </a:path>
                <a:path w="4695825" h="1132839">
                  <a:moveTo>
                    <a:pt x="4447459" y="1107238"/>
                  </a:moveTo>
                  <a:lnTo>
                    <a:pt x="4486583" y="1107238"/>
                  </a:lnTo>
                </a:path>
                <a:path w="4695825" h="1132839">
                  <a:moveTo>
                    <a:pt x="4467021" y="1081793"/>
                  </a:moveTo>
                  <a:lnTo>
                    <a:pt x="4467021" y="1132682"/>
                  </a:lnTo>
                </a:path>
                <a:path w="4695825" h="1132839">
                  <a:moveTo>
                    <a:pt x="4644990" y="1107238"/>
                  </a:moveTo>
                  <a:lnTo>
                    <a:pt x="4684113" y="1107238"/>
                  </a:lnTo>
                </a:path>
                <a:path w="4695825" h="1132839">
                  <a:moveTo>
                    <a:pt x="4664552" y="1081793"/>
                  </a:moveTo>
                  <a:lnTo>
                    <a:pt x="4664552" y="1132682"/>
                  </a:lnTo>
                </a:path>
                <a:path w="4695825" h="1132839">
                  <a:moveTo>
                    <a:pt x="4656553" y="1107238"/>
                  </a:moveTo>
                  <a:lnTo>
                    <a:pt x="4695676" y="1107238"/>
                  </a:lnTo>
                </a:path>
                <a:path w="4695825" h="1132839">
                  <a:moveTo>
                    <a:pt x="4676114" y="1081793"/>
                  </a:moveTo>
                  <a:lnTo>
                    <a:pt x="4676114" y="1132682"/>
                  </a:lnTo>
                </a:path>
              </a:pathLst>
            </a:custGeom>
            <a:ln w="6350">
              <a:solidFill>
                <a:srgbClr val="830051"/>
              </a:solidFill>
            </a:ln>
          </p:spPr>
          <p:txBody>
            <a:bodyPr wrap="square" lIns="0" tIns="0" rIns="0" bIns="0" rtlCol="0"/>
            <a:lstStyle/>
            <a:p>
              <a:endParaRPr sz="1800"/>
            </a:p>
          </p:txBody>
        </p:sp>
        <p:sp>
          <p:nvSpPr>
            <p:cNvPr id="89" name="object 89"/>
            <p:cNvSpPr/>
            <p:nvPr/>
          </p:nvSpPr>
          <p:spPr>
            <a:xfrm>
              <a:off x="1186860" y="1692909"/>
              <a:ext cx="4614545" cy="1359535"/>
            </a:xfrm>
            <a:custGeom>
              <a:avLst/>
              <a:gdLst/>
              <a:ahLst/>
              <a:cxnLst/>
              <a:rect l="l" t="t" r="r" b="b"/>
              <a:pathLst>
                <a:path w="4614545" h="1359535">
                  <a:moveTo>
                    <a:pt x="0" y="16963"/>
                  </a:moveTo>
                  <a:lnTo>
                    <a:pt x="87088" y="16963"/>
                  </a:lnTo>
                  <a:lnTo>
                    <a:pt x="87088" y="25444"/>
                  </a:lnTo>
                  <a:lnTo>
                    <a:pt x="92913" y="25444"/>
                  </a:lnTo>
                  <a:lnTo>
                    <a:pt x="104564" y="25444"/>
                  </a:lnTo>
                  <a:lnTo>
                    <a:pt x="104564" y="34152"/>
                  </a:lnTo>
                  <a:lnTo>
                    <a:pt x="168465" y="34152"/>
                  </a:lnTo>
                  <a:lnTo>
                    <a:pt x="168465" y="42747"/>
                  </a:lnTo>
                  <a:lnTo>
                    <a:pt x="174291" y="42747"/>
                  </a:lnTo>
                  <a:lnTo>
                    <a:pt x="197504" y="42747"/>
                  </a:lnTo>
                  <a:lnTo>
                    <a:pt x="197504" y="51454"/>
                  </a:lnTo>
                  <a:lnTo>
                    <a:pt x="209154" y="51454"/>
                  </a:lnTo>
                  <a:lnTo>
                    <a:pt x="209154" y="60049"/>
                  </a:lnTo>
                  <a:lnTo>
                    <a:pt x="238192" y="60049"/>
                  </a:lnTo>
                  <a:lnTo>
                    <a:pt x="238192" y="68757"/>
                  </a:lnTo>
                  <a:lnTo>
                    <a:pt x="249755" y="68757"/>
                  </a:lnTo>
                  <a:lnTo>
                    <a:pt x="249755" y="77351"/>
                  </a:lnTo>
                  <a:lnTo>
                    <a:pt x="267230" y="77351"/>
                  </a:lnTo>
                  <a:lnTo>
                    <a:pt x="272969" y="77351"/>
                  </a:lnTo>
                  <a:lnTo>
                    <a:pt x="272969" y="86059"/>
                  </a:lnTo>
                  <a:lnTo>
                    <a:pt x="278794" y="86059"/>
                  </a:lnTo>
                  <a:lnTo>
                    <a:pt x="278794" y="94766"/>
                  </a:lnTo>
                  <a:lnTo>
                    <a:pt x="296269" y="94766"/>
                  </a:lnTo>
                  <a:lnTo>
                    <a:pt x="296269" y="112182"/>
                  </a:lnTo>
                  <a:lnTo>
                    <a:pt x="302095" y="112182"/>
                  </a:lnTo>
                  <a:lnTo>
                    <a:pt x="302095" y="120890"/>
                  </a:lnTo>
                  <a:lnTo>
                    <a:pt x="331133" y="120890"/>
                  </a:lnTo>
                  <a:lnTo>
                    <a:pt x="331133" y="129597"/>
                  </a:lnTo>
                  <a:lnTo>
                    <a:pt x="365996" y="129597"/>
                  </a:lnTo>
                  <a:lnTo>
                    <a:pt x="365996" y="138305"/>
                  </a:lnTo>
                  <a:lnTo>
                    <a:pt x="371734" y="138305"/>
                  </a:lnTo>
                  <a:lnTo>
                    <a:pt x="441461" y="138305"/>
                  </a:lnTo>
                  <a:lnTo>
                    <a:pt x="441461" y="147126"/>
                  </a:lnTo>
                  <a:lnTo>
                    <a:pt x="458936" y="147126"/>
                  </a:lnTo>
                  <a:lnTo>
                    <a:pt x="458936" y="155834"/>
                  </a:lnTo>
                  <a:lnTo>
                    <a:pt x="464674" y="155834"/>
                  </a:lnTo>
                  <a:lnTo>
                    <a:pt x="464674" y="164655"/>
                  </a:lnTo>
                  <a:lnTo>
                    <a:pt x="470500" y="164655"/>
                  </a:lnTo>
                  <a:lnTo>
                    <a:pt x="470500" y="173362"/>
                  </a:lnTo>
                  <a:lnTo>
                    <a:pt x="517013" y="173362"/>
                  </a:lnTo>
                  <a:lnTo>
                    <a:pt x="517013" y="182183"/>
                  </a:lnTo>
                  <a:lnTo>
                    <a:pt x="534401" y="182183"/>
                  </a:lnTo>
                  <a:lnTo>
                    <a:pt x="546051" y="182183"/>
                  </a:lnTo>
                  <a:lnTo>
                    <a:pt x="557615" y="182183"/>
                  </a:lnTo>
                  <a:lnTo>
                    <a:pt x="557615" y="191004"/>
                  </a:lnTo>
                  <a:lnTo>
                    <a:pt x="569265" y="191004"/>
                  </a:lnTo>
                  <a:lnTo>
                    <a:pt x="615692" y="191004"/>
                  </a:lnTo>
                  <a:lnTo>
                    <a:pt x="615692" y="208646"/>
                  </a:lnTo>
                  <a:lnTo>
                    <a:pt x="621517" y="208646"/>
                  </a:lnTo>
                  <a:lnTo>
                    <a:pt x="656380" y="208646"/>
                  </a:lnTo>
                  <a:lnTo>
                    <a:pt x="679594" y="208646"/>
                  </a:lnTo>
                  <a:lnTo>
                    <a:pt x="679594" y="217580"/>
                  </a:lnTo>
                  <a:lnTo>
                    <a:pt x="685419" y="217580"/>
                  </a:lnTo>
                  <a:lnTo>
                    <a:pt x="685419" y="226400"/>
                  </a:lnTo>
                  <a:lnTo>
                    <a:pt x="755145" y="226400"/>
                  </a:lnTo>
                  <a:lnTo>
                    <a:pt x="755145" y="235334"/>
                  </a:lnTo>
                  <a:lnTo>
                    <a:pt x="760970" y="235334"/>
                  </a:lnTo>
                  <a:lnTo>
                    <a:pt x="760970" y="244268"/>
                  </a:lnTo>
                  <a:lnTo>
                    <a:pt x="772534" y="244268"/>
                  </a:lnTo>
                  <a:lnTo>
                    <a:pt x="801659" y="244268"/>
                  </a:lnTo>
                  <a:lnTo>
                    <a:pt x="801659" y="253202"/>
                  </a:lnTo>
                  <a:lnTo>
                    <a:pt x="824873" y="253202"/>
                  </a:lnTo>
                  <a:lnTo>
                    <a:pt x="824873" y="262249"/>
                  </a:lnTo>
                  <a:lnTo>
                    <a:pt x="859736" y="262249"/>
                  </a:lnTo>
                  <a:lnTo>
                    <a:pt x="859736" y="271183"/>
                  </a:lnTo>
                  <a:lnTo>
                    <a:pt x="917813" y="271183"/>
                  </a:lnTo>
                  <a:lnTo>
                    <a:pt x="917813" y="280117"/>
                  </a:lnTo>
                  <a:lnTo>
                    <a:pt x="941026" y="280117"/>
                  </a:lnTo>
                  <a:lnTo>
                    <a:pt x="964239" y="280117"/>
                  </a:lnTo>
                  <a:lnTo>
                    <a:pt x="964239" y="289050"/>
                  </a:lnTo>
                  <a:lnTo>
                    <a:pt x="987540" y="289050"/>
                  </a:lnTo>
                  <a:lnTo>
                    <a:pt x="987540" y="298098"/>
                  </a:lnTo>
                  <a:lnTo>
                    <a:pt x="993278" y="298098"/>
                  </a:lnTo>
                  <a:lnTo>
                    <a:pt x="993278" y="307031"/>
                  </a:lnTo>
                  <a:lnTo>
                    <a:pt x="999103" y="307031"/>
                  </a:lnTo>
                  <a:lnTo>
                    <a:pt x="1004928" y="307031"/>
                  </a:lnTo>
                  <a:lnTo>
                    <a:pt x="1039791" y="307031"/>
                  </a:lnTo>
                  <a:lnTo>
                    <a:pt x="1045616" y="307031"/>
                  </a:lnTo>
                  <a:lnTo>
                    <a:pt x="1045616" y="316078"/>
                  </a:lnTo>
                  <a:lnTo>
                    <a:pt x="1063005" y="316078"/>
                  </a:lnTo>
                  <a:lnTo>
                    <a:pt x="1063005" y="334285"/>
                  </a:lnTo>
                  <a:lnTo>
                    <a:pt x="1086219" y="334285"/>
                  </a:lnTo>
                  <a:lnTo>
                    <a:pt x="1086219" y="343332"/>
                  </a:lnTo>
                  <a:lnTo>
                    <a:pt x="1109519" y="343332"/>
                  </a:lnTo>
                  <a:lnTo>
                    <a:pt x="1109519" y="352379"/>
                  </a:lnTo>
                  <a:lnTo>
                    <a:pt x="1138557" y="352379"/>
                  </a:lnTo>
                  <a:lnTo>
                    <a:pt x="1179159" y="352379"/>
                  </a:lnTo>
                  <a:lnTo>
                    <a:pt x="1179159" y="361540"/>
                  </a:lnTo>
                  <a:lnTo>
                    <a:pt x="1196634" y="361540"/>
                  </a:lnTo>
                  <a:lnTo>
                    <a:pt x="1196634" y="370586"/>
                  </a:lnTo>
                  <a:lnTo>
                    <a:pt x="1202459" y="370586"/>
                  </a:lnTo>
                  <a:lnTo>
                    <a:pt x="1202459" y="379746"/>
                  </a:lnTo>
                  <a:lnTo>
                    <a:pt x="1231497" y="379746"/>
                  </a:lnTo>
                  <a:lnTo>
                    <a:pt x="1231497" y="397954"/>
                  </a:lnTo>
                  <a:lnTo>
                    <a:pt x="1266361" y="397954"/>
                  </a:lnTo>
                  <a:lnTo>
                    <a:pt x="1277924" y="397954"/>
                  </a:lnTo>
                  <a:lnTo>
                    <a:pt x="1277924" y="407000"/>
                  </a:lnTo>
                  <a:lnTo>
                    <a:pt x="1341826" y="407000"/>
                  </a:lnTo>
                  <a:lnTo>
                    <a:pt x="1341826" y="416161"/>
                  </a:lnTo>
                  <a:lnTo>
                    <a:pt x="1359301" y="416161"/>
                  </a:lnTo>
                  <a:lnTo>
                    <a:pt x="1359301" y="425321"/>
                  </a:lnTo>
                  <a:lnTo>
                    <a:pt x="1370864" y="425321"/>
                  </a:lnTo>
                  <a:lnTo>
                    <a:pt x="1370864" y="434481"/>
                  </a:lnTo>
                  <a:lnTo>
                    <a:pt x="1382515" y="434481"/>
                  </a:lnTo>
                  <a:lnTo>
                    <a:pt x="1382515" y="443528"/>
                  </a:lnTo>
                  <a:lnTo>
                    <a:pt x="1388340" y="443528"/>
                  </a:lnTo>
                  <a:lnTo>
                    <a:pt x="1388340" y="452688"/>
                  </a:lnTo>
                  <a:lnTo>
                    <a:pt x="1463804" y="452688"/>
                  </a:lnTo>
                  <a:lnTo>
                    <a:pt x="1463804" y="461848"/>
                  </a:lnTo>
                  <a:lnTo>
                    <a:pt x="1469629" y="461848"/>
                  </a:lnTo>
                  <a:lnTo>
                    <a:pt x="1527706" y="461848"/>
                  </a:lnTo>
                  <a:lnTo>
                    <a:pt x="1527706" y="471008"/>
                  </a:lnTo>
                  <a:lnTo>
                    <a:pt x="1574220" y="471008"/>
                  </a:lnTo>
                  <a:lnTo>
                    <a:pt x="1574220" y="480281"/>
                  </a:lnTo>
                  <a:lnTo>
                    <a:pt x="1707762" y="480281"/>
                  </a:lnTo>
                  <a:lnTo>
                    <a:pt x="1707762" y="489441"/>
                  </a:lnTo>
                  <a:lnTo>
                    <a:pt x="1713587" y="489441"/>
                  </a:lnTo>
                  <a:lnTo>
                    <a:pt x="1713587" y="498601"/>
                  </a:lnTo>
                  <a:lnTo>
                    <a:pt x="1731062" y="498601"/>
                  </a:lnTo>
                  <a:lnTo>
                    <a:pt x="1748450" y="498601"/>
                  </a:lnTo>
                  <a:lnTo>
                    <a:pt x="1748450" y="507875"/>
                  </a:lnTo>
                  <a:lnTo>
                    <a:pt x="1760100" y="507875"/>
                  </a:lnTo>
                  <a:lnTo>
                    <a:pt x="1760100" y="517147"/>
                  </a:lnTo>
                  <a:lnTo>
                    <a:pt x="1806527" y="517147"/>
                  </a:lnTo>
                  <a:lnTo>
                    <a:pt x="1806527" y="526308"/>
                  </a:lnTo>
                  <a:lnTo>
                    <a:pt x="1841391" y="526308"/>
                  </a:lnTo>
                  <a:lnTo>
                    <a:pt x="1841391" y="535581"/>
                  </a:lnTo>
                  <a:lnTo>
                    <a:pt x="1911118" y="535581"/>
                  </a:lnTo>
                  <a:lnTo>
                    <a:pt x="1911118" y="544967"/>
                  </a:lnTo>
                  <a:lnTo>
                    <a:pt x="1916943" y="544967"/>
                  </a:lnTo>
                  <a:lnTo>
                    <a:pt x="1916943" y="563627"/>
                  </a:lnTo>
                  <a:lnTo>
                    <a:pt x="1945981" y="563627"/>
                  </a:lnTo>
                  <a:lnTo>
                    <a:pt x="1945981" y="573013"/>
                  </a:lnTo>
                  <a:lnTo>
                    <a:pt x="1951806" y="573013"/>
                  </a:lnTo>
                  <a:lnTo>
                    <a:pt x="1951806" y="582399"/>
                  </a:lnTo>
                  <a:lnTo>
                    <a:pt x="1957544" y="582399"/>
                  </a:lnTo>
                  <a:lnTo>
                    <a:pt x="1957544" y="591898"/>
                  </a:lnTo>
                  <a:lnTo>
                    <a:pt x="1963369" y="591898"/>
                  </a:lnTo>
                  <a:lnTo>
                    <a:pt x="1963369" y="601398"/>
                  </a:lnTo>
                  <a:lnTo>
                    <a:pt x="1969195" y="601398"/>
                  </a:lnTo>
                  <a:lnTo>
                    <a:pt x="1969195" y="610897"/>
                  </a:lnTo>
                  <a:lnTo>
                    <a:pt x="1975020" y="610897"/>
                  </a:lnTo>
                  <a:lnTo>
                    <a:pt x="1980845" y="610897"/>
                  </a:lnTo>
                  <a:lnTo>
                    <a:pt x="2009883" y="610897"/>
                  </a:lnTo>
                  <a:lnTo>
                    <a:pt x="2009883" y="620510"/>
                  </a:lnTo>
                  <a:lnTo>
                    <a:pt x="2015708" y="620510"/>
                  </a:lnTo>
                  <a:lnTo>
                    <a:pt x="2021446" y="620510"/>
                  </a:lnTo>
                  <a:lnTo>
                    <a:pt x="2021446" y="630235"/>
                  </a:lnTo>
                  <a:lnTo>
                    <a:pt x="2033096" y="630235"/>
                  </a:lnTo>
                  <a:lnTo>
                    <a:pt x="2044746" y="630235"/>
                  </a:lnTo>
                  <a:lnTo>
                    <a:pt x="2044746" y="639961"/>
                  </a:lnTo>
                  <a:lnTo>
                    <a:pt x="2120212" y="639961"/>
                  </a:lnTo>
                  <a:lnTo>
                    <a:pt x="2120212" y="650025"/>
                  </a:lnTo>
                  <a:lnTo>
                    <a:pt x="2126037" y="650025"/>
                  </a:lnTo>
                  <a:lnTo>
                    <a:pt x="2126037" y="660203"/>
                  </a:lnTo>
                  <a:lnTo>
                    <a:pt x="2137687" y="660203"/>
                  </a:lnTo>
                  <a:lnTo>
                    <a:pt x="2149250" y="660203"/>
                  </a:lnTo>
                  <a:lnTo>
                    <a:pt x="2149250" y="670268"/>
                  </a:lnTo>
                  <a:lnTo>
                    <a:pt x="2149250" y="670268"/>
                  </a:lnTo>
                  <a:lnTo>
                    <a:pt x="2242190" y="670268"/>
                  </a:lnTo>
                  <a:lnTo>
                    <a:pt x="2242190" y="681011"/>
                  </a:lnTo>
                  <a:lnTo>
                    <a:pt x="2253841" y="681011"/>
                  </a:lnTo>
                  <a:lnTo>
                    <a:pt x="2253841" y="691641"/>
                  </a:lnTo>
                  <a:lnTo>
                    <a:pt x="2265491" y="691641"/>
                  </a:lnTo>
                  <a:lnTo>
                    <a:pt x="2271229" y="691641"/>
                  </a:lnTo>
                  <a:lnTo>
                    <a:pt x="2271229" y="702498"/>
                  </a:lnTo>
                  <a:lnTo>
                    <a:pt x="2271229" y="702498"/>
                  </a:lnTo>
                  <a:lnTo>
                    <a:pt x="2323567" y="702498"/>
                  </a:lnTo>
                  <a:lnTo>
                    <a:pt x="2323567" y="725116"/>
                  </a:lnTo>
                  <a:lnTo>
                    <a:pt x="2329306" y="725116"/>
                  </a:lnTo>
                  <a:lnTo>
                    <a:pt x="2340956" y="725116"/>
                  </a:lnTo>
                  <a:lnTo>
                    <a:pt x="2340956" y="736650"/>
                  </a:lnTo>
                  <a:lnTo>
                    <a:pt x="2352606" y="736650"/>
                  </a:lnTo>
                  <a:lnTo>
                    <a:pt x="2358431" y="736650"/>
                  </a:lnTo>
                  <a:lnTo>
                    <a:pt x="2358431" y="748072"/>
                  </a:lnTo>
                  <a:lnTo>
                    <a:pt x="2364169" y="748072"/>
                  </a:lnTo>
                  <a:lnTo>
                    <a:pt x="2369995" y="748072"/>
                  </a:lnTo>
                  <a:lnTo>
                    <a:pt x="2369995" y="759720"/>
                  </a:lnTo>
                  <a:lnTo>
                    <a:pt x="2399033" y="759720"/>
                  </a:lnTo>
                  <a:lnTo>
                    <a:pt x="2399033" y="771255"/>
                  </a:lnTo>
                  <a:lnTo>
                    <a:pt x="2404858" y="771255"/>
                  </a:lnTo>
                  <a:lnTo>
                    <a:pt x="2404858" y="782903"/>
                  </a:lnTo>
                  <a:lnTo>
                    <a:pt x="2422333" y="782903"/>
                  </a:lnTo>
                  <a:lnTo>
                    <a:pt x="2428071" y="782903"/>
                  </a:lnTo>
                  <a:lnTo>
                    <a:pt x="2439721" y="782903"/>
                  </a:lnTo>
                  <a:lnTo>
                    <a:pt x="2468760" y="782903"/>
                  </a:lnTo>
                  <a:lnTo>
                    <a:pt x="2480410" y="782903"/>
                  </a:lnTo>
                  <a:lnTo>
                    <a:pt x="2491973" y="782903"/>
                  </a:lnTo>
                  <a:lnTo>
                    <a:pt x="2491973" y="795455"/>
                  </a:lnTo>
                  <a:lnTo>
                    <a:pt x="2503623" y="795455"/>
                  </a:lnTo>
                  <a:lnTo>
                    <a:pt x="2503623" y="808008"/>
                  </a:lnTo>
                  <a:lnTo>
                    <a:pt x="2515273" y="808008"/>
                  </a:lnTo>
                  <a:lnTo>
                    <a:pt x="2515273" y="820674"/>
                  </a:lnTo>
                  <a:lnTo>
                    <a:pt x="2521011" y="820674"/>
                  </a:lnTo>
                  <a:lnTo>
                    <a:pt x="2526836" y="820674"/>
                  </a:lnTo>
                  <a:lnTo>
                    <a:pt x="2532661" y="820674"/>
                  </a:lnTo>
                  <a:lnTo>
                    <a:pt x="2532661" y="833679"/>
                  </a:lnTo>
                  <a:lnTo>
                    <a:pt x="2544312" y="833679"/>
                  </a:lnTo>
                  <a:lnTo>
                    <a:pt x="2550050" y="833679"/>
                  </a:lnTo>
                  <a:lnTo>
                    <a:pt x="2555875" y="833679"/>
                  </a:lnTo>
                  <a:lnTo>
                    <a:pt x="2561700" y="833679"/>
                  </a:lnTo>
                  <a:lnTo>
                    <a:pt x="2567525" y="833679"/>
                  </a:lnTo>
                  <a:lnTo>
                    <a:pt x="2567525" y="847023"/>
                  </a:lnTo>
                  <a:lnTo>
                    <a:pt x="2590738" y="847023"/>
                  </a:lnTo>
                  <a:lnTo>
                    <a:pt x="2590738" y="860481"/>
                  </a:lnTo>
                  <a:lnTo>
                    <a:pt x="2590738" y="860481"/>
                  </a:lnTo>
                  <a:lnTo>
                    <a:pt x="2677854" y="860481"/>
                  </a:lnTo>
                  <a:lnTo>
                    <a:pt x="2677854" y="874729"/>
                  </a:lnTo>
                  <a:lnTo>
                    <a:pt x="2689504" y="874729"/>
                  </a:lnTo>
                  <a:lnTo>
                    <a:pt x="2706892" y="874729"/>
                  </a:lnTo>
                  <a:lnTo>
                    <a:pt x="2712717" y="874729"/>
                  </a:lnTo>
                  <a:lnTo>
                    <a:pt x="2718542" y="874729"/>
                  </a:lnTo>
                  <a:lnTo>
                    <a:pt x="2718542" y="889770"/>
                  </a:lnTo>
                  <a:lnTo>
                    <a:pt x="2730192" y="889770"/>
                  </a:lnTo>
                  <a:lnTo>
                    <a:pt x="2753405" y="889770"/>
                  </a:lnTo>
                  <a:lnTo>
                    <a:pt x="2753405" y="905150"/>
                  </a:lnTo>
                  <a:lnTo>
                    <a:pt x="2765056" y="905150"/>
                  </a:lnTo>
                  <a:lnTo>
                    <a:pt x="2770794" y="905150"/>
                  </a:lnTo>
                  <a:lnTo>
                    <a:pt x="2811482" y="905150"/>
                  </a:lnTo>
                  <a:lnTo>
                    <a:pt x="2817307" y="905150"/>
                  </a:lnTo>
                  <a:lnTo>
                    <a:pt x="2817307" y="920982"/>
                  </a:lnTo>
                  <a:lnTo>
                    <a:pt x="2828871" y="920982"/>
                  </a:lnTo>
                  <a:lnTo>
                    <a:pt x="2834695" y="920982"/>
                  </a:lnTo>
                  <a:lnTo>
                    <a:pt x="2840521" y="920982"/>
                  </a:lnTo>
                  <a:lnTo>
                    <a:pt x="2840521" y="937379"/>
                  </a:lnTo>
                  <a:lnTo>
                    <a:pt x="2846345" y="937379"/>
                  </a:lnTo>
                  <a:lnTo>
                    <a:pt x="2968325" y="937379"/>
                  </a:lnTo>
                  <a:lnTo>
                    <a:pt x="2968325" y="975716"/>
                  </a:lnTo>
                  <a:lnTo>
                    <a:pt x="3003188" y="975716"/>
                  </a:lnTo>
                  <a:lnTo>
                    <a:pt x="3003188" y="994828"/>
                  </a:lnTo>
                  <a:lnTo>
                    <a:pt x="3014751" y="994828"/>
                  </a:lnTo>
                  <a:lnTo>
                    <a:pt x="3020576" y="994828"/>
                  </a:lnTo>
                  <a:lnTo>
                    <a:pt x="3020576" y="1014393"/>
                  </a:lnTo>
                  <a:lnTo>
                    <a:pt x="3038052" y="1014393"/>
                  </a:lnTo>
                  <a:lnTo>
                    <a:pt x="3043876" y="1014393"/>
                  </a:lnTo>
                  <a:lnTo>
                    <a:pt x="3043876" y="1034069"/>
                  </a:lnTo>
                  <a:lnTo>
                    <a:pt x="3084478" y="1034069"/>
                  </a:lnTo>
                  <a:lnTo>
                    <a:pt x="3107692" y="1034069"/>
                  </a:lnTo>
                  <a:lnTo>
                    <a:pt x="3107692" y="1054199"/>
                  </a:lnTo>
                  <a:lnTo>
                    <a:pt x="3107692" y="1054199"/>
                  </a:lnTo>
                  <a:lnTo>
                    <a:pt x="3177419" y="1054199"/>
                  </a:lnTo>
                  <a:lnTo>
                    <a:pt x="3177419" y="1076138"/>
                  </a:lnTo>
                  <a:lnTo>
                    <a:pt x="3200719" y="1076138"/>
                  </a:lnTo>
                  <a:lnTo>
                    <a:pt x="3206457" y="1076138"/>
                  </a:lnTo>
                  <a:lnTo>
                    <a:pt x="3206457" y="1098303"/>
                  </a:lnTo>
                  <a:lnTo>
                    <a:pt x="3212282" y="1098303"/>
                  </a:lnTo>
                  <a:lnTo>
                    <a:pt x="3229757" y="1098303"/>
                  </a:lnTo>
                  <a:lnTo>
                    <a:pt x="3229757" y="1121146"/>
                  </a:lnTo>
                  <a:lnTo>
                    <a:pt x="3247145" y="1121146"/>
                  </a:lnTo>
                  <a:lnTo>
                    <a:pt x="3252971" y="1121146"/>
                  </a:lnTo>
                  <a:lnTo>
                    <a:pt x="3258795" y="1121146"/>
                  </a:lnTo>
                  <a:lnTo>
                    <a:pt x="3270359" y="1121146"/>
                  </a:lnTo>
                  <a:lnTo>
                    <a:pt x="3270359" y="1145234"/>
                  </a:lnTo>
                  <a:lnTo>
                    <a:pt x="3276184" y="1145234"/>
                  </a:lnTo>
                  <a:lnTo>
                    <a:pt x="3276184" y="1169322"/>
                  </a:lnTo>
                  <a:lnTo>
                    <a:pt x="3287834" y="1169322"/>
                  </a:lnTo>
                  <a:lnTo>
                    <a:pt x="3589868" y="1169322"/>
                  </a:lnTo>
                  <a:lnTo>
                    <a:pt x="3589868" y="1202796"/>
                  </a:lnTo>
                  <a:lnTo>
                    <a:pt x="3607256" y="1202796"/>
                  </a:lnTo>
                  <a:lnTo>
                    <a:pt x="3613081" y="1202796"/>
                  </a:lnTo>
                  <a:lnTo>
                    <a:pt x="3613081" y="1236948"/>
                  </a:lnTo>
                  <a:lnTo>
                    <a:pt x="3618906" y="1236948"/>
                  </a:lnTo>
                  <a:lnTo>
                    <a:pt x="3758361" y="1236948"/>
                  </a:lnTo>
                  <a:lnTo>
                    <a:pt x="3758361" y="1282183"/>
                  </a:lnTo>
                  <a:lnTo>
                    <a:pt x="3845476" y="1282183"/>
                  </a:lnTo>
                  <a:lnTo>
                    <a:pt x="3845476" y="1334090"/>
                  </a:lnTo>
                  <a:lnTo>
                    <a:pt x="3851301" y="1334090"/>
                  </a:lnTo>
                  <a:lnTo>
                    <a:pt x="4583173" y="1334090"/>
                  </a:lnTo>
                  <a:lnTo>
                    <a:pt x="4594823" y="1334090"/>
                  </a:lnTo>
                </a:path>
                <a:path w="4614545" h="1359535">
                  <a:moveTo>
                    <a:pt x="67527" y="25444"/>
                  </a:moveTo>
                  <a:lnTo>
                    <a:pt x="106651" y="25444"/>
                  </a:lnTo>
                </a:path>
                <a:path w="4614545" h="1359535">
                  <a:moveTo>
                    <a:pt x="87089" y="0"/>
                  </a:moveTo>
                  <a:lnTo>
                    <a:pt x="87089" y="50888"/>
                  </a:lnTo>
                </a:path>
                <a:path w="4614545" h="1359535">
                  <a:moveTo>
                    <a:pt x="73353" y="25444"/>
                  </a:moveTo>
                  <a:lnTo>
                    <a:pt x="112476" y="25444"/>
                  </a:lnTo>
                </a:path>
                <a:path w="4614545" h="1359535">
                  <a:moveTo>
                    <a:pt x="92914" y="0"/>
                  </a:moveTo>
                  <a:lnTo>
                    <a:pt x="92914" y="50888"/>
                  </a:lnTo>
                </a:path>
                <a:path w="4614545" h="1359535">
                  <a:moveTo>
                    <a:pt x="154729" y="42747"/>
                  </a:moveTo>
                  <a:lnTo>
                    <a:pt x="193853" y="42747"/>
                  </a:lnTo>
                </a:path>
                <a:path w="4614545" h="1359535">
                  <a:moveTo>
                    <a:pt x="174291" y="17302"/>
                  </a:moveTo>
                  <a:lnTo>
                    <a:pt x="174291" y="68190"/>
                  </a:lnTo>
                </a:path>
                <a:path w="4614545" h="1359535">
                  <a:moveTo>
                    <a:pt x="230194" y="77352"/>
                  </a:moveTo>
                  <a:lnTo>
                    <a:pt x="269318" y="77352"/>
                  </a:lnTo>
                </a:path>
                <a:path w="4614545" h="1359535">
                  <a:moveTo>
                    <a:pt x="249756" y="51907"/>
                  </a:moveTo>
                  <a:lnTo>
                    <a:pt x="249756" y="102795"/>
                  </a:lnTo>
                </a:path>
                <a:path w="4614545" h="1359535">
                  <a:moveTo>
                    <a:pt x="247670" y="77352"/>
                  </a:moveTo>
                  <a:lnTo>
                    <a:pt x="286793" y="77352"/>
                  </a:lnTo>
                </a:path>
                <a:path w="4614545" h="1359535">
                  <a:moveTo>
                    <a:pt x="267231" y="51907"/>
                  </a:moveTo>
                  <a:lnTo>
                    <a:pt x="267231" y="102795"/>
                  </a:lnTo>
                </a:path>
                <a:path w="4614545" h="1359535">
                  <a:moveTo>
                    <a:pt x="311571" y="129598"/>
                  </a:moveTo>
                  <a:lnTo>
                    <a:pt x="350695" y="129598"/>
                  </a:lnTo>
                </a:path>
                <a:path w="4614545" h="1359535">
                  <a:moveTo>
                    <a:pt x="331134" y="104153"/>
                  </a:moveTo>
                  <a:lnTo>
                    <a:pt x="331134" y="155042"/>
                  </a:lnTo>
                </a:path>
                <a:path w="4614545" h="1359535">
                  <a:moveTo>
                    <a:pt x="352173" y="138305"/>
                  </a:moveTo>
                  <a:lnTo>
                    <a:pt x="391297" y="138305"/>
                  </a:lnTo>
                </a:path>
                <a:path w="4614545" h="1359535">
                  <a:moveTo>
                    <a:pt x="371735" y="112860"/>
                  </a:moveTo>
                  <a:lnTo>
                    <a:pt x="371735" y="163749"/>
                  </a:lnTo>
                </a:path>
                <a:path w="4614545" h="1359535">
                  <a:moveTo>
                    <a:pt x="514840" y="182183"/>
                  </a:moveTo>
                  <a:lnTo>
                    <a:pt x="553964" y="182183"/>
                  </a:lnTo>
                </a:path>
                <a:path w="4614545" h="1359535">
                  <a:moveTo>
                    <a:pt x="534402" y="156738"/>
                  </a:moveTo>
                  <a:lnTo>
                    <a:pt x="534402" y="207627"/>
                  </a:lnTo>
                </a:path>
                <a:path w="4614545" h="1359535">
                  <a:moveTo>
                    <a:pt x="526491" y="182183"/>
                  </a:moveTo>
                  <a:lnTo>
                    <a:pt x="565614" y="182183"/>
                  </a:lnTo>
                </a:path>
                <a:path w="4614545" h="1359535">
                  <a:moveTo>
                    <a:pt x="546052" y="156738"/>
                  </a:moveTo>
                  <a:lnTo>
                    <a:pt x="546052" y="207627"/>
                  </a:lnTo>
                </a:path>
                <a:path w="4614545" h="1359535">
                  <a:moveTo>
                    <a:pt x="549704" y="191005"/>
                  </a:moveTo>
                  <a:lnTo>
                    <a:pt x="588827" y="191005"/>
                  </a:lnTo>
                </a:path>
                <a:path w="4614545" h="1359535">
                  <a:moveTo>
                    <a:pt x="569265" y="165560"/>
                  </a:moveTo>
                  <a:lnTo>
                    <a:pt x="569265" y="216448"/>
                  </a:lnTo>
                </a:path>
                <a:path w="4614545" h="1359535">
                  <a:moveTo>
                    <a:pt x="601956" y="208646"/>
                  </a:moveTo>
                  <a:lnTo>
                    <a:pt x="641079" y="208646"/>
                  </a:lnTo>
                </a:path>
                <a:path w="4614545" h="1359535">
                  <a:moveTo>
                    <a:pt x="621518" y="183201"/>
                  </a:moveTo>
                  <a:lnTo>
                    <a:pt x="621518" y="234089"/>
                  </a:lnTo>
                </a:path>
                <a:path w="4614545" h="1359535">
                  <a:moveTo>
                    <a:pt x="636819" y="208646"/>
                  </a:moveTo>
                  <a:lnTo>
                    <a:pt x="675943" y="208646"/>
                  </a:lnTo>
                </a:path>
                <a:path w="4614545" h="1359535">
                  <a:moveTo>
                    <a:pt x="656381" y="183201"/>
                  </a:moveTo>
                  <a:lnTo>
                    <a:pt x="656381" y="234089"/>
                  </a:lnTo>
                </a:path>
                <a:path w="4614545" h="1359535">
                  <a:moveTo>
                    <a:pt x="660033" y="217579"/>
                  </a:moveTo>
                  <a:lnTo>
                    <a:pt x="699156" y="217579"/>
                  </a:lnTo>
                </a:path>
                <a:path w="4614545" h="1359535">
                  <a:moveTo>
                    <a:pt x="679594" y="192135"/>
                  </a:moveTo>
                  <a:lnTo>
                    <a:pt x="679594" y="243023"/>
                  </a:lnTo>
                </a:path>
                <a:path w="4614545" h="1359535">
                  <a:moveTo>
                    <a:pt x="752973" y="244269"/>
                  </a:moveTo>
                  <a:lnTo>
                    <a:pt x="792096" y="244269"/>
                  </a:lnTo>
                </a:path>
                <a:path w="4614545" h="1359535">
                  <a:moveTo>
                    <a:pt x="772534" y="218824"/>
                  </a:moveTo>
                  <a:lnTo>
                    <a:pt x="772534" y="269712"/>
                  </a:lnTo>
                </a:path>
                <a:path w="4614545" h="1359535">
                  <a:moveTo>
                    <a:pt x="921465" y="280117"/>
                  </a:moveTo>
                  <a:lnTo>
                    <a:pt x="960589" y="280117"/>
                  </a:lnTo>
                </a:path>
                <a:path w="4614545" h="1359535">
                  <a:moveTo>
                    <a:pt x="941027" y="254673"/>
                  </a:moveTo>
                  <a:lnTo>
                    <a:pt x="941027" y="305561"/>
                  </a:lnTo>
                </a:path>
                <a:path w="4614545" h="1359535">
                  <a:moveTo>
                    <a:pt x="979542" y="307032"/>
                  </a:moveTo>
                  <a:lnTo>
                    <a:pt x="1018666" y="307032"/>
                  </a:lnTo>
                </a:path>
                <a:path w="4614545" h="1359535">
                  <a:moveTo>
                    <a:pt x="999104" y="281587"/>
                  </a:moveTo>
                  <a:lnTo>
                    <a:pt x="999104" y="332476"/>
                  </a:lnTo>
                </a:path>
                <a:path w="4614545" h="1359535">
                  <a:moveTo>
                    <a:pt x="985367" y="307032"/>
                  </a:moveTo>
                  <a:lnTo>
                    <a:pt x="1024490" y="307032"/>
                  </a:lnTo>
                </a:path>
                <a:path w="4614545" h="1359535">
                  <a:moveTo>
                    <a:pt x="1004929" y="281587"/>
                  </a:moveTo>
                  <a:lnTo>
                    <a:pt x="1004929" y="332476"/>
                  </a:lnTo>
                </a:path>
                <a:path w="4614545" h="1359535">
                  <a:moveTo>
                    <a:pt x="1020230" y="307032"/>
                  </a:moveTo>
                  <a:lnTo>
                    <a:pt x="1059354" y="307032"/>
                  </a:lnTo>
                </a:path>
                <a:path w="4614545" h="1359535">
                  <a:moveTo>
                    <a:pt x="1039792" y="281587"/>
                  </a:moveTo>
                  <a:lnTo>
                    <a:pt x="1039792" y="332476"/>
                  </a:lnTo>
                </a:path>
                <a:path w="4614545" h="1359535">
                  <a:moveTo>
                    <a:pt x="1118996" y="352380"/>
                  </a:moveTo>
                  <a:lnTo>
                    <a:pt x="1158119" y="352380"/>
                  </a:lnTo>
                </a:path>
                <a:path w="4614545" h="1359535">
                  <a:moveTo>
                    <a:pt x="1138558" y="326935"/>
                  </a:moveTo>
                  <a:lnTo>
                    <a:pt x="1138558" y="377824"/>
                  </a:lnTo>
                </a:path>
                <a:path w="4614545" h="1359535">
                  <a:moveTo>
                    <a:pt x="1246800" y="397954"/>
                  </a:moveTo>
                  <a:lnTo>
                    <a:pt x="1285923" y="397954"/>
                  </a:lnTo>
                </a:path>
                <a:path w="4614545" h="1359535">
                  <a:moveTo>
                    <a:pt x="1266361" y="372509"/>
                  </a:moveTo>
                  <a:lnTo>
                    <a:pt x="1266361" y="423398"/>
                  </a:lnTo>
                </a:path>
                <a:path w="4614545" h="1359535">
                  <a:moveTo>
                    <a:pt x="1368779" y="452688"/>
                  </a:moveTo>
                  <a:lnTo>
                    <a:pt x="1407902" y="452688"/>
                  </a:lnTo>
                </a:path>
                <a:path w="4614545" h="1359535">
                  <a:moveTo>
                    <a:pt x="1388340" y="427243"/>
                  </a:moveTo>
                  <a:lnTo>
                    <a:pt x="1388340" y="478132"/>
                  </a:lnTo>
                </a:path>
                <a:path w="4614545" h="1359535">
                  <a:moveTo>
                    <a:pt x="1450069" y="461848"/>
                  </a:moveTo>
                  <a:lnTo>
                    <a:pt x="1489192" y="461848"/>
                  </a:lnTo>
                </a:path>
                <a:path w="4614545" h="1359535">
                  <a:moveTo>
                    <a:pt x="1469630" y="436403"/>
                  </a:moveTo>
                  <a:lnTo>
                    <a:pt x="1469630" y="487292"/>
                  </a:lnTo>
                </a:path>
                <a:path w="4614545" h="1359535">
                  <a:moveTo>
                    <a:pt x="1711501" y="498602"/>
                  </a:moveTo>
                  <a:lnTo>
                    <a:pt x="1750625" y="498602"/>
                  </a:lnTo>
                </a:path>
                <a:path w="4614545" h="1359535">
                  <a:moveTo>
                    <a:pt x="1731063" y="473157"/>
                  </a:moveTo>
                  <a:lnTo>
                    <a:pt x="1731063" y="524045"/>
                  </a:lnTo>
                </a:path>
                <a:path w="4614545" h="1359535">
                  <a:moveTo>
                    <a:pt x="1839305" y="535581"/>
                  </a:moveTo>
                  <a:lnTo>
                    <a:pt x="1878428" y="535581"/>
                  </a:lnTo>
                </a:path>
                <a:path w="4614545" h="1359535">
                  <a:moveTo>
                    <a:pt x="1858867" y="510137"/>
                  </a:moveTo>
                  <a:lnTo>
                    <a:pt x="1858867" y="561025"/>
                  </a:lnTo>
                </a:path>
                <a:path w="4614545" h="1359535">
                  <a:moveTo>
                    <a:pt x="1874082" y="535581"/>
                  </a:moveTo>
                  <a:lnTo>
                    <a:pt x="1913205" y="535581"/>
                  </a:lnTo>
                </a:path>
                <a:path w="4614545" h="1359535">
                  <a:moveTo>
                    <a:pt x="1893644" y="510137"/>
                  </a:moveTo>
                  <a:lnTo>
                    <a:pt x="1893644" y="561025"/>
                  </a:lnTo>
                </a:path>
                <a:path w="4614545" h="1359535">
                  <a:moveTo>
                    <a:pt x="1879907" y="535581"/>
                  </a:moveTo>
                  <a:lnTo>
                    <a:pt x="1919030" y="535581"/>
                  </a:lnTo>
                </a:path>
                <a:path w="4614545" h="1359535">
                  <a:moveTo>
                    <a:pt x="1899469" y="510137"/>
                  </a:moveTo>
                  <a:lnTo>
                    <a:pt x="1899469" y="561025"/>
                  </a:lnTo>
                </a:path>
                <a:path w="4614545" h="1359535">
                  <a:moveTo>
                    <a:pt x="1885732" y="535581"/>
                  </a:moveTo>
                  <a:lnTo>
                    <a:pt x="1924855" y="535581"/>
                  </a:lnTo>
                </a:path>
                <a:path w="4614545" h="1359535">
                  <a:moveTo>
                    <a:pt x="1905294" y="510137"/>
                  </a:moveTo>
                  <a:lnTo>
                    <a:pt x="1905294" y="561025"/>
                  </a:lnTo>
                </a:path>
                <a:path w="4614545" h="1359535">
                  <a:moveTo>
                    <a:pt x="1932246" y="582399"/>
                  </a:moveTo>
                  <a:lnTo>
                    <a:pt x="1971369" y="582399"/>
                  </a:lnTo>
                </a:path>
                <a:path w="4614545" h="1359535">
                  <a:moveTo>
                    <a:pt x="1951807" y="556955"/>
                  </a:moveTo>
                  <a:lnTo>
                    <a:pt x="1951807" y="607843"/>
                  </a:lnTo>
                </a:path>
                <a:path w="4614545" h="1359535">
                  <a:moveTo>
                    <a:pt x="1937983" y="591899"/>
                  </a:moveTo>
                  <a:lnTo>
                    <a:pt x="1977107" y="591899"/>
                  </a:lnTo>
                </a:path>
                <a:path w="4614545" h="1359535">
                  <a:moveTo>
                    <a:pt x="1957545" y="566454"/>
                  </a:moveTo>
                  <a:lnTo>
                    <a:pt x="1957545" y="617343"/>
                  </a:lnTo>
                </a:path>
                <a:path w="4614545" h="1359535">
                  <a:moveTo>
                    <a:pt x="1955459" y="610898"/>
                  </a:moveTo>
                  <a:lnTo>
                    <a:pt x="1994582" y="610898"/>
                  </a:lnTo>
                </a:path>
                <a:path w="4614545" h="1359535">
                  <a:moveTo>
                    <a:pt x="1975020" y="585453"/>
                  </a:moveTo>
                  <a:lnTo>
                    <a:pt x="1975020" y="636341"/>
                  </a:lnTo>
                </a:path>
                <a:path w="4614545" h="1359535">
                  <a:moveTo>
                    <a:pt x="1961284" y="610898"/>
                  </a:moveTo>
                  <a:lnTo>
                    <a:pt x="2000407" y="610898"/>
                  </a:lnTo>
                </a:path>
                <a:path w="4614545" h="1359535">
                  <a:moveTo>
                    <a:pt x="1980846" y="585453"/>
                  </a:moveTo>
                  <a:lnTo>
                    <a:pt x="1980846" y="636341"/>
                  </a:lnTo>
                </a:path>
                <a:path w="4614545" h="1359535">
                  <a:moveTo>
                    <a:pt x="1996147" y="620509"/>
                  </a:moveTo>
                  <a:lnTo>
                    <a:pt x="2035271" y="620509"/>
                  </a:lnTo>
                </a:path>
                <a:path w="4614545" h="1359535">
                  <a:moveTo>
                    <a:pt x="2015709" y="595065"/>
                  </a:moveTo>
                  <a:lnTo>
                    <a:pt x="2015709" y="645953"/>
                  </a:lnTo>
                </a:path>
                <a:path w="4614545" h="1359535">
                  <a:moveTo>
                    <a:pt x="2013536" y="630235"/>
                  </a:moveTo>
                  <a:lnTo>
                    <a:pt x="2052659" y="630235"/>
                  </a:lnTo>
                </a:path>
                <a:path w="4614545" h="1359535">
                  <a:moveTo>
                    <a:pt x="2033097" y="604791"/>
                  </a:moveTo>
                  <a:lnTo>
                    <a:pt x="2033097" y="655679"/>
                  </a:lnTo>
                </a:path>
                <a:path w="4614545" h="1359535">
                  <a:moveTo>
                    <a:pt x="2036749" y="639961"/>
                  </a:moveTo>
                  <a:lnTo>
                    <a:pt x="2075872" y="639961"/>
                  </a:lnTo>
                </a:path>
                <a:path w="4614545" h="1359535">
                  <a:moveTo>
                    <a:pt x="2056310" y="614516"/>
                  </a:moveTo>
                  <a:lnTo>
                    <a:pt x="2056310" y="665404"/>
                  </a:lnTo>
                </a:path>
                <a:path w="4614545" h="1359535">
                  <a:moveTo>
                    <a:pt x="2054224" y="639961"/>
                  </a:moveTo>
                  <a:lnTo>
                    <a:pt x="2093348" y="639961"/>
                  </a:lnTo>
                </a:path>
                <a:path w="4614545" h="1359535">
                  <a:moveTo>
                    <a:pt x="2073786" y="614516"/>
                  </a:moveTo>
                  <a:lnTo>
                    <a:pt x="2073786" y="665404"/>
                  </a:lnTo>
                </a:path>
                <a:path w="4614545" h="1359535">
                  <a:moveTo>
                    <a:pt x="2060049" y="639961"/>
                  </a:moveTo>
                  <a:lnTo>
                    <a:pt x="2099172" y="639961"/>
                  </a:lnTo>
                </a:path>
                <a:path w="4614545" h="1359535">
                  <a:moveTo>
                    <a:pt x="2079611" y="614516"/>
                  </a:moveTo>
                  <a:lnTo>
                    <a:pt x="2079611" y="665404"/>
                  </a:lnTo>
                </a:path>
                <a:path w="4614545" h="1359535">
                  <a:moveTo>
                    <a:pt x="2077437" y="639961"/>
                  </a:moveTo>
                  <a:lnTo>
                    <a:pt x="2116561" y="639961"/>
                  </a:lnTo>
                </a:path>
                <a:path w="4614545" h="1359535">
                  <a:moveTo>
                    <a:pt x="2096999" y="614516"/>
                  </a:moveTo>
                  <a:lnTo>
                    <a:pt x="2096999" y="665404"/>
                  </a:lnTo>
                </a:path>
                <a:path w="4614545" h="1359535">
                  <a:moveTo>
                    <a:pt x="2083262" y="639961"/>
                  </a:moveTo>
                  <a:lnTo>
                    <a:pt x="2122386" y="639961"/>
                  </a:lnTo>
                </a:path>
                <a:path w="4614545" h="1359535">
                  <a:moveTo>
                    <a:pt x="2102824" y="614516"/>
                  </a:moveTo>
                  <a:lnTo>
                    <a:pt x="2102824" y="665404"/>
                  </a:lnTo>
                </a:path>
                <a:path w="4614545" h="1359535">
                  <a:moveTo>
                    <a:pt x="2089088" y="639961"/>
                  </a:moveTo>
                  <a:lnTo>
                    <a:pt x="2128211" y="639961"/>
                  </a:lnTo>
                </a:path>
                <a:path w="4614545" h="1359535">
                  <a:moveTo>
                    <a:pt x="2108649" y="614516"/>
                  </a:moveTo>
                  <a:lnTo>
                    <a:pt x="2108649" y="665404"/>
                  </a:lnTo>
                </a:path>
                <a:path w="4614545" h="1359535">
                  <a:moveTo>
                    <a:pt x="2094825" y="639961"/>
                  </a:moveTo>
                  <a:lnTo>
                    <a:pt x="2133949" y="639961"/>
                  </a:lnTo>
                </a:path>
                <a:path w="4614545" h="1359535">
                  <a:moveTo>
                    <a:pt x="2114388" y="614516"/>
                  </a:moveTo>
                  <a:lnTo>
                    <a:pt x="2114388" y="665404"/>
                  </a:lnTo>
                </a:path>
                <a:path w="4614545" h="1359535">
                  <a:moveTo>
                    <a:pt x="2118126" y="660204"/>
                  </a:moveTo>
                  <a:lnTo>
                    <a:pt x="2157250" y="660204"/>
                  </a:lnTo>
                </a:path>
                <a:path w="4614545" h="1359535">
                  <a:moveTo>
                    <a:pt x="2137688" y="634759"/>
                  </a:moveTo>
                  <a:lnTo>
                    <a:pt x="2137688" y="685647"/>
                  </a:lnTo>
                </a:path>
                <a:path w="4614545" h="1359535">
                  <a:moveTo>
                    <a:pt x="2129689" y="670268"/>
                  </a:moveTo>
                  <a:lnTo>
                    <a:pt x="2168812" y="670268"/>
                  </a:lnTo>
                </a:path>
                <a:path w="4614545" h="1359535">
                  <a:moveTo>
                    <a:pt x="2149251" y="644823"/>
                  </a:moveTo>
                  <a:lnTo>
                    <a:pt x="2149251" y="695712"/>
                  </a:lnTo>
                </a:path>
                <a:path w="4614545" h="1359535">
                  <a:moveTo>
                    <a:pt x="2135514" y="670268"/>
                  </a:moveTo>
                  <a:lnTo>
                    <a:pt x="2174638" y="670268"/>
                  </a:lnTo>
                </a:path>
                <a:path w="4614545" h="1359535">
                  <a:moveTo>
                    <a:pt x="2155076" y="644823"/>
                  </a:moveTo>
                  <a:lnTo>
                    <a:pt x="2155076" y="695712"/>
                  </a:lnTo>
                </a:path>
                <a:path w="4614545" h="1359535">
                  <a:moveTo>
                    <a:pt x="2141340" y="670268"/>
                  </a:moveTo>
                  <a:lnTo>
                    <a:pt x="2180463" y="670268"/>
                  </a:lnTo>
                </a:path>
                <a:path w="4614545" h="1359535">
                  <a:moveTo>
                    <a:pt x="2160901" y="644823"/>
                  </a:moveTo>
                  <a:lnTo>
                    <a:pt x="2160901" y="695712"/>
                  </a:lnTo>
                </a:path>
                <a:path w="4614545" h="1359535">
                  <a:moveTo>
                    <a:pt x="2158728" y="670268"/>
                  </a:moveTo>
                  <a:lnTo>
                    <a:pt x="2197851" y="670268"/>
                  </a:lnTo>
                </a:path>
                <a:path w="4614545" h="1359535">
                  <a:moveTo>
                    <a:pt x="2178289" y="644823"/>
                  </a:moveTo>
                  <a:lnTo>
                    <a:pt x="2178289" y="695712"/>
                  </a:lnTo>
                </a:path>
                <a:path w="4614545" h="1359535">
                  <a:moveTo>
                    <a:pt x="2182028" y="670268"/>
                  </a:moveTo>
                  <a:lnTo>
                    <a:pt x="2221152" y="670268"/>
                  </a:lnTo>
                </a:path>
                <a:path w="4614545" h="1359535">
                  <a:moveTo>
                    <a:pt x="2201590" y="644823"/>
                  </a:moveTo>
                  <a:lnTo>
                    <a:pt x="2201590" y="695712"/>
                  </a:lnTo>
                </a:path>
                <a:path w="4614545" h="1359535">
                  <a:moveTo>
                    <a:pt x="2199416" y="670268"/>
                  </a:moveTo>
                  <a:lnTo>
                    <a:pt x="2238540" y="670268"/>
                  </a:lnTo>
                </a:path>
                <a:path w="4614545" h="1359535">
                  <a:moveTo>
                    <a:pt x="2218978" y="644823"/>
                  </a:moveTo>
                  <a:lnTo>
                    <a:pt x="2218978" y="695712"/>
                  </a:lnTo>
                </a:path>
                <a:path w="4614545" h="1359535">
                  <a:moveTo>
                    <a:pt x="2205242" y="670268"/>
                  </a:moveTo>
                  <a:lnTo>
                    <a:pt x="2244365" y="670268"/>
                  </a:lnTo>
                </a:path>
                <a:path w="4614545" h="1359535">
                  <a:moveTo>
                    <a:pt x="2224803" y="644823"/>
                  </a:moveTo>
                  <a:lnTo>
                    <a:pt x="2224803" y="695712"/>
                  </a:lnTo>
                </a:path>
                <a:path w="4614545" h="1359535">
                  <a:moveTo>
                    <a:pt x="2216804" y="670268"/>
                  </a:moveTo>
                  <a:lnTo>
                    <a:pt x="2255928" y="670268"/>
                  </a:lnTo>
                </a:path>
                <a:path w="4614545" h="1359535">
                  <a:moveTo>
                    <a:pt x="2236366" y="644823"/>
                  </a:moveTo>
                  <a:lnTo>
                    <a:pt x="2236366" y="695712"/>
                  </a:lnTo>
                </a:path>
                <a:path w="4614545" h="1359535">
                  <a:moveTo>
                    <a:pt x="2222630" y="681012"/>
                  </a:moveTo>
                  <a:lnTo>
                    <a:pt x="2261753" y="681012"/>
                  </a:lnTo>
                </a:path>
                <a:path w="4614545" h="1359535">
                  <a:moveTo>
                    <a:pt x="2242191" y="655567"/>
                  </a:moveTo>
                  <a:lnTo>
                    <a:pt x="2242191" y="706455"/>
                  </a:lnTo>
                </a:path>
                <a:path w="4614545" h="1359535">
                  <a:moveTo>
                    <a:pt x="2245930" y="691641"/>
                  </a:moveTo>
                  <a:lnTo>
                    <a:pt x="2285053" y="691641"/>
                  </a:lnTo>
                </a:path>
                <a:path w="4614545" h="1359535">
                  <a:moveTo>
                    <a:pt x="2265491" y="666197"/>
                  </a:moveTo>
                  <a:lnTo>
                    <a:pt x="2265491" y="717086"/>
                  </a:lnTo>
                </a:path>
                <a:path w="4614545" h="1359535">
                  <a:moveTo>
                    <a:pt x="2251668" y="702498"/>
                  </a:moveTo>
                  <a:lnTo>
                    <a:pt x="2290791" y="702498"/>
                  </a:lnTo>
                </a:path>
                <a:path w="4614545" h="1359535">
                  <a:moveTo>
                    <a:pt x="2271229" y="677053"/>
                  </a:moveTo>
                  <a:lnTo>
                    <a:pt x="2271229" y="727942"/>
                  </a:lnTo>
                </a:path>
                <a:path w="4614545" h="1359535">
                  <a:moveTo>
                    <a:pt x="2263318" y="702498"/>
                  </a:moveTo>
                  <a:lnTo>
                    <a:pt x="2302441" y="702498"/>
                  </a:lnTo>
                </a:path>
                <a:path w="4614545" h="1359535">
                  <a:moveTo>
                    <a:pt x="2282880" y="677053"/>
                  </a:moveTo>
                  <a:lnTo>
                    <a:pt x="2282880" y="727942"/>
                  </a:lnTo>
                </a:path>
                <a:path w="4614545" h="1359535">
                  <a:moveTo>
                    <a:pt x="2280706" y="702498"/>
                  </a:moveTo>
                  <a:lnTo>
                    <a:pt x="2319830" y="702498"/>
                  </a:lnTo>
                </a:path>
                <a:path w="4614545" h="1359535">
                  <a:moveTo>
                    <a:pt x="2300268" y="677053"/>
                  </a:moveTo>
                  <a:lnTo>
                    <a:pt x="2300268" y="727942"/>
                  </a:lnTo>
                </a:path>
                <a:path w="4614545" h="1359535">
                  <a:moveTo>
                    <a:pt x="2286531" y="702498"/>
                  </a:moveTo>
                  <a:lnTo>
                    <a:pt x="2325655" y="702498"/>
                  </a:lnTo>
                </a:path>
                <a:path w="4614545" h="1359535">
                  <a:moveTo>
                    <a:pt x="2306093" y="677053"/>
                  </a:moveTo>
                  <a:lnTo>
                    <a:pt x="2306093" y="727942"/>
                  </a:lnTo>
                </a:path>
                <a:path w="4614545" h="1359535">
                  <a:moveTo>
                    <a:pt x="2298181" y="702498"/>
                  </a:moveTo>
                  <a:lnTo>
                    <a:pt x="2337305" y="702498"/>
                  </a:lnTo>
                </a:path>
                <a:path w="4614545" h="1359535">
                  <a:moveTo>
                    <a:pt x="2317743" y="677053"/>
                  </a:moveTo>
                  <a:lnTo>
                    <a:pt x="2317743" y="727942"/>
                  </a:lnTo>
                </a:path>
                <a:path w="4614545" h="1359535">
                  <a:moveTo>
                    <a:pt x="2304006" y="725115"/>
                  </a:moveTo>
                  <a:lnTo>
                    <a:pt x="2343130" y="725115"/>
                  </a:lnTo>
                </a:path>
                <a:path w="4614545" h="1359535">
                  <a:moveTo>
                    <a:pt x="2323568" y="699671"/>
                  </a:moveTo>
                  <a:lnTo>
                    <a:pt x="2323568" y="750559"/>
                  </a:lnTo>
                </a:path>
                <a:path w="4614545" h="1359535">
                  <a:moveTo>
                    <a:pt x="2309744" y="725115"/>
                  </a:moveTo>
                  <a:lnTo>
                    <a:pt x="2348868" y="725115"/>
                  </a:lnTo>
                </a:path>
                <a:path w="4614545" h="1359535">
                  <a:moveTo>
                    <a:pt x="2329306" y="699671"/>
                  </a:moveTo>
                  <a:lnTo>
                    <a:pt x="2329306" y="750559"/>
                  </a:lnTo>
                </a:path>
                <a:path w="4614545" h="1359535">
                  <a:moveTo>
                    <a:pt x="2333045" y="736650"/>
                  </a:moveTo>
                  <a:lnTo>
                    <a:pt x="2372168" y="736650"/>
                  </a:lnTo>
                </a:path>
                <a:path w="4614545" h="1359535">
                  <a:moveTo>
                    <a:pt x="2352606" y="711205"/>
                  </a:moveTo>
                  <a:lnTo>
                    <a:pt x="2352606" y="762094"/>
                  </a:lnTo>
                </a:path>
                <a:path w="4614545" h="1359535">
                  <a:moveTo>
                    <a:pt x="2338870" y="748072"/>
                  </a:moveTo>
                  <a:lnTo>
                    <a:pt x="2377993" y="748072"/>
                  </a:lnTo>
                </a:path>
                <a:path w="4614545" h="1359535">
                  <a:moveTo>
                    <a:pt x="2358432" y="722627"/>
                  </a:moveTo>
                  <a:lnTo>
                    <a:pt x="2358432" y="773516"/>
                  </a:lnTo>
                </a:path>
                <a:path w="4614545" h="1359535">
                  <a:moveTo>
                    <a:pt x="2344609" y="748072"/>
                  </a:moveTo>
                  <a:lnTo>
                    <a:pt x="2383732" y="748072"/>
                  </a:lnTo>
                </a:path>
                <a:path w="4614545" h="1359535">
                  <a:moveTo>
                    <a:pt x="2364170" y="722627"/>
                  </a:moveTo>
                  <a:lnTo>
                    <a:pt x="2364170" y="773516"/>
                  </a:lnTo>
                </a:path>
                <a:path w="4614545" h="1359535">
                  <a:moveTo>
                    <a:pt x="2402772" y="782903"/>
                  </a:moveTo>
                  <a:lnTo>
                    <a:pt x="2441895" y="782903"/>
                  </a:lnTo>
                </a:path>
                <a:path w="4614545" h="1359535">
                  <a:moveTo>
                    <a:pt x="2422334" y="757458"/>
                  </a:moveTo>
                  <a:lnTo>
                    <a:pt x="2422334" y="808347"/>
                  </a:lnTo>
                </a:path>
                <a:path w="4614545" h="1359535">
                  <a:moveTo>
                    <a:pt x="2408511" y="782903"/>
                  </a:moveTo>
                  <a:lnTo>
                    <a:pt x="2447634" y="782903"/>
                  </a:lnTo>
                </a:path>
                <a:path w="4614545" h="1359535">
                  <a:moveTo>
                    <a:pt x="2428072" y="757458"/>
                  </a:moveTo>
                  <a:lnTo>
                    <a:pt x="2428072" y="808347"/>
                  </a:lnTo>
                </a:path>
                <a:path w="4614545" h="1359535">
                  <a:moveTo>
                    <a:pt x="2420160" y="782903"/>
                  </a:moveTo>
                  <a:lnTo>
                    <a:pt x="2459284" y="782903"/>
                  </a:lnTo>
                </a:path>
                <a:path w="4614545" h="1359535">
                  <a:moveTo>
                    <a:pt x="2439722" y="757458"/>
                  </a:moveTo>
                  <a:lnTo>
                    <a:pt x="2439722" y="808347"/>
                  </a:lnTo>
                </a:path>
                <a:path w="4614545" h="1359535">
                  <a:moveTo>
                    <a:pt x="2449199" y="782903"/>
                  </a:moveTo>
                  <a:lnTo>
                    <a:pt x="2488322" y="782903"/>
                  </a:lnTo>
                </a:path>
                <a:path w="4614545" h="1359535">
                  <a:moveTo>
                    <a:pt x="2468760" y="757458"/>
                  </a:moveTo>
                  <a:lnTo>
                    <a:pt x="2468760" y="808347"/>
                  </a:lnTo>
                </a:path>
                <a:path w="4614545" h="1359535">
                  <a:moveTo>
                    <a:pt x="2460849" y="782903"/>
                  </a:moveTo>
                  <a:lnTo>
                    <a:pt x="2499972" y="782903"/>
                  </a:lnTo>
                </a:path>
                <a:path w="4614545" h="1359535">
                  <a:moveTo>
                    <a:pt x="2480411" y="757458"/>
                  </a:moveTo>
                  <a:lnTo>
                    <a:pt x="2480411" y="808347"/>
                  </a:lnTo>
                </a:path>
                <a:path w="4614545" h="1359535">
                  <a:moveTo>
                    <a:pt x="2501450" y="820674"/>
                  </a:moveTo>
                  <a:lnTo>
                    <a:pt x="2540574" y="820674"/>
                  </a:lnTo>
                </a:path>
                <a:path w="4614545" h="1359535">
                  <a:moveTo>
                    <a:pt x="2521012" y="795229"/>
                  </a:moveTo>
                  <a:lnTo>
                    <a:pt x="2521012" y="846118"/>
                  </a:lnTo>
                </a:path>
                <a:path w="4614545" h="1359535">
                  <a:moveTo>
                    <a:pt x="2507275" y="820674"/>
                  </a:moveTo>
                  <a:lnTo>
                    <a:pt x="2546399" y="820674"/>
                  </a:lnTo>
                </a:path>
                <a:path w="4614545" h="1359535">
                  <a:moveTo>
                    <a:pt x="2526837" y="795229"/>
                  </a:moveTo>
                  <a:lnTo>
                    <a:pt x="2526837" y="846118"/>
                  </a:lnTo>
                </a:path>
                <a:path w="4614545" h="1359535">
                  <a:moveTo>
                    <a:pt x="2524751" y="833679"/>
                  </a:moveTo>
                  <a:lnTo>
                    <a:pt x="2563874" y="833679"/>
                  </a:lnTo>
                </a:path>
                <a:path w="4614545" h="1359535">
                  <a:moveTo>
                    <a:pt x="2544312" y="808234"/>
                  </a:moveTo>
                  <a:lnTo>
                    <a:pt x="2544312" y="859123"/>
                  </a:lnTo>
                </a:path>
                <a:path w="4614545" h="1359535">
                  <a:moveTo>
                    <a:pt x="2530489" y="833679"/>
                  </a:moveTo>
                  <a:lnTo>
                    <a:pt x="2569612" y="833679"/>
                  </a:lnTo>
                </a:path>
                <a:path w="4614545" h="1359535">
                  <a:moveTo>
                    <a:pt x="2550050" y="808234"/>
                  </a:moveTo>
                  <a:lnTo>
                    <a:pt x="2550050" y="859123"/>
                  </a:lnTo>
                </a:path>
                <a:path w="4614545" h="1359535">
                  <a:moveTo>
                    <a:pt x="2536314" y="833679"/>
                  </a:moveTo>
                  <a:lnTo>
                    <a:pt x="2575437" y="833679"/>
                  </a:lnTo>
                </a:path>
                <a:path w="4614545" h="1359535">
                  <a:moveTo>
                    <a:pt x="2555875" y="808234"/>
                  </a:moveTo>
                  <a:lnTo>
                    <a:pt x="2555875" y="859123"/>
                  </a:lnTo>
                </a:path>
                <a:path w="4614545" h="1359535">
                  <a:moveTo>
                    <a:pt x="2542139" y="833679"/>
                  </a:moveTo>
                  <a:lnTo>
                    <a:pt x="2581262" y="833679"/>
                  </a:lnTo>
                </a:path>
                <a:path w="4614545" h="1359535">
                  <a:moveTo>
                    <a:pt x="2561701" y="808234"/>
                  </a:moveTo>
                  <a:lnTo>
                    <a:pt x="2561701" y="859123"/>
                  </a:lnTo>
                </a:path>
                <a:path w="4614545" h="1359535">
                  <a:moveTo>
                    <a:pt x="2571177" y="860480"/>
                  </a:moveTo>
                  <a:lnTo>
                    <a:pt x="2610301" y="860480"/>
                  </a:lnTo>
                </a:path>
                <a:path w="4614545" h="1359535">
                  <a:moveTo>
                    <a:pt x="2590740" y="835036"/>
                  </a:moveTo>
                  <a:lnTo>
                    <a:pt x="2590740" y="885924"/>
                  </a:lnTo>
                </a:path>
                <a:path w="4614545" h="1359535">
                  <a:moveTo>
                    <a:pt x="2588652" y="860480"/>
                  </a:moveTo>
                  <a:lnTo>
                    <a:pt x="2627776" y="860480"/>
                  </a:lnTo>
                </a:path>
                <a:path w="4614545" h="1359535">
                  <a:moveTo>
                    <a:pt x="2608215" y="835036"/>
                  </a:moveTo>
                  <a:lnTo>
                    <a:pt x="2608215" y="885924"/>
                  </a:lnTo>
                </a:path>
                <a:path w="4614545" h="1359535">
                  <a:moveTo>
                    <a:pt x="2611866" y="860480"/>
                  </a:moveTo>
                  <a:lnTo>
                    <a:pt x="2650989" y="860480"/>
                  </a:lnTo>
                </a:path>
                <a:path w="4614545" h="1359535">
                  <a:moveTo>
                    <a:pt x="2631428" y="835036"/>
                  </a:moveTo>
                  <a:lnTo>
                    <a:pt x="2631428" y="885924"/>
                  </a:lnTo>
                </a:path>
                <a:path w="4614545" h="1359535">
                  <a:moveTo>
                    <a:pt x="2617691" y="860480"/>
                  </a:moveTo>
                  <a:lnTo>
                    <a:pt x="2656814" y="860480"/>
                  </a:lnTo>
                </a:path>
                <a:path w="4614545" h="1359535">
                  <a:moveTo>
                    <a:pt x="2637253" y="835036"/>
                  </a:moveTo>
                  <a:lnTo>
                    <a:pt x="2637253" y="885924"/>
                  </a:lnTo>
                </a:path>
                <a:path w="4614545" h="1359535">
                  <a:moveTo>
                    <a:pt x="2623429" y="860480"/>
                  </a:moveTo>
                  <a:lnTo>
                    <a:pt x="2662553" y="860480"/>
                  </a:lnTo>
                </a:path>
                <a:path w="4614545" h="1359535">
                  <a:moveTo>
                    <a:pt x="2642991" y="835036"/>
                  </a:moveTo>
                  <a:lnTo>
                    <a:pt x="2642991" y="885924"/>
                  </a:lnTo>
                </a:path>
                <a:path w="4614545" h="1359535">
                  <a:moveTo>
                    <a:pt x="2629254" y="860480"/>
                  </a:moveTo>
                  <a:lnTo>
                    <a:pt x="2668378" y="860480"/>
                  </a:lnTo>
                </a:path>
                <a:path w="4614545" h="1359535">
                  <a:moveTo>
                    <a:pt x="2648816" y="835036"/>
                  </a:moveTo>
                  <a:lnTo>
                    <a:pt x="2648816" y="885924"/>
                  </a:lnTo>
                </a:path>
                <a:path w="4614545" h="1359535">
                  <a:moveTo>
                    <a:pt x="2652468" y="860480"/>
                  </a:moveTo>
                  <a:lnTo>
                    <a:pt x="2691591" y="860480"/>
                  </a:lnTo>
                </a:path>
                <a:path w="4614545" h="1359535">
                  <a:moveTo>
                    <a:pt x="2672029" y="835036"/>
                  </a:moveTo>
                  <a:lnTo>
                    <a:pt x="2672029" y="885924"/>
                  </a:lnTo>
                </a:path>
                <a:path w="4614545" h="1359535">
                  <a:moveTo>
                    <a:pt x="2658293" y="874730"/>
                  </a:moveTo>
                  <a:lnTo>
                    <a:pt x="2697416" y="874730"/>
                  </a:lnTo>
                </a:path>
                <a:path w="4614545" h="1359535">
                  <a:moveTo>
                    <a:pt x="2677855" y="849285"/>
                  </a:moveTo>
                  <a:lnTo>
                    <a:pt x="2677855" y="900174"/>
                  </a:lnTo>
                </a:path>
                <a:path w="4614545" h="1359535">
                  <a:moveTo>
                    <a:pt x="2669943" y="874730"/>
                  </a:moveTo>
                  <a:lnTo>
                    <a:pt x="2709067" y="874730"/>
                  </a:lnTo>
                </a:path>
                <a:path w="4614545" h="1359535">
                  <a:moveTo>
                    <a:pt x="2689505" y="849285"/>
                  </a:moveTo>
                  <a:lnTo>
                    <a:pt x="2689505" y="900174"/>
                  </a:lnTo>
                </a:path>
                <a:path w="4614545" h="1359535">
                  <a:moveTo>
                    <a:pt x="2687331" y="874730"/>
                  </a:moveTo>
                  <a:lnTo>
                    <a:pt x="2726454" y="874730"/>
                  </a:lnTo>
                </a:path>
                <a:path w="4614545" h="1359535">
                  <a:moveTo>
                    <a:pt x="2706893" y="849285"/>
                  </a:moveTo>
                  <a:lnTo>
                    <a:pt x="2706893" y="900174"/>
                  </a:lnTo>
                </a:path>
                <a:path w="4614545" h="1359535">
                  <a:moveTo>
                    <a:pt x="2693156" y="874730"/>
                  </a:moveTo>
                  <a:lnTo>
                    <a:pt x="2732280" y="874730"/>
                  </a:lnTo>
                </a:path>
                <a:path w="4614545" h="1359535">
                  <a:moveTo>
                    <a:pt x="2712718" y="849285"/>
                  </a:moveTo>
                  <a:lnTo>
                    <a:pt x="2712718" y="900174"/>
                  </a:lnTo>
                </a:path>
                <a:path w="4614545" h="1359535">
                  <a:moveTo>
                    <a:pt x="2698981" y="889771"/>
                  </a:moveTo>
                  <a:lnTo>
                    <a:pt x="2738105" y="889771"/>
                  </a:lnTo>
                </a:path>
                <a:path w="4614545" h="1359535">
                  <a:moveTo>
                    <a:pt x="2718543" y="864326"/>
                  </a:moveTo>
                  <a:lnTo>
                    <a:pt x="2718543" y="915214"/>
                  </a:lnTo>
                </a:path>
                <a:path w="4614545" h="1359535">
                  <a:moveTo>
                    <a:pt x="2710632" y="889771"/>
                  </a:moveTo>
                  <a:lnTo>
                    <a:pt x="2749755" y="889771"/>
                  </a:lnTo>
                </a:path>
                <a:path w="4614545" h="1359535">
                  <a:moveTo>
                    <a:pt x="2730193" y="864326"/>
                  </a:moveTo>
                  <a:lnTo>
                    <a:pt x="2730193" y="915214"/>
                  </a:lnTo>
                </a:path>
                <a:path w="4614545" h="1359535">
                  <a:moveTo>
                    <a:pt x="2733845" y="905151"/>
                  </a:moveTo>
                  <a:lnTo>
                    <a:pt x="2772968" y="905151"/>
                  </a:lnTo>
                </a:path>
                <a:path w="4614545" h="1359535">
                  <a:moveTo>
                    <a:pt x="2753406" y="879706"/>
                  </a:moveTo>
                  <a:lnTo>
                    <a:pt x="2753406" y="930594"/>
                  </a:lnTo>
                </a:path>
                <a:path w="4614545" h="1359535">
                  <a:moveTo>
                    <a:pt x="2745495" y="905151"/>
                  </a:moveTo>
                  <a:lnTo>
                    <a:pt x="2784619" y="905151"/>
                  </a:lnTo>
                </a:path>
                <a:path w="4614545" h="1359535">
                  <a:moveTo>
                    <a:pt x="2765057" y="879706"/>
                  </a:moveTo>
                  <a:lnTo>
                    <a:pt x="2765057" y="930594"/>
                  </a:lnTo>
                </a:path>
                <a:path w="4614545" h="1359535">
                  <a:moveTo>
                    <a:pt x="2751233" y="905151"/>
                  </a:moveTo>
                  <a:lnTo>
                    <a:pt x="2790357" y="905151"/>
                  </a:lnTo>
                </a:path>
                <a:path w="4614545" h="1359535">
                  <a:moveTo>
                    <a:pt x="2770795" y="879706"/>
                  </a:moveTo>
                  <a:lnTo>
                    <a:pt x="2770795" y="930594"/>
                  </a:lnTo>
                </a:path>
                <a:path w="4614545" h="1359535">
                  <a:moveTo>
                    <a:pt x="2791921" y="905151"/>
                  </a:moveTo>
                  <a:lnTo>
                    <a:pt x="2831045" y="905151"/>
                  </a:lnTo>
                </a:path>
                <a:path w="4614545" h="1359535">
                  <a:moveTo>
                    <a:pt x="2811483" y="879706"/>
                  </a:moveTo>
                  <a:lnTo>
                    <a:pt x="2811483" y="930594"/>
                  </a:lnTo>
                </a:path>
                <a:path w="4614545" h="1359535">
                  <a:moveTo>
                    <a:pt x="2809310" y="920983"/>
                  </a:moveTo>
                  <a:lnTo>
                    <a:pt x="2848433" y="920983"/>
                  </a:lnTo>
                </a:path>
                <a:path w="4614545" h="1359535">
                  <a:moveTo>
                    <a:pt x="2828872" y="895538"/>
                  </a:moveTo>
                  <a:lnTo>
                    <a:pt x="2828872" y="946426"/>
                  </a:lnTo>
                </a:path>
                <a:path w="4614545" h="1359535">
                  <a:moveTo>
                    <a:pt x="2815135" y="920983"/>
                  </a:moveTo>
                  <a:lnTo>
                    <a:pt x="2854258" y="920983"/>
                  </a:lnTo>
                </a:path>
                <a:path w="4614545" h="1359535">
                  <a:moveTo>
                    <a:pt x="2834696" y="895538"/>
                  </a:moveTo>
                  <a:lnTo>
                    <a:pt x="2834696" y="946426"/>
                  </a:lnTo>
                </a:path>
                <a:path w="4614545" h="1359535">
                  <a:moveTo>
                    <a:pt x="2820960" y="937380"/>
                  </a:moveTo>
                  <a:lnTo>
                    <a:pt x="2860083" y="937380"/>
                  </a:lnTo>
                </a:path>
                <a:path w="4614545" h="1359535">
                  <a:moveTo>
                    <a:pt x="2840521" y="911935"/>
                  </a:moveTo>
                  <a:lnTo>
                    <a:pt x="2840521" y="962824"/>
                  </a:lnTo>
                </a:path>
                <a:path w="4614545" h="1359535">
                  <a:moveTo>
                    <a:pt x="2826785" y="937380"/>
                  </a:moveTo>
                  <a:lnTo>
                    <a:pt x="2865908" y="937380"/>
                  </a:lnTo>
                </a:path>
                <a:path w="4614545" h="1359535">
                  <a:moveTo>
                    <a:pt x="2846347" y="911935"/>
                  </a:moveTo>
                  <a:lnTo>
                    <a:pt x="2846347" y="962824"/>
                  </a:lnTo>
                </a:path>
                <a:path w="4614545" h="1359535">
                  <a:moveTo>
                    <a:pt x="2832611" y="937380"/>
                  </a:moveTo>
                  <a:lnTo>
                    <a:pt x="2871734" y="937380"/>
                  </a:lnTo>
                </a:path>
                <a:path w="4614545" h="1359535">
                  <a:moveTo>
                    <a:pt x="2852171" y="911935"/>
                  </a:moveTo>
                  <a:lnTo>
                    <a:pt x="2852171" y="962824"/>
                  </a:lnTo>
                </a:path>
                <a:path w="4614545" h="1359535">
                  <a:moveTo>
                    <a:pt x="2838435" y="937380"/>
                  </a:moveTo>
                  <a:lnTo>
                    <a:pt x="2877558" y="937380"/>
                  </a:lnTo>
                </a:path>
                <a:path w="4614545" h="1359535">
                  <a:moveTo>
                    <a:pt x="2857997" y="911935"/>
                  </a:moveTo>
                  <a:lnTo>
                    <a:pt x="2857997" y="962824"/>
                  </a:lnTo>
                </a:path>
                <a:path w="4614545" h="1359535">
                  <a:moveTo>
                    <a:pt x="2855824" y="937380"/>
                  </a:moveTo>
                  <a:lnTo>
                    <a:pt x="2894947" y="937380"/>
                  </a:lnTo>
                </a:path>
                <a:path w="4614545" h="1359535">
                  <a:moveTo>
                    <a:pt x="2875385" y="911935"/>
                  </a:moveTo>
                  <a:lnTo>
                    <a:pt x="2875385" y="962824"/>
                  </a:lnTo>
                </a:path>
                <a:path w="4614545" h="1359535">
                  <a:moveTo>
                    <a:pt x="2861649" y="937380"/>
                  </a:moveTo>
                  <a:lnTo>
                    <a:pt x="2900772" y="937380"/>
                  </a:lnTo>
                </a:path>
                <a:path w="4614545" h="1359535">
                  <a:moveTo>
                    <a:pt x="2881210" y="911935"/>
                  </a:moveTo>
                  <a:lnTo>
                    <a:pt x="2881210" y="962824"/>
                  </a:lnTo>
                </a:path>
                <a:path w="4614545" h="1359535">
                  <a:moveTo>
                    <a:pt x="2867474" y="937380"/>
                  </a:moveTo>
                  <a:lnTo>
                    <a:pt x="2906598" y="937380"/>
                  </a:lnTo>
                </a:path>
                <a:path w="4614545" h="1359535">
                  <a:moveTo>
                    <a:pt x="2887035" y="911935"/>
                  </a:moveTo>
                  <a:lnTo>
                    <a:pt x="2887035" y="962824"/>
                  </a:lnTo>
                </a:path>
                <a:path w="4614545" h="1359535">
                  <a:moveTo>
                    <a:pt x="2902250" y="937380"/>
                  </a:moveTo>
                  <a:lnTo>
                    <a:pt x="2941374" y="937380"/>
                  </a:lnTo>
                </a:path>
                <a:path w="4614545" h="1359535">
                  <a:moveTo>
                    <a:pt x="2921812" y="911935"/>
                  </a:moveTo>
                  <a:lnTo>
                    <a:pt x="2921812" y="962824"/>
                  </a:lnTo>
                </a:path>
                <a:path w="4614545" h="1359535">
                  <a:moveTo>
                    <a:pt x="2908075" y="937380"/>
                  </a:moveTo>
                  <a:lnTo>
                    <a:pt x="2947199" y="937380"/>
                  </a:lnTo>
                </a:path>
                <a:path w="4614545" h="1359535">
                  <a:moveTo>
                    <a:pt x="2927637" y="911935"/>
                  </a:moveTo>
                  <a:lnTo>
                    <a:pt x="2927637" y="962824"/>
                  </a:lnTo>
                </a:path>
                <a:path w="4614545" h="1359535">
                  <a:moveTo>
                    <a:pt x="2913901" y="937380"/>
                  </a:moveTo>
                  <a:lnTo>
                    <a:pt x="2953024" y="937380"/>
                  </a:lnTo>
                </a:path>
                <a:path w="4614545" h="1359535">
                  <a:moveTo>
                    <a:pt x="2933462" y="911935"/>
                  </a:moveTo>
                  <a:lnTo>
                    <a:pt x="2933462" y="962824"/>
                  </a:lnTo>
                </a:path>
                <a:path w="4614545" h="1359535">
                  <a:moveTo>
                    <a:pt x="2925551" y="937380"/>
                  </a:moveTo>
                  <a:lnTo>
                    <a:pt x="2964674" y="937380"/>
                  </a:lnTo>
                </a:path>
                <a:path w="4614545" h="1359535">
                  <a:moveTo>
                    <a:pt x="2945112" y="911935"/>
                  </a:moveTo>
                  <a:lnTo>
                    <a:pt x="2945112" y="962824"/>
                  </a:lnTo>
                </a:path>
                <a:path w="4614545" h="1359535">
                  <a:moveTo>
                    <a:pt x="2931376" y="937380"/>
                  </a:moveTo>
                  <a:lnTo>
                    <a:pt x="2970499" y="937380"/>
                  </a:lnTo>
                </a:path>
                <a:path w="4614545" h="1359535">
                  <a:moveTo>
                    <a:pt x="2950937" y="911935"/>
                  </a:moveTo>
                  <a:lnTo>
                    <a:pt x="2950937" y="962824"/>
                  </a:lnTo>
                </a:path>
                <a:path w="4614545" h="1359535">
                  <a:moveTo>
                    <a:pt x="2942939" y="937380"/>
                  </a:moveTo>
                  <a:lnTo>
                    <a:pt x="2982062" y="937380"/>
                  </a:lnTo>
                </a:path>
                <a:path w="4614545" h="1359535">
                  <a:moveTo>
                    <a:pt x="2962500" y="911935"/>
                  </a:moveTo>
                  <a:lnTo>
                    <a:pt x="2962500" y="962824"/>
                  </a:lnTo>
                </a:path>
                <a:path w="4614545" h="1359535">
                  <a:moveTo>
                    <a:pt x="2983627" y="994829"/>
                  </a:moveTo>
                  <a:lnTo>
                    <a:pt x="3022751" y="994829"/>
                  </a:lnTo>
                </a:path>
                <a:path w="4614545" h="1359535">
                  <a:moveTo>
                    <a:pt x="3003189" y="969384"/>
                  </a:moveTo>
                  <a:lnTo>
                    <a:pt x="3003189" y="1020273"/>
                  </a:lnTo>
                </a:path>
                <a:path w="4614545" h="1359535">
                  <a:moveTo>
                    <a:pt x="2995190" y="994829"/>
                  </a:moveTo>
                  <a:lnTo>
                    <a:pt x="3034314" y="994829"/>
                  </a:lnTo>
                </a:path>
                <a:path w="4614545" h="1359535">
                  <a:moveTo>
                    <a:pt x="3014752" y="969384"/>
                  </a:moveTo>
                  <a:lnTo>
                    <a:pt x="3014752" y="1020273"/>
                  </a:lnTo>
                </a:path>
                <a:path w="4614545" h="1359535">
                  <a:moveTo>
                    <a:pt x="3018490" y="1014392"/>
                  </a:moveTo>
                  <a:lnTo>
                    <a:pt x="3057614" y="1014392"/>
                  </a:lnTo>
                </a:path>
                <a:path w="4614545" h="1359535">
                  <a:moveTo>
                    <a:pt x="3038052" y="988947"/>
                  </a:moveTo>
                  <a:lnTo>
                    <a:pt x="3038052" y="1039836"/>
                  </a:lnTo>
                </a:path>
                <a:path w="4614545" h="1359535">
                  <a:moveTo>
                    <a:pt x="3064917" y="1034070"/>
                  </a:moveTo>
                  <a:lnTo>
                    <a:pt x="3104041" y="1034070"/>
                  </a:lnTo>
                </a:path>
                <a:path w="4614545" h="1359535">
                  <a:moveTo>
                    <a:pt x="3084479" y="1008625"/>
                  </a:moveTo>
                  <a:lnTo>
                    <a:pt x="3084479" y="1059514"/>
                  </a:lnTo>
                </a:path>
                <a:path w="4614545" h="1359535">
                  <a:moveTo>
                    <a:pt x="3088131" y="1054199"/>
                  </a:moveTo>
                  <a:lnTo>
                    <a:pt x="3127254" y="1054199"/>
                  </a:lnTo>
                </a:path>
                <a:path w="4614545" h="1359535">
                  <a:moveTo>
                    <a:pt x="3107693" y="1028755"/>
                  </a:moveTo>
                  <a:lnTo>
                    <a:pt x="3107693" y="1079644"/>
                  </a:lnTo>
                </a:path>
                <a:path w="4614545" h="1359535">
                  <a:moveTo>
                    <a:pt x="3099780" y="1054199"/>
                  </a:moveTo>
                  <a:lnTo>
                    <a:pt x="3138904" y="1054199"/>
                  </a:lnTo>
                </a:path>
                <a:path w="4614545" h="1359535">
                  <a:moveTo>
                    <a:pt x="3119342" y="1028755"/>
                  </a:moveTo>
                  <a:lnTo>
                    <a:pt x="3119342" y="1079644"/>
                  </a:lnTo>
                </a:path>
                <a:path w="4614545" h="1359535">
                  <a:moveTo>
                    <a:pt x="3105606" y="1054199"/>
                  </a:moveTo>
                  <a:lnTo>
                    <a:pt x="3144729" y="1054199"/>
                  </a:lnTo>
                </a:path>
                <a:path w="4614545" h="1359535">
                  <a:moveTo>
                    <a:pt x="3125168" y="1028755"/>
                  </a:moveTo>
                  <a:lnTo>
                    <a:pt x="3125168" y="1079644"/>
                  </a:lnTo>
                </a:path>
                <a:path w="4614545" h="1359535">
                  <a:moveTo>
                    <a:pt x="3134645" y="1054199"/>
                  </a:moveTo>
                  <a:lnTo>
                    <a:pt x="3173768" y="1054199"/>
                  </a:lnTo>
                </a:path>
                <a:path w="4614545" h="1359535">
                  <a:moveTo>
                    <a:pt x="3154206" y="1028755"/>
                  </a:moveTo>
                  <a:lnTo>
                    <a:pt x="3154206" y="1079644"/>
                  </a:lnTo>
                </a:path>
                <a:path w="4614545" h="1359535">
                  <a:moveTo>
                    <a:pt x="3140469" y="1054199"/>
                  </a:moveTo>
                  <a:lnTo>
                    <a:pt x="3179593" y="1054199"/>
                  </a:lnTo>
                </a:path>
                <a:path w="4614545" h="1359535">
                  <a:moveTo>
                    <a:pt x="3160031" y="1028755"/>
                  </a:moveTo>
                  <a:lnTo>
                    <a:pt x="3160031" y="1079644"/>
                  </a:lnTo>
                </a:path>
                <a:path w="4614545" h="1359535">
                  <a:moveTo>
                    <a:pt x="3146294" y="1054199"/>
                  </a:moveTo>
                  <a:lnTo>
                    <a:pt x="3185417" y="1054199"/>
                  </a:lnTo>
                </a:path>
                <a:path w="4614545" h="1359535">
                  <a:moveTo>
                    <a:pt x="3165857" y="1028755"/>
                  </a:moveTo>
                  <a:lnTo>
                    <a:pt x="3165857" y="1079644"/>
                  </a:lnTo>
                </a:path>
                <a:path w="4614545" h="1359535">
                  <a:moveTo>
                    <a:pt x="3152033" y="1054199"/>
                  </a:moveTo>
                  <a:lnTo>
                    <a:pt x="3191157" y="1054199"/>
                  </a:lnTo>
                </a:path>
                <a:path w="4614545" h="1359535">
                  <a:moveTo>
                    <a:pt x="3171595" y="1028755"/>
                  </a:moveTo>
                  <a:lnTo>
                    <a:pt x="3171595" y="1079644"/>
                  </a:lnTo>
                </a:path>
                <a:path w="4614545" h="1359535">
                  <a:moveTo>
                    <a:pt x="3181158" y="1076138"/>
                  </a:moveTo>
                  <a:lnTo>
                    <a:pt x="3220282" y="1076138"/>
                  </a:lnTo>
                </a:path>
                <a:path w="4614545" h="1359535">
                  <a:moveTo>
                    <a:pt x="3200720" y="1050693"/>
                  </a:moveTo>
                  <a:lnTo>
                    <a:pt x="3200720" y="1101582"/>
                  </a:lnTo>
                </a:path>
                <a:path w="4614545" h="1359535">
                  <a:moveTo>
                    <a:pt x="3192721" y="1098304"/>
                  </a:moveTo>
                  <a:lnTo>
                    <a:pt x="3231844" y="1098304"/>
                  </a:lnTo>
                </a:path>
                <a:path w="4614545" h="1359535">
                  <a:moveTo>
                    <a:pt x="3212283" y="1072859"/>
                  </a:moveTo>
                  <a:lnTo>
                    <a:pt x="3212283" y="1123747"/>
                  </a:lnTo>
                </a:path>
                <a:path w="4614545" h="1359535">
                  <a:moveTo>
                    <a:pt x="3227585" y="1121147"/>
                  </a:moveTo>
                  <a:lnTo>
                    <a:pt x="3266708" y="1121147"/>
                  </a:lnTo>
                </a:path>
                <a:path w="4614545" h="1359535">
                  <a:moveTo>
                    <a:pt x="3247147" y="1095702"/>
                  </a:moveTo>
                  <a:lnTo>
                    <a:pt x="3247147" y="1146591"/>
                  </a:lnTo>
                </a:path>
                <a:path w="4614545" h="1359535">
                  <a:moveTo>
                    <a:pt x="3233410" y="1121147"/>
                  </a:moveTo>
                  <a:lnTo>
                    <a:pt x="3272533" y="1121147"/>
                  </a:lnTo>
                </a:path>
                <a:path w="4614545" h="1359535">
                  <a:moveTo>
                    <a:pt x="3252971" y="1095702"/>
                  </a:moveTo>
                  <a:lnTo>
                    <a:pt x="3252971" y="1146591"/>
                  </a:lnTo>
                </a:path>
                <a:path w="4614545" h="1359535">
                  <a:moveTo>
                    <a:pt x="3239235" y="1121147"/>
                  </a:moveTo>
                  <a:lnTo>
                    <a:pt x="3278358" y="1121147"/>
                  </a:lnTo>
                </a:path>
                <a:path w="4614545" h="1359535">
                  <a:moveTo>
                    <a:pt x="3258796" y="1095702"/>
                  </a:moveTo>
                  <a:lnTo>
                    <a:pt x="3258796" y="1146591"/>
                  </a:lnTo>
                </a:path>
                <a:path w="4614545" h="1359535">
                  <a:moveTo>
                    <a:pt x="3268273" y="1169322"/>
                  </a:moveTo>
                  <a:lnTo>
                    <a:pt x="3307396" y="1169322"/>
                  </a:lnTo>
                </a:path>
                <a:path w="4614545" h="1359535">
                  <a:moveTo>
                    <a:pt x="3287834" y="1143877"/>
                  </a:moveTo>
                  <a:lnTo>
                    <a:pt x="3287834" y="1194766"/>
                  </a:lnTo>
                </a:path>
                <a:path w="4614545" h="1359535">
                  <a:moveTo>
                    <a:pt x="3337912" y="1169322"/>
                  </a:moveTo>
                  <a:lnTo>
                    <a:pt x="3377036" y="1169322"/>
                  </a:lnTo>
                </a:path>
                <a:path w="4614545" h="1359535">
                  <a:moveTo>
                    <a:pt x="3357475" y="1143877"/>
                  </a:moveTo>
                  <a:lnTo>
                    <a:pt x="3357475" y="1194766"/>
                  </a:lnTo>
                </a:path>
                <a:path w="4614545" h="1359535">
                  <a:moveTo>
                    <a:pt x="3343738" y="1169322"/>
                  </a:moveTo>
                  <a:lnTo>
                    <a:pt x="3382862" y="1169322"/>
                  </a:lnTo>
                </a:path>
                <a:path w="4614545" h="1359535">
                  <a:moveTo>
                    <a:pt x="3363301" y="1143877"/>
                  </a:moveTo>
                  <a:lnTo>
                    <a:pt x="3363301" y="1194766"/>
                  </a:lnTo>
                </a:path>
                <a:path w="4614545" h="1359535">
                  <a:moveTo>
                    <a:pt x="3355388" y="1169322"/>
                  </a:moveTo>
                  <a:lnTo>
                    <a:pt x="3394512" y="1169322"/>
                  </a:lnTo>
                </a:path>
                <a:path w="4614545" h="1359535">
                  <a:moveTo>
                    <a:pt x="3374950" y="1143877"/>
                  </a:moveTo>
                  <a:lnTo>
                    <a:pt x="3374950" y="1194766"/>
                  </a:lnTo>
                </a:path>
                <a:path w="4614545" h="1359535">
                  <a:moveTo>
                    <a:pt x="3378602" y="1169322"/>
                  </a:moveTo>
                  <a:lnTo>
                    <a:pt x="3417725" y="1169322"/>
                  </a:lnTo>
                </a:path>
                <a:path w="4614545" h="1359535">
                  <a:moveTo>
                    <a:pt x="3398164" y="1143877"/>
                  </a:moveTo>
                  <a:lnTo>
                    <a:pt x="3398164" y="1194766"/>
                  </a:lnTo>
                </a:path>
                <a:path w="4614545" h="1359535">
                  <a:moveTo>
                    <a:pt x="3390252" y="1169322"/>
                  </a:moveTo>
                  <a:lnTo>
                    <a:pt x="3429375" y="1169322"/>
                  </a:lnTo>
                </a:path>
                <a:path w="4614545" h="1359535">
                  <a:moveTo>
                    <a:pt x="3409813" y="1143877"/>
                  </a:moveTo>
                  <a:lnTo>
                    <a:pt x="3409813" y="1194766"/>
                  </a:lnTo>
                </a:path>
                <a:path w="4614545" h="1359535">
                  <a:moveTo>
                    <a:pt x="3430854" y="1169322"/>
                  </a:moveTo>
                  <a:lnTo>
                    <a:pt x="3469977" y="1169322"/>
                  </a:lnTo>
                </a:path>
                <a:path w="4614545" h="1359535">
                  <a:moveTo>
                    <a:pt x="3450415" y="1143877"/>
                  </a:moveTo>
                  <a:lnTo>
                    <a:pt x="3450415" y="1194766"/>
                  </a:lnTo>
                </a:path>
                <a:path w="4614545" h="1359535">
                  <a:moveTo>
                    <a:pt x="3442504" y="1169322"/>
                  </a:moveTo>
                  <a:lnTo>
                    <a:pt x="3481627" y="1169322"/>
                  </a:lnTo>
                </a:path>
                <a:path w="4614545" h="1359535">
                  <a:moveTo>
                    <a:pt x="3462065" y="1143877"/>
                  </a:moveTo>
                  <a:lnTo>
                    <a:pt x="3462065" y="1194766"/>
                  </a:lnTo>
                </a:path>
                <a:path w="4614545" h="1359535">
                  <a:moveTo>
                    <a:pt x="3471542" y="1169322"/>
                  </a:moveTo>
                  <a:lnTo>
                    <a:pt x="3510665" y="1169322"/>
                  </a:lnTo>
                </a:path>
                <a:path w="4614545" h="1359535">
                  <a:moveTo>
                    <a:pt x="3491103" y="1143877"/>
                  </a:moveTo>
                  <a:lnTo>
                    <a:pt x="3491103" y="1194766"/>
                  </a:lnTo>
                </a:path>
                <a:path w="4614545" h="1359535">
                  <a:moveTo>
                    <a:pt x="3477367" y="1169322"/>
                  </a:moveTo>
                  <a:lnTo>
                    <a:pt x="3516491" y="1169322"/>
                  </a:lnTo>
                </a:path>
                <a:path w="4614545" h="1359535">
                  <a:moveTo>
                    <a:pt x="3496929" y="1143877"/>
                  </a:moveTo>
                  <a:lnTo>
                    <a:pt x="3496929" y="1194766"/>
                  </a:lnTo>
                </a:path>
                <a:path w="4614545" h="1359535">
                  <a:moveTo>
                    <a:pt x="3483192" y="1169322"/>
                  </a:moveTo>
                  <a:lnTo>
                    <a:pt x="3522315" y="1169322"/>
                  </a:lnTo>
                </a:path>
                <a:path w="4614545" h="1359535">
                  <a:moveTo>
                    <a:pt x="3502754" y="1143877"/>
                  </a:moveTo>
                  <a:lnTo>
                    <a:pt x="3502754" y="1194766"/>
                  </a:lnTo>
                </a:path>
                <a:path w="4614545" h="1359535">
                  <a:moveTo>
                    <a:pt x="3506406" y="1169322"/>
                  </a:moveTo>
                  <a:lnTo>
                    <a:pt x="3545529" y="1169322"/>
                  </a:lnTo>
                </a:path>
                <a:path w="4614545" h="1359535">
                  <a:moveTo>
                    <a:pt x="3525967" y="1143877"/>
                  </a:moveTo>
                  <a:lnTo>
                    <a:pt x="3525967" y="1194766"/>
                  </a:lnTo>
                </a:path>
                <a:path w="4614545" h="1359535">
                  <a:moveTo>
                    <a:pt x="3535444" y="1169322"/>
                  </a:moveTo>
                  <a:lnTo>
                    <a:pt x="3574567" y="1169322"/>
                  </a:lnTo>
                </a:path>
                <a:path w="4614545" h="1359535">
                  <a:moveTo>
                    <a:pt x="3555006" y="1143877"/>
                  </a:moveTo>
                  <a:lnTo>
                    <a:pt x="3555006" y="1194766"/>
                  </a:lnTo>
                </a:path>
                <a:path w="4614545" h="1359535">
                  <a:moveTo>
                    <a:pt x="3558657" y="1169322"/>
                  </a:moveTo>
                  <a:lnTo>
                    <a:pt x="3597781" y="1169322"/>
                  </a:lnTo>
                </a:path>
                <a:path w="4614545" h="1359535">
                  <a:moveTo>
                    <a:pt x="3578219" y="1143877"/>
                  </a:moveTo>
                  <a:lnTo>
                    <a:pt x="3578219" y="1194766"/>
                  </a:lnTo>
                </a:path>
                <a:path w="4614545" h="1359535">
                  <a:moveTo>
                    <a:pt x="3564482" y="1169322"/>
                  </a:moveTo>
                  <a:lnTo>
                    <a:pt x="3603605" y="1169322"/>
                  </a:lnTo>
                </a:path>
                <a:path w="4614545" h="1359535">
                  <a:moveTo>
                    <a:pt x="3584044" y="1143877"/>
                  </a:moveTo>
                  <a:lnTo>
                    <a:pt x="3584044" y="1194766"/>
                  </a:lnTo>
                </a:path>
                <a:path w="4614545" h="1359535">
                  <a:moveTo>
                    <a:pt x="3587696" y="1202796"/>
                  </a:moveTo>
                  <a:lnTo>
                    <a:pt x="3626819" y="1202796"/>
                  </a:lnTo>
                </a:path>
                <a:path w="4614545" h="1359535">
                  <a:moveTo>
                    <a:pt x="3607258" y="1177351"/>
                  </a:moveTo>
                  <a:lnTo>
                    <a:pt x="3607258" y="1228240"/>
                  </a:lnTo>
                </a:path>
                <a:path w="4614545" h="1359535">
                  <a:moveTo>
                    <a:pt x="3593520" y="1236949"/>
                  </a:moveTo>
                  <a:lnTo>
                    <a:pt x="3632644" y="1236949"/>
                  </a:lnTo>
                </a:path>
                <a:path w="4614545" h="1359535">
                  <a:moveTo>
                    <a:pt x="3613082" y="1211504"/>
                  </a:moveTo>
                  <a:lnTo>
                    <a:pt x="3613082" y="1262393"/>
                  </a:lnTo>
                </a:path>
                <a:path w="4614545" h="1359535">
                  <a:moveTo>
                    <a:pt x="3599346" y="1236949"/>
                  </a:moveTo>
                  <a:lnTo>
                    <a:pt x="3638469" y="1236949"/>
                  </a:lnTo>
                </a:path>
                <a:path w="4614545" h="1359535">
                  <a:moveTo>
                    <a:pt x="3618908" y="1211504"/>
                  </a:moveTo>
                  <a:lnTo>
                    <a:pt x="3618908" y="1262393"/>
                  </a:lnTo>
                </a:path>
                <a:path w="4614545" h="1359535">
                  <a:moveTo>
                    <a:pt x="3605171" y="1236949"/>
                  </a:moveTo>
                  <a:lnTo>
                    <a:pt x="3644294" y="1236949"/>
                  </a:lnTo>
                </a:path>
                <a:path w="4614545" h="1359535">
                  <a:moveTo>
                    <a:pt x="3624733" y="1211504"/>
                  </a:moveTo>
                  <a:lnTo>
                    <a:pt x="3624733" y="1262393"/>
                  </a:lnTo>
                </a:path>
                <a:path w="4614545" h="1359535">
                  <a:moveTo>
                    <a:pt x="3657423" y="1236949"/>
                  </a:moveTo>
                  <a:lnTo>
                    <a:pt x="3696546" y="1236949"/>
                  </a:lnTo>
                </a:path>
                <a:path w="4614545" h="1359535">
                  <a:moveTo>
                    <a:pt x="3676985" y="1211504"/>
                  </a:moveTo>
                  <a:lnTo>
                    <a:pt x="3676985" y="1262393"/>
                  </a:lnTo>
                </a:path>
                <a:path w="4614545" h="1359535">
                  <a:moveTo>
                    <a:pt x="3669072" y="1236949"/>
                  </a:moveTo>
                  <a:lnTo>
                    <a:pt x="3708196" y="1236949"/>
                  </a:lnTo>
                </a:path>
                <a:path w="4614545" h="1359535">
                  <a:moveTo>
                    <a:pt x="3688634" y="1211504"/>
                  </a:moveTo>
                  <a:lnTo>
                    <a:pt x="3688634" y="1262393"/>
                  </a:lnTo>
                </a:path>
                <a:path w="4614545" h="1359535">
                  <a:moveTo>
                    <a:pt x="3680636" y="1236949"/>
                  </a:moveTo>
                  <a:lnTo>
                    <a:pt x="3719760" y="1236949"/>
                  </a:lnTo>
                </a:path>
                <a:path w="4614545" h="1359535">
                  <a:moveTo>
                    <a:pt x="3700198" y="1211504"/>
                  </a:moveTo>
                  <a:lnTo>
                    <a:pt x="3700198" y="1262393"/>
                  </a:lnTo>
                </a:path>
                <a:path w="4614545" h="1359535">
                  <a:moveTo>
                    <a:pt x="3686461" y="1236949"/>
                  </a:moveTo>
                  <a:lnTo>
                    <a:pt x="3725584" y="1236949"/>
                  </a:lnTo>
                </a:path>
                <a:path w="4614545" h="1359535">
                  <a:moveTo>
                    <a:pt x="3706023" y="1211504"/>
                  </a:moveTo>
                  <a:lnTo>
                    <a:pt x="3706023" y="1262393"/>
                  </a:lnTo>
                </a:path>
                <a:path w="4614545" h="1359535">
                  <a:moveTo>
                    <a:pt x="3715499" y="1236949"/>
                  </a:moveTo>
                  <a:lnTo>
                    <a:pt x="3754623" y="1236949"/>
                  </a:lnTo>
                </a:path>
                <a:path w="4614545" h="1359535">
                  <a:moveTo>
                    <a:pt x="3735061" y="1211504"/>
                  </a:moveTo>
                  <a:lnTo>
                    <a:pt x="3735061" y="1262393"/>
                  </a:lnTo>
                </a:path>
                <a:path w="4614545" h="1359535">
                  <a:moveTo>
                    <a:pt x="3721325" y="1236949"/>
                  </a:moveTo>
                  <a:lnTo>
                    <a:pt x="3760448" y="1236949"/>
                  </a:lnTo>
                </a:path>
                <a:path w="4614545" h="1359535">
                  <a:moveTo>
                    <a:pt x="3740886" y="1211504"/>
                  </a:moveTo>
                  <a:lnTo>
                    <a:pt x="3740886" y="1262393"/>
                  </a:lnTo>
                </a:path>
                <a:path w="4614545" h="1359535">
                  <a:moveTo>
                    <a:pt x="3727150" y="1236949"/>
                  </a:moveTo>
                  <a:lnTo>
                    <a:pt x="3766273" y="1236949"/>
                  </a:lnTo>
                </a:path>
                <a:path w="4614545" h="1359535">
                  <a:moveTo>
                    <a:pt x="3746711" y="1211504"/>
                  </a:moveTo>
                  <a:lnTo>
                    <a:pt x="3746711" y="1262393"/>
                  </a:lnTo>
                </a:path>
                <a:path w="4614545" h="1359535">
                  <a:moveTo>
                    <a:pt x="3756188" y="1282184"/>
                  </a:moveTo>
                  <a:lnTo>
                    <a:pt x="3795312" y="1282184"/>
                  </a:lnTo>
                </a:path>
                <a:path w="4614545" h="1359535">
                  <a:moveTo>
                    <a:pt x="3775750" y="1256739"/>
                  </a:moveTo>
                  <a:lnTo>
                    <a:pt x="3775750" y="1307627"/>
                  </a:lnTo>
                </a:path>
                <a:path w="4614545" h="1359535">
                  <a:moveTo>
                    <a:pt x="3762013" y="1282184"/>
                  </a:moveTo>
                  <a:lnTo>
                    <a:pt x="3801136" y="1282184"/>
                  </a:lnTo>
                </a:path>
                <a:path w="4614545" h="1359535">
                  <a:moveTo>
                    <a:pt x="3781575" y="1256739"/>
                  </a:moveTo>
                  <a:lnTo>
                    <a:pt x="3781575" y="1307627"/>
                  </a:lnTo>
                </a:path>
                <a:path w="4614545" h="1359535">
                  <a:moveTo>
                    <a:pt x="3767838" y="1282184"/>
                  </a:moveTo>
                  <a:lnTo>
                    <a:pt x="3806962" y="1282184"/>
                  </a:lnTo>
                </a:path>
                <a:path w="4614545" h="1359535">
                  <a:moveTo>
                    <a:pt x="3787400" y="1256739"/>
                  </a:moveTo>
                  <a:lnTo>
                    <a:pt x="3787400" y="1307627"/>
                  </a:lnTo>
                </a:path>
                <a:path w="4614545" h="1359535">
                  <a:moveTo>
                    <a:pt x="3814265" y="1282184"/>
                  </a:moveTo>
                  <a:lnTo>
                    <a:pt x="3853389" y="1282184"/>
                  </a:lnTo>
                </a:path>
                <a:path w="4614545" h="1359535">
                  <a:moveTo>
                    <a:pt x="3833827" y="1256739"/>
                  </a:moveTo>
                  <a:lnTo>
                    <a:pt x="3833827" y="1307627"/>
                  </a:lnTo>
                </a:path>
                <a:path w="4614545" h="1359535">
                  <a:moveTo>
                    <a:pt x="3825915" y="1334090"/>
                  </a:moveTo>
                  <a:lnTo>
                    <a:pt x="3865038" y="1334090"/>
                  </a:lnTo>
                </a:path>
                <a:path w="4614545" h="1359535">
                  <a:moveTo>
                    <a:pt x="3845477" y="1308646"/>
                  </a:moveTo>
                  <a:lnTo>
                    <a:pt x="3845477" y="1359535"/>
                  </a:lnTo>
                </a:path>
                <a:path w="4614545" h="1359535">
                  <a:moveTo>
                    <a:pt x="3831740" y="1334090"/>
                  </a:moveTo>
                  <a:lnTo>
                    <a:pt x="3870863" y="1334090"/>
                  </a:lnTo>
                </a:path>
                <a:path w="4614545" h="1359535">
                  <a:moveTo>
                    <a:pt x="3851302" y="1308646"/>
                  </a:moveTo>
                  <a:lnTo>
                    <a:pt x="3851302" y="1359535"/>
                  </a:lnTo>
                </a:path>
                <a:path w="4614545" h="1359535">
                  <a:moveTo>
                    <a:pt x="3843303" y="1334090"/>
                  </a:moveTo>
                  <a:lnTo>
                    <a:pt x="3882426" y="1334090"/>
                  </a:lnTo>
                </a:path>
                <a:path w="4614545" h="1359535">
                  <a:moveTo>
                    <a:pt x="3862865" y="1308646"/>
                  </a:moveTo>
                  <a:lnTo>
                    <a:pt x="3862865" y="1359535"/>
                  </a:lnTo>
                </a:path>
                <a:path w="4614545" h="1359535">
                  <a:moveTo>
                    <a:pt x="3872341" y="1334090"/>
                  </a:moveTo>
                  <a:lnTo>
                    <a:pt x="3911465" y="1334090"/>
                  </a:lnTo>
                </a:path>
                <a:path w="4614545" h="1359535">
                  <a:moveTo>
                    <a:pt x="3891904" y="1308646"/>
                  </a:moveTo>
                  <a:lnTo>
                    <a:pt x="3891904" y="1359535"/>
                  </a:lnTo>
                </a:path>
                <a:path w="4614545" h="1359535">
                  <a:moveTo>
                    <a:pt x="3889816" y="1334090"/>
                  </a:moveTo>
                  <a:lnTo>
                    <a:pt x="3928939" y="1334090"/>
                  </a:lnTo>
                </a:path>
                <a:path w="4614545" h="1359535">
                  <a:moveTo>
                    <a:pt x="3909379" y="1308646"/>
                  </a:moveTo>
                  <a:lnTo>
                    <a:pt x="3909379" y="1359535"/>
                  </a:lnTo>
                </a:path>
                <a:path w="4614545" h="1359535">
                  <a:moveTo>
                    <a:pt x="3907204" y="1334090"/>
                  </a:moveTo>
                  <a:lnTo>
                    <a:pt x="3946328" y="1334090"/>
                  </a:lnTo>
                </a:path>
                <a:path w="4614545" h="1359535">
                  <a:moveTo>
                    <a:pt x="3926767" y="1308646"/>
                  </a:moveTo>
                  <a:lnTo>
                    <a:pt x="3926767" y="1359535"/>
                  </a:lnTo>
                </a:path>
                <a:path w="4614545" h="1359535">
                  <a:moveTo>
                    <a:pt x="3913030" y="1334090"/>
                  </a:moveTo>
                  <a:lnTo>
                    <a:pt x="3952153" y="1334090"/>
                  </a:lnTo>
                </a:path>
                <a:path w="4614545" h="1359535">
                  <a:moveTo>
                    <a:pt x="3932593" y="1308646"/>
                  </a:moveTo>
                  <a:lnTo>
                    <a:pt x="3932593" y="1359535"/>
                  </a:lnTo>
                </a:path>
                <a:path w="4614545" h="1359535">
                  <a:moveTo>
                    <a:pt x="3924680" y="1334090"/>
                  </a:moveTo>
                  <a:lnTo>
                    <a:pt x="3963803" y="1334090"/>
                  </a:lnTo>
                </a:path>
                <a:path w="4614545" h="1359535">
                  <a:moveTo>
                    <a:pt x="3944242" y="1308646"/>
                  </a:moveTo>
                  <a:lnTo>
                    <a:pt x="3944242" y="1359535"/>
                  </a:lnTo>
                </a:path>
                <a:path w="4614545" h="1359535">
                  <a:moveTo>
                    <a:pt x="3930419" y="1334090"/>
                  </a:moveTo>
                  <a:lnTo>
                    <a:pt x="3969542" y="1334090"/>
                  </a:lnTo>
                </a:path>
                <a:path w="4614545" h="1359535">
                  <a:moveTo>
                    <a:pt x="3949980" y="1308646"/>
                  </a:moveTo>
                  <a:lnTo>
                    <a:pt x="3949980" y="1359535"/>
                  </a:lnTo>
                </a:path>
                <a:path w="4614545" h="1359535">
                  <a:moveTo>
                    <a:pt x="3953718" y="1334090"/>
                  </a:moveTo>
                  <a:lnTo>
                    <a:pt x="3992841" y="1334090"/>
                  </a:lnTo>
                </a:path>
                <a:path w="4614545" h="1359535">
                  <a:moveTo>
                    <a:pt x="3973281" y="1308646"/>
                  </a:moveTo>
                  <a:lnTo>
                    <a:pt x="3973281" y="1359535"/>
                  </a:lnTo>
                </a:path>
                <a:path w="4614545" h="1359535">
                  <a:moveTo>
                    <a:pt x="3965282" y="1334090"/>
                  </a:moveTo>
                  <a:lnTo>
                    <a:pt x="4004405" y="1334090"/>
                  </a:lnTo>
                </a:path>
                <a:path w="4614545" h="1359535">
                  <a:moveTo>
                    <a:pt x="3984844" y="1308646"/>
                  </a:moveTo>
                  <a:lnTo>
                    <a:pt x="3984844" y="1359535"/>
                  </a:lnTo>
                </a:path>
                <a:path w="4614545" h="1359535">
                  <a:moveTo>
                    <a:pt x="4005971" y="1334090"/>
                  </a:moveTo>
                  <a:lnTo>
                    <a:pt x="4045094" y="1334090"/>
                  </a:lnTo>
                </a:path>
                <a:path w="4614545" h="1359535">
                  <a:moveTo>
                    <a:pt x="4025532" y="1308646"/>
                  </a:moveTo>
                  <a:lnTo>
                    <a:pt x="4025532" y="1359535"/>
                  </a:lnTo>
                </a:path>
                <a:path w="4614545" h="1359535">
                  <a:moveTo>
                    <a:pt x="4029184" y="1334090"/>
                  </a:moveTo>
                  <a:lnTo>
                    <a:pt x="4068307" y="1334090"/>
                  </a:lnTo>
                </a:path>
                <a:path w="4614545" h="1359535">
                  <a:moveTo>
                    <a:pt x="4048746" y="1308646"/>
                  </a:moveTo>
                  <a:lnTo>
                    <a:pt x="4048746" y="1359535"/>
                  </a:lnTo>
                </a:path>
                <a:path w="4614545" h="1359535">
                  <a:moveTo>
                    <a:pt x="4040833" y="1334090"/>
                  </a:moveTo>
                  <a:lnTo>
                    <a:pt x="4079957" y="1334090"/>
                  </a:lnTo>
                </a:path>
                <a:path w="4614545" h="1359535">
                  <a:moveTo>
                    <a:pt x="4060395" y="1308646"/>
                  </a:moveTo>
                  <a:lnTo>
                    <a:pt x="4060395" y="1359535"/>
                  </a:lnTo>
                </a:path>
                <a:path w="4614545" h="1359535">
                  <a:moveTo>
                    <a:pt x="4046659" y="1334090"/>
                  </a:moveTo>
                  <a:lnTo>
                    <a:pt x="4085782" y="1334090"/>
                  </a:lnTo>
                </a:path>
                <a:path w="4614545" h="1359535">
                  <a:moveTo>
                    <a:pt x="4066221" y="1308646"/>
                  </a:moveTo>
                  <a:lnTo>
                    <a:pt x="4066221" y="1359535"/>
                  </a:lnTo>
                </a:path>
                <a:path w="4614545" h="1359535">
                  <a:moveTo>
                    <a:pt x="4127949" y="1334090"/>
                  </a:moveTo>
                  <a:lnTo>
                    <a:pt x="4167072" y="1334090"/>
                  </a:lnTo>
                </a:path>
                <a:path w="4614545" h="1359535">
                  <a:moveTo>
                    <a:pt x="4147510" y="1308646"/>
                  </a:moveTo>
                  <a:lnTo>
                    <a:pt x="4147510" y="1359535"/>
                  </a:lnTo>
                </a:path>
                <a:path w="4614545" h="1359535">
                  <a:moveTo>
                    <a:pt x="4203501" y="1334090"/>
                  </a:moveTo>
                  <a:lnTo>
                    <a:pt x="4242625" y="1334090"/>
                  </a:lnTo>
                </a:path>
                <a:path w="4614545" h="1359535">
                  <a:moveTo>
                    <a:pt x="4223062" y="1308646"/>
                  </a:moveTo>
                  <a:lnTo>
                    <a:pt x="4223062" y="1359535"/>
                  </a:lnTo>
                </a:path>
                <a:path w="4614545" h="1359535">
                  <a:moveTo>
                    <a:pt x="4215064" y="1334090"/>
                  </a:moveTo>
                  <a:lnTo>
                    <a:pt x="4254187" y="1334090"/>
                  </a:lnTo>
                </a:path>
                <a:path w="4614545" h="1359535">
                  <a:moveTo>
                    <a:pt x="4234627" y="1308646"/>
                  </a:moveTo>
                  <a:lnTo>
                    <a:pt x="4234627" y="1359535"/>
                  </a:lnTo>
                </a:path>
                <a:path w="4614545" h="1359535">
                  <a:moveTo>
                    <a:pt x="4244102" y="1334090"/>
                  </a:moveTo>
                  <a:lnTo>
                    <a:pt x="4283226" y="1334090"/>
                  </a:lnTo>
                </a:path>
                <a:path w="4614545" h="1359535">
                  <a:moveTo>
                    <a:pt x="4263664" y="1308646"/>
                  </a:moveTo>
                  <a:lnTo>
                    <a:pt x="4263664" y="1359535"/>
                  </a:lnTo>
                </a:path>
                <a:path w="4614545" h="1359535">
                  <a:moveTo>
                    <a:pt x="4278966" y="1334090"/>
                  </a:moveTo>
                  <a:lnTo>
                    <a:pt x="4318089" y="1334090"/>
                  </a:lnTo>
                </a:path>
                <a:path w="4614545" h="1359535">
                  <a:moveTo>
                    <a:pt x="4298528" y="1308646"/>
                  </a:moveTo>
                  <a:lnTo>
                    <a:pt x="4298528" y="1359535"/>
                  </a:lnTo>
                </a:path>
                <a:path w="4614545" h="1359535">
                  <a:moveTo>
                    <a:pt x="4319654" y="1334090"/>
                  </a:moveTo>
                  <a:lnTo>
                    <a:pt x="4358778" y="1334090"/>
                  </a:lnTo>
                </a:path>
                <a:path w="4614545" h="1359535">
                  <a:moveTo>
                    <a:pt x="4339216" y="1308646"/>
                  </a:moveTo>
                  <a:lnTo>
                    <a:pt x="4339216" y="1359535"/>
                  </a:lnTo>
                </a:path>
                <a:path w="4614545" h="1359535">
                  <a:moveTo>
                    <a:pt x="4371907" y="1334090"/>
                  </a:moveTo>
                  <a:lnTo>
                    <a:pt x="4411031" y="1334090"/>
                  </a:lnTo>
                </a:path>
                <a:path w="4614545" h="1359535">
                  <a:moveTo>
                    <a:pt x="4391468" y="1308646"/>
                  </a:moveTo>
                  <a:lnTo>
                    <a:pt x="4391468" y="1359535"/>
                  </a:lnTo>
                </a:path>
                <a:path w="4614545" h="1359535">
                  <a:moveTo>
                    <a:pt x="4377732" y="1334090"/>
                  </a:moveTo>
                  <a:lnTo>
                    <a:pt x="4416855" y="1334090"/>
                  </a:lnTo>
                </a:path>
                <a:path w="4614545" h="1359535">
                  <a:moveTo>
                    <a:pt x="4397293" y="1308646"/>
                  </a:moveTo>
                  <a:lnTo>
                    <a:pt x="4397293" y="1359535"/>
                  </a:lnTo>
                </a:path>
                <a:path w="4614545" h="1359535">
                  <a:moveTo>
                    <a:pt x="4412595" y="1334090"/>
                  </a:moveTo>
                  <a:lnTo>
                    <a:pt x="4451718" y="1334090"/>
                  </a:lnTo>
                </a:path>
                <a:path w="4614545" h="1359535">
                  <a:moveTo>
                    <a:pt x="4432156" y="1308646"/>
                  </a:moveTo>
                  <a:lnTo>
                    <a:pt x="4432156" y="1359535"/>
                  </a:lnTo>
                </a:path>
                <a:path w="4614545" h="1359535">
                  <a:moveTo>
                    <a:pt x="4563613" y="1334090"/>
                  </a:moveTo>
                  <a:lnTo>
                    <a:pt x="4602736" y="1334090"/>
                  </a:lnTo>
                </a:path>
                <a:path w="4614545" h="1359535">
                  <a:moveTo>
                    <a:pt x="4583174" y="1308646"/>
                  </a:moveTo>
                  <a:lnTo>
                    <a:pt x="4583174" y="1359535"/>
                  </a:lnTo>
                </a:path>
                <a:path w="4614545" h="1359535">
                  <a:moveTo>
                    <a:pt x="4575262" y="1334090"/>
                  </a:moveTo>
                  <a:lnTo>
                    <a:pt x="4614386" y="1334090"/>
                  </a:lnTo>
                </a:path>
                <a:path w="4614545" h="1359535">
                  <a:moveTo>
                    <a:pt x="4594824" y="1308646"/>
                  </a:moveTo>
                  <a:lnTo>
                    <a:pt x="4594824" y="1359535"/>
                  </a:lnTo>
                </a:path>
              </a:pathLst>
            </a:custGeom>
            <a:ln w="6350">
              <a:solidFill>
                <a:srgbClr val="3F4444"/>
              </a:solidFill>
            </a:ln>
          </p:spPr>
          <p:txBody>
            <a:bodyPr wrap="square" lIns="0" tIns="0" rIns="0" bIns="0" rtlCol="0"/>
            <a:lstStyle/>
            <a:p>
              <a:endParaRPr sz="1800"/>
            </a:p>
          </p:txBody>
        </p:sp>
      </p:grpSp>
      <p:grpSp>
        <p:nvGrpSpPr>
          <p:cNvPr id="90" name="object 90"/>
          <p:cNvGrpSpPr/>
          <p:nvPr/>
        </p:nvGrpSpPr>
        <p:grpSpPr>
          <a:xfrm>
            <a:off x="5186239" y="1278258"/>
            <a:ext cx="3795236" cy="2323148"/>
            <a:chOff x="6914984" y="1701169"/>
            <a:chExt cx="5060315" cy="3097530"/>
          </a:xfrm>
        </p:grpSpPr>
        <p:sp>
          <p:nvSpPr>
            <p:cNvPr id="91" name="object 91"/>
            <p:cNvSpPr/>
            <p:nvPr/>
          </p:nvSpPr>
          <p:spPr>
            <a:xfrm>
              <a:off x="6989178" y="1705279"/>
              <a:ext cx="0" cy="3093085"/>
            </a:xfrm>
            <a:custGeom>
              <a:avLst/>
              <a:gdLst/>
              <a:ahLst/>
              <a:cxnLst/>
              <a:rect l="l" t="t" r="r" b="b"/>
              <a:pathLst>
                <a:path h="3093085">
                  <a:moveTo>
                    <a:pt x="0" y="3092901"/>
                  </a:moveTo>
                  <a:lnTo>
                    <a:pt x="0" y="0"/>
                  </a:lnTo>
                </a:path>
              </a:pathLst>
            </a:custGeom>
            <a:solidFill>
              <a:srgbClr val="003366"/>
            </a:solidFill>
          </p:spPr>
          <p:txBody>
            <a:bodyPr wrap="square" lIns="0" tIns="0" rIns="0" bIns="0" rtlCol="0"/>
            <a:lstStyle/>
            <a:p>
              <a:endParaRPr sz="1800"/>
            </a:p>
          </p:txBody>
        </p:sp>
        <p:sp>
          <p:nvSpPr>
            <p:cNvPr id="92" name="object 92"/>
            <p:cNvSpPr/>
            <p:nvPr/>
          </p:nvSpPr>
          <p:spPr>
            <a:xfrm>
              <a:off x="6989178" y="1705279"/>
              <a:ext cx="0" cy="3093085"/>
            </a:xfrm>
            <a:custGeom>
              <a:avLst/>
              <a:gdLst/>
              <a:ahLst/>
              <a:cxnLst/>
              <a:rect l="l" t="t" r="r" b="b"/>
              <a:pathLst>
                <a:path h="3093085">
                  <a:moveTo>
                    <a:pt x="0" y="0"/>
                  </a:moveTo>
                  <a:lnTo>
                    <a:pt x="0" y="3092901"/>
                  </a:lnTo>
                </a:path>
              </a:pathLst>
            </a:custGeom>
            <a:ln w="9525">
              <a:solidFill>
                <a:srgbClr val="3F4444"/>
              </a:solidFill>
            </a:ln>
          </p:spPr>
          <p:txBody>
            <a:bodyPr wrap="square" lIns="0" tIns="0" rIns="0" bIns="0" rtlCol="0"/>
            <a:lstStyle/>
            <a:p>
              <a:endParaRPr sz="1800"/>
            </a:p>
          </p:txBody>
        </p:sp>
        <p:sp>
          <p:nvSpPr>
            <p:cNvPr id="93" name="object 93"/>
            <p:cNvSpPr/>
            <p:nvPr/>
          </p:nvSpPr>
          <p:spPr>
            <a:xfrm>
              <a:off x="6930514" y="4735333"/>
              <a:ext cx="5039995" cy="6350"/>
            </a:xfrm>
            <a:custGeom>
              <a:avLst/>
              <a:gdLst/>
              <a:ahLst/>
              <a:cxnLst/>
              <a:rect l="l" t="t" r="r" b="b"/>
              <a:pathLst>
                <a:path w="5039995" h="6350">
                  <a:moveTo>
                    <a:pt x="5040000" y="0"/>
                  </a:moveTo>
                  <a:lnTo>
                    <a:pt x="0" y="6353"/>
                  </a:lnTo>
                </a:path>
              </a:pathLst>
            </a:custGeom>
            <a:solidFill>
              <a:srgbClr val="003366"/>
            </a:solidFill>
          </p:spPr>
          <p:txBody>
            <a:bodyPr wrap="square" lIns="0" tIns="0" rIns="0" bIns="0" rtlCol="0"/>
            <a:lstStyle/>
            <a:p>
              <a:endParaRPr sz="1800"/>
            </a:p>
          </p:txBody>
        </p:sp>
        <p:sp>
          <p:nvSpPr>
            <p:cNvPr id="94" name="object 94"/>
            <p:cNvSpPr/>
            <p:nvPr/>
          </p:nvSpPr>
          <p:spPr>
            <a:xfrm>
              <a:off x="6930514" y="4735333"/>
              <a:ext cx="5039995" cy="6350"/>
            </a:xfrm>
            <a:custGeom>
              <a:avLst/>
              <a:gdLst/>
              <a:ahLst/>
              <a:cxnLst/>
              <a:rect l="l" t="t" r="r" b="b"/>
              <a:pathLst>
                <a:path w="5039995" h="6350">
                  <a:moveTo>
                    <a:pt x="0" y="6353"/>
                  </a:moveTo>
                  <a:lnTo>
                    <a:pt x="5040000" y="0"/>
                  </a:lnTo>
                </a:path>
              </a:pathLst>
            </a:custGeom>
            <a:ln w="9525">
              <a:solidFill>
                <a:srgbClr val="3F4444"/>
              </a:solidFill>
            </a:ln>
          </p:spPr>
          <p:txBody>
            <a:bodyPr wrap="square" lIns="0" tIns="0" rIns="0" bIns="0" rtlCol="0"/>
            <a:lstStyle/>
            <a:p>
              <a:endParaRPr sz="1800"/>
            </a:p>
          </p:txBody>
        </p:sp>
        <p:sp>
          <p:nvSpPr>
            <p:cNvPr id="95" name="object 95"/>
            <p:cNvSpPr/>
            <p:nvPr/>
          </p:nvSpPr>
          <p:spPr>
            <a:xfrm>
              <a:off x="6987951"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96" name="object 96"/>
            <p:cNvSpPr/>
            <p:nvPr/>
          </p:nvSpPr>
          <p:spPr>
            <a:xfrm>
              <a:off x="6987951"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97" name="object 97"/>
            <p:cNvSpPr/>
            <p:nvPr/>
          </p:nvSpPr>
          <p:spPr>
            <a:xfrm>
              <a:off x="7341722"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98" name="object 98"/>
            <p:cNvSpPr/>
            <p:nvPr/>
          </p:nvSpPr>
          <p:spPr>
            <a:xfrm>
              <a:off x="7341722"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99" name="object 99"/>
            <p:cNvSpPr/>
            <p:nvPr/>
          </p:nvSpPr>
          <p:spPr>
            <a:xfrm>
              <a:off x="7695493"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100" name="object 100"/>
            <p:cNvSpPr/>
            <p:nvPr/>
          </p:nvSpPr>
          <p:spPr>
            <a:xfrm>
              <a:off x="7695493"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101" name="object 101"/>
            <p:cNvSpPr/>
            <p:nvPr/>
          </p:nvSpPr>
          <p:spPr>
            <a:xfrm>
              <a:off x="8049264"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102" name="object 102"/>
            <p:cNvSpPr/>
            <p:nvPr/>
          </p:nvSpPr>
          <p:spPr>
            <a:xfrm>
              <a:off x="8049264"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103" name="object 103"/>
            <p:cNvSpPr/>
            <p:nvPr/>
          </p:nvSpPr>
          <p:spPr>
            <a:xfrm>
              <a:off x="8403035"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104" name="object 104"/>
            <p:cNvSpPr/>
            <p:nvPr/>
          </p:nvSpPr>
          <p:spPr>
            <a:xfrm>
              <a:off x="8403035"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105" name="object 105"/>
            <p:cNvSpPr/>
            <p:nvPr/>
          </p:nvSpPr>
          <p:spPr>
            <a:xfrm>
              <a:off x="9110577"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106" name="object 106"/>
            <p:cNvSpPr/>
            <p:nvPr/>
          </p:nvSpPr>
          <p:spPr>
            <a:xfrm>
              <a:off x="9110577"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107" name="object 107"/>
            <p:cNvSpPr/>
            <p:nvPr/>
          </p:nvSpPr>
          <p:spPr>
            <a:xfrm>
              <a:off x="8756807"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108" name="object 108"/>
            <p:cNvSpPr/>
            <p:nvPr/>
          </p:nvSpPr>
          <p:spPr>
            <a:xfrm>
              <a:off x="8756807"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109" name="object 109"/>
            <p:cNvSpPr/>
            <p:nvPr/>
          </p:nvSpPr>
          <p:spPr>
            <a:xfrm>
              <a:off x="9464348"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110" name="object 110"/>
            <p:cNvSpPr/>
            <p:nvPr/>
          </p:nvSpPr>
          <p:spPr>
            <a:xfrm>
              <a:off x="9464348"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111" name="object 111"/>
            <p:cNvSpPr/>
            <p:nvPr/>
          </p:nvSpPr>
          <p:spPr>
            <a:xfrm>
              <a:off x="10171890"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112" name="object 112"/>
            <p:cNvSpPr/>
            <p:nvPr/>
          </p:nvSpPr>
          <p:spPr>
            <a:xfrm>
              <a:off x="10171890"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113" name="object 113"/>
            <p:cNvSpPr/>
            <p:nvPr/>
          </p:nvSpPr>
          <p:spPr>
            <a:xfrm>
              <a:off x="10879432"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114" name="object 114"/>
            <p:cNvSpPr/>
            <p:nvPr/>
          </p:nvSpPr>
          <p:spPr>
            <a:xfrm>
              <a:off x="10879432"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115" name="object 115"/>
            <p:cNvSpPr/>
            <p:nvPr/>
          </p:nvSpPr>
          <p:spPr>
            <a:xfrm>
              <a:off x="11940746"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116" name="object 116"/>
            <p:cNvSpPr/>
            <p:nvPr/>
          </p:nvSpPr>
          <p:spPr>
            <a:xfrm>
              <a:off x="11940746"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117" name="object 117"/>
            <p:cNvSpPr/>
            <p:nvPr/>
          </p:nvSpPr>
          <p:spPr>
            <a:xfrm>
              <a:off x="9818119"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118" name="object 118"/>
            <p:cNvSpPr/>
            <p:nvPr/>
          </p:nvSpPr>
          <p:spPr>
            <a:xfrm>
              <a:off x="9818119"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119" name="object 119"/>
            <p:cNvSpPr/>
            <p:nvPr/>
          </p:nvSpPr>
          <p:spPr>
            <a:xfrm>
              <a:off x="10525660"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120" name="object 120"/>
            <p:cNvSpPr/>
            <p:nvPr/>
          </p:nvSpPr>
          <p:spPr>
            <a:xfrm>
              <a:off x="10525660"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121" name="object 121"/>
            <p:cNvSpPr/>
            <p:nvPr/>
          </p:nvSpPr>
          <p:spPr>
            <a:xfrm>
              <a:off x="11233202"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122" name="object 122"/>
            <p:cNvSpPr/>
            <p:nvPr/>
          </p:nvSpPr>
          <p:spPr>
            <a:xfrm>
              <a:off x="11233202"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123" name="object 123"/>
            <p:cNvSpPr/>
            <p:nvPr/>
          </p:nvSpPr>
          <p:spPr>
            <a:xfrm>
              <a:off x="11586974" y="4735121"/>
              <a:ext cx="0" cy="58419"/>
            </a:xfrm>
            <a:custGeom>
              <a:avLst/>
              <a:gdLst/>
              <a:ahLst/>
              <a:cxnLst/>
              <a:rect l="l" t="t" r="r" b="b"/>
              <a:pathLst>
                <a:path h="58420">
                  <a:moveTo>
                    <a:pt x="0" y="58170"/>
                  </a:moveTo>
                  <a:lnTo>
                    <a:pt x="0" y="0"/>
                  </a:lnTo>
                </a:path>
              </a:pathLst>
            </a:custGeom>
            <a:solidFill>
              <a:srgbClr val="003366"/>
            </a:solidFill>
          </p:spPr>
          <p:txBody>
            <a:bodyPr wrap="square" lIns="0" tIns="0" rIns="0" bIns="0" rtlCol="0"/>
            <a:lstStyle/>
            <a:p>
              <a:endParaRPr sz="1800"/>
            </a:p>
          </p:txBody>
        </p:sp>
        <p:sp>
          <p:nvSpPr>
            <p:cNvPr id="124" name="object 124"/>
            <p:cNvSpPr/>
            <p:nvPr/>
          </p:nvSpPr>
          <p:spPr>
            <a:xfrm>
              <a:off x="11586974" y="4735121"/>
              <a:ext cx="0" cy="58419"/>
            </a:xfrm>
            <a:custGeom>
              <a:avLst/>
              <a:gdLst/>
              <a:ahLst/>
              <a:cxnLst/>
              <a:rect l="l" t="t" r="r" b="b"/>
              <a:pathLst>
                <a:path h="58420">
                  <a:moveTo>
                    <a:pt x="0" y="0"/>
                  </a:moveTo>
                  <a:lnTo>
                    <a:pt x="0" y="58170"/>
                  </a:lnTo>
                </a:path>
              </a:pathLst>
            </a:custGeom>
            <a:ln w="9525">
              <a:solidFill>
                <a:srgbClr val="3F4444"/>
              </a:solidFill>
            </a:ln>
          </p:spPr>
          <p:txBody>
            <a:bodyPr wrap="square" lIns="0" tIns="0" rIns="0" bIns="0" rtlCol="0"/>
            <a:lstStyle/>
            <a:p>
              <a:endParaRPr sz="1800"/>
            </a:p>
          </p:txBody>
        </p:sp>
        <p:sp>
          <p:nvSpPr>
            <p:cNvPr id="125" name="object 125"/>
            <p:cNvSpPr/>
            <p:nvPr/>
          </p:nvSpPr>
          <p:spPr>
            <a:xfrm>
              <a:off x="6914985" y="1709637"/>
              <a:ext cx="72390" cy="0"/>
            </a:xfrm>
            <a:custGeom>
              <a:avLst/>
              <a:gdLst/>
              <a:ahLst/>
              <a:cxnLst/>
              <a:rect l="l" t="t" r="r" b="b"/>
              <a:pathLst>
                <a:path w="72390">
                  <a:moveTo>
                    <a:pt x="0" y="0"/>
                  </a:moveTo>
                  <a:lnTo>
                    <a:pt x="72003" y="0"/>
                  </a:lnTo>
                </a:path>
              </a:pathLst>
            </a:custGeom>
            <a:solidFill>
              <a:srgbClr val="003366"/>
            </a:solidFill>
          </p:spPr>
          <p:txBody>
            <a:bodyPr wrap="square" lIns="0" tIns="0" rIns="0" bIns="0" rtlCol="0"/>
            <a:lstStyle/>
            <a:p>
              <a:endParaRPr sz="1800"/>
            </a:p>
          </p:txBody>
        </p:sp>
        <p:sp>
          <p:nvSpPr>
            <p:cNvPr id="126" name="object 126"/>
            <p:cNvSpPr/>
            <p:nvPr/>
          </p:nvSpPr>
          <p:spPr>
            <a:xfrm>
              <a:off x="6914985" y="1709637"/>
              <a:ext cx="72390" cy="0"/>
            </a:xfrm>
            <a:custGeom>
              <a:avLst/>
              <a:gdLst/>
              <a:ahLst/>
              <a:cxnLst/>
              <a:rect l="l" t="t" r="r" b="b"/>
              <a:pathLst>
                <a:path w="72390">
                  <a:moveTo>
                    <a:pt x="72003" y="0"/>
                  </a:moveTo>
                  <a:lnTo>
                    <a:pt x="0" y="0"/>
                  </a:lnTo>
                </a:path>
              </a:pathLst>
            </a:custGeom>
            <a:ln w="9525">
              <a:solidFill>
                <a:srgbClr val="3F4444"/>
              </a:solidFill>
            </a:ln>
          </p:spPr>
          <p:txBody>
            <a:bodyPr wrap="square" lIns="0" tIns="0" rIns="0" bIns="0" rtlCol="0"/>
            <a:lstStyle/>
            <a:p>
              <a:endParaRPr sz="1800"/>
            </a:p>
          </p:txBody>
        </p:sp>
        <p:sp>
          <p:nvSpPr>
            <p:cNvPr id="127" name="object 127"/>
            <p:cNvSpPr/>
            <p:nvPr/>
          </p:nvSpPr>
          <p:spPr>
            <a:xfrm>
              <a:off x="6914988" y="2015562"/>
              <a:ext cx="72390" cy="0"/>
            </a:xfrm>
            <a:custGeom>
              <a:avLst/>
              <a:gdLst/>
              <a:ahLst/>
              <a:cxnLst/>
              <a:rect l="l" t="t" r="r" b="b"/>
              <a:pathLst>
                <a:path w="72390">
                  <a:moveTo>
                    <a:pt x="0" y="0"/>
                  </a:moveTo>
                  <a:lnTo>
                    <a:pt x="72003" y="0"/>
                  </a:lnTo>
                </a:path>
              </a:pathLst>
            </a:custGeom>
            <a:solidFill>
              <a:srgbClr val="003366"/>
            </a:solidFill>
          </p:spPr>
          <p:txBody>
            <a:bodyPr wrap="square" lIns="0" tIns="0" rIns="0" bIns="0" rtlCol="0"/>
            <a:lstStyle/>
            <a:p>
              <a:endParaRPr sz="1800"/>
            </a:p>
          </p:txBody>
        </p:sp>
        <p:sp>
          <p:nvSpPr>
            <p:cNvPr id="128" name="object 128"/>
            <p:cNvSpPr/>
            <p:nvPr/>
          </p:nvSpPr>
          <p:spPr>
            <a:xfrm>
              <a:off x="6914988" y="2015562"/>
              <a:ext cx="72390" cy="0"/>
            </a:xfrm>
            <a:custGeom>
              <a:avLst/>
              <a:gdLst/>
              <a:ahLst/>
              <a:cxnLst/>
              <a:rect l="l" t="t" r="r" b="b"/>
              <a:pathLst>
                <a:path w="72390">
                  <a:moveTo>
                    <a:pt x="72003" y="0"/>
                  </a:moveTo>
                  <a:lnTo>
                    <a:pt x="0" y="0"/>
                  </a:lnTo>
                </a:path>
              </a:pathLst>
            </a:custGeom>
            <a:ln w="9525">
              <a:solidFill>
                <a:srgbClr val="3F4444"/>
              </a:solidFill>
            </a:ln>
          </p:spPr>
          <p:txBody>
            <a:bodyPr wrap="square" lIns="0" tIns="0" rIns="0" bIns="0" rtlCol="0"/>
            <a:lstStyle/>
            <a:p>
              <a:endParaRPr sz="1800"/>
            </a:p>
          </p:txBody>
        </p:sp>
        <p:sp>
          <p:nvSpPr>
            <p:cNvPr id="129" name="object 129"/>
            <p:cNvSpPr/>
            <p:nvPr/>
          </p:nvSpPr>
          <p:spPr>
            <a:xfrm>
              <a:off x="6914984" y="2318331"/>
              <a:ext cx="72390" cy="0"/>
            </a:xfrm>
            <a:custGeom>
              <a:avLst/>
              <a:gdLst/>
              <a:ahLst/>
              <a:cxnLst/>
              <a:rect l="l" t="t" r="r" b="b"/>
              <a:pathLst>
                <a:path w="72390">
                  <a:moveTo>
                    <a:pt x="0" y="0"/>
                  </a:moveTo>
                  <a:lnTo>
                    <a:pt x="72003" y="0"/>
                  </a:lnTo>
                </a:path>
              </a:pathLst>
            </a:custGeom>
            <a:solidFill>
              <a:srgbClr val="003366"/>
            </a:solidFill>
          </p:spPr>
          <p:txBody>
            <a:bodyPr wrap="square" lIns="0" tIns="0" rIns="0" bIns="0" rtlCol="0"/>
            <a:lstStyle/>
            <a:p>
              <a:endParaRPr sz="1800"/>
            </a:p>
          </p:txBody>
        </p:sp>
        <p:sp>
          <p:nvSpPr>
            <p:cNvPr id="130" name="object 130"/>
            <p:cNvSpPr/>
            <p:nvPr/>
          </p:nvSpPr>
          <p:spPr>
            <a:xfrm>
              <a:off x="6914984" y="2318331"/>
              <a:ext cx="72390" cy="0"/>
            </a:xfrm>
            <a:custGeom>
              <a:avLst/>
              <a:gdLst/>
              <a:ahLst/>
              <a:cxnLst/>
              <a:rect l="l" t="t" r="r" b="b"/>
              <a:pathLst>
                <a:path w="72390">
                  <a:moveTo>
                    <a:pt x="72003" y="0"/>
                  </a:moveTo>
                  <a:lnTo>
                    <a:pt x="0" y="0"/>
                  </a:lnTo>
                </a:path>
              </a:pathLst>
            </a:custGeom>
            <a:ln w="9525">
              <a:solidFill>
                <a:srgbClr val="3F4444"/>
              </a:solidFill>
            </a:ln>
          </p:spPr>
          <p:txBody>
            <a:bodyPr wrap="square" lIns="0" tIns="0" rIns="0" bIns="0" rtlCol="0"/>
            <a:lstStyle/>
            <a:p>
              <a:endParaRPr sz="1800"/>
            </a:p>
          </p:txBody>
        </p:sp>
        <p:sp>
          <p:nvSpPr>
            <p:cNvPr id="131" name="object 131"/>
            <p:cNvSpPr/>
            <p:nvPr/>
          </p:nvSpPr>
          <p:spPr>
            <a:xfrm>
              <a:off x="6914984" y="2621101"/>
              <a:ext cx="72390" cy="0"/>
            </a:xfrm>
            <a:custGeom>
              <a:avLst/>
              <a:gdLst/>
              <a:ahLst/>
              <a:cxnLst/>
              <a:rect l="l" t="t" r="r" b="b"/>
              <a:pathLst>
                <a:path w="72390">
                  <a:moveTo>
                    <a:pt x="0" y="0"/>
                  </a:moveTo>
                  <a:lnTo>
                    <a:pt x="72003" y="0"/>
                  </a:lnTo>
                </a:path>
              </a:pathLst>
            </a:custGeom>
            <a:solidFill>
              <a:srgbClr val="003366"/>
            </a:solidFill>
          </p:spPr>
          <p:txBody>
            <a:bodyPr wrap="square" lIns="0" tIns="0" rIns="0" bIns="0" rtlCol="0"/>
            <a:lstStyle/>
            <a:p>
              <a:endParaRPr sz="1800"/>
            </a:p>
          </p:txBody>
        </p:sp>
        <p:sp>
          <p:nvSpPr>
            <p:cNvPr id="132" name="object 132"/>
            <p:cNvSpPr/>
            <p:nvPr/>
          </p:nvSpPr>
          <p:spPr>
            <a:xfrm>
              <a:off x="6914984" y="2621101"/>
              <a:ext cx="72390" cy="0"/>
            </a:xfrm>
            <a:custGeom>
              <a:avLst/>
              <a:gdLst/>
              <a:ahLst/>
              <a:cxnLst/>
              <a:rect l="l" t="t" r="r" b="b"/>
              <a:pathLst>
                <a:path w="72390">
                  <a:moveTo>
                    <a:pt x="72003" y="0"/>
                  </a:moveTo>
                  <a:lnTo>
                    <a:pt x="0" y="0"/>
                  </a:lnTo>
                </a:path>
              </a:pathLst>
            </a:custGeom>
            <a:ln w="9525">
              <a:solidFill>
                <a:srgbClr val="3F4444"/>
              </a:solidFill>
            </a:ln>
          </p:spPr>
          <p:txBody>
            <a:bodyPr wrap="square" lIns="0" tIns="0" rIns="0" bIns="0" rtlCol="0"/>
            <a:lstStyle/>
            <a:p>
              <a:endParaRPr sz="1800"/>
            </a:p>
          </p:txBody>
        </p:sp>
        <p:sp>
          <p:nvSpPr>
            <p:cNvPr id="133" name="object 133"/>
            <p:cNvSpPr/>
            <p:nvPr/>
          </p:nvSpPr>
          <p:spPr>
            <a:xfrm>
              <a:off x="6914984" y="2923871"/>
              <a:ext cx="72390" cy="0"/>
            </a:xfrm>
            <a:custGeom>
              <a:avLst/>
              <a:gdLst/>
              <a:ahLst/>
              <a:cxnLst/>
              <a:rect l="l" t="t" r="r" b="b"/>
              <a:pathLst>
                <a:path w="72390">
                  <a:moveTo>
                    <a:pt x="0" y="0"/>
                  </a:moveTo>
                  <a:lnTo>
                    <a:pt x="72003" y="0"/>
                  </a:lnTo>
                </a:path>
              </a:pathLst>
            </a:custGeom>
            <a:solidFill>
              <a:srgbClr val="003366"/>
            </a:solidFill>
          </p:spPr>
          <p:txBody>
            <a:bodyPr wrap="square" lIns="0" tIns="0" rIns="0" bIns="0" rtlCol="0"/>
            <a:lstStyle/>
            <a:p>
              <a:endParaRPr sz="1800"/>
            </a:p>
          </p:txBody>
        </p:sp>
        <p:sp>
          <p:nvSpPr>
            <p:cNvPr id="134" name="object 134"/>
            <p:cNvSpPr/>
            <p:nvPr/>
          </p:nvSpPr>
          <p:spPr>
            <a:xfrm>
              <a:off x="6914984" y="2923871"/>
              <a:ext cx="72390" cy="0"/>
            </a:xfrm>
            <a:custGeom>
              <a:avLst/>
              <a:gdLst/>
              <a:ahLst/>
              <a:cxnLst/>
              <a:rect l="l" t="t" r="r" b="b"/>
              <a:pathLst>
                <a:path w="72390">
                  <a:moveTo>
                    <a:pt x="72003" y="0"/>
                  </a:moveTo>
                  <a:lnTo>
                    <a:pt x="0" y="0"/>
                  </a:lnTo>
                </a:path>
              </a:pathLst>
            </a:custGeom>
            <a:ln w="9525">
              <a:solidFill>
                <a:srgbClr val="3F4444"/>
              </a:solidFill>
            </a:ln>
          </p:spPr>
          <p:txBody>
            <a:bodyPr wrap="square" lIns="0" tIns="0" rIns="0" bIns="0" rtlCol="0"/>
            <a:lstStyle/>
            <a:p>
              <a:endParaRPr sz="1800"/>
            </a:p>
          </p:txBody>
        </p:sp>
        <p:sp>
          <p:nvSpPr>
            <p:cNvPr id="135" name="object 135"/>
            <p:cNvSpPr/>
            <p:nvPr/>
          </p:nvSpPr>
          <p:spPr>
            <a:xfrm>
              <a:off x="6914984" y="3226641"/>
              <a:ext cx="72390" cy="0"/>
            </a:xfrm>
            <a:custGeom>
              <a:avLst/>
              <a:gdLst/>
              <a:ahLst/>
              <a:cxnLst/>
              <a:rect l="l" t="t" r="r" b="b"/>
              <a:pathLst>
                <a:path w="72390">
                  <a:moveTo>
                    <a:pt x="0" y="0"/>
                  </a:moveTo>
                  <a:lnTo>
                    <a:pt x="72003" y="0"/>
                  </a:lnTo>
                </a:path>
              </a:pathLst>
            </a:custGeom>
            <a:solidFill>
              <a:srgbClr val="003366"/>
            </a:solidFill>
          </p:spPr>
          <p:txBody>
            <a:bodyPr wrap="square" lIns="0" tIns="0" rIns="0" bIns="0" rtlCol="0"/>
            <a:lstStyle/>
            <a:p>
              <a:endParaRPr sz="1800"/>
            </a:p>
          </p:txBody>
        </p:sp>
        <p:sp>
          <p:nvSpPr>
            <p:cNvPr id="136" name="object 136"/>
            <p:cNvSpPr/>
            <p:nvPr/>
          </p:nvSpPr>
          <p:spPr>
            <a:xfrm>
              <a:off x="6914984" y="3226641"/>
              <a:ext cx="72390" cy="0"/>
            </a:xfrm>
            <a:custGeom>
              <a:avLst/>
              <a:gdLst/>
              <a:ahLst/>
              <a:cxnLst/>
              <a:rect l="l" t="t" r="r" b="b"/>
              <a:pathLst>
                <a:path w="72390">
                  <a:moveTo>
                    <a:pt x="72003" y="0"/>
                  </a:moveTo>
                  <a:lnTo>
                    <a:pt x="0" y="0"/>
                  </a:lnTo>
                </a:path>
              </a:pathLst>
            </a:custGeom>
            <a:ln w="9525">
              <a:solidFill>
                <a:srgbClr val="3F4444"/>
              </a:solidFill>
            </a:ln>
          </p:spPr>
          <p:txBody>
            <a:bodyPr wrap="square" lIns="0" tIns="0" rIns="0" bIns="0" rtlCol="0"/>
            <a:lstStyle/>
            <a:p>
              <a:endParaRPr sz="1800"/>
            </a:p>
          </p:txBody>
        </p:sp>
        <p:sp>
          <p:nvSpPr>
            <p:cNvPr id="137" name="object 137"/>
            <p:cNvSpPr/>
            <p:nvPr/>
          </p:nvSpPr>
          <p:spPr>
            <a:xfrm>
              <a:off x="6914984" y="3529411"/>
              <a:ext cx="72390" cy="0"/>
            </a:xfrm>
            <a:custGeom>
              <a:avLst/>
              <a:gdLst/>
              <a:ahLst/>
              <a:cxnLst/>
              <a:rect l="l" t="t" r="r" b="b"/>
              <a:pathLst>
                <a:path w="72390">
                  <a:moveTo>
                    <a:pt x="0" y="0"/>
                  </a:moveTo>
                  <a:lnTo>
                    <a:pt x="72003" y="0"/>
                  </a:lnTo>
                </a:path>
              </a:pathLst>
            </a:custGeom>
            <a:solidFill>
              <a:srgbClr val="003366"/>
            </a:solidFill>
          </p:spPr>
          <p:txBody>
            <a:bodyPr wrap="square" lIns="0" tIns="0" rIns="0" bIns="0" rtlCol="0"/>
            <a:lstStyle/>
            <a:p>
              <a:endParaRPr sz="1800"/>
            </a:p>
          </p:txBody>
        </p:sp>
        <p:sp>
          <p:nvSpPr>
            <p:cNvPr id="138" name="object 138"/>
            <p:cNvSpPr/>
            <p:nvPr/>
          </p:nvSpPr>
          <p:spPr>
            <a:xfrm>
              <a:off x="6914984" y="3529411"/>
              <a:ext cx="72390" cy="0"/>
            </a:xfrm>
            <a:custGeom>
              <a:avLst/>
              <a:gdLst/>
              <a:ahLst/>
              <a:cxnLst/>
              <a:rect l="l" t="t" r="r" b="b"/>
              <a:pathLst>
                <a:path w="72390">
                  <a:moveTo>
                    <a:pt x="72003" y="0"/>
                  </a:moveTo>
                  <a:lnTo>
                    <a:pt x="0" y="0"/>
                  </a:lnTo>
                </a:path>
              </a:pathLst>
            </a:custGeom>
            <a:ln w="9525">
              <a:solidFill>
                <a:srgbClr val="3F4444"/>
              </a:solidFill>
            </a:ln>
          </p:spPr>
          <p:txBody>
            <a:bodyPr wrap="square" lIns="0" tIns="0" rIns="0" bIns="0" rtlCol="0"/>
            <a:lstStyle/>
            <a:p>
              <a:endParaRPr sz="1800"/>
            </a:p>
          </p:txBody>
        </p:sp>
        <p:sp>
          <p:nvSpPr>
            <p:cNvPr id="139" name="object 139"/>
            <p:cNvSpPr/>
            <p:nvPr/>
          </p:nvSpPr>
          <p:spPr>
            <a:xfrm>
              <a:off x="6914985" y="3832181"/>
              <a:ext cx="72390" cy="0"/>
            </a:xfrm>
            <a:custGeom>
              <a:avLst/>
              <a:gdLst/>
              <a:ahLst/>
              <a:cxnLst/>
              <a:rect l="l" t="t" r="r" b="b"/>
              <a:pathLst>
                <a:path w="72390">
                  <a:moveTo>
                    <a:pt x="0" y="0"/>
                  </a:moveTo>
                  <a:lnTo>
                    <a:pt x="72003" y="0"/>
                  </a:lnTo>
                </a:path>
              </a:pathLst>
            </a:custGeom>
            <a:solidFill>
              <a:srgbClr val="003366"/>
            </a:solidFill>
          </p:spPr>
          <p:txBody>
            <a:bodyPr wrap="square" lIns="0" tIns="0" rIns="0" bIns="0" rtlCol="0"/>
            <a:lstStyle/>
            <a:p>
              <a:endParaRPr sz="1800"/>
            </a:p>
          </p:txBody>
        </p:sp>
        <p:sp>
          <p:nvSpPr>
            <p:cNvPr id="140" name="object 140"/>
            <p:cNvSpPr/>
            <p:nvPr/>
          </p:nvSpPr>
          <p:spPr>
            <a:xfrm>
              <a:off x="6914985" y="3832181"/>
              <a:ext cx="72390" cy="0"/>
            </a:xfrm>
            <a:custGeom>
              <a:avLst/>
              <a:gdLst/>
              <a:ahLst/>
              <a:cxnLst/>
              <a:rect l="l" t="t" r="r" b="b"/>
              <a:pathLst>
                <a:path w="72390">
                  <a:moveTo>
                    <a:pt x="72003" y="0"/>
                  </a:moveTo>
                  <a:lnTo>
                    <a:pt x="0" y="0"/>
                  </a:lnTo>
                </a:path>
              </a:pathLst>
            </a:custGeom>
            <a:ln w="9525">
              <a:solidFill>
                <a:srgbClr val="3F4444"/>
              </a:solidFill>
            </a:ln>
          </p:spPr>
          <p:txBody>
            <a:bodyPr wrap="square" lIns="0" tIns="0" rIns="0" bIns="0" rtlCol="0"/>
            <a:lstStyle/>
            <a:p>
              <a:endParaRPr sz="1800"/>
            </a:p>
          </p:txBody>
        </p:sp>
        <p:sp>
          <p:nvSpPr>
            <p:cNvPr id="141" name="object 141"/>
            <p:cNvSpPr/>
            <p:nvPr/>
          </p:nvSpPr>
          <p:spPr>
            <a:xfrm>
              <a:off x="6914984" y="4134949"/>
              <a:ext cx="72390" cy="0"/>
            </a:xfrm>
            <a:custGeom>
              <a:avLst/>
              <a:gdLst/>
              <a:ahLst/>
              <a:cxnLst/>
              <a:rect l="l" t="t" r="r" b="b"/>
              <a:pathLst>
                <a:path w="72390">
                  <a:moveTo>
                    <a:pt x="0" y="0"/>
                  </a:moveTo>
                  <a:lnTo>
                    <a:pt x="72003" y="0"/>
                  </a:lnTo>
                </a:path>
              </a:pathLst>
            </a:custGeom>
            <a:solidFill>
              <a:srgbClr val="003366"/>
            </a:solidFill>
          </p:spPr>
          <p:txBody>
            <a:bodyPr wrap="square" lIns="0" tIns="0" rIns="0" bIns="0" rtlCol="0"/>
            <a:lstStyle/>
            <a:p>
              <a:endParaRPr sz="1800"/>
            </a:p>
          </p:txBody>
        </p:sp>
        <p:sp>
          <p:nvSpPr>
            <p:cNvPr id="142" name="object 142"/>
            <p:cNvSpPr/>
            <p:nvPr/>
          </p:nvSpPr>
          <p:spPr>
            <a:xfrm>
              <a:off x="6914984" y="4134949"/>
              <a:ext cx="72390" cy="0"/>
            </a:xfrm>
            <a:custGeom>
              <a:avLst/>
              <a:gdLst/>
              <a:ahLst/>
              <a:cxnLst/>
              <a:rect l="l" t="t" r="r" b="b"/>
              <a:pathLst>
                <a:path w="72390">
                  <a:moveTo>
                    <a:pt x="72003" y="0"/>
                  </a:moveTo>
                  <a:lnTo>
                    <a:pt x="0" y="0"/>
                  </a:lnTo>
                </a:path>
              </a:pathLst>
            </a:custGeom>
            <a:ln w="9525">
              <a:solidFill>
                <a:srgbClr val="3F4444"/>
              </a:solidFill>
            </a:ln>
          </p:spPr>
          <p:txBody>
            <a:bodyPr wrap="square" lIns="0" tIns="0" rIns="0" bIns="0" rtlCol="0"/>
            <a:lstStyle/>
            <a:p>
              <a:endParaRPr sz="1800"/>
            </a:p>
          </p:txBody>
        </p:sp>
        <p:sp>
          <p:nvSpPr>
            <p:cNvPr id="143" name="object 143"/>
            <p:cNvSpPr/>
            <p:nvPr/>
          </p:nvSpPr>
          <p:spPr>
            <a:xfrm>
              <a:off x="6914984" y="4437719"/>
              <a:ext cx="72390" cy="0"/>
            </a:xfrm>
            <a:custGeom>
              <a:avLst/>
              <a:gdLst/>
              <a:ahLst/>
              <a:cxnLst/>
              <a:rect l="l" t="t" r="r" b="b"/>
              <a:pathLst>
                <a:path w="72390">
                  <a:moveTo>
                    <a:pt x="0" y="0"/>
                  </a:moveTo>
                  <a:lnTo>
                    <a:pt x="72003" y="0"/>
                  </a:lnTo>
                </a:path>
              </a:pathLst>
            </a:custGeom>
            <a:solidFill>
              <a:srgbClr val="003366"/>
            </a:solidFill>
          </p:spPr>
          <p:txBody>
            <a:bodyPr wrap="square" lIns="0" tIns="0" rIns="0" bIns="0" rtlCol="0"/>
            <a:lstStyle/>
            <a:p>
              <a:endParaRPr sz="1800"/>
            </a:p>
          </p:txBody>
        </p:sp>
        <p:sp>
          <p:nvSpPr>
            <p:cNvPr id="144" name="object 144"/>
            <p:cNvSpPr/>
            <p:nvPr/>
          </p:nvSpPr>
          <p:spPr>
            <a:xfrm>
              <a:off x="6914984" y="4437719"/>
              <a:ext cx="72390" cy="0"/>
            </a:xfrm>
            <a:custGeom>
              <a:avLst/>
              <a:gdLst/>
              <a:ahLst/>
              <a:cxnLst/>
              <a:rect l="l" t="t" r="r" b="b"/>
              <a:pathLst>
                <a:path w="72390">
                  <a:moveTo>
                    <a:pt x="72003" y="0"/>
                  </a:moveTo>
                  <a:lnTo>
                    <a:pt x="0" y="0"/>
                  </a:lnTo>
                </a:path>
              </a:pathLst>
            </a:custGeom>
            <a:ln w="9525">
              <a:solidFill>
                <a:srgbClr val="3F4444"/>
              </a:solidFill>
            </a:ln>
          </p:spPr>
          <p:txBody>
            <a:bodyPr wrap="square" lIns="0" tIns="0" rIns="0" bIns="0" rtlCol="0"/>
            <a:lstStyle/>
            <a:p>
              <a:endParaRPr sz="1800"/>
            </a:p>
          </p:txBody>
        </p:sp>
        <p:sp>
          <p:nvSpPr>
            <p:cNvPr id="145" name="object 145"/>
            <p:cNvSpPr/>
            <p:nvPr/>
          </p:nvSpPr>
          <p:spPr>
            <a:xfrm>
              <a:off x="6914984" y="4740492"/>
              <a:ext cx="72390" cy="0"/>
            </a:xfrm>
            <a:custGeom>
              <a:avLst/>
              <a:gdLst/>
              <a:ahLst/>
              <a:cxnLst/>
              <a:rect l="l" t="t" r="r" b="b"/>
              <a:pathLst>
                <a:path w="72390">
                  <a:moveTo>
                    <a:pt x="0" y="0"/>
                  </a:moveTo>
                  <a:lnTo>
                    <a:pt x="72003" y="0"/>
                  </a:lnTo>
                </a:path>
              </a:pathLst>
            </a:custGeom>
            <a:solidFill>
              <a:srgbClr val="003366"/>
            </a:solidFill>
          </p:spPr>
          <p:txBody>
            <a:bodyPr wrap="square" lIns="0" tIns="0" rIns="0" bIns="0" rtlCol="0"/>
            <a:lstStyle/>
            <a:p>
              <a:endParaRPr sz="1800"/>
            </a:p>
          </p:txBody>
        </p:sp>
        <p:sp>
          <p:nvSpPr>
            <p:cNvPr id="146" name="object 146"/>
            <p:cNvSpPr/>
            <p:nvPr/>
          </p:nvSpPr>
          <p:spPr>
            <a:xfrm>
              <a:off x="6914984" y="4740492"/>
              <a:ext cx="72390" cy="0"/>
            </a:xfrm>
            <a:custGeom>
              <a:avLst/>
              <a:gdLst/>
              <a:ahLst/>
              <a:cxnLst/>
              <a:rect l="l" t="t" r="r" b="b"/>
              <a:pathLst>
                <a:path w="72390">
                  <a:moveTo>
                    <a:pt x="72003" y="0"/>
                  </a:moveTo>
                  <a:lnTo>
                    <a:pt x="0" y="0"/>
                  </a:lnTo>
                </a:path>
              </a:pathLst>
            </a:custGeom>
            <a:ln w="9525">
              <a:solidFill>
                <a:srgbClr val="3F4444"/>
              </a:solidFill>
            </a:ln>
          </p:spPr>
          <p:txBody>
            <a:bodyPr wrap="square" lIns="0" tIns="0" rIns="0" bIns="0" rtlCol="0"/>
            <a:lstStyle/>
            <a:p>
              <a:endParaRPr sz="1800"/>
            </a:p>
          </p:txBody>
        </p:sp>
        <p:sp>
          <p:nvSpPr>
            <p:cNvPr id="147" name="object 147"/>
            <p:cNvSpPr/>
            <p:nvPr/>
          </p:nvSpPr>
          <p:spPr>
            <a:xfrm>
              <a:off x="6989384" y="1701169"/>
              <a:ext cx="4685030" cy="1130935"/>
            </a:xfrm>
            <a:custGeom>
              <a:avLst/>
              <a:gdLst/>
              <a:ahLst/>
              <a:cxnLst/>
              <a:rect l="l" t="t" r="r" b="b"/>
              <a:pathLst>
                <a:path w="4685030" h="1130935">
                  <a:moveTo>
                    <a:pt x="0" y="6002"/>
                  </a:moveTo>
                  <a:lnTo>
                    <a:pt x="127794" y="6002"/>
                  </a:lnTo>
                  <a:lnTo>
                    <a:pt x="127794" y="25481"/>
                  </a:lnTo>
                  <a:lnTo>
                    <a:pt x="249788" y="25481"/>
                  </a:lnTo>
                  <a:lnTo>
                    <a:pt x="389261" y="25481"/>
                  </a:lnTo>
                  <a:lnTo>
                    <a:pt x="389261" y="45189"/>
                  </a:lnTo>
                  <a:lnTo>
                    <a:pt x="429868" y="45189"/>
                  </a:lnTo>
                  <a:lnTo>
                    <a:pt x="482213" y="45189"/>
                  </a:lnTo>
                  <a:lnTo>
                    <a:pt x="482213" y="65008"/>
                  </a:lnTo>
                  <a:lnTo>
                    <a:pt x="580993" y="65008"/>
                  </a:lnTo>
                  <a:lnTo>
                    <a:pt x="580993" y="84942"/>
                  </a:lnTo>
                  <a:lnTo>
                    <a:pt x="633252" y="84942"/>
                  </a:lnTo>
                  <a:lnTo>
                    <a:pt x="633252" y="104762"/>
                  </a:lnTo>
                  <a:lnTo>
                    <a:pt x="650642" y="104762"/>
                  </a:lnTo>
                  <a:lnTo>
                    <a:pt x="650642" y="124582"/>
                  </a:lnTo>
                  <a:lnTo>
                    <a:pt x="673945" y="124582"/>
                  </a:lnTo>
                  <a:lnTo>
                    <a:pt x="673945" y="144402"/>
                  </a:lnTo>
                  <a:lnTo>
                    <a:pt x="685510" y="144402"/>
                  </a:lnTo>
                  <a:lnTo>
                    <a:pt x="697162" y="144402"/>
                  </a:lnTo>
                  <a:lnTo>
                    <a:pt x="697162" y="164335"/>
                  </a:lnTo>
                  <a:lnTo>
                    <a:pt x="830808" y="164335"/>
                  </a:lnTo>
                  <a:lnTo>
                    <a:pt x="830808" y="184382"/>
                  </a:lnTo>
                  <a:lnTo>
                    <a:pt x="848199" y="184382"/>
                  </a:lnTo>
                  <a:lnTo>
                    <a:pt x="848199" y="204315"/>
                  </a:lnTo>
                  <a:lnTo>
                    <a:pt x="877241" y="204315"/>
                  </a:lnTo>
                  <a:lnTo>
                    <a:pt x="877241" y="224248"/>
                  </a:lnTo>
                  <a:lnTo>
                    <a:pt x="888893" y="224248"/>
                  </a:lnTo>
                  <a:lnTo>
                    <a:pt x="888893" y="244181"/>
                  </a:lnTo>
                  <a:lnTo>
                    <a:pt x="1039930" y="244181"/>
                  </a:lnTo>
                  <a:lnTo>
                    <a:pt x="1115405" y="244181"/>
                  </a:lnTo>
                  <a:lnTo>
                    <a:pt x="1115405" y="264341"/>
                  </a:lnTo>
                  <a:lnTo>
                    <a:pt x="1156099" y="264341"/>
                  </a:lnTo>
                  <a:lnTo>
                    <a:pt x="1156099" y="284501"/>
                  </a:lnTo>
                  <a:lnTo>
                    <a:pt x="1266529" y="284501"/>
                  </a:lnTo>
                  <a:lnTo>
                    <a:pt x="1266529" y="304547"/>
                  </a:lnTo>
                  <a:lnTo>
                    <a:pt x="1289746" y="304547"/>
                  </a:lnTo>
                  <a:lnTo>
                    <a:pt x="1289746" y="324707"/>
                  </a:lnTo>
                  <a:lnTo>
                    <a:pt x="1307137" y="324707"/>
                  </a:lnTo>
                  <a:lnTo>
                    <a:pt x="1318789" y="324707"/>
                  </a:lnTo>
                  <a:lnTo>
                    <a:pt x="1318789" y="344980"/>
                  </a:lnTo>
                  <a:lnTo>
                    <a:pt x="1347830" y="344980"/>
                  </a:lnTo>
                  <a:lnTo>
                    <a:pt x="1371047" y="344980"/>
                  </a:lnTo>
                  <a:lnTo>
                    <a:pt x="1371047" y="365366"/>
                  </a:lnTo>
                  <a:lnTo>
                    <a:pt x="1458174" y="365366"/>
                  </a:lnTo>
                  <a:lnTo>
                    <a:pt x="1458174" y="385753"/>
                  </a:lnTo>
                  <a:lnTo>
                    <a:pt x="1539561" y="385753"/>
                  </a:lnTo>
                  <a:lnTo>
                    <a:pt x="1632515" y="385753"/>
                  </a:lnTo>
                  <a:lnTo>
                    <a:pt x="1661557" y="385753"/>
                  </a:lnTo>
                  <a:lnTo>
                    <a:pt x="1661557" y="406479"/>
                  </a:lnTo>
                  <a:lnTo>
                    <a:pt x="1684773" y="406479"/>
                  </a:lnTo>
                  <a:lnTo>
                    <a:pt x="1684773" y="427205"/>
                  </a:lnTo>
                  <a:lnTo>
                    <a:pt x="1719641" y="427205"/>
                  </a:lnTo>
                  <a:lnTo>
                    <a:pt x="1719641" y="447931"/>
                  </a:lnTo>
                  <a:lnTo>
                    <a:pt x="1847463" y="447931"/>
                  </a:lnTo>
                  <a:lnTo>
                    <a:pt x="1847463" y="489496"/>
                  </a:lnTo>
                  <a:lnTo>
                    <a:pt x="1853289" y="489496"/>
                  </a:lnTo>
                  <a:lnTo>
                    <a:pt x="1853289" y="510223"/>
                  </a:lnTo>
                  <a:lnTo>
                    <a:pt x="1859114" y="510223"/>
                  </a:lnTo>
                  <a:lnTo>
                    <a:pt x="1946241" y="510223"/>
                  </a:lnTo>
                  <a:lnTo>
                    <a:pt x="1946241" y="531062"/>
                  </a:lnTo>
                  <a:lnTo>
                    <a:pt x="1952066" y="531062"/>
                  </a:lnTo>
                  <a:lnTo>
                    <a:pt x="1986848" y="531062"/>
                  </a:lnTo>
                  <a:lnTo>
                    <a:pt x="1998499" y="531062"/>
                  </a:lnTo>
                  <a:lnTo>
                    <a:pt x="1998499" y="552581"/>
                  </a:lnTo>
                  <a:lnTo>
                    <a:pt x="2021716" y="552581"/>
                  </a:lnTo>
                  <a:lnTo>
                    <a:pt x="2027542" y="552581"/>
                  </a:lnTo>
                  <a:lnTo>
                    <a:pt x="2045019" y="552581"/>
                  </a:lnTo>
                  <a:lnTo>
                    <a:pt x="2045019" y="574326"/>
                  </a:lnTo>
                  <a:lnTo>
                    <a:pt x="2050758" y="574326"/>
                  </a:lnTo>
                  <a:lnTo>
                    <a:pt x="2050758" y="596184"/>
                  </a:lnTo>
                  <a:lnTo>
                    <a:pt x="2108930" y="596184"/>
                  </a:lnTo>
                  <a:lnTo>
                    <a:pt x="2108930" y="617930"/>
                  </a:lnTo>
                  <a:lnTo>
                    <a:pt x="2143711" y="617930"/>
                  </a:lnTo>
                  <a:lnTo>
                    <a:pt x="2149537" y="617930"/>
                  </a:lnTo>
                  <a:lnTo>
                    <a:pt x="2155363" y="617930"/>
                  </a:lnTo>
                  <a:lnTo>
                    <a:pt x="2184405" y="617930"/>
                  </a:lnTo>
                  <a:lnTo>
                    <a:pt x="2201882" y="617930"/>
                  </a:lnTo>
                  <a:lnTo>
                    <a:pt x="2207621" y="617930"/>
                  </a:lnTo>
                  <a:lnTo>
                    <a:pt x="2207621" y="641261"/>
                  </a:lnTo>
                  <a:lnTo>
                    <a:pt x="2230925" y="641261"/>
                  </a:lnTo>
                  <a:lnTo>
                    <a:pt x="2242489" y="641261"/>
                  </a:lnTo>
                  <a:lnTo>
                    <a:pt x="2259967" y="641261"/>
                  </a:lnTo>
                  <a:lnTo>
                    <a:pt x="2265793" y="641261"/>
                  </a:lnTo>
                  <a:lnTo>
                    <a:pt x="2265793" y="665497"/>
                  </a:lnTo>
                  <a:lnTo>
                    <a:pt x="2271531" y="665497"/>
                  </a:lnTo>
                  <a:lnTo>
                    <a:pt x="2399353" y="665497"/>
                  </a:lnTo>
                  <a:lnTo>
                    <a:pt x="2399353" y="691547"/>
                  </a:lnTo>
                  <a:lnTo>
                    <a:pt x="2422656" y="691547"/>
                  </a:lnTo>
                  <a:lnTo>
                    <a:pt x="2428395" y="691547"/>
                  </a:lnTo>
                  <a:lnTo>
                    <a:pt x="2469089" y="691547"/>
                  </a:lnTo>
                  <a:lnTo>
                    <a:pt x="2474914" y="691547"/>
                  </a:lnTo>
                  <a:lnTo>
                    <a:pt x="2480740" y="691547"/>
                  </a:lnTo>
                  <a:lnTo>
                    <a:pt x="2480740" y="719861"/>
                  </a:lnTo>
                  <a:lnTo>
                    <a:pt x="2521347" y="719861"/>
                  </a:lnTo>
                  <a:lnTo>
                    <a:pt x="2660820" y="719861"/>
                  </a:lnTo>
                  <a:lnTo>
                    <a:pt x="2660820" y="752593"/>
                  </a:lnTo>
                  <a:lnTo>
                    <a:pt x="2666646" y="752593"/>
                  </a:lnTo>
                  <a:lnTo>
                    <a:pt x="2666646" y="785210"/>
                  </a:lnTo>
                  <a:lnTo>
                    <a:pt x="2689862" y="785210"/>
                  </a:lnTo>
                  <a:lnTo>
                    <a:pt x="2689862" y="817942"/>
                  </a:lnTo>
                  <a:lnTo>
                    <a:pt x="2718905" y="817942"/>
                  </a:lnTo>
                  <a:lnTo>
                    <a:pt x="2759598" y="817942"/>
                  </a:lnTo>
                  <a:lnTo>
                    <a:pt x="2771163" y="817942"/>
                  </a:lnTo>
                  <a:lnTo>
                    <a:pt x="2794467" y="817942"/>
                  </a:lnTo>
                  <a:lnTo>
                    <a:pt x="2800205" y="817942"/>
                  </a:lnTo>
                  <a:lnTo>
                    <a:pt x="2806031" y="817942"/>
                  </a:lnTo>
                  <a:lnTo>
                    <a:pt x="2835074" y="817942"/>
                  </a:lnTo>
                  <a:lnTo>
                    <a:pt x="2846725" y="817942"/>
                  </a:lnTo>
                  <a:lnTo>
                    <a:pt x="2881594" y="817942"/>
                  </a:lnTo>
                  <a:lnTo>
                    <a:pt x="2887420" y="817942"/>
                  </a:lnTo>
                  <a:lnTo>
                    <a:pt x="2951330" y="817942"/>
                  </a:lnTo>
                  <a:lnTo>
                    <a:pt x="2962895" y="817942"/>
                  </a:lnTo>
                  <a:lnTo>
                    <a:pt x="2997763" y="817942"/>
                  </a:lnTo>
                  <a:lnTo>
                    <a:pt x="3015153" y="817942"/>
                  </a:lnTo>
                  <a:lnTo>
                    <a:pt x="3125584" y="817942"/>
                  </a:lnTo>
                  <a:lnTo>
                    <a:pt x="3131410" y="817942"/>
                  </a:lnTo>
                  <a:lnTo>
                    <a:pt x="3137236" y="817942"/>
                  </a:lnTo>
                  <a:lnTo>
                    <a:pt x="3154626" y="817942"/>
                  </a:lnTo>
                  <a:lnTo>
                    <a:pt x="3160452" y="817942"/>
                  </a:lnTo>
                  <a:lnTo>
                    <a:pt x="3201146" y="817942"/>
                  </a:lnTo>
                  <a:lnTo>
                    <a:pt x="3201146" y="867322"/>
                  </a:lnTo>
                  <a:lnTo>
                    <a:pt x="3253405" y="867322"/>
                  </a:lnTo>
                  <a:lnTo>
                    <a:pt x="3276620" y="867322"/>
                  </a:lnTo>
                  <a:lnTo>
                    <a:pt x="3305663" y="867322"/>
                  </a:lnTo>
                  <a:lnTo>
                    <a:pt x="3305663" y="918967"/>
                  </a:lnTo>
                  <a:lnTo>
                    <a:pt x="3340531" y="918967"/>
                  </a:lnTo>
                  <a:lnTo>
                    <a:pt x="3357922" y="918967"/>
                  </a:lnTo>
                  <a:lnTo>
                    <a:pt x="3363748" y="918967"/>
                  </a:lnTo>
                  <a:lnTo>
                    <a:pt x="3363748" y="976275"/>
                  </a:lnTo>
                  <a:lnTo>
                    <a:pt x="3758862" y="976275"/>
                  </a:lnTo>
                  <a:lnTo>
                    <a:pt x="3758862" y="1105275"/>
                  </a:lnTo>
                  <a:lnTo>
                    <a:pt x="4345620" y="1105275"/>
                  </a:lnTo>
                  <a:lnTo>
                    <a:pt x="4665172" y="1105275"/>
                  </a:lnTo>
                </a:path>
                <a:path w="4685030" h="1130935">
                  <a:moveTo>
                    <a:pt x="4663434" y="1101878"/>
                  </a:moveTo>
                  <a:lnTo>
                    <a:pt x="4665173" y="1105275"/>
                  </a:lnTo>
                </a:path>
                <a:path w="4685030" h="1130935">
                  <a:moveTo>
                    <a:pt x="230225" y="25482"/>
                  </a:moveTo>
                  <a:lnTo>
                    <a:pt x="269354" y="25482"/>
                  </a:lnTo>
                </a:path>
                <a:path w="4685030" h="1130935">
                  <a:moveTo>
                    <a:pt x="249789" y="0"/>
                  </a:moveTo>
                  <a:lnTo>
                    <a:pt x="249789" y="50964"/>
                  </a:lnTo>
                </a:path>
                <a:path w="4685030" h="1130935">
                  <a:moveTo>
                    <a:pt x="410305" y="45189"/>
                  </a:moveTo>
                  <a:lnTo>
                    <a:pt x="449433" y="45189"/>
                  </a:lnTo>
                </a:path>
                <a:path w="4685030" h="1130935">
                  <a:moveTo>
                    <a:pt x="429869" y="19707"/>
                  </a:moveTo>
                  <a:lnTo>
                    <a:pt x="429869" y="70672"/>
                  </a:lnTo>
                </a:path>
                <a:path w="4685030" h="1130935">
                  <a:moveTo>
                    <a:pt x="665946" y="144403"/>
                  </a:moveTo>
                  <a:lnTo>
                    <a:pt x="705075" y="144403"/>
                  </a:lnTo>
                </a:path>
                <a:path w="4685030" h="1130935">
                  <a:moveTo>
                    <a:pt x="685510" y="118920"/>
                  </a:moveTo>
                  <a:lnTo>
                    <a:pt x="685510" y="169885"/>
                  </a:lnTo>
                </a:path>
                <a:path w="4685030" h="1130935">
                  <a:moveTo>
                    <a:pt x="1020367" y="244182"/>
                  </a:moveTo>
                  <a:lnTo>
                    <a:pt x="1059495" y="244182"/>
                  </a:lnTo>
                </a:path>
                <a:path w="4685030" h="1130935">
                  <a:moveTo>
                    <a:pt x="1039931" y="218699"/>
                  </a:moveTo>
                  <a:lnTo>
                    <a:pt x="1039931" y="269664"/>
                  </a:lnTo>
                </a:path>
                <a:path w="4685030" h="1130935">
                  <a:moveTo>
                    <a:pt x="1287573" y="324708"/>
                  </a:moveTo>
                  <a:lnTo>
                    <a:pt x="1326701" y="324708"/>
                  </a:lnTo>
                </a:path>
                <a:path w="4685030" h="1130935">
                  <a:moveTo>
                    <a:pt x="1307137" y="299225"/>
                  </a:moveTo>
                  <a:lnTo>
                    <a:pt x="1307137" y="350190"/>
                  </a:lnTo>
                </a:path>
                <a:path w="4685030" h="1130935">
                  <a:moveTo>
                    <a:pt x="1328267" y="344980"/>
                  </a:moveTo>
                  <a:lnTo>
                    <a:pt x="1367396" y="344980"/>
                  </a:lnTo>
                </a:path>
                <a:path w="4685030" h="1130935">
                  <a:moveTo>
                    <a:pt x="1347831" y="319498"/>
                  </a:moveTo>
                  <a:lnTo>
                    <a:pt x="1347831" y="370463"/>
                  </a:lnTo>
                </a:path>
                <a:path w="4685030" h="1130935">
                  <a:moveTo>
                    <a:pt x="1519998" y="385753"/>
                  </a:moveTo>
                  <a:lnTo>
                    <a:pt x="1559127" y="385753"/>
                  </a:lnTo>
                </a:path>
                <a:path w="4685030" h="1130935">
                  <a:moveTo>
                    <a:pt x="1539562" y="360271"/>
                  </a:moveTo>
                  <a:lnTo>
                    <a:pt x="1539562" y="411235"/>
                  </a:lnTo>
                </a:path>
                <a:path w="4685030" h="1130935">
                  <a:moveTo>
                    <a:pt x="1612951" y="385753"/>
                  </a:moveTo>
                  <a:lnTo>
                    <a:pt x="1652080" y="385753"/>
                  </a:lnTo>
                </a:path>
                <a:path w="4685030" h="1130935">
                  <a:moveTo>
                    <a:pt x="1632515" y="360271"/>
                  </a:moveTo>
                  <a:lnTo>
                    <a:pt x="1632515" y="411235"/>
                  </a:lnTo>
                </a:path>
                <a:path w="4685030" h="1130935">
                  <a:moveTo>
                    <a:pt x="1839550" y="510222"/>
                  </a:moveTo>
                  <a:lnTo>
                    <a:pt x="1878679" y="510222"/>
                  </a:lnTo>
                </a:path>
                <a:path w="4685030" h="1130935">
                  <a:moveTo>
                    <a:pt x="1859114" y="484740"/>
                  </a:moveTo>
                  <a:lnTo>
                    <a:pt x="1859114" y="535705"/>
                  </a:lnTo>
                </a:path>
                <a:path w="4685030" h="1130935">
                  <a:moveTo>
                    <a:pt x="1926677" y="531062"/>
                  </a:moveTo>
                  <a:lnTo>
                    <a:pt x="1965806" y="531062"/>
                  </a:lnTo>
                </a:path>
                <a:path w="4685030" h="1130935">
                  <a:moveTo>
                    <a:pt x="1946241" y="505579"/>
                  </a:moveTo>
                  <a:lnTo>
                    <a:pt x="1946241" y="556544"/>
                  </a:lnTo>
                </a:path>
                <a:path w="4685030" h="1130935">
                  <a:moveTo>
                    <a:pt x="1932503" y="531062"/>
                  </a:moveTo>
                  <a:lnTo>
                    <a:pt x="1971632" y="531062"/>
                  </a:lnTo>
                </a:path>
                <a:path w="4685030" h="1130935">
                  <a:moveTo>
                    <a:pt x="1952067" y="505579"/>
                  </a:moveTo>
                  <a:lnTo>
                    <a:pt x="1952067" y="556544"/>
                  </a:lnTo>
                </a:path>
                <a:path w="4685030" h="1130935">
                  <a:moveTo>
                    <a:pt x="1967284" y="531062"/>
                  </a:moveTo>
                  <a:lnTo>
                    <a:pt x="2006413" y="531062"/>
                  </a:lnTo>
                </a:path>
                <a:path w="4685030" h="1130935">
                  <a:moveTo>
                    <a:pt x="1986848" y="505579"/>
                  </a:moveTo>
                  <a:lnTo>
                    <a:pt x="1986848" y="556544"/>
                  </a:lnTo>
                </a:path>
                <a:path w="4685030" h="1130935">
                  <a:moveTo>
                    <a:pt x="2002152" y="552581"/>
                  </a:moveTo>
                  <a:lnTo>
                    <a:pt x="2041281" y="552581"/>
                  </a:lnTo>
                </a:path>
                <a:path w="4685030" h="1130935">
                  <a:moveTo>
                    <a:pt x="2021716" y="527098"/>
                  </a:moveTo>
                  <a:lnTo>
                    <a:pt x="2021716" y="578063"/>
                  </a:lnTo>
                </a:path>
                <a:path w="4685030" h="1130935">
                  <a:moveTo>
                    <a:pt x="2007978" y="552581"/>
                  </a:moveTo>
                  <a:lnTo>
                    <a:pt x="2047107" y="552581"/>
                  </a:lnTo>
                </a:path>
                <a:path w="4685030" h="1130935">
                  <a:moveTo>
                    <a:pt x="2027542" y="527098"/>
                  </a:moveTo>
                  <a:lnTo>
                    <a:pt x="2027542" y="578063"/>
                  </a:lnTo>
                </a:path>
                <a:path w="4685030" h="1130935">
                  <a:moveTo>
                    <a:pt x="2124147" y="617930"/>
                  </a:moveTo>
                  <a:lnTo>
                    <a:pt x="2163276" y="617930"/>
                  </a:lnTo>
                </a:path>
                <a:path w="4685030" h="1130935">
                  <a:moveTo>
                    <a:pt x="2143712" y="592447"/>
                  </a:moveTo>
                  <a:lnTo>
                    <a:pt x="2143712" y="643412"/>
                  </a:lnTo>
                </a:path>
                <a:path w="4685030" h="1130935">
                  <a:moveTo>
                    <a:pt x="2129973" y="617930"/>
                  </a:moveTo>
                  <a:lnTo>
                    <a:pt x="2169101" y="617930"/>
                  </a:lnTo>
                </a:path>
                <a:path w="4685030" h="1130935">
                  <a:moveTo>
                    <a:pt x="2149537" y="592447"/>
                  </a:moveTo>
                  <a:lnTo>
                    <a:pt x="2149537" y="643412"/>
                  </a:lnTo>
                </a:path>
                <a:path w="4685030" h="1130935">
                  <a:moveTo>
                    <a:pt x="2135799" y="617930"/>
                  </a:moveTo>
                  <a:lnTo>
                    <a:pt x="2174928" y="617930"/>
                  </a:lnTo>
                </a:path>
                <a:path w="4685030" h="1130935">
                  <a:moveTo>
                    <a:pt x="2155363" y="592447"/>
                  </a:moveTo>
                  <a:lnTo>
                    <a:pt x="2155363" y="643412"/>
                  </a:lnTo>
                </a:path>
                <a:path w="4685030" h="1130935">
                  <a:moveTo>
                    <a:pt x="2164843" y="617930"/>
                  </a:moveTo>
                  <a:lnTo>
                    <a:pt x="2203971" y="617930"/>
                  </a:lnTo>
                </a:path>
                <a:path w="4685030" h="1130935">
                  <a:moveTo>
                    <a:pt x="2184405" y="592447"/>
                  </a:moveTo>
                  <a:lnTo>
                    <a:pt x="2184405" y="643412"/>
                  </a:lnTo>
                </a:path>
                <a:path w="4685030" h="1130935">
                  <a:moveTo>
                    <a:pt x="2182319" y="617930"/>
                  </a:moveTo>
                  <a:lnTo>
                    <a:pt x="2221448" y="617930"/>
                  </a:lnTo>
                </a:path>
                <a:path w="4685030" h="1130935">
                  <a:moveTo>
                    <a:pt x="2201883" y="592447"/>
                  </a:moveTo>
                  <a:lnTo>
                    <a:pt x="2201883" y="643412"/>
                  </a:lnTo>
                </a:path>
                <a:path w="4685030" h="1130935">
                  <a:moveTo>
                    <a:pt x="2211361" y="641261"/>
                  </a:moveTo>
                  <a:lnTo>
                    <a:pt x="2250490" y="641261"/>
                  </a:lnTo>
                </a:path>
                <a:path w="4685030" h="1130935">
                  <a:moveTo>
                    <a:pt x="2230925" y="615779"/>
                  </a:moveTo>
                  <a:lnTo>
                    <a:pt x="2230925" y="666744"/>
                  </a:lnTo>
                </a:path>
                <a:path w="4685030" h="1130935">
                  <a:moveTo>
                    <a:pt x="2222927" y="641261"/>
                  </a:moveTo>
                  <a:lnTo>
                    <a:pt x="2262055" y="641261"/>
                  </a:lnTo>
                </a:path>
                <a:path w="4685030" h="1130935">
                  <a:moveTo>
                    <a:pt x="2242489" y="615779"/>
                  </a:moveTo>
                  <a:lnTo>
                    <a:pt x="2242489" y="666744"/>
                  </a:lnTo>
                </a:path>
                <a:path w="4685030" h="1130935">
                  <a:moveTo>
                    <a:pt x="2240405" y="641261"/>
                  </a:moveTo>
                  <a:lnTo>
                    <a:pt x="2279533" y="641261"/>
                  </a:lnTo>
                </a:path>
                <a:path w="4685030" h="1130935">
                  <a:moveTo>
                    <a:pt x="2259967" y="615779"/>
                  </a:moveTo>
                  <a:lnTo>
                    <a:pt x="2259967" y="666744"/>
                  </a:lnTo>
                </a:path>
                <a:path w="4685030" h="1130935">
                  <a:moveTo>
                    <a:pt x="2246229" y="665498"/>
                  </a:moveTo>
                  <a:lnTo>
                    <a:pt x="2285358" y="665498"/>
                  </a:lnTo>
                </a:path>
                <a:path w="4685030" h="1130935">
                  <a:moveTo>
                    <a:pt x="2265793" y="640015"/>
                  </a:moveTo>
                  <a:lnTo>
                    <a:pt x="2265793" y="690980"/>
                  </a:lnTo>
                </a:path>
                <a:path w="4685030" h="1130935">
                  <a:moveTo>
                    <a:pt x="2251968" y="665498"/>
                  </a:moveTo>
                  <a:lnTo>
                    <a:pt x="2291097" y="665498"/>
                  </a:lnTo>
                </a:path>
                <a:path w="4685030" h="1130935">
                  <a:moveTo>
                    <a:pt x="2271532" y="640015"/>
                  </a:moveTo>
                  <a:lnTo>
                    <a:pt x="2271532" y="690980"/>
                  </a:lnTo>
                </a:path>
                <a:path w="4685030" h="1130935">
                  <a:moveTo>
                    <a:pt x="2281011" y="665498"/>
                  </a:moveTo>
                  <a:lnTo>
                    <a:pt x="2320139" y="665498"/>
                  </a:lnTo>
                </a:path>
                <a:path w="4685030" h="1130935">
                  <a:moveTo>
                    <a:pt x="2300575" y="640015"/>
                  </a:moveTo>
                  <a:lnTo>
                    <a:pt x="2300575" y="690980"/>
                  </a:lnTo>
                </a:path>
                <a:path w="4685030" h="1130935">
                  <a:moveTo>
                    <a:pt x="2292662" y="665498"/>
                  </a:moveTo>
                  <a:lnTo>
                    <a:pt x="2331791" y="665498"/>
                  </a:lnTo>
                </a:path>
                <a:path w="4685030" h="1130935">
                  <a:moveTo>
                    <a:pt x="2312227" y="640015"/>
                  </a:moveTo>
                  <a:lnTo>
                    <a:pt x="2312227" y="690980"/>
                  </a:lnTo>
                </a:path>
                <a:path w="4685030" h="1130935">
                  <a:moveTo>
                    <a:pt x="2327530" y="665498"/>
                  </a:moveTo>
                  <a:lnTo>
                    <a:pt x="2366659" y="665498"/>
                  </a:lnTo>
                </a:path>
                <a:path w="4685030" h="1130935">
                  <a:moveTo>
                    <a:pt x="2347094" y="640015"/>
                  </a:moveTo>
                  <a:lnTo>
                    <a:pt x="2347094" y="690980"/>
                  </a:lnTo>
                </a:path>
                <a:path w="4685030" h="1130935">
                  <a:moveTo>
                    <a:pt x="2339182" y="665498"/>
                  </a:moveTo>
                  <a:lnTo>
                    <a:pt x="2378311" y="665498"/>
                  </a:lnTo>
                </a:path>
                <a:path w="4685030" h="1130935">
                  <a:moveTo>
                    <a:pt x="2358747" y="640015"/>
                  </a:moveTo>
                  <a:lnTo>
                    <a:pt x="2358747" y="690980"/>
                  </a:lnTo>
                </a:path>
                <a:path w="4685030" h="1130935">
                  <a:moveTo>
                    <a:pt x="2379790" y="691548"/>
                  </a:moveTo>
                  <a:lnTo>
                    <a:pt x="2418919" y="691548"/>
                  </a:lnTo>
                </a:path>
                <a:path w="4685030" h="1130935">
                  <a:moveTo>
                    <a:pt x="2399355" y="666065"/>
                  </a:moveTo>
                  <a:lnTo>
                    <a:pt x="2399355" y="717030"/>
                  </a:lnTo>
                </a:path>
                <a:path w="4685030" h="1130935">
                  <a:moveTo>
                    <a:pt x="2403093" y="691548"/>
                  </a:moveTo>
                  <a:lnTo>
                    <a:pt x="2442222" y="691548"/>
                  </a:lnTo>
                </a:path>
                <a:path w="4685030" h="1130935">
                  <a:moveTo>
                    <a:pt x="2422657" y="666065"/>
                  </a:moveTo>
                  <a:lnTo>
                    <a:pt x="2422657" y="717030"/>
                  </a:lnTo>
                </a:path>
                <a:path w="4685030" h="1130935">
                  <a:moveTo>
                    <a:pt x="2408832" y="691548"/>
                  </a:moveTo>
                  <a:lnTo>
                    <a:pt x="2447960" y="691548"/>
                  </a:lnTo>
                </a:path>
                <a:path w="4685030" h="1130935">
                  <a:moveTo>
                    <a:pt x="2428395" y="666065"/>
                  </a:moveTo>
                  <a:lnTo>
                    <a:pt x="2428395" y="717030"/>
                  </a:lnTo>
                </a:path>
                <a:path w="4685030" h="1130935">
                  <a:moveTo>
                    <a:pt x="2449525" y="691548"/>
                  </a:moveTo>
                  <a:lnTo>
                    <a:pt x="2488654" y="691548"/>
                  </a:lnTo>
                </a:path>
                <a:path w="4685030" h="1130935">
                  <a:moveTo>
                    <a:pt x="2469091" y="666065"/>
                  </a:moveTo>
                  <a:lnTo>
                    <a:pt x="2469091" y="717030"/>
                  </a:lnTo>
                </a:path>
                <a:path w="4685030" h="1130935">
                  <a:moveTo>
                    <a:pt x="2455351" y="691548"/>
                  </a:moveTo>
                  <a:lnTo>
                    <a:pt x="2494480" y="691548"/>
                  </a:lnTo>
                </a:path>
                <a:path w="4685030" h="1130935">
                  <a:moveTo>
                    <a:pt x="2474917" y="666065"/>
                  </a:moveTo>
                  <a:lnTo>
                    <a:pt x="2474917" y="717030"/>
                  </a:lnTo>
                </a:path>
                <a:path w="4685030" h="1130935">
                  <a:moveTo>
                    <a:pt x="2461177" y="719862"/>
                  </a:moveTo>
                  <a:lnTo>
                    <a:pt x="2500306" y="719862"/>
                  </a:lnTo>
                </a:path>
                <a:path w="4685030" h="1130935">
                  <a:moveTo>
                    <a:pt x="2480741" y="694379"/>
                  </a:moveTo>
                  <a:lnTo>
                    <a:pt x="2480741" y="745344"/>
                  </a:lnTo>
                </a:path>
                <a:path w="4685030" h="1130935">
                  <a:moveTo>
                    <a:pt x="2501784" y="719862"/>
                  </a:moveTo>
                  <a:lnTo>
                    <a:pt x="2540913" y="719862"/>
                  </a:lnTo>
                </a:path>
                <a:path w="4685030" h="1130935">
                  <a:moveTo>
                    <a:pt x="2521348" y="694379"/>
                  </a:moveTo>
                  <a:lnTo>
                    <a:pt x="2521348" y="745344"/>
                  </a:lnTo>
                </a:path>
                <a:path w="4685030" h="1130935">
                  <a:moveTo>
                    <a:pt x="2507610" y="719862"/>
                  </a:moveTo>
                  <a:lnTo>
                    <a:pt x="2546739" y="719862"/>
                  </a:lnTo>
                </a:path>
                <a:path w="4685030" h="1130935">
                  <a:moveTo>
                    <a:pt x="2527174" y="694379"/>
                  </a:moveTo>
                  <a:lnTo>
                    <a:pt x="2527174" y="745344"/>
                  </a:lnTo>
                </a:path>
                <a:path w="4685030" h="1130935">
                  <a:moveTo>
                    <a:pt x="2525087" y="719862"/>
                  </a:moveTo>
                  <a:lnTo>
                    <a:pt x="2564216" y="719862"/>
                  </a:lnTo>
                </a:path>
                <a:path w="4685030" h="1130935">
                  <a:moveTo>
                    <a:pt x="2544651" y="694379"/>
                  </a:moveTo>
                  <a:lnTo>
                    <a:pt x="2544651" y="745344"/>
                  </a:lnTo>
                </a:path>
                <a:path w="4685030" h="1130935">
                  <a:moveTo>
                    <a:pt x="2530826" y="719862"/>
                  </a:moveTo>
                  <a:lnTo>
                    <a:pt x="2569955" y="719862"/>
                  </a:lnTo>
                </a:path>
                <a:path w="4685030" h="1130935">
                  <a:moveTo>
                    <a:pt x="2550390" y="694379"/>
                  </a:moveTo>
                  <a:lnTo>
                    <a:pt x="2550390" y="745344"/>
                  </a:lnTo>
                </a:path>
                <a:path w="4685030" h="1130935">
                  <a:moveTo>
                    <a:pt x="2565694" y="719862"/>
                  </a:moveTo>
                  <a:lnTo>
                    <a:pt x="2604823" y="719862"/>
                  </a:lnTo>
                </a:path>
                <a:path w="4685030" h="1130935">
                  <a:moveTo>
                    <a:pt x="2585258" y="694379"/>
                  </a:moveTo>
                  <a:lnTo>
                    <a:pt x="2585258" y="745344"/>
                  </a:lnTo>
                </a:path>
                <a:path w="4685030" h="1130935">
                  <a:moveTo>
                    <a:pt x="2606388" y="719862"/>
                  </a:moveTo>
                  <a:lnTo>
                    <a:pt x="2645517" y="719862"/>
                  </a:lnTo>
                </a:path>
                <a:path w="4685030" h="1130935">
                  <a:moveTo>
                    <a:pt x="2625953" y="694379"/>
                  </a:moveTo>
                  <a:lnTo>
                    <a:pt x="2625953" y="745344"/>
                  </a:lnTo>
                </a:path>
                <a:path w="4685030" h="1130935">
                  <a:moveTo>
                    <a:pt x="2623780" y="719862"/>
                  </a:moveTo>
                  <a:lnTo>
                    <a:pt x="2662908" y="719862"/>
                  </a:lnTo>
                </a:path>
                <a:path w="4685030" h="1130935">
                  <a:moveTo>
                    <a:pt x="2643344" y="694379"/>
                  </a:moveTo>
                  <a:lnTo>
                    <a:pt x="2643344" y="745344"/>
                  </a:lnTo>
                </a:path>
                <a:path w="4685030" h="1130935">
                  <a:moveTo>
                    <a:pt x="2629606" y="719862"/>
                  </a:moveTo>
                  <a:lnTo>
                    <a:pt x="2668734" y="719862"/>
                  </a:lnTo>
                </a:path>
                <a:path w="4685030" h="1130935">
                  <a:moveTo>
                    <a:pt x="2649170" y="694379"/>
                  </a:moveTo>
                  <a:lnTo>
                    <a:pt x="2649170" y="745344"/>
                  </a:lnTo>
                </a:path>
                <a:path w="4685030" h="1130935">
                  <a:moveTo>
                    <a:pt x="2670299" y="817942"/>
                  </a:moveTo>
                  <a:lnTo>
                    <a:pt x="2709428" y="817942"/>
                  </a:lnTo>
                </a:path>
                <a:path w="4685030" h="1130935">
                  <a:moveTo>
                    <a:pt x="2689863" y="792459"/>
                  </a:moveTo>
                  <a:lnTo>
                    <a:pt x="2689863" y="843424"/>
                  </a:lnTo>
                </a:path>
                <a:path w="4685030" h="1130935">
                  <a:moveTo>
                    <a:pt x="2699341" y="817942"/>
                  </a:moveTo>
                  <a:lnTo>
                    <a:pt x="2738470" y="817942"/>
                  </a:lnTo>
                </a:path>
                <a:path w="4685030" h="1130935">
                  <a:moveTo>
                    <a:pt x="2718906" y="792459"/>
                  </a:moveTo>
                  <a:lnTo>
                    <a:pt x="2718906" y="843424"/>
                  </a:lnTo>
                </a:path>
                <a:path w="4685030" h="1130935">
                  <a:moveTo>
                    <a:pt x="2740035" y="817942"/>
                  </a:moveTo>
                  <a:lnTo>
                    <a:pt x="2779164" y="817942"/>
                  </a:lnTo>
                </a:path>
                <a:path w="4685030" h="1130935">
                  <a:moveTo>
                    <a:pt x="2759599" y="792459"/>
                  </a:moveTo>
                  <a:lnTo>
                    <a:pt x="2759599" y="843424"/>
                  </a:lnTo>
                </a:path>
                <a:path w="4685030" h="1130935">
                  <a:moveTo>
                    <a:pt x="2751599" y="817942"/>
                  </a:moveTo>
                  <a:lnTo>
                    <a:pt x="2790728" y="817942"/>
                  </a:lnTo>
                </a:path>
                <a:path w="4685030" h="1130935">
                  <a:moveTo>
                    <a:pt x="2771163" y="792459"/>
                  </a:moveTo>
                  <a:lnTo>
                    <a:pt x="2771163" y="843424"/>
                  </a:lnTo>
                </a:path>
                <a:path w="4685030" h="1130935">
                  <a:moveTo>
                    <a:pt x="2774903" y="817942"/>
                  </a:moveTo>
                  <a:lnTo>
                    <a:pt x="2814032" y="817942"/>
                  </a:lnTo>
                </a:path>
                <a:path w="4685030" h="1130935">
                  <a:moveTo>
                    <a:pt x="2794467" y="792459"/>
                  </a:moveTo>
                  <a:lnTo>
                    <a:pt x="2794467" y="843424"/>
                  </a:lnTo>
                </a:path>
                <a:path w="4685030" h="1130935">
                  <a:moveTo>
                    <a:pt x="2780642" y="817942"/>
                  </a:moveTo>
                  <a:lnTo>
                    <a:pt x="2819771" y="817942"/>
                  </a:lnTo>
                </a:path>
                <a:path w="4685030" h="1130935">
                  <a:moveTo>
                    <a:pt x="2800206" y="792459"/>
                  </a:moveTo>
                  <a:lnTo>
                    <a:pt x="2800206" y="843424"/>
                  </a:lnTo>
                </a:path>
                <a:path w="4685030" h="1130935">
                  <a:moveTo>
                    <a:pt x="2786468" y="817942"/>
                  </a:moveTo>
                  <a:lnTo>
                    <a:pt x="2825597" y="817942"/>
                  </a:lnTo>
                </a:path>
                <a:path w="4685030" h="1130935">
                  <a:moveTo>
                    <a:pt x="2806032" y="792459"/>
                  </a:moveTo>
                  <a:lnTo>
                    <a:pt x="2806032" y="843424"/>
                  </a:lnTo>
                </a:path>
                <a:path w="4685030" h="1130935">
                  <a:moveTo>
                    <a:pt x="2815511" y="817942"/>
                  </a:moveTo>
                  <a:lnTo>
                    <a:pt x="2854639" y="817942"/>
                  </a:lnTo>
                </a:path>
                <a:path w="4685030" h="1130935">
                  <a:moveTo>
                    <a:pt x="2835075" y="792459"/>
                  </a:moveTo>
                  <a:lnTo>
                    <a:pt x="2835075" y="843424"/>
                  </a:lnTo>
                </a:path>
                <a:path w="4685030" h="1130935">
                  <a:moveTo>
                    <a:pt x="2827163" y="817942"/>
                  </a:moveTo>
                  <a:lnTo>
                    <a:pt x="2866291" y="817942"/>
                  </a:lnTo>
                </a:path>
                <a:path w="4685030" h="1130935">
                  <a:moveTo>
                    <a:pt x="2846725" y="792459"/>
                  </a:moveTo>
                  <a:lnTo>
                    <a:pt x="2846725" y="843424"/>
                  </a:lnTo>
                </a:path>
                <a:path w="4685030" h="1130935">
                  <a:moveTo>
                    <a:pt x="2862031" y="817942"/>
                  </a:moveTo>
                  <a:lnTo>
                    <a:pt x="2901160" y="817942"/>
                  </a:lnTo>
                </a:path>
                <a:path w="4685030" h="1130935">
                  <a:moveTo>
                    <a:pt x="2881594" y="792459"/>
                  </a:moveTo>
                  <a:lnTo>
                    <a:pt x="2881594" y="843424"/>
                  </a:lnTo>
                </a:path>
                <a:path w="4685030" h="1130935">
                  <a:moveTo>
                    <a:pt x="2867856" y="817942"/>
                  </a:moveTo>
                  <a:lnTo>
                    <a:pt x="2906985" y="817942"/>
                  </a:lnTo>
                </a:path>
                <a:path w="4685030" h="1130935">
                  <a:moveTo>
                    <a:pt x="2887420" y="792459"/>
                  </a:moveTo>
                  <a:lnTo>
                    <a:pt x="2887420" y="843424"/>
                  </a:lnTo>
                </a:path>
                <a:path w="4685030" h="1130935">
                  <a:moveTo>
                    <a:pt x="2931767" y="817942"/>
                  </a:moveTo>
                  <a:lnTo>
                    <a:pt x="2970896" y="817942"/>
                  </a:lnTo>
                </a:path>
                <a:path w="4685030" h="1130935">
                  <a:moveTo>
                    <a:pt x="2951331" y="792459"/>
                  </a:moveTo>
                  <a:lnTo>
                    <a:pt x="2951331" y="843424"/>
                  </a:lnTo>
                </a:path>
                <a:path w="4685030" h="1130935">
                  <a:moveTo>
                    <a:pt x="2943331" y="817942"/>
                  </a:moveTo>
                  <a:lnTo>
                    <a:pt x="2982460" y="817942"/>
                  </a:lnTo>
                </a:path>
                <a:path w="4685030" h="1130935">
                  <a:moveTo>
                    <a:pt x="2962895" y="792459"/>
                  </a:moveTo>
                  <a:lnTo>
                    <a:pt x="2962895" y="843424"/>
                  </a:lnTo>
                </a:path>
                <a:path w="4685030" h="1130935">
                  <a:moveTo>
                    <a:pt x="2978200" y="817942"/>
                  </a:moveTo>
                  <a:lnTo>
                    <a:pt x="3017329" y="817942"/>
                  </a:lnTo>
                </a:path>
                <a:path w="4685030" h="1130935">
                  <a:moveTo>
                    <a:pt x="2997765" y="792459"/>
                  </a:moveTo>
                  <a:lnTo>
                    <a:pt x="2997765" y="843424"/>
                  </a:lnTo>
                </a:path>
                <a:path w="4685030" h="1130935">
                  <a:moveTo>
                    <a:pt x="2995590" y="817942"/>
                  </a:moveTo>
                  <a:lnTo>
                    <a:pt x="3034719" y="817942"/>
                  </a:lnTo>
                </a:path>
                <a:path w="4685030" h="1130935">
                  <a:moveTo>
                    <a:pt x="3015154" y="792459"/>
                  </a:moveTo>
                  <a:lnTo>
                    <a:pt x="3015154" y="843424"/>
                  </a:lnTo>
                </a:path>
                <a:path w="4685030" h="1130935">
                  <a:moveTo>
                    <a:pt x="3106020" y="817942"/>
                  </a:moveTo>
                  <a:lnTo>
                    <a:pt x="3145149" y="817942"/>
                  </a:lnTo>
                </a:path>
                <a:path w="4685030" h="1130935">
                  <a:moveTo>
                    <a:pt x="3125584" y="792459"/>
                  </a:moveTo>
                  <a:lnTo>
                    <a:pt x="3125584" y="843424"/>
                  </a:lnTo>
                </a:path>
                <a:path w="4685030" h="1130935">
                  <a:moveTo>
                    <a:pt x="3111846" y="817942"/>
                  </a:moveTo>
                  <a:lnTo>
                    <a:pt x="3150975" y="817942"/>
                  </a:lnTo>
                </a:path>
                <a:path w="4685030" h="1130935">
                  <a:moveTo>
                    <a:pt x="3131410" y="792459"/>
                  </a:moveTo>
                  <a:lnTo>
                    <a:pt x="3131410" y="843424"/>
                  </a:lnTo>
                </a:path>
                <a:path w="4685030" h="1130935">
                  <a:moveTo>
                    <a:pt x="3117672" y="817942"/>
                  </a:moveTo>
                  <a:lnTo>
                    <a:pt x="3156801" y="817942"/>
                  </a:lnTo>
                </a:path>
                <a:path w="4685030" h="1130935">
                  <a:moveTo>
                    <a:pt x="3137236" y="792459"/>
                  </a:moveTo>
                  <a:lnTo>
                    <a:pt x="3137236" y="843424"/>
                  </a:lnTo>
                </a:path>
                <a:path w="4685030" h="1130935">
                  <a:moveTo>
                    <a:pt x="3135063" y="817942"/>
                  </a:moveTo>
                  <a:lnTo>
                    <a:pt x="3174192" y="817942"/>
                  </a:lnTo>
                </a:path>
                <a:path w="4685030" h="1130935">
                  <a:moveTo>
                    <a:pt x="3154627" y="792459"/>
                  </a:moveTo>
                  <a:lnTo>
                    <a:pt x="3154627" y="843424"/>
                  </a:lnTo>
                </a:path>
                <a:path w="4685030" h="1130935">
                  <a:moveTo>
                    <a:pt x="3140888" y="817942"/>
                  </a:moveTo>
                  <a:lnTo>
                    <a:pt x="3180017" y="817942"/>
                  </a:lnTo>
                </a:path>
                <a:path w="4685030" h="1130935">
                  <a:moveTo>
                    <a:pt x="3160453" y="792459"/>
                  </a:moveTo>
                  <a:lnTo>
                    <a:pt x="3160453" y="843424"/>
                  </a:lnTo>
                </a:path>
                <a:path w="4685030" h="1130935">
                  <a:moveTo>
                    <a:pt x="3233842" y="867322"/>
                  </a:moveTo>
                  <a:lnTo>
                    <a:pt x="3272970" y="867322"/>
                  </a:lnTo>
                </a:path>
                <a:path w="4685030" h="1130935">
                  <a:moveTo>
                    <a:pt x="3253406" y="841839"/>
                  </a:moveTo>
                  <a:lnTo>
                    <a:pt x="3253406" y="892804"/>
                  </a:lnTo>
                </a:path>
                <a:path w="4685030" h="1130935">
                  <a:moveTo>
                    <a:pt x="3257057" y="867322"/>
                  </a:moveTo>
                  <a:lnTo>
                    <a:pt x="3296186" y="867322"/>
                  </a:lnTo>
                </a:path>
                <a:path w="4685030" h="1130935">
                  <a:moveTo>
                    <a:pt x="3276621" y="841839"/>
                  </a:moveTo>
                  <a:lnTo>
                    <a:pt x="3276621" y="892804"/>
                  </a:lnTo>
                </a:path>
                <a:path w="4685030" h="1130935">
                  <a:moveTo>
                    <a:pt x="3286099" y="918968"/>
                  </a:moveTo>
                  <a:lnTo>
                    <a:pt x="3325228" y="918968"/>
                  </a:lnTo>
                </a:path>
                <a:path w="4685030" h="1130935">
                  <a:moveTo>
                    <a:pt x="3305664" y="893485"/>
                  </a:moveTo>
                  <a:lnTo>
                    <a:pt x="3305664" y="944450"/>
                  </a:lnTo>
                </a:path>
                <a:path w="4685030" h="1130935">
                  <a:moveTo>
                    <a:pt x="3320968" y="918968"/>
                  </a:moveTo>
                  <a:lnTo>
                    <a:pt x="3360097" y="918968"/>
                  </a:lnTo>
                </a:path>
                <a:path w="4685030" h="1130935">
                  <a:moveTo>
                    <a:pt x="3340532" y="893485"/>
                  </a:moveTo>
                  <a:lnTo>
                    <a:pt x="3340532" y="944450"/>
                  </a:lnTo>
                </a:path>
                <a:path w="4685030" h="1130935">
                  <a:moveTo>
                    <a:pt x="3338359" y="918968"/>
                  </a:moveTo>
                  <a:lnTo>
                    <a:pt x="3377487" y="918968"/>
                  </a:lnTo>
                </a:path>
                <a:path w="4685030" h="1130935">
                  <a:moveTo>
                    <a:pt x="3357922" y="893485"/>
                  </a:moveTo>
                  <a:lnTo>
                    <a:pt x="3357922" y="944450"/>
                  </a:lnTo>
                </a:path>
                <a:path w="4685030" h="1130935">
                  <a:moveTo>
                    <a:pt x="3355835" y="976276"/>
                  </a:moveTo>
                  <a:lnTo>
                    <a:pt x="3394964" y="976276"/>
                  </a:lnTo>
                </a:path>
                <a:path w="4685030" h="1130935">
                  <a:moveTo>
                    <a:pt x="3375400" y="950793"/>
                  </a:moveTo>
                  <a:lnTo>
                    <a:pt x="3375400" y="1001758"/>
                  </a:lnTo>
                </a:path>
                <a:path w="4685030" h="1130935">
                  <a:moveTo>
                    <a:pt x="3437137" y="976276"/>
                  </a:moveTo>
                  <a:lnTo>
                    <a:pt x="3476266" y="976276"/>
                  </a:lnTo>
                </a:path>
                <a:path w="4685030" h="1130935">
                  <a:moveTo>
                    <a:pt x="3456701" y="950793"/>
                  </a:moveTo>
                  <a:lnTo>
                    <a:pt x="3456701" y="1001758"/>
                  </a:lnTo>
                </a:path>
                <a:path w="4685030" h="1130935">
                  <a:moveTo>
                    <a:pt x="3472005" y="976276"/>
                  </a:moveTo>
                  <a:lnTo>
                    <a:pt x="3511134" y="976276"/>
                  </a:lnTo>
                </a:path>
                <a:path w="4685030" h="1130935">
                  <a:moveTo>
                    <a:pt x="3491569" y="950793"/>
                  </a:moveTo>
                  <a:lnTo>
                    <a:pt x="3491569" y="1001758"/>
                  </a:lnTo>
                </a:path>
                <a:path w="4685030" h="1130935">
                  <a:moveTo>
                    <a:pt x="3483657" y="976276"/>
                  </a:moveTo>
                  <a:lnTo>
                    <a:pt x="3522786" y="976276"/>
                  </a:lnTo>
                </a:path>
                <a:path w="4685030" h="1130935">
                  <a:moveTo>
                    <a:pt x="3503221" y="950793"/>
                  </a:moveTo>
                  <a:lnTo>
                    <a:pt x="3503221" y="1001758"/>
                  </a:lnTo>
                </a:path>
                <a:path w="4685030" h="1130935">
                  <a:moveTo>
                    <a:pt x="3547567" y="976276"/>
                  </a:moveTo>
                  <a:lnTo>
                    <a:pt x="3586696" y="976276"/>
                  </a:lnTo>
                </a:path>
                <a:path w="4685030" h="1130935">
                  <a:moveTo>
                    <a:pt x="3567131" y="950793"/>
                  </a:moveTo>
                  <a:lnTo>
                    <a:pt x="3567131" y="1001758"/>
                  </a:lnTo>
                </a:path>
                <a:path w="4685030" h="1130935">
                  <a:moveTo>
                    <a:pt x="3553393" y="976276"/>
                  </a:moveTo>
                  <a:lnTo>
                    <a:pt x="3592522" y="976276"/>
                  </a:lnTo>
                </a:path>
                <a:path w="4685030" h="1130935">
                  <a:moveTo>
                    <a:pt x="3572957" y="950793"/>
                  </a:moveTo>
                  <a:lnTo>
                    <a:pt x="3572957" y="1001758"/>
                  </a:lnTo>
                </a:path>
                <a:path w="4685030" h="1130935">
                  <a:moveTo>
                    <a:pt x="3559133" y="976276"/>
                  </a:moveTo>
                  <a:lnTo>
                    <a:pt x="3598261" y="976276"/>
                  </a:lnTo>
                </a:path>
                <a:path w="4685030" h="1130935">
                  <a:moveTo>
                    <a:pt x="3578697" y="950793"/>
                  </a:moveTo>
                  <a:lnTo>
                    <a:pt x="3578697" y="1001758"/>
                  </a:lnTo>
                </a:path>
                <a:path w="4685030" h="1130935">
                  <a:moveTo>
                    <a:pt x="3628868" y="976276"/>
                  </a:moveTo>
                  <a:lnTo>
                    <a:pt x="3667997" y="976276"/>
                  </a:lnTo>
                </a:path>
                <a:path w="4685030" h="1130935">
                  <a:moveTo>
                    <a:pt x="3648433" y="950793"/>
                  </a:moveTo>
                  <a:lnTo>
                    <a:pt x="3648433" y="1001758"/>
                  </a:lnTo>
                </a:path>
                <a:path w="4685030" h="1130935">
                  <a:moveTo>
                    <a:pt x="3646346" y="976276"/>
                  </a:moveTo>
                  <a:lnTo>
                    <a:pt x="3685475" y="976276"/>
                  </a:lnTo>
                </a:path>
                <a:path w="4685030" h="1130935">
                  <a:moveTo>
                    <a:pt x="3665911" y="950793"/>
                  </a:moveTo>
                  <a:lnTo>
                    <a:pt x="3665911" y="1001758"/>
                  </a:lnTo>
                </a:path>
                <a:path w="4685030" h="1130935">
                  <a:moveTo>
                    <a:pt x="3663737" y="976276"/>
                  </a:moveTo>
                  <a:lnTo>
                    <a:pt x="3702866" y="976276"/>
                  </a:lnTo>
                </a:path>
                <a:path w="4685030" h="1130935">
                  <a:moveTo>
                    <a:pt x="3683301" y="950793"/>
                  </a:moveTo>
                  <a:lnTo>
                    <a:pt x="3683301" y="1001758"/>
                  </a:lnTo>
                </a:path>
                <a:path w="4685030" h="1130935">
                  <a:moveTo>
                    <a:pt x="3669562" y="976276"/>
                  </a:moveTo>
                  <a:lnTo>
                    <a:pt x="3708691" y="976276"/>
                  </a:lnTo>
                </a:path>
                <a:path w="4685030" h="1130935">
                  <a:moveTo>
                    <a:pt x="3689127" y="950793"/>
                  </a:moveTo>
                  <a:lnTo>
                    <a:pt x="3689127" y="1001758"/>
                  </a:lnTo>
                </a:path>
                <a:path w="4685030" h="1130935">
                  <a:moveTo>
                    <a:pt x="3686954" y="976276"/>
                  </a:moveTo>
                  <a:lnTo>
                    <a:pt x="3726082" y="976276"/>
                  </a:lnTo>
                </a:path>
                <a:path w="4685030" h="1130935">
                  <a:moveTo>
                    <a:pt x="3706517" y="950793"/>
                  </a:moveTo>
                  <a:lnTo>
                    <a:pt x="3706517" y="1001758"/>
                  </a:lnTo>
                </a:path>
                <a:path w="4685030" h="1130935">
                  <a:moveTo>
                    <a:pt x="3715995" y="976276"/>
                  </a:moveTo>
                  <a:lnTo>
                    <a:pt x="3755124" y="976276"/>
                  </a:lnTo>
                </a:path>
                <a:path w="4685030" h="1130935">
                  <a:moveTo>
                    <a:pt x="3735559" y="950793"/>
                  </a:moveTo>
                  <a:lnTo>
                    <a:pt x="3735559" y="1001758"/>
                  </a:lnTo>
                </a:path>
                <a:path w="4685030" h="1130935">
                  <a:moveTo>
                    <a:pt x="3721821" y="976276"/>
                  </a:moveTo>
                  <a:lnTo>
                    <a:pt x="3760950" y="976276"/>
                  </a:lnTo>
                </a:path>
                <a:path w="4685030" h="1130935">
                  <a:moveTo>
                    <a:pt x="3741385" y="950793"/>
                  </a:moveTo>
                  <a:lnTo>
                    <a:pt x="3741385" y="1001758"/>
                  </a:lnTo>
                </a:path>
                <a:path w="4685030" h="1130935">
                  <a:moveTo>
                    <a:pt x="3750864" y="1105275"/>
                  </a:moveTo>
                  <a:lnTo>
                    <a:pt x="3789992" y="1105275"/>
                  </a:lnTo>
                </a:path>
                <a:path w="4685030" h="1130935">
                  <a:moveTo>
                    <a:pt x="3770427" y="1079793"/>
                  </a:moveTo>
                  <a:lnTo>
                    <a:pt x="3770427" y="1130757"/>
                  </a:lnTo>
                </a:path>
                <a:path w="4685030" h="1130935">
                  <a:moveTo>
                    <a:pt x="3878683" y="1105275"/>
                  </a:moveTo>
                  <a:lnTo>
                    <a:pt x="3917812" y="1105275"/>
                  </a:lnTo>
                </a:path>
                <a:path w="4685030" h="1130935">
                  <a:moveTo>
                    <a:pt x="3898248" y="1079793"/>
                  </a:moveTo>
                  <a:lnTo>
                    <a:pt x="3898248" y="1130757"/>
                  </a:lnTo>
                </a:path>
                <a:path w="4685030" h="1130935">
                  <a:moveTo>
                    <a:pt x="3925203" y="1105275"/>
                  </a:moveTo>
                  <a:lnTo>
                    <a:pt x="3964332" y="1105275"/>
                  </a:lnTo>
                </a:path>
                <a:path w="4685030" h="1130935">
                  <a:moveTo>
                    <a:pt x="3944770" y="1079793"/>
                  </a:moveTo>
                  <a:lnTo>
                    <a:pt x="3944770" y="1130757"/>
                  </a:lnTo>
                </a:path>
                <a:path w="4685030" h="1130935">
                  <a:moveTo>
                    <a:pt x="3930943" y="1105275"/>
                  </a:moveTo>
                  <a:lnTo>
                    <a:pt x="3970072" y="1105275"/>
                  </a:lnTo>
                </a:path>
                <a:path w="4685030" h="1130935">
                  <a:moveTo>
                    <a:pt x="3950507" y="1079793"/>
                  </a:moveTo>
                  <a:lnTo>
                    <a:pt x="3950507" y="1130757"/>
                  </a:lnTo>
                </a:path>
                <a:path w="4685030" h="1130935">
                  <a:moveTo>
                    <a:pt x="3960071" y="1105275"/>
                  </a:moveTo>
                  <a:lnTo>
                    <a:pt x="3999200" y="1105275"/>
                  </a:lnTo>
                </a:path>
                <a:path w="4685030" h="1130935">
                  <a:moveTo>
                    <a:pt x="3979636" y="1079793"/>
                  </a:moveTo>
                  <a:lnTo>
                    <a:pt x="3979636" y="1130757"/>
                  </a:lnTo>
                </a:path>
                <a:path w="4685030" h="1130935">
                  <a:moveTo>
                    <a:pt x="3989114" y="1105275"/>
                  </a:moveTo>
                  <a:lnTo>
                    <a:pt x="4028243" y="1105275"/>
                  </a:lnTo>
                </a:path>
                <a:path w="4685030" h="1130935">
                  <a:moveTo>
                    <a:pt x="4008680" y="1079793"/>
                  </a:moveTo>
                  <a:lnTo>
                    <a:pt x="4008680" y="1130757"/>
                  </a:lnTo>
                </a:path>
                <a:path w="4685030" h="1130935">
                  <a:moveTo>
                    <a:pt x="4047199" y="1105275"/>
                  </a:moveTo>
                  <a:lnTo>
                    <a:pt x="4086328" y="1105275"/>
                  </a:lnTo>
                </a:path>
                <a:path w="4685030" h="1130935">
                  <a:moveTo>
                    <a:pt x="4066763" y="1079793"/>
                  </a:moveTo>
                  <a:lnTo>
                    <a:pt x="4066763" y="1130757"/>
                  </a:lnTo>
                </a:path>
                <a:path w="4685030" h="1130935">
                  <a:moveTo>
                    <a:pt x="4053025" y="1105275"/>
                  </a:moveTo>
                  <a:lnTo>
                    <a:pt x="4092154" y="1105275"/>
                  </a:lnTo>
                </a:path>
                <a:path w="4685030" h="1130935">
                  <a:moveTo>
                    <a:pt x="4072589" y="1079793"/>
                  </a:moveTo>
                  <a:lnTo>
                    <a:pt x="4072589" y="1130757"/>
                  </a:lnTo>
                </a:path>
                <a:path w="4685030" h="1130935">
                  <a:moveTo>
                    <a:pt x="4093633" y="1105275"/>
                  </a:moveTo>
                  <a:lnTo>
                    <a:pt x="4132761" y="1105275"/>
                  </a:lnTo>
                </a:path>
                <a:path w="4685030" h="1130935">
                  <a:moveTo>
                    <a:pt x="4113195" y="1079793"/>
                  </a:moveTo>
                  <a:lnTo>
                    <a:pt x="4113195" y="1130757"/>
                  </a:lnTo>
                </a:path>
                <a:path w="4685030" h="1130935">
                  <a:moveTo>
                    <a:pt x="4122673" y="1105275"/>
                  </a:moveTo>
                  <a:lnTo>
                    <a:pt x="4161802" y="1105275"/>
                  </a:lnTo>
                </a:path>
                <a:path w="4685030" h="1130935">
                  <a:moveTo>
                    <a:pt x="4142238" y="1079793"/>
                  </a:moveTo>
                  <a:lnTo>
                    <a:pt x="4142238" y="1130757"/>
                  </a:lnTo>
                </a:path>
                <a:path w="4685030" h="1130935">
                  <a:moveTo>
                    <a:pt x="4134325" y="1105275"/>
                  </a:moveTo>
                  <a:lnTo>
                    <a:pt x="4173454" y="1105275"/>
                  </a:lnTo>
                </a:path>
                <a:path w="4685030" h="1130935">
                  <a:moveTo>
                    <a:pt x="4153889" y="1079793"/>
                  </a:moveTo>
                  <a:lnTo>
                    <a:pt x="4153889" y="1130757"/>
                  </a:lnTo>
                </a:path>
                <a:path w="4685030" h="1130935">
                  <a:moveTo>
                    <a:pt x="4204062" y="1105275"/>
                  </a:moveTo>
                  <a:lnTo>
                    <a:pt x="4243191" y="1105275"/>
                  </a:lnTo>
                </a:path>
                <a:path w="4685030" h="1130935">
                  <a:moveTo>
                    <a:pt x="4223625" y="1079793"/>
                  </a:moveTo>
                  <a:lnTo>
                    <a:pt x="4223625" y="1130757"/>
                  </a:lnTo>
                </a:path>
                <a:path w="4685030" h="1130935">
                  <a:moveTo>
                    <a:pt x="4297014" y="1105275"/>
                  </a:moveTo>
                  <a:lnTo>
                    <a:pt x="4336143" y="1105275"/>
                  </a:lnTo>
                </a:path>
                <a:path w="4685030" h="1130935">
                  <a:moveTo>
                    <a:pt x="4316579" y="1079793"/>
                  </a:moveTo>
                  <a:lnTo>
                    <a:pt x="4316579" y="1130757"/>
                  </a:lnTo>
                </a:path>
                <a:path w="4685030" h="1130935">
                  <a:moveTo>
                    <a:pt x="4326057" y="1105275"/>
                  </a:moveTo>
                  <a:lnTo>
                    <a:pt x="4365186" y="1105275"/>
                  </a:lnTo>
                </a:path>
                <a:path w="4685030" h="1130935">
                  <a:moveTo>
                    <a:pt x="4345621" y="1079793"/>
                  </a:moveTo>
                  <a:lnTo>
                    <a:pt x="4345621" y="1130757"/>
                  </a:lnTo>
                </a:path>
                <a:path w="4685030" h="1130935">
                  <a:moveTo>
                    <a:pt x="4645609" y="1105275"/>
                  </a:moveTo>
                  <a:lnTo>
                    <a:pt x="4684738" y="1105275"/>
                  </a:lnTo>
                </a:path>
                <a:path w="4685030" h="1130935">
                  <a:moveTo>
                    <a:pt x="4665174" y="1079793"/>
                  </a:moveTo>
                  <a:lnTo>
                    <a:pt x="4665174" y="1130757"/>
                  </a:lnTo>
                </a:path>
              </a:pathLst>
            </a:custGeom>
            <a:ln w="6350">
              <a:solidFill>
                <a:srgbClr val="830051"/>
              </a:solidFill>
            </a:ln>
          </p:spPr>
          <p:txBody>
            <a:bodyPr wrap="square" lIns="0" tIns="0" rIns="0" bIns="0" rtlCol="0"/>
            <a:lstStyle/>
            <a:p>
              <a:endParaRPr sz="1800"/>
            </a:p>
          </p:txBody>
        </p:sp>
        <p:sp>
          <p:nvSpPr>
            <p:cNvPr id="148" name="object 148"/>
            <p:cNvSpPr/>
            <p:nvPr/>
          </p:nvSpPr>
          <p:spPr>
            <a:xfrm>
              <a:off x="6989384" y="1704342"/>
              <a:ext cx="4615180" cy="1310640"/>
            </a:xfrm>
            <a:custGeom>
              <a:avLst/>
              <a:gdLst/>
              <a:ahLst/>
              <a:cxnLst/>
              <a:rect l="l" t="t" r="r" b="b"/>
              <a:pathLst>
                <a:path w="4615180" h="1310639">
                  <a:moveTo>
                    <a:pt x="0" y="2831"/>
                  </a:moveTo>
                  <a:lnTo>
                    <a:pt x="87100" y="2831"/>
                  </a:lnTo>
                  <a:lnTo>
                    <a:pt x="87100" y="25482"/>
                  </a:lnTo>
                  <a:lnTo>
                    <a:pt x="249788" y="25482"/>
                  </a:lnTo>
                  <a:lnTo>
                    <a:pt x="249788" y="48246"/>
                  </a:lnTo>
                  <a:lnTo>
                    <a:pt x="273005" y="48246"/>
                  </a:lnTo>
                  <a:lnTo>
                    <a:pt x="273005" y="71237"/>
                  </a:lnTo>
                  <a:lnTo>
                    <a:pt x="278831" y="71237"/>
                  </a:lnTo>
                  <a:lnTo>
                    <a:pt x="278831" y="94229"/>
                  </a:lnTo>
                  <a:lnTo>
                    <a:pt x="296309" y="94229"/>
                  </a:lnTo>
                  <a:lnTo>
                    <a:pt x="296309" y="117220"/>
                  </a:lnTo>
                  <a:lnTo>
                    <a:pt x="458997" y="117220"/>
                  </a:lnTo>
                  <a:lnTo>
                    <a:pt x="458997" y="140211"/>
                  </a:lnTo>
                  <a:lnTo>
                    <a:pt x="615774" y="140211"/>
                  </a:lnTo>
                  <a:lnTo>
                    <a:pt x="615774" y="186194"/>
                  </a:lnTo>
                  <a:lnTo>
                    <a:pt x="621600" y="186194"/>
                  </a:lnTo>
                  <a:lnTo>
                    <a:pt x="685510" y="186194"/>
                  </a:lnTo>
                  <a:lnTo>
                    <a:pt x="685510" y="209298"/>
                  </a:lnTo>
                  <a:lnTo>
                    <a:pt x="755246" y="209298"/>
                  </a:lnTo>
                  <a:lnTo>
                    <a:pt x="755246" y="232516"/>
                  </a:lnTo>
                  <a:lnTo>
                    <a:pt x="801766" y="232516"/>
                  </a:lnTo>
                  <a:lnTo>
                    <a:pt x="801766" y="255733"/>
                  </a:lnTo>
                  <a:lnTo>
                    <a:pt x="859851" y="255733"/>
                  </a:lnTo>
                  <a:lnTo>
                    <a:pt x="859851" y="278838"/>
                  </a:lnTo>
                  <a:lnTo>
                    <a:pt x="917935" y="278838"/>
                  </a:lnTo>
                  <a:lnTo>
                    <a:pt x="917935" y="302056"/>
                  </a:lnTo>
                  <a:lnTo>
                    <a:pt x="941151" y="302056"/>
                  </a:lnTo>
                  <a:lnTo>
                    <a:pt x="964368" y="302056"/>
                  </a:lnTo>
                  <a:lnTo>
                    <a:pt x="964368" y="325387"/>
                  </a:lnTo>
                  <a:lnTo>
                    <a:pt x="987671" y="325387"/>
                  </a:lnTo>
                  <a:lnTo>
                    <a:pt x="987671" y="348831"/>
                  </a:lnTo>
                  <a:lnTo>
                    <a:pt x="993410" y="348831"/>
                  </a:lnTo>
                  <a:lnTo>
                    <a:pt x="993410" y="372162"/>
                  </a:lnTo>
                  <a:lnTo>
                    <a:pt x="1039930" y="372162"/>
                  </a:lnTo>
                  <a:lnTo>
                    <a:pt x="1045756" y="372162"/>
                  </a:lnTo>
                  <a:lnTo>
                    <a:pt x="1045756" y="395719"/>
                  </a:lnTo>
                  <a:lnTo>
                    <a:pt x="1063147" y="395719"/>
                  </a:lnTo>
                  <a:lnTo>
                    <a:pt x="1063147" y="442834"/>
                  </a:lnTo>
                  <a:lnTo>
                    <a:pt x="1109667" y="442834"/>
                  </a:lnTo>
                  <a:lnTo>
                    <a:pt x="1109667" y="466505"/>
                  </a:lnTo>
                  <a:lnTo>
                    <a:pt x="1138709" y="466505"/>
                  </a:lnTo>
                  <a:lnTo>
                    <a:pt x="1196793" y="466505"/>
                  </a:lnTo>
                  <a:lnTo>
                    <a:pt x="1196793" y="490289"/>
                  </a:lnTo>
                  <a:lnTo>
                    <a:pt x="1202619" y="490289"/>
                  </a:lnTo>
                  <a:lnTo>
                    <a:pt x="1202619" y="514073"/>
                  </a:lnTo>
                  <a:lnTo>
                    <a:pt x="1231662" y="514073"/>
                  </a:lnTo>
                  <a:lnTo>
                    <a:pt x="1231662" y="537857"/>
                  </a:lnTo>
                  <a:lnTo>
                    <a:pt x="1266529" y="537857"/>
                  </a:lnTo>
                  <a:lnTo>
                    <a:pt x="1278094" y="537857"/>
                  </a:lnTo>
                  <a:lnTo>
                    <a:pt x="1278094" y="561868"/>
                  </a:lnTo>
                  <a:lnTo>
                    <a:pt x="1371048" y="561868"/>
                  </a:lnTo>
                  <a:lnTo>
                    <a:pt x="1371048" y="585878"/>
                  </a:lnTo>
                  <a:lnTo>
                    <a:pt x="1388525" y="585878"/>
                  </a:lnTo>
                  <a:lnTo>
                    <a:pt x="1388525" y="609888"/>
                  </a:lnTo>
                  <a:lnTo>
                    <a:pt x="1574430" y="609888"/>
                  </a:lnTo>
                  <a:lnTo>
                    <a:pt x="1574430" y="634012"/>
                  </a:lnTo>
                  <a:lnTo>
                    <a:pt x="1748683" y="634012"/>
                  </a:lnTo>
                  <a:lnTo>
                    <a:pt x="1748683" y="658023"/>
                  </a:lnTo>
                  <a:lnTo>
                    <a:pt x="1859114" y="658023"/>
                  </a:lnTo>
                  <a:lnTo>
                    <a:pt x="1917199" y="658023"/>
                  </a:lnTo>
                  <a:lnTo>
                    <a:pt x="1917199" y="682259"/>
                  </a:lnTo>
                  <a:lnTo>
                    <a:pt x="1946241" y="682259"/>
                  </a:lnTo>
                  <a:lnTo>
                    <a:pt x="1946241" y="706497"/>
                  </a:lnTo>
                  <a:lnTo>
                    <a:pt x="1952066" y="706497"/>
                  </a:lnTo>
                  <a:lnTo>
                    <a:pt x="1957806" y="706497"/>
                  </a:lnTo>
                  <a:lnTo>
                    <a:pt x="1957806" y="731073"/>
                  </a:lnTo>
                  <a:lnTo>
                    <a:pt x="1969458" y="731073"/>
                  </a:lnTo>
                  <a:lnTo>
                    <a:pt x="1969458" y="755537"/>
                  </a:lnTo>
                  <a:lnTo>
                    <a:pt x="1975283" y="755537"/>
                  </a:lnTo>
                  <a:lnTo>
                    <a:pt x="2033368" y="755537"/>
                  </a:lnTo>
                  <a:lnTo>
                    <a:pt x="2045019" y="755537"/>
                  </a:lnTo>
                  <a:lnTo>
                    <a:pt x="2045019" y="780680"/>
                  </a:lnTo>
                  <a:lnTo>
                    <a:pt x="2074061" y="780680"/>
                  </a:lnTo>
                  <a:lnTo>
                    <a:pt x="2079887" y="780680"/>
                  </a:lnTo>
                  <a:lnTo>
                    <a:pt x="2114669" y="780680"/>
                  </a:lnTo>
                  <a:lnTo>
                    <a:pt x="2126321" y="780680"/>
                  </a:lnTo>
                  <a:lnTo>
                    <a:pt x="2126321" y="806616"/>
                  </a:lnTo>
                  <a:lnTo>
                    <a:pt x="2242490" y="806616"/>
                  </a:lnTo>
                  <a:lnTo>
                    <a:pt x="2242490" y="833798"/>
                  </a:lnTo>
                  <a:lnTo>
                    <a:pt x="2254141" y="833798"/>
                  </a:lnTo>
                  <a:lnTo>
                    <a:pt x="2254141" y="860979"/>
                  </a:lnTo>
                  <a:lnTo>
                    <a:pt x="2265793" y="860979"/>
                  </a:lnTo>
                  <a:lnTo>
                    <a:pt x="2271531" y="860979"/>
                  </a:lnTo>
                  <a:lnTo>
                    <a:pt x="2271531" y="888501"/>
                  </a:lnTo>
                  <a:lnTo>
                    <a:pt x="2283183" y="888501"/>
                  </a:lnTo>
                  <a:lnTo>
                    <a:pt x="2306400" y="888501"/>
                  </a:lnTo>
                  <a:lnTo>
                    <a:pt x="2318052" y="888501"/>
                  </a:lnTo>
                  <a:lnTo>
                    <a:pt x="2341268" y="888501"/>
                  </a:lnTo>
                  <a:lnTo>
                    <a:pt x="2341268" y="917948"/>
                  </a:lnTo>
                  <a:lnTo>
                    <a:pt x="2352920" y="917948"/>
                  </a:lnTo>
                  <a:lnTo>
                    <a:pt x="2358746" y="917948"/>
                  </a:lnTo>
                  <a:lnTo>
                    <a:pt x="2358746" y="947734"/>
                  </a:lnTo>
                  <a:lnTo>
                    <a:pt x="2364485" y="947734"/>
                  </a:lnTo>
                  <a:lnTo>
                    <a:pt x="2405179" y="947734"/>
                  </a:lnTo>
                  <a:lnTo>
                    <a:pt x="2405179" y="978087"/>
                  </a:lnTo>
                  <a:lnTo>
                    <a:pt x="2428395" y="978087"/>
                  </a:lnTo>
                  <a:lnTo>
                    <a:pt x="2440047" y="978087"/>
                  </a:lnTo>
                  <a:lnTo>
                    <a:pt x="2469089" y="978087"/>
                  </a:lnTo>
                  <a:lnTo>
                    <a:pt x="2503957" y="978087"/>
                  </a:lnTo>
                  <a:lnTo>
                    <a:pt x="2503957" y="1011272"/>
                  </a:lnTo>
                  <a:lnTo>
                    <a:pt x="2521348" y="1011272"/>
                  </a:lnTo>
                  <a:lnTo>
                    <a:pt x="2527173" y="1011272"/>
                  </a:lnTo>
                  <a:lnTo>
                    <a:pt x="2532999" y="1011272"/>
                  </a:lnTo>
                  <a:lnTo>
                    <a:pt x="2532999" y="1045589"/>
                  </a:lnTo>
                  <a:lnTo>
                    <a:pt x="2550390" y="1045589"/>
                  </a:lnTo>
                  <a:lnTo>
                    <a:pt x="2591084" y="1045589"/>
                  </a:lnTo>
                  <a:lnTo>
                    <a:pt x="2591084" y="1080472"/>
                  </a:lnTo>
                  <a:lnTo>
                    <a:pt x="2631778" y="1080472"/>
                  </a:lnTo>
                  <a:lnTo>
                    <a:pt x="2968721" y="1080472"/>
                  </a:lnTo>
                  <a:lnTo>
                    <a:pt x="2968721" y="1129399"/>
                  </a:lnTo>
                  <a:lnTo>
                    <a:pt x="3230188" y="1129399"/>
                  </a:lnTo>
                  <a:lnTo>
                    <a:pt x="3230188" y="1193049"/>
                  </a:lnTo>
                  <a:lnTo>
                    <a:pt x="3590347" y="1193049"/>
                  </a:lnTo>
                  <a:lnTo>
                    <a:pt x="3590347" y="1285128"/>
                  </a:lnTo>
                  <a:lnTo>
                    <a:pt x="4432748" y="1285128"/>
                  </a:lnTo>
                  <a:lnTo>
                    <a:pt x="4595437" y="1285128"/>
                  </a:lnTo>
                </a:path>
                <a:path w="4615180" h="1310639">
                  <a:moveTo>
                    <a:pt x="67536" y="25482"/>
                  </a:moveTo>
                  <a:lnTo>
                    <a:pt x="106665" y="25482"/>
                  </a:lnTo>
                </a:path>
                <a:path w="4615180" h="1310639">
                  <a:moveTo>
                    <a:pt x="87100" y="0"/>
                  </a:moveTo>
                  <a:lnTo>
                    <a:pt x="87100" y="50964"/>
                  </a:lnTo>
                </a:path>
                <a:path w="4615180" h="1310639">
                  <a:moveTo>
                    <a:pt x="230225" y="48247"/>
                  </a:moveTo>
                  <a:lnTo>
                    <a:pt x="269354" y="48247"/>
                  </a:lnTo>
                </a:path>
                <a:path w="4615180" h="1310639">
                  <a:moveTo>
                    <a:pt x="249789" y="22764"/>
                  </a:moveTo>
                  <a:lnTo>
                    <a:pt x="249789" y="73729"/>
                  </a:lnTo>
                </a:path>
                <a:path w="4615180" h="1310639">
                  <a:moveTo>
                    <a:pt x="602036" y="186194"/>
                  </a:moveTo>
                  <a:lnTo>
                    <a:pt x="641165" y="186194"/>
                  </a:lnTo>
                </a:path>
                <a:path w="4615180" h="1310639">
                  <a:moveTo>
                    <a:pt x="621600" y="160711"/>
                  </a:moveTo>
                  <a:lnTo>
                    <a:pt x="621600" y="211676"/>
                  </a:lnTo>
                </a:path>
                <a:path w="4615180" h="1310639">
                  <a:moveTo>
                    <a:pt x="921588" y="302056"/>
                  </a:moveTo>
                  <a:lnTo>
                    <a:pt x="960717" y="302056"/>
                  </a:lnTo>
                </a:path>
                <a:path w="4615180" h="1310639">
                  <a:moveTo>
                    <a:pt x="941152" y="276573"/>
                  </a:moveTo>
                  <a:lnTo>
                    <a:pt x="941152" y="327538"/>
                  </a:lnTo>
                </a:path>
                <a:path w="4615180" h="1310639">
                  <a:moveTo>
                    <a:pt x="1020367" y="372162"/>
                  </a:moveTo>
                  <a:lnTo>
                    <a:pt x="1059495" y="372162"/>
                  </a:lnTo>
                </a:path>
                <a:path w="4615180" h="1310639">
                  <a:moveTo>
                    <a:pt x="1039931" y="346680"/>
                  </a:moveTo>
                  <a:lnTo>
                    <a:pt x="1039931" y="397644"/>
                  </a:lnTo>
                </a:path>
                <a:path w="4615180" h="1310639">
                  <a:moveTo>
                    <a:pt x="1119146" y="466505"/>
                  </a:moveTo>
                  <a:lnTo>
                    <a:pt x="1158275" y="466505"/>
                  </a:lnTo>
                </a:path>
                <a:path w="4615180" h="1310639">
                  <a:moveTo>
                    <a:pt x="1138710" y="441023"/>
                  </a:moveTo>
                  <a:lnTo>
                    <a:pt x="1138710" y="491988"/>
                  </a:lnTo>
                </a:path>
                <a:path w="4615180" h="1310639">
                  <a:moveTo>
                    <a:pt x="1246966" y="537857"/>
                  </a:moveTo>
                  <a:lnTo>
                    <a:pt x="1286095" y="537857"/>
                  </a:lnTo>
                </a:path>
                <a:path w="4615180" h="1310639">
                  <a:moveTo>
                    <a:pt x="1266530" y="512374"/>
                  </a:moveTo>
                  <a:lnTo>
                    <a:pt x="1266530" y="563339"/>
                  </a:lnTo>
                </a:path>
                <a:path w="4615180" h="1310639">
                  <a:moveTo>
                    <a:pt x="1839552" y="658022"/>
                  </a:moveTo>
                  <a:lnTo>
                    <a:pt x="1878680" y="658022"/>
                  </a:lnTo>
                </a:path>
                <a:path w="4615180" h="1310639">
                  <a:moveTo>
                    <a:pt x="1859115" y="632540"/>
                  </a:moveTo>
                  <a:lnTo>
                    <a:pt x="1859115" y="683505"/>
                  </a:lnTo>
                </a:path>
                <a:path w="4615180" h="1310639">
                  <a:moveTo>
                    <a:pt x="1932503" y="706497"/>
                  </a:moveTo>
                  <a:lnTo>
                    <a:pt x="1971632" y="706497"/>
                  </a:lnTo>
                </a:path>
                <a:path w="4615180" h="1310639">
                  <a:moveTo>
                    <a:pt x="1952067" y="681014"/>
                  </a:moveTo>
                  <a:lnTo>
                    <a:pt x="1952067" y="731979"/>
                  </a:lnTo>
                </a:path>
                <a:path w="4615180" h="1310639">
                  <a:moveTo>
                    <a:pt x="1955719" y="755537"/>
                  </a:moveTo>
                  <a:lnTo>
                    <a:pt x="1994848" y="755537"/>
                  </a:lnTo>
                </a:path>
                <a:path w="4615180" h="1310639">
                  <a:moveTo>
                    <a:pt x="1975284" y="730054"/>
                  </a:moveTo>
                  <a:lnTo>
                    <a:pt x="1975284" y="781019"/>
                  </a:lnTo>
                </a:path>
                <a:path w="4615180" h="1310639">
                  <a:moveTo>
                    <a:pt x="2013804" y="755537"/>
                  </a:moveTo>
                  <a:lnTo>
                    <a:pt x="2052933" y="755537"/>
                  </a:lnTo>
                </a:path>
                <a:path w="4615180" h="1310639">
                  <a:moveTo>
                    <a:pt x="2033368" y="730054"/>
                  </a:moveTo>
                  <a:lnTo>
                    <a:pt x="2033368" y="781019"/>
                  </a:lnTo>
                </a:path>
                <a:path w="4615180" h="1310639">
                  <a:moveTo>
                    <a:pt x="2054498" y="780681"/>
                  </a:moveTo>
                  <a:lnTo>
                    <a:pt x="2093627" y="780681"/>
                  </a:lnTo>
                </a:path>
                <a:path w="4615180" h="1310639">
                  <a:moveTo>
                    <a:pt x="2074062" y="755198"/>
                  </a:moveTo>
                  <a:lnTo>
                    <a:pt x="2074062" y="806163"/>
                  </a:lnTo>
                </a:path>
                <a:path w="4615180" h="1310639">
                  <a:moveTo>
                    <a:pt x="2060324" y="780681"/>
                  </a:moveTo>
                  <a:lnTo>
                    <a:pt x="2099453" y="780681"/>
                  </a:lnTo>
                </a:path>
                <a:path w="4615180" h="1310639">
                  <a:moveTo>
                    <a:pt x="2079888" y="755198"/>
                  </a:moveTo>
                  <a:lnTo>
                    <a:pt x="2079888" y="806163"/>
                  </a:lnTo>
                </a:path>
                <a:path w="4615180" h="1310639">
                  <a:moveTo>
                    <a:pt x="2095105" y="780681"/>
                  </a:moveTo>
                  <a:lnTo>
                    <a:pt x="2134234" y="780681"/>
                  </a:lnTo>
                </a:path>
                <a:path w="4615180" h="1310639">
                  <a:moveTo>
                    <a:pt x="2114670" y="755198"/>
                  </a:moveTo>
                  <a:lnTo>
                    <a:pt x="2114670" y="806163"/>
                  </a:lnTo>
                </a:path>
                <a:path w="4615180" h="1310639">
                  <a:moveTo>
                    <a:pt x="2118409" y="806617"/>
                  </a:moveTo>
                  <a:lnTo>
                    <a:pt x="2157538" y="806617"/>
                  </a:lnTo>
                </a:path>
                <a:path w="4615180" h="1310639">
                  <a:moveTo>
                    <a:pt x="2137974" y="781134"/>
                  </a:moveTo>
                  <a:lnTo>
                    <a:pt x="2137974" y="832099"/>
                  </a:lnTo>
                </a:path>
                <a:path w="4615180" h="1310639">
                  <a:moveTo>
                    <a:pt x="2141625" y="806617"/>
                  </a:moveTo>
                  <a:lnTo>
                    <a:pt x="2180754" y="806617"/>
                  </a:lnTo>
                </a:path>
                <a:path w="4615180" h="1310639">
                  <a:moveTo>
                    <a:pt x="2161189" y="781134"/>
                  </a:moveTo>
                  <a:lnTo>
                    <a:pt x="2161189" y="832099"/>
                  </a:lnTo>
                </a:path>
                <a:path w="4615180" h="1310639">
                  <a:moveTo>
                    <a:pt x="2182321" y="806617"/>
                  </a:moveTo>
                  <a:lnTo>
                    <a:pt x="2221449" y="806617"/>
                  </a:lnTo>
                </a:path>
                <a:path w="4615180" h="1310639">
                  <a:moveTo>
                    <a:pt x="2201883" y="781134"/>
                  </a:moveTo>
                  <a:lnTo>
                    <a:pt x="2201883" y="832099"/>
                  </a:lnTo>
                </a:path>
                <a:path w="4615180" h="1310639">
                  <a:moveTo>
                    <a:pt x="2199710" y="806617"/>
                  </a:moveTo>
                  <a:lnTo>
                    <a:pt x="2238839" y="806617"/>
                  </a:lnTo>
                </a:path>
                <a:path w="4615180" h="1310639">
                  <a:moveTo>
                    <a:pt x="2219274" y="781134"/>
                  </a:moveTo>
                  <a:lnTo>
                    <a:pt x="2219274" y="832099"/>
                  </a:lnTo>
                </a:path>
                <a:path w="4615180" h="1310639">
                  <a:moveTo>
                    <a:pt x="2246231" y="860980"/>
                  </a:moveTo>
                  <a:lnTo>
                    <a:pt x="2285359" y="860980"/>
                  </a:lnTo>
                </a:path>
                <a:path w="4615180" h="1310639">
                  <a:moveTo>
                    <a:pt x="2265793" y="835497"/>
                  </a:moveTo>
                  <a:lnTo>
                    <a:pt x="2265793" y="886462"/>
                  </a:lnTo>
                </a:path>
                <a:path w="4615180" h="1310639">
                  <a:moveTo>
                    <a:pt x="2251968" y="888501"/>
                  </a:moveTo>
                  <a:lnTo>
                    <a:pt x="2291097" y="888501"/>
                  </a:lnTo>
                </a:path>
                <a:path w="4615180" h="1310639">
                  <a:moveTo>
                    <a:pt x="2271532" y="863019"/>
                  </a:moveTo>
                  <a:lnTo>
                    <a:pt x="2271532" y="913984"/>
                  </a:lnTo>
                </a:path>
                <a:path w="4615180" h="1310639">
                  <a:moveTo>
                    <a:pt x="2263620" y="888501"/>
                  </a:moveTo>
                  <a:lnTo>
                    <a:pt x="2302749" y="888501"/>
                  </a:lnTo>
                </a:path>
                <a:path w="4615180" h="1310639">
                  <a:moveTo>
                    <a:pt x="2283184" y="863019"/>
                  </a:moveTo>
                  <a:lnTo>
                    <a:pt x="2283184" y="913984"/>
                  </a:lnTo>
                </a:path>
                <a:path w="4615180" h="1310639">
                  <a:moveTo>
                    <a:pt x="2286837" y="888501"/>
                  </a:moveTo>
                  <a:lnTo>
                    <a:pt x="2325965" y="888501"/>
                  </a:lnTo>
                </a:path>
                <a:path w="4615180" h="1310639">
                  <a:moveTo>
                    <a:pt x="2306401" y="863019"/>
                  </a:moveTo>
                  <a:lnTo>
                    <a:pt x="2306401" y="913984"/>
                  </a:lnTo>
                </a:path>
                <a:path w="4615180" h="1310639">
                  <a:moveTo>
                    <a:pt x="2298488" y="888501"/>
                  </a:moveTo>
                  <a:lnTo>
                    <a:pt x="2337617" y="888501"/>
                  </a:lnTo>
                </a:path>
                <a:path w="4615180" h="1310639">
                  <a:moveTo>
                    <a:pt x="2318053" y="863019"/>
                  </a:moveTo>
                  <a:lnTo>
                    <a:pt x="2318053" y="913984"/>
                  </a:lnTo>
                </a:path>
                <a:path w="4615180" h="1310639">
                  <a:moveTo>
                    <a:pt x="2333356" y="917948"/>
                  </a:moveTo>
                  <a:lnTo>
                    <a:pt x="2372485" y="917948"/>
                  </a:lnTo>
                </a:path>
                <a:path w="4615180" h="1310639">
                  <a:moveTo>
                    <a:pt x="2352920" y="892465"/>
                  </a:moveTo>
                  <a:lnTo>
                    <a:pt x="2352920" y="943430"/>
                  </a:lnTo>
                </a:path>
                <a:path w="4615180" h="1310639">
                  <a:moveTo>
                    <a:pt x="2344921" y="947735"/>
                  </a:moveTo>
                  <a:lnTo>
                    <a:pt x="2384050" y="947735"/>
                  </a:lnTo>
                </a:path>
                <a:path w="4615180" h="1310639">
                  <a:moveTo>
                    <a:pt x="2364485" y="922252"/>
                  </a:moveTo>
                  <a:lnTo>
                    <a:pt x="2364485" y="973217"/>
                  </a:lnTo>
                </a:path>
                <a:path w="4615180" h="1310639">
                  <a:moveTo>
                    <a:pt x="2408832" y="978088"/>
                  </a:moveTo>
                  <a:lnTo>
                    <a:pt x="2447961" y="978088"/>
                  </a:lnTo>
                </a:path>
                <a:path w="4615180" h="1310639">
                  <a:moveTo>
                    <a:pt x="2428396" y="952605"/>
                  </a:moveTo>
                  <a:lnTo>
                    <a:pt x="2428396" y="1003570"/>
                  </a:lnTo>
                </a:path>
                <a:path w="4615180" h="1310639">
                  <a:moveTo>
                    <a:pt x="2420484" y="978088"/>
                  </a:moveTo>
                  <a:lnTo>
                    <a:pt x="2459612" y="978088"/>
                  </a:lnTo>
                </a:path>
                <a:path w="4615180" h="1310639">
                  <a:moveTo>
                    <a:pt x="2440047" y="952605"/>
                  </a:moveTo>
                  <a:lnTo>
                    <a:pt x="2440047" y="1003570"/>
                  </a:lnTo>
                </a:path>
                <a:path w="4615180" h="1310639">
                  <a:moveTo>
                    <a:pt x="2449526" y="978088"/>
                  </a:moveTo>
                  <a:lnTo>
                    <a:pt x="2488655" y="978088"/>
                  </a:lnTo>
                </a:path>
                <a:path w="4615180" h="1310639">
                  <a:moveTo>
                    <a:pt x="2469091" y="952605"/>
                  </a:moveTo>
                  <a:lnTo>
                    <a:pt x="2469091" y="1003570"/>
                  </a:lnTo>
                </a:path>
                <a:path w="4615180" h="1310639">
                  <a:moveTo>
                    <a:pt x="2501784" y="1011271"/>
                  </a:moveTo>
                  <a:lnTo>
                    <a:pt x="2540913" y="1011271"/>
                  </a:lnTo>
                </a:path>
                <a:path w="4615180" h="1310639">
                  <a:moveTo>
                    <a:pt x="2521348" y="985789"/>
                  </a:moveTo>
                  <a:lnTo>
                    <a:pt x="2521348" y="1036754"/>
                  </a:lnTo>
                </a:path>
                <a:path w="4615180" h="1310639">
                  <a:moveTo>
                    <a:pt x="2507610" y="1011271"/>
                  </a:moveTo>
                  <a:lnTo>
                    <a:pt x="2546739" y="1011271"/>
                  </a:lnTo>
                </a:path>
                <a:path w="4615180" h="1310639">
                  <a:moveTo>
                    <a:pt x="2527174" y="985789"/>
                  </a:moveTo>
                  <a:lnTo>
                    <a:pt x="2527174" y="1036754"/>
                  </a:lnTo>
                </a:path>
                <a:path w="4615180" h="1310639">
                  <a:moveTo>
                    <a:pt x="2530826" y="1045588"/>
                  </a:moveTo>
                  <a:lnTo>
                    <a:pt x="2569955" y="1045588"/>
                  </a:lnTo>
                </a:path>
                <a:path w="4615180" h="1310639">
                  <a:moveTo>
                    <a:pt x="2550390" y="1020106"/>
                  </a:moveTo>
                  <a:lnTo>
                    <a:pt x="2550390" y="1071071"/>
                  </a:lnTo>
                </a:path>
                <a:path w="4615180" h="1310639">
                  <a:moveTo>
                    <a:pt x="2571520" y="1080473"/>
                  </a:moveTo>
                  <a:lnTo>
                    <a:pt x="2610649" y="1080473"/>
                  </a:lnTo>
                </a:path>
                <a:path w="4615180" h="1310639">
                  <a:moveTo>
                    <a:pt x="2591086" y="1054989"/>
                  </a:moveTo>
                  <a:lnTo>
                    <a:pt x="2591086" y="1105954"/>
                  </a:lnTo>
                </a:path>
                <a:path w="4615180" h="1310639">
                  <a:moveTo>
                    <a:pt x="2612214" y="1080473"/>
                  </a:moveTo>
                  <a:lnTo>
                    <a:pt x="2651343" y="1080473"/>
                  </a:lnTo>
                </a:path>
                <a:path w="4615180" h="1310639">
                  <a:moveTo>
                    <a:pt x="2631779" y="1054989"/>
                  </a:moveTo>
                  <a:lnTo>
                    <a:pt x="2631779" y="1105954"/>
                  </a:lnTo>
                </a:path>
                <a:path w="4615180" h="1310639">
                  <a:moveTo>
                    <a:pt x="2618040" y="1080473"/>
                  </a:moveTo>
                  <a:lnTo>
                    <a:pt x="2657169" y="1080473"/>
                  </a:lnTo>
                </a:path>
                <a:path w="4615180" h="1310639">
                  <a:moveTo>
                    <a:pt x="2637605" y="1054989"/>
                  </a:moveTo>
                  <a:lnTo>
                    <a:pt x="2637605" y="1105954"/>
                  </a:lnTo>
                </a:path>
                <a:path w="4615180" h="1310639">
                  <a:moveTo>
                    <a:pt x="2658647" y="1080473"/>
                  </a:moveTo>
                  <a:lnTo>
                    <a:pt x="2697776" y="1080473"/>
                  </a:lnTo>
                </a:path>
                <a:path w="4615180" h="1310639">
                  <a:moveTo>
                    <a:pt x="2678212" y="1054989"/>
                  </a:moveTo>
                  <a:lnTo>
                    <a:pt x="2678212" y="1105954"/>
                  </a:lnTo>
                </a:path>
                <a:path w="4615180" h="1310639">
                  <a:moveTo>
                    <a:pt x="2710993" y="1080473"/>
                  </a:moveTo>
                  <a:lnTo>
                    <a:pt x="2750122" y="1080473"/>
                  </a:lnTo>
                </a:path>
                <a:path w="4615180" h="1310639">
                  <a:moveTo>
                    <a:pt x="2730558" y="1054989"/>
                  </a:moveTo>
                  <a:lnTo>
                    <a:pt x="2730558" y="1105954"/>
                  </a:lnTo>
                </a:path>
                <a:path w="4615180" h="1310639">
                  <a:moveTo>
                    <a:pt x="2751601" y="1080473"/>
                  </a:moveTo>
                  <a:lnTo>
                    <a:pt x="2790729" y="1080473"/>
                  </a:lnTo>
                </a:path>
                <a:path w="4615180" h="1310639">
                  <a:moveTo>
                    <a:pt x="2771164" y="1054989"/>
                  </a:moveTo>
                  <a:lnTo>
                    <a:pt x="2771164" y="1105954"/>
                  </a:lnTo>
                </a:path>
                <a:path w="4615180" h="1310639">
                  <a:moveTo>
                    <a:pt x="2792294" y="1080473"/>
                  </a:moveTo>
                  <a:lnTo>
                    <a:pt x="2831423" y="1080473"/>
                  </a:lnTo>
                </a:path>
                <a:path w="4615180" h="1310639">
                  <a:moveTo>
                    <a:pt x="2811858" y="1054989"/>
                  </a:moveTo>
                  <a:lnTo>
                    <a:pt x="2811858" y="1105954"/>
                  </a:lnTo>
                </a:path>
                <a:path w="4615180" h="1310639">
                  <a:moveTo>
                    <a:pt x="2809685" y="1080473"/>
                  </a:moveTo>
                  <a:lnTo>
                    <a:pt x="2848813" y="1080473"/>
                  </a:lnTo>
                </a:path>
                <a:path w="4615180" h="1310639">
                  <a:moveTo>
                    <a:pt x="2829249" y="1054989"/>
                  </a:moveTo>
                  <a:lnTo>
                    <a:pt x="2829249" y="1105954"/>
                  </a:lnTo>
                </a:path>
                <a:path w="4615180" h="1310639">
                  <a:moveTo>
                    <a:pt x="2821337" y="1080473"/>
                  </a:moveTo>
                  <a:lnTo>
                    <a:pt x="2860465" y="1080473"/>
                  </a:lnTo>
                </a:path>
                <a:path w="4615180" h="1310639">
                  <a:moveTo>
                    <a:pt x="2840901" y="1054989"/>
                  </a:moveTo>
                  <a:lnTo>
                    <a:pt x="2840901" y="1105954"/>
                  </a:lnTo>
                </a:path>
                <a:path w="4615180" h="1310639">
                  <a:moveTo>
                    <a:pt x="2832989" y="1080473"/>
                  </a:moveTo>
                  <a:lnTo>
                    <a:pt x="2872117" y="1080473"/>
                  </a:lnTo>
                </a:path>
                <a:path w="4615180" h="1310639">
                  <a:moveTo>
                    <a:pt x="2852551" y="1054989"/>
                  </a:moveTo>
                  <a:lnTo>
                    <a:pt x="2852551" y="1105954"/>
                  </a:lnTo>
                </a:path>
                <a:path w="4615180" h="1310639">
                  <a:moveTo>
                    <a:pt x="2838815" y="1080473"/>
                  </a:moveTo>
                  <a:lnTo>
                    <a:pt x="2877943" y="1080473"/>
                  </a:lnTo>
                </a:path>
                <a:path w="4615180" h="1310639">
                  <a:moveTo>
                    <a:pt x="2858377" y="1054989"/>
                  </a:moveTo>
                  <a:lnTo>
                    <a:pt x="2858377" y="1105954"/>
                  </a:lnTo>
                </a:path>
                <a:path w="4615180" h="1310639">
                  <a:moveTo>
                    <a:pt x="2931767" y="1080473"/>
                  </a:moveTo>
                  <a:lnTo>
                    <a:pt x="2970896" y="1080473"/>
                  </a:lnTo>
                </a:path>
                <a:path w="4615180" h="1310639">
                  <a:moveTo>
                    <a:pt x="2951331" y="1054989"/>
                  </a:moveTo>
                  <a:lnTo>
                    <a:pt x="2951331" y="1105954"/>
                  </a:lnTo>
                </a:path>
                <a:path w="4615180" h="1310639">
                  <a:moveTo>
                    <a:pt x="2943331" y="1080473"/>
                  </a:moveTo>
                  <a:lnTo>
                    <a:pt x="2982460" y="1080473"/>
                  </a:lnTo>
                </a:path>
                <a:path w="4615180" h="1310639">
                  <a:moveTo>
                    <a:pt x="2962895" y="1054989"/>
                  </a:moveTo>
                  <a:lnTo>
                    <a:pt x="2962895" y="1105954"/>
                  </a:lnTo>
                </a:path>
                <a:path w="4615180" h="1310639">
                  <a:moveTo>
                    <a:pt x="2995590" y="1129399"/>
                  </a:moveTo>
                  <a:lnTo>
                    <a:pt x="3034719" y="1129399"/>
                  </a:lnTo>
                </a:path>
                <a:path w="4615180" h="1310639">
                  <a:moveTo>
                    <a:pt x="3015154" y="1103917"/>
                  </a:moveTo>
                  <a:lnTo>
                    <a:pt x="3015154" y="1154882"/>
                  </a:lnTo>
                </a:path>
                <a:path w="4615180" h="1310639">
                  <a:moveTo>
                    <a:pt x="3018894" y="1129399"/>
                  </a:moveTo>
                  <a:lnTo>
                    <a:pt x="3058022" y="1129399"/>
                  </a:lnTo>
                </a:path>
                <a:path w="4615180" h="1310639">
                  <a:moveTo>
                    <a:pt x="3038457" y="1103917"/>
                  </a:moveTo>
                  <a:lnTo>
                    <a:pt x="3038457" y="1154882"/>
                  </a:lnTo>
                </a:path>
                <a:path w="4615180" h="1310639">
                  <a:moveTo>
                    <a:pt x="3065326" y="1129399"/>
                  </a:moveTo>
                  <a:lnTo>
                    <a:pt x="3104455" y="1129399"/>
                  </a:lnTo>
                </a:path>
                <a:path w="4615180" h="1310639">
                  <a:moveTo>
                    <a:pt x="3084890" y="1103917"/>
                  </a:moveTo>
                  <a:lnTo>
                    <a:pt x="3084890" y="1154882"/>
                  </a:lnTo>
                </a:path>
                <a:path w="4615180" h="1310639">
                  <a:moveTo>
                    <a:pt x="3088544" y="1129399"/>
                  </a:moveTo>
                  <a:lnTo>
                    <a:pt x="3127672" y="1129399"/>
                  </a:lnTo>
                </a:path>
                <a:path w="4615180" h="1310639">
                  <a:moveTo>
                    <a:pt x="3108106" y="1103917"/>
                  </a:moveTo>
                  <a:lnTo>
                    <a:pt x="3108106" y="1154882"/>
                  </a:lnTo>
                </a:path>
                <a:path w="4615180" h="1310639">
                  <a:moveTo>
                    <a:pt x="3106020" y="1129399"/>
                  </a:moveTo>
                  <a:lnTo>
                    <a:pt x="3145149" y="1129399"/>
                  </a:lnTo>
                </a:path>
                <a:path w="4615180" h="1310639">
                  <a:moveTo>
                    <a:pt x="3125584" y="1103917"/>
                  </a:moveTo>
                  <a:lnTo>
                    <a:pt x="3125584" y="1154882"/>
                  </a:lnTo>
                </a:path>
                <a:path w="4615180" h="1310639">
                  <a:moveTo>
                    <a:pt x="3135063" y="1129399"/>
                  </a:moveTo>
                  <a:lnTo>
                    <a:pt x="3174192" y="1129399"/>
                  </a:lnTo>
                </a:path>
                <a:path w="4615180" h="1310639">
                  <a:moveTo>
                    <a:pt x="3154627" y="1103917"/>
                  </a:moveTo>
                  <a:lnTo>
                    <a:pt x="3154627" y="1154882"/>
                  </a:lnTo>
                </a:path>
                <a:path w="4615180" h="1310639">
                  <a:moveTo>
                    <a:pt x="3140889" y="1129399"/>
                  </a:moveTo>
                  <a:lnTo>
                    <a:pt x="3180018" y="1129399"/>
                  </a:lnTo>
                </a:path>
                <a:path w="4615180" h="1310639">
                  <a:moveTo>
                    <a:pt x="3160453" y="1103917"/>
                  </a:moveTo>
                  <a:lnTo>
                    <a:pt x="3160453" y="1154882"/>
                  </a:lnTo>
                </a:path>
                <a:path w="4615180" h="1310639">
                  <a:moveTo>
                    <a:pt x="3193147" y="1129399"/>
                  </a:moveTo>
                  <a:lnTo>
                    <a:pt x="3232276" y="1129399"/>
                  </a:lnTo>
                </a:path>
                <a:path w="4615180" h="1310639">
                  <a:moveTo>
                    <a:pt x="3212712" y="1103917"/>
                  </a:moveTo>
                  <a:lnTo>
                    <a:pt x="3212712" y="1154882"/>
                  </a:lnTo>
                </a:path>
                <a:path w="4615180" h="1310639">
                  <a:moveTo>
                    <a:pt x="3228016" y="1193050"/>
                  </a:moveTo>
                  <a:lnTo>
                    <a:pt x="3267144" y="1193050"/>
                  </a:lnTo>
                </a:path>
                <a:path w="4615180" h="1310639">
                  <a:moveTo>
                    <a:pt x="3247580" y="1167567"/>
                  </a:moveTo>
                  <a:lnTo>
                    <a:pt x="3247580" y="1218532"/>
                  </a:lnTo>
                </a:path>
                <a:path w="4615180" h="1310639">
                  <a:moveTo>
                    <a:pt x="3233842" y="1193050"/>
                  </a:moveTo>
                  <a:lnTo>
                    <a:pt x="3272970" y="1193050"/>
                  </a:lnTo>
                </a:path>
                <a:path w="4615180" h="1310639">
                  <a:moveTo>
                    <a:pt x="3253406" y="1167567"/>
                  </a:moveTo>
                  <a:lnTo>
                    <a:pt x="3253406" y="1218532"/>
                  </a:lnTo>
                </a:path>
                <a:path w="4615180" h="1310639">
                  <a:moveTo>
                    <a:pt x="3338359" y="1193050"/>
                  </a:moveTo>
                  <a:lnTo>
                    <a:pt x="3377487" y="1193050"/>
                  </a:lnTo>
                </a:path>
                <a:path w="4615180" h="1310639">
                  <a:moveTo>
                    <a:pt x="3357923" y="1167567"/>
                  </a:moveTo>
                  <a:lnTo>
                    <a:pt x="3357923" y="1218532"/>
                  </a:lnTo>
                </a:path>
                <a:path w="4615180" h="1310639">
                  <a:moveTo>
                    <a:pt x="3344185" y="1193050"/>
                  </a:moveTo>
                  <a:lnTo>
                    <a:pt x="3383313" y="1193050"/>
                  </a:lnTo>
                </a:path>
                <a:path w="4615180" h="1310639">
                  <a:moveTo>
                    <a:pt x="3363749" y="1167567"/>
                  </a:moveTo>
                  <a:lnTo>
                    <a:pt x="3363749" y="1218532"/>
                  </a:lnTo>
                </a:path>
                <a:path w="4615180" h="1310639">
                  <a:moveTo>
                    <a:pt x="3379052" y="1193050"/>
                  </a:moveTo>
                  <a:lnTo>
                    <a:pt x="3418181" y="1193050"/>
                  </a:lnTo>
                </a:path>
                <a:path w="4615180" h="1310639">
                  <a:moveTo>
                    <a:pt x="3398618" y="1167567"/>
                  </a:moveTo>
                  <a:lnTo>
                    <a:pt x="3398618" y="1218532"/>
                  </a:lnTo>
                </a:path>
                <a:path w="4615180" h="1310639">
                  <a:moveTo>
                    <a:pt x="3483657" y="1193050"/>
                  </a:moveTo>
                  <a:lnTo>
                    <a:pt x="3522786" y="1193050"/>
                  </a:lnTo>
                </a:path>
                <a:path w="4615180" h="1310639">
                  <a:moveTo>
                    <a:pt x="3503221" y="1167567"/>
                  </a:moveTo>
                  <a:lnTo>
                    <a:pt x="3503221" y="1218532"/>
                  </a:lnTo>
                </a:path>
                <a:path w="4615180" h="1310639">
                  <a:moveTo>
                    <a:pt x="3506875" y="1193050"/>
                  </a:moveTo>
                  <a:lnTo>
                    <a:pt x="3546003" y="1193050"/>
                  </a:lnTo>
                </a:path>
                <a:path w="4615180" h="1310639">
                  <a:moveTo>
                    <a:pt x="3526437" y="1167567"/>
                  </a:moveTo>
                  <a:lnTo>
                    <a:pt x="3526437" y="1218532"/>
                  </a:lnTo>
                </a:path>
                <a:path w="4615180" h="1310639">
                  <a:moveTo>
                    <a:pt x="3535916" y="1193050"/>
                  </a:moveTo>
                  <a:lnTo>
                    <a:pt x="3575045" y="1193050"/>
                  </a:lnTo>
                </a:path>
                <a:path w="4615180" h="1310639">
                  <a:moveTo>
                    <a:pt x="3555480" y="1167567"/>
                  </a:moveTo>
                  <a:lnTo>
                    <a:pt x="3555480" y="1218532"/>
                  </a:lnTo>
                </a:path>
                <a:path w="4615180" h="1310639">
                  <a:moveTo>
                    <a:pt x="3559133" y="1193050"/>
                  </a:moveTo>
                  <a:lnTo>
                    <a:pt x="3598261" y="1193050"/>
                  </a:lnTo>
                </a:path>
                <a:path w="4615180" h="1310639">
                  <a:moveTo>
                    <a:pt x="3578697" y="1167567"/>
                  </a:moveTo>
                  <a:lnTo>
                    <a:pt x="3578697" y="1218532"/>
                  </a:lnTo>
                </a:path>
                <a:path w="4615180" h="1310639">
                  <a:moveTo>
                    <a:pt x="3594000" y="1285127"/>
                  </a:moveTo>
                  <a:lnTo>
                    <a:pt x="3633129" y="1285127"/>
                  </a:lnTo>
                </a:path>
                <a:path w="4615180" h="1310639">
                  <a:moveTo>
                    <a:pt x="3613565" y="1259644"/>
                  </a:moveTo>
                  <a:lnTo>
                    <a:pt x="3613565" y="1310609"/>
                  </a:lnTo>
                </a:path>
                <a:path w="4615180" h="1310639">
                  <a:moveTo>
                    <a:pt x="3727647" y="1285127"/>
                  </a:moveTo>
                  <a:lnTo>
                    <a:pt x="3766776" y="1285127"/>
                  </a:lnTo>
                </a:path>
                <a:path w="4615180" h="1310639">
                  <a:moveTo>
                    <a:pt x="3747211" y="1259644"/>
                  </a:moveTo>
                  <a:lnTo>
                    <a:pt x="3747211" y="1310609"/>
                  </a:lnTo>
                </a:path>
                <a:path w="4615180" h="1310639">
                  <a:moveTo>
                    <a:pt x="3768342" y="1285127"/>
                  </a:moveTo>
                  <a:lnTo>
                    <a:pt x="3807470" y="1285127"/>
                  </a:lnTo>
                </a:path>
                <a:path w="4615180" h="1310639">
                  <a:moveTo>
                    <a:pt x="3787905" y="1259644"/>
                  </a:moveTo>
                  <a:lnTo>
                    <a:pt x="3787905" y="1310609"/>
                  </a:lnTo>
                </a:path>
                <a:path w="4615180" h="1310639">
                  <a:moveTo>
                    <a:pt x="3814774" y="1285127"/>
                  </a:moveTo>
                  <a:lnTo>
                    <a:pt x="3853903" y="1285127"/>
                  </a:lnTo>
                </a:path>
                <a:path w="4615180" h="1310639">
                  <a:moveTo>
                    <a:pt x="3834338" y="1259644"/>
                  </a:moveTo>
                  <a:lnTo>
                    <a:pt x="3834338" y="1310609"/>
                  </a:lnTo>
                </a:path>
                <a:path w="4615180" h="1310639">
                  <a:moveTo>
                    <a:pt x="3826426" y="1285127"/>
                  </a:moveTo>
                  <a:lnTo>
                    <a:pt x="3865554" y="1285127"/>
                  </a:lnTo>
                </a:path>
                <a:path w="4615180" h="1310639">
                  <a:moveTo>
                    <a:pt x="3845990" y="1259644"/>
                  </a:moveTo>
                  <a:lnTo>
                    <a:pt x="3845990" y="1310609"/>
                  </a:lnTo>
                </a:path>
                <a:path w="4615180" h="1310639">
                  <a:moveTo>
                    <a:pt x="3843816" y="1285127"/>
                  </a:moveTo>
                  <a:lnTo>
                    <a:pt x="3882945" y="1285127"/>
                  </a:lnTo>
                </a:path>
                <a:path w="4615180" h="1310639">
                  <a:moveTo>
                    <a:pt x="3863380" y="1259644"/>
                  </a:moveTo>
                  <a:lnTo>
                    <a:pt x="3863380" y="1310609"/>
                  </a:lnTo>
                </a:path>
                <a:path w="4615180" h="1310639">
                  <a:moveTo>
                    <a:pt x="3872858" y="1285127"/>
                  </a:moveTo>
                  <a:lnTo>
                    <a:pt x="3911987" y="1285127"/>
                  </a:lnTo>
                </a:path>
                <a:path w="4615180" h="1310639">
                  <a:moveTo>
                    <a:pt x="3892423" y="1259644"/>
                  </a:moveTo>
                  <a:lnTo>
                    <a:pt x="3892423" y="1310609"/>
                  </a:lnTo>
                </a:path>
                <a:path w="4615180" h="1310639">
                  <a:moveTo>
                    <a:pt x="3913552" y="1285127"/>
                  </a:moveTo>
                  <a:lnTo>
                    <a:pt x="3952681" y="1285127"/>
                  </a:lnTo>
                </a:path>
                <a:path w="4615180" h="1310639">
                  <a:moveTo>
                    <a:pt x="3933118" y="1259644"/>
                  </a:moveTo>
                  <a:lnTo>
                    <a:pt x="3933118" y="1310609"/>
                  </a:lnTo>
                </a:path>
                <a:path w="4615180" h="1310639">
                  <a:moveTo>
                    <a:pt x="3925204" y="1285127"/>
                  </a:moveTo>
                  <a:lnTo>
                    <a:pt x="3964333" y="1285127"/>
                  </a:lnTo>
                </a:path>
                <a:path w="4615180" h="1310639">
                  <a:moveTo>
                    <a:pt x="3944770" y="1259644"/>
                  </a:moveTo>
                  <a:lnTo>
                    <a:pt x="3944770" y="1310609"/>
                  </a:lnTo>
                </a:path>
                <a:path w="4615180" h="1310639">
                  <a:moveTo>
                    <a:pt x="3954245" y="1285127"/>
                  </a:moveTo>
                  <a:lnTo>
                    <a:pt x="3993374" y="1285127"/>
                  </a:lnTo>
                </a:path>
                <a:path w="4615180" h="1310639">
                  <a:moveTo>
                    <a:pt x="3973811" y="1259644"/>
                  </a:moveTo>
                  <a:lnTo>
                    <a:pt x="3973811" y="1310609"/>
                  </a:lnTo>
                </a:path>
                <a:path w="4615180" h="1310639">
                  <a:moveTo>
                    <a:pt x="3965811" y="1285127"/>
                  </a:moveTo>
                  <a:lnTo>
                    <a:pt x="4004940" y="1285127"/>
                  </a:lnTo>
                </a:path>
                <a:path w="4615180" h="1310639">
                  <a:moveTo>
                    <a:pt x="3985376" y="1259644"/>
                  </a:moveTo>
                  <a:lnTo>
                    <a:pt x="3985376" y="1310609"/>
                  </a:lnTo>
                </a:path>
                <a:path w="4615180" h="1310639">
                  <a:moveTo>
                    <a:pt x="4006505" y="1285127"/>
                  </a:moveTo>
                  <a:lnTo>
                    <a:pt x="4045634" y="1285127"/>
                  </a:lnTo>
                </a:path>
                <a:path w="4615180" h="1310639">
                  <a:moveTo>
                    <a:pt x="4026069" y="1259644"/>
                  </a:moveTo>
                  <a:lnTo>
                    <a:pt x="4026069" y="1310609"/>
                  </a:lnTo>
                </a:path>
                <a:path w="4615180" h="1310639">
                  <a:moveTo>
                    <a:pt x="4041373" y="1285127"/>
                  </a:moveTo>
                  <a:lnTo>
                    <a:pt x="4080502" y="1285127"/>
                  </a:lnTo>
                </a:path>
                <a:path w="4615180" h="1310639">
                  <a:moveTo>
                    <a:pt x="4060937" y="1259644"/>
                  </a:moveTo>
                  <a:lnTo>
                    <a:pt x="4060937" y="1310609"/>
                  </a:lnTo>
                </a:path>
                <a:path w="4615180" h="1310639">
                  <a:moveTo>
                    <a:pt x="4128500" y="1285127"/>
                  </a:moveTo>
                  <a:lnTo>
                    <a:pt x="4167629" y="1285127"/>
                  </a:lnTo>
                </a:path>
                <a:path w="4615180" h="1310639">
                  <a:moveTo>
                    <a:pt x="4148064" y="1259644"/>
                  </a:moveTo>
                  <a:lnTo>
                    <a:pt x="4148064" y="1310609"/>
                  </a:lnTo>
                </a:path>
                <a:path w="4615180" h="1310639">
                  <a:moveTo>
                    <a:pt x="4215626" y="1285127"/>
                  </a:moveTo>
                  <a:lnTo>
                    <a:pt x="4254755" y="1285127"/>
                  </a:lnTo>
                </a:path>
                <a:path w="4615180" h="1310639">
                  <a:moveTo>
                    <a:pt x="4235191" y="1259644"/>
                  </a:moveTo>
                  <a:lnTo>
                    <a:pt x="4235191" y="1310609"/>
                  </a:lnTo>
                </a:path>
                <a:path w="4615180" h="1310639">
                  <a:moveTo>
                    <a:pt x="4244669" y="1285127"/>
                  </a:moveTo>
                  <a:lnTo>
                    <a:pt x="4283798" y="1285127"/>
                  </a:lnTo>
                </a:path>
                <a:path w="4615180" h="1310639">
                  <a:moveTo>
                    <a:pt x="4264235" y="1259644"/>
                  </a:moveTo>
                  <a:lnTo>
                    <a:pt x="4264235" y="1310609"/>
                  </a:lnTo>
                </a:path>
                <a:path w="4615180" h="1310639">
                  <a:moveTo>
                    <a:pt x="4413184" y="1285127"/>
                  </a:moveTo>
                  <a:lnTo>
                    <a:pt x="4452313" y="1285127"/>
                  </a:lnTo>
                </a:path>
                <a:path w="4615180" h="1310639">
                  <a:moveTo>
                    <a:pt x="4432748" y="1259644"/>
                  </a:moveTo>
                  <a:lnTo>
                    <a:pt x="4432748" y="1310609"/>
                  </a:lnTo>
                </a:path>
                <a:path w="4615180" h="1310639">
                  <a:moveTo>
                    <a:pt x="4575873" y="1285127"/>
                  </a:moveTo>
                  <a:lnTo>
                    <a:pt x="4615002" y="1285127"/>
                  </a:lnTo>
                </a:path>
                <a:path w="4615180" h="1310639">
                  <a:moveTo>
                    <a:pt x="4595438" y="1259644"/>
                  </a:moveTo>
                  <a:lnTo>
                    <a:pt x="4595438" y="1310609"/>
                  </a:lnTo>
                </a:path>
              </a:pathLst>
            </a:custGeom>
            <a:ln w="6350">
              <a:solidFill>
                <a:srgbClr val="3F4444"/>
              </a:solidFill>
            </a:ln>
          </p:spPr>
          <p:txBody>
            <a:bodyPr wrap="square" lIns="0" tIns="0" rIns="0" bIns="0" rtlCol="0"/>
            <a:lstStyle/>
            <a:p>
              <a:endParaRPr sz="1800"/>
            </a:p>
          </p:txBody>
        </p:sp>
      </p:grpSp>
      <p:sp>
        <p:nvSpPr>
          <p:cNvPr id="149" name="object 149"/>
          <p:cNvSpPr txBox="1"/>
          <p:nvPr/>
        </p:nvSpPr>
        <p:spPr>
          <a:xfrm>
            <a:off x="4827352" y="1179597"/>
            <a:ext cx="273368" cy="2524408"/>
          </a:xfrm>
          <a:prstGeom prst="rect">
            <a:avLst/>
          </a:prstGeom>
        </p:spPr>
        <p:txBody>
          <a:bodyPr vert="horz" wrap="square" lIns="0" tIns="43814" rIns="0" bIns="0" rtlCol="0">
            <a:spAutoFit/>
          </a:bodyPr>
          <a:lstStyle/>
          <a:p>
            <a:pPr marR="3810" algn="r">
              <a:spcBef>
                <a:spcPts val="344"/>
              </a:spcBef>
            </a:pPr>
            <a:r>
              <a:rPr sz="1200" spc="-19" dirty="0">
                <a:solidFill>
                  <a:srgbClr val="3F4444"/>
                </a:solidFill>
                <a:latin typeface="Arial"/>
                <a:cs typeface="Arial"/>
              </a:rPr>
              <a:t>100</a:t>
            </a:r>
            <a:endParaRPr sz="1200">
              <a:latin typeface="Arial"/>
              <a:cs typeface="Arial"/>
            </a:endParaRPr>
          </a:p>
          <a:p>
            <a:pPr marR="3810" algn="r">
              <a:spcBef>
                <a:spcPts val="269"/>
              </a:spcBef>
            </a:pPr>
            <a:r>
              <a:rPr sz="1200" spc="-19" dirty="0">
                <a:solidFill>
                  <a:srgbClr val="3F4444"/>
                </a:solidFill>
                <a:latin typeface="Arial"/>
                <a:cs typeface="Arial"/>
              </a:rPr>
              <a:t>90</a:t>
            </a:r>
            <a:endParaRPr sz="1200">
              <a:latin typeface="Arial"/>
              <a:cs typeface="Arial"/>
            </a:endParaRPr>
          </a:p>
          <a:p>
            <a:pPr marR="3810" algn="r">
              <a:spcBef>
                <a:spcPts val="379"/>
              </a:spcBef>
            </a:pPr>
            <a:r>
              <a:rPr sz="1200" spc="-19" dirty="0">
                <a:solidFill>
                  <a:srgbClr val="3F4444"/>
                </a:solidFill>
                <a:latin typeface="Arial"/>
                <a:cs typeface="Arial"/>
              </a:rPr>
              <a:t>80</a:t>
            </a:r>
            <a:endParaRPr sz="1200">
              <a:latin typeface="Arial"/>
              <a:cs typeface="Arial"/>
            </a:endParaRPr>
          </a:p>
          <a:p>
            <a:pPr marR="3810" algn="r">
              <a:spcBef>
                <a:spcPts val="379"/>
              </a:spcBef>
            </a:pPr>
            <a:r>
              <a:rPr sz="1200" spc="-19" dirty="0">
                <a:solidFill>
                  <a:srgbClr val="3F4444"/>
                </a:solidFill>
                <a:latin typeface="Arial"/>
                <a:cs typeface="Arial"/>
              </a:rPr>
              <a:t>70</a:t>
            </a:r>
            <a:endParaRPr sz="1200">
              <a:latin typeface="Arial"/>
              <a:cs typeface="Arial"/>
            </a:endParaRPr>
          </a:p>
          <a:p>
            <a:pPr marR="3810" algn="r">
              <a:spcBef>
                <a:spcPts val="304"/>
              </a:spcBef>
            </a:pPr>
            <a:r>
              <a:rPr sz="1200" spc="-19" dirty="0">
                <a:solidFill>
                  <a:srgbClr val="3F4444"/>
                </a:solidFill>
                <a:latin typeface="Arial"/>
                <a:cs typeface="Arial"/>
              </a:rPr>
              <a:t>60</a:t>
            </a:r>
            <a:endParaRPr sz="1200">
              <a:latin typeface="Arial"/>
              <a:cs typeface="Arial"/>
            </a:endParaRPr>
          </a:p>
          <a:p>
            <a:pPr marR="3810" algn="r">
              <a:spcBef>
                <a:spcPts val="349"/>
              </a:spcBef>
            </a:pPr>
            <a:r>
              <a:rPr sz="1200" spc="-19" dirty="0">
                <a:solidFill>
                  <a:srgbClr val="3F4444"/>
                </a:solidFill>
                <a:latin typeface="Arial"/>
                <a:cs typeface="Arial"/>
              </a:rPr>
              <a:t>50</a:t>
            </a:r>
            <a:endParaRPr sz="1200">
              <a:latin typeface="Arial"/>
              <a:cs typeface="Arial"/>
            </a:endParaRPr>
          </a:p>
          <a:p>
            <a:pPr marR="3810" algn="r">
              <a:spcBef>
                <a:spcPts val="379"/>
              </a:spcBef>
            </a:pPr>
            <a:r>
              <a:rPr sz="1200" spc="-19" dirty="0">
                <a:solidFill>
                  <a:srgbClr val="3F4444"/>
                </a:solidFill>
                <a:latin typeface="Arial"/>
                <a:cs typeface="Arial"/>
              </a:rPr>
              <a:t>40</a:t>
            </a:r>
            <a:endParaRPr sz="1200">
              <a:latin typeface="Arial"/>
              <a:cs typeface="Arial"/>
            </a:endParaRPr>
          </a:p>
          <a:p>
            <a:pPr marR="3810" algn="r">
              <a:spcBef>
                <a:spcPts val="338"/>
              </a:spcBef>
            </a:pPr>
            <a:r>
              <a:rPr sz="1200" spc="-19" dirty="0">
                <a:solidFill>
                  <a:srgbClr val="3F4444"/>
                </a:solidFill>
                <a:latin typeface="Arial"/>
                <a:cs typeface="Arial"/>
              </a:rPr>
              <a:t>30</a:t>
            </a:r>
            <a:endParaRPr sz="1200">
              <a:latin typeface="Arial"/>
              <a:cs typeface="Arial"/>
            </a:endParaRPr>
          </a:p>
          <a:p>
            <a:pPr marR="3810" algn="r">
              <a:spcBef>
                <a:spcPts val="379"/>
              </a:spcBef>
            </a:pPr>
            <a:r>
              <a:rPr sz="1200" spc="-19" dirty="0">
                <a:solidFill>
                  <a:srgbClr val="3F4444"/>
                </a:solidFill>
                <a:latin typeface="Arial"/>
                <a:cs typeface="Arial"/>
              </a:rPr>
              <a:t>20</a:t>
            </a:r>
            <a:endParaRPr sz="1200">
              <a:latin typeface="Arial"/>
              <a:cs typeface="Arial"/>
            </a:endParaRPr>
          </a:p>
          <a:p>
            <a:pPr marR="5239" algn="r">
              <a:spcBef>
                <a:spcPts val="390"/>
              </a:spcBef>
            </a:pPr>
            <a:r>
              <a:rPr sz="1200" spc="-19" dirty="0">
                <a:solidFill>
                  <a:srgbClr val="3F4444"/>
                </a:solidFill>
                <a:latin typeface="Arial"/>
                <a:cs typeface="Arial"/>
              </a:rPr>
              <a:t>10</a:t>
            </a:r>
            <a:endParaRPr sz="1200">
              <a:latin typeface="Arial"/>
              <a:cs typeface="Arial"/>
            </a:endParaRPr>
          </a:p>
          <a:p>
            <a:pPr marR="5715" algn="r">
              <a:spcBef>
                <a:spcPts val="255"/>
              </a:spcBef>
            </a:pPr>
            <a:r>
              <a:rPr sz="1200" dirty="0">
                <a:solidFill>
                  <a:srgbClr val="3F4444"/>
                </a:solidFill>
                <a:latin typeface="Arial"/>
                <a:cs typeface="Arial"/>
              </a:rPr>
              <a:t>0</a:t>
            </a:r>
            <a:endParaRPr sz="1200">
              <a:latin typeface="Arial"/>
              <a:cs typeface="Arial"/>
            </a:endParaRPr>
          </a:p>
        </p:txBody>
      </p:sp>
      <p:sp>
        <p:nvSpPr>
          <p:cNvPr id="150" name="object 150"/>
          <p:cNvSpPr txBox="1"/>
          <p:nvPr/>
        </p:nvSpPr>
        <p:spPr>
          <a:xfrm>
            <a:off x="365046" y="4705305"/>
            <a:ext cx="7121843" cy="101951"/>
          </a:xfrm>
          <a:prstGeom prst="rect">
            <a:avLst/>
          </a:prstGeom>
        </p:spPr>
        <p:txBody>
          <a:bodyPr vert="horz" wrap="square" lIns="0" tIns="9525" rIns="0" bIns="0" rtlCol="0">
            <a:spAutoFit/>
          </a:bodyPr>
          <a:lstStyle/>
          <a:p>
            <a:pPr marL="9525">
              <a:spcBef>
                <a:spcPts val="75"/>
              </a:spcBef>
            </a:pPr>
            <a:r>
              <a:rPr sz="600" dirty="0">
                <a:solidFill>
                  <a:srgbClr val="3F4444"/>
                </a:solidFill>
                <a:latin typeface="Arial"/>
                <a:cs typeface="Arial"/>
              </a:rPr>
              <a:t>*0.01%</a:t>
            </a:r>
            <a:r>
              <a:rPr sz="600" spc="-19" dirty="0">
                <a:solidFill>
                  <a:srgbClr val="3F4444"/>
                </a:solidFill>
                <a:latin typeface="Arial"/>
                <a:cs typeface="Arial"/>
              </a:rPr>
              <a:t> </a:t>
            </a:r>
            <a:r>
              <a:rPr sz="600" dirty="0">
                <a:solidFill>
                  <a:srgbClr val="3F4444"/>
                </a:solidFill>
                <a:latin typeface="Arial"/>
                <a:cs typeface="Arial"/>
              </a:rPr>
              <a:t>alpha</a:t>
            </a:r>
            <a:r>
              <a:rPr sz="600" spc="-11" dirty="0">
                <a:solidFill>
                  <a:srgbClr val="3F4444"/>
                </a:solidFill>
                <a:latin typeface="Arial"/>
                <a:cs typeface="Arial"/>
              </a:rPr>
              <a:t> </a:t>
            </a:r>
            <a:r>
              <a:rPr sz="600" dirty="0">
                <a:solidFill>
                  <a:srgbClr val="3F4444"/>
                </a:solidFill>
                <a:latin typeface="Arial"/>
                <a:cs typeface="Arial"/>
              </a:rPr>
              <a:t>penalty</a:t>
            </a:r>
            <a:r>
              <a:rPr sz="600" spc="-8" dirty="0">
                <a:solidFill>
                  <a:srgbClr val="3F4444"/>
                </a:solidFill>
                <a:latin typeface="Arial"/>
                <a:cs typeface="Arial"/>
              </a:rPr>
              <a:t> </a:t>
            </a:r>
            <a:r>
              <a:rPr sz="600" dirty="0">
                <a:solidFill>
                  <a:srgbClr val="3F4444"/>
                </a:solidFill>
                <a:latin typeface="Arial"/>
                <a:cs typeface="Arial"/>
              </a:rPr>
              <a:t>assigned</a:t>
            </a:r>
            <a:r>
              <a:rPr sz="600" spc="-11" dirty="0">
                <a:solidFill>
                  <a:srgbClr val="3F4444"/>
                </a:solidFill>
                <a:latin typeface="Arial"/>
                <a:cs typeface="Arial"/>
              </a:rPr>
              <a:t> </a:t>
            </a:r>
            <a:r>
              <a:rPr sz="600" dirty="0">
                <a:solidFill>
                  <a:srgbClr val="3F4444"/>
                </a:solidFill>
                <a:latin typeface="Arial"/>
                <a:cs typeface="Arial"/>
              </a:rPr>
              <a:t>to</a:t>
            </a:r>
            <a:r>
              <a:rPr sz="600" spc="-8" dirty="0">
                <a:solidFill>
                  <a:srgbClr val="3F4444"/>
                </a:solidFill>
                <a:latin typeface="Arial"/>
                <a:cs typeface="Arial"/>
              </a:rPr>
              <a:t> </a:t>
            </a:r>
            <a:r>
              <a:rPr sz="600" dirty="0">
                <a:solidFill>
                  <a:srgbClr val="3F4444"/>
                </a:solidFill>
                <a:latin typeface="Arial"/>
                <a:cs typeface="Arial"/>
              </a:rPr>
              <a:t>OS</a:t>
            </a:r>
            <a:r>
              <a:rPr sz="600" spc="-11" dirty="0">
                <a:solidFill>
                  <a:srgbClr val="3F4444"/>
                </a:solidFill>
                <a:latin typeface="Arial"/>
                <a:cs typeface="Arial"/>
              </a:rPr>
              <a:t> </a:t>
            </a:r>
            <a:r>
              <a:rPr sz="600" dirty="0">
                <a:solidFill>
                  <a:srgbClr val="3F4444"/>
                </a:solidFill>
                <a:latin typeface="Arial"/>
                <a:cs typeface="Arial"/>
              </a:rPr>
              <a:t>analyses</a:t>
            </a:r>
            <a:r>
              <a:rPr sz="600" spc="-8" dirty="0">
                <a:solidFill>
                  <a:srgbClr val="3F4444"/>
                </a:solidFill>
                <a:latin typeface="Arial"/>
                <a:cs typeface="Arial"/>
              </a:rPr>
              <a:t> </a:t>
            </a:r>
            <a:r>
              <a:rPr sz="600" dirty="0">
                <a:solidFill>
                  <a:srgbClr val="3F4444"/>
                </a:solidFill>
                <a:latin typeface="Arial"/>
                <a:cs typeface="Arial"/>
              </a:rPr>
              <a:t>of</a:t>
            </a:r>
            <a:r>
              <a:rPr sz="600" spc="-11" dirty="0">
                <a:solidFill>
                  <a:srgbClr val="3F4444"/>
                </a:solidFill>
                <a:latin typeface="Arial"/>
                <a:cs typeface="Arial"/>
              </a:rPr>
              <a:t> </a:t>
            </a:r>
            <a:r>
              <a:rPr sz="600" dirty="0">
                <a:solidFill>
                  <a:srgbClr val="3F4444"/>
                </a:solidFill>
                <a:latin typeface="Arial"/>
                <a:cs typeface="Arial"/>
              </a:rPr>
              <a:t>no</a:t>
            </a:r>
            <a:r>
              <a:rPr sz="600" spc="-8" dirty="0">
                <a:solidFill>
                  <a:srgbClr val="3F4444"/>
                </a:solidFill>
                <a:latin typeface="Arial"/>
                <a:cs typeface="Arial"/>
              </a:rPr>
              <a:t> </a:t>
            </a:r>
            <a:r>
              <a:rPr sz="600" dirty="0">
                <a:solidFill>
                  <a:srgbClr val="3F4444"/>
                </a:solidFill>
                <a:latin typeface="Arial"/>
                <a:cs typeface="Arial"/>
              </a:rPr>
              <a:t>detriment.</a:t>
            </a:r>
            <a:r>
              <a:rPr sz="600" spc="-11" dirty="0">
                <a:solidFill>
                  <a:srgbClr val="3F4444"/>
                </a:solidFill>
                <a:latin typeface="Arial"/>
                <a:cs typeface="Arial"/>
              </a:rPr>
              <a:t> </a:t>
            </a:r>
            <a:r>
              <a:rPr sz="600" dirty="0">
                <a:solidFill>
                  <a:srgbClr val="3F4444"/>
                </a:solidFill>
                <a:latin typeface="Arial"/>
                <a:cs typeface="Arial"/>
              </a:rPr>
              <a:t>Formal</a:t>
            </a:r>
            <a:r>
              <a:rPr sz="600" spc="-8" dirty="0">
                <a:solidFill>
                  <a:srgbClr val="3F4444"/>
                </a:solidFill>
                <a:latin typeface="Arial"/>
                <a:cs typeface="Arial"/>
              </a:rPr>
              <a:t> </a:t>
            </a:r>
            <a:r>
              <a:rPr sz="600" dirty="0">
                <a:solidFill>
                  <a:srgbClr val="3F4444"/>
                </a:solidFill>
                <a:latin typeface="Arial"/>
                <a:cs typeface="Arial"/>
              </a:rPr>
              <a:t>analysis</a:t>
            </a:r>
            <a:r>
              <a:rPr sz="600" spc="-11" dirty="0">
                <a:solidFill>
                  <a:srgbClr val="3F4444"/>
                </a:solidFill>
                <a:latin typeface="Arial"/>
                <a:cs typeface="Arial"/>
              </a:rPr>
              <a:t> </a:t>
            </a:r>
            <a:r>
              <a:rPr sz="600" dirty="0">
                <a:solidFill>
                  <a:srgbClr val="3F4444"/>
                </a:solidFill>
                <a:latin typeface="Arial"/>
                <a:cs typeface="Arial"/>
              </a:rPr>
              <a:t>not</a:t>
            </a:r>
            <a:r>
              <a:rPr sz="600" spc="-8" dirty="0">
                <a:solidFill>
                  <a:srgbClr val="3F4444"/>
                </a:solidFill>
                <a:latin typeface="Arial"/>
                <a:cs typeface="Arial"/>
              </a:rPr>
              <a:t> </a:t>
            </a:r>
            <a:r>
              <a:rPr sz="600" dirty="0">
                <a:solidFill>
                  <a:srgbClr val="3F4444"/>
                </a:solidFill>
                <a:latin typeface="Arial"/>
                <a:cs typeface="Arial"/>
              </a:rPr>
              <a:t>prespecified.</a:t>
            </a:r>
            <a:r>
              <a:rPr sz="600" spc="-11" dirty="0">
                <a:solidFill>
                  <a:srgbClr val="3F4444"/>
                </a:solidFill>
                <a:latin typeface="Arial"/>
                <a:cs typeface="Arial"/>
              </a:rPr>
              <a:t> </a:t>
            </a:r>
            <a:r>
              <a:rPr sz="600" dirty="0">
                <a:solidFill>
                  <a:srgbClr val="3F4444"/>
                </a:solidFill>
                <a:latin typeface="Arial"/>
                <a:cs typeface="Arial"/>
              </a:rPr>
              <a:t>HR</a:t>
            </a:r>
            <a:r>
              <a:rPr sz="600" spc="-8" dirty="0">
                <a:solidFill>
                  <a:srgbClr val="3F4444"/>
                </a:solidFill>
                <a:latin typeface="Arial"/>
                <a:cs typeface="Arial"/>
              </a:rPr>
              <a:t> </a:t>
            </a:r>
            <a:r>
              <a:rPr sz="600" dirty="0">
                <a:solidFill>
                  <a:srgbClr val="3F4444"/>
                </a:solidFill>
                <a:latin typeface="Arial"/>
                <a:cs typeface="Arial"/>
              </a:rPr>
              <a:t>was</a:t>
            </a:r>
            <a:r>
              <a:rPr sz="600" spc="-11" dirty="0">
                <a:solidFill>
                  <a:srgbClr val="3F4444"/>
                </a:solidFill>
                <a:latin typeface="Arial"/>
                <a:cs typeface="Arial"/>
              </a:rPr>
              <a:t> </a:t>
            </a:r>
            <a:r>
              <a:rPr sz="600" dirty="0">
                <a:solidFill>
                  <a:srgbClr val="3F4444"/>
                </a:solidFill>
                <a:latin typeface="Arial"/>
                <a:cs typeface="Arial"/>
              </a:rPr>
              <a:t>estimated</a:t>
            </a:r>
            <a:r>
              <a:rPr sz="600" spc="-11" dirty="0">
                <a:solidFill>
                  <a:srgbClr val="3F4444"/>
                </a:solidFill>
                <a:latin typeface="Arial"/>
                <a:cs typeface="Arial"/>
              </a:rPr>
              <a:t> </a:t>
            </a:r>
            <a:r>
              <a:rPr sz="600" dirty="0">
                <a:solidFill>
                  <a:srgbClr val="3F4444"/>
                </a:solidFill>
                <a:latin typeface="Arial"/>
                <a:cs typeface="Arial"/>
              </a:rPr>
              <a:t>using</a:t>
            </a:r>
            <a:r>
              <a:rPr sz="600" spc="-8" dirty="0">
                <a:solidFill>
                  <a:srgbClr val="3F4444"/>
                </a:solidFill>
                <a:latin typeface="Arial"/>
                <a:cs typeface="Arial"/>
              </a:rPr>
              <a:t> </a:t>
            </a:r>
            <a:r>
              <a:rPr sz="600" dirty="0">
                <a:solidFill>
                  <a:srgbClr val="3F4444"/>
                </a:solidFill>
                <a:latin typeface="Arial"/>
                <a:cs typeface="Arial"/>
              </a:rPr>
              <a:t>the</a:t>
            </a:r>
            <a:r>
              <a:rPr sz="600" spc="-11" dirty="0">
                <a:solidFill>
                  <a:srgbClr val="3F4444"/>
                </a:solidFill>
                <a:latin typeface="Arial"/>
                <a:cs typeface="Arial"/>
              </a:rPr>
              <a:t> </a:t>
            </a:r>
            <a:r>
              <a:rPr sz="600" dirty="0">
                <a:solidFill>
                  <a:srgbClr val="3F4444"/>
                </a:solidFill>
                <a:latin typeface="Arial"/>
                <a:cs typeface="Arial"/>
              </a:rPr>
              <a:t>Cox</a:t>
            </a:r>
            <a:r>
              <a:rPr sz="600" spc="-8" dirty="0">
                <a:solidFill>
                  <a:srgbClr val="3F4444"/>
                </a:solidFill>
                <a:latin typeface="Arial"/>
                <a:cs typeface="Arial"/>
              </a:rPr>
              <a:t> </a:t>
            </a:r>
            <a:r>
              <a:rPr sz="600" dirty="0">
                <a:solidFill>
                  <a:srgbClr val="3F4444"/>
                </a:solidFill>
                <a:latin typeface="Arial"/>
                <a:cs typeface="Arial"/>
              </a:rPr>
              <a:t>proportional</a:t>
            </a:r>
            <a:r>
              <a:rPr sz="600" spc="-11" dirty="0">
                <a:solidFill>
                  <a:srgbClr val="3F4444"/>
                </a:solidFill>
                <a:latin typeface="Arial"/>
                <a:cs typeface="Arial"/>
              </a:rPr>
              <a:t> </a:t>
            </a:r>
            <a:r>
              <a:rPr sz="600" dirty="0">
                <a:solidFill>
                  <a:srgbClr val="3F4444"/>
                </a:solidFill>
                <a:latin typeface="Arial"/>
                <a:cs typeface="Arial"/>
              </a:rPr>
              <a:t>hazard</a:t>
            </a:r>
            <a:r>
              <a:rPr sz="600" spc="-8" dirty="0">
                <a:solidFill>
                  <a:srgbClr val="3F4444"/>
                </a:solidFill>
                <a:latin typeface="Arial"/>
                <a:cs typeface="Arial"/>
              </a:rPr>
              <a:t> </a:t>
            </a:r>
            <a:r>
              <a:rPr sz="600" dirty="0">
                <a:solidFill>
                  <a:srgbClr val="3F4444"/>
                </a:solidFill>
                <a:latin typeface="Arial"/>
                <a:cs typeface="Arial"/>
              </a:rPr>
              <a:t>model</a:t>
            </a:r>
            <a:r>
              <a:rPr sz="600" spc="-11" dirty="0">
                <a:solidFill>
                  <a:srgbClr val="3F4444"/>
                </a:solidFill>
                <a:latin typeface="Arial"/>
                <a:cs typeface="Arial"/>
              </a:rPr>
              <a:t> </a:t>
            </a:r>
            <a:r>
              <a:rPr sz="600" dirty="0">
                <a:solidFill>
                  <a:srgbClr val="3F4444"/>
                </a:solidFill>
                <a:latin typeface="Arial"/>
                <a:cs typeface="Arial"/>
              </a:rPr>
              <a:t>stratified</a:t>
            </a:r>
            <a:r>
              <a:rPr sz="600" spc="-8" dirty="0">
                <a:solidFill>
                  <a:srgbClr val="3F4444"/>
                </a:solidFill>
                <a:latin typeface="Arial"/>
                <a:cs typeface="Arial"/>
              </a:rPr>
              <a:t> </a:t>
            </a:r>
            <a:r>
              <a:rPr sz="600" dirty="0">
                <a:solidFill>
                  <a:srgbClr val="3F4444"/>
                </a:solidFill>
                <a:latin typeface="Arial"/>
                <a:cs typeface="Arial"/>
              </a:rPr>
              <a:t>by</a:t>
            </a:r>
            <a:r>
              <a:rPr sz="600" spc="-11" dirty="0">
                <a:solidFill>
                  <a:srgbClr val="3F4444"/>
                </a:solidFill>
                <a:latin typeface="Arial"/>
                <a:cs typeface="Arial"/>
              </a:rPr>
              <a:t> </a:t>
            </a:r>
            <a:r>
              <a:rPr sz="600" dirty="0">
                <a:solidFill>
                  <a:srgbClr val="3F4444"/>
                </a:solidFill>
                <a:latin typeface="Arial"/>
                <a:cs typeface="Arial"/>
              </a:rPr>
              <a:t>the</a:t>
            </a:r>
            <a:r>
              <a:rPr sz="600" spc="-8" dirty="0">
                <a:solidFill>
                  <a:srgbClr val="3F4444"/>
                </a:solidFill>
                <a:latin typeface="Arial"/>
                <a:cs typeface="Arial"/>
              </a:rPr>
              <a:t> </a:t>
            </a:r>
            <a:r>
              <a:rPr sz="600" dirty="0">
                <a:solidFill>
                  <a:srgbClr val="3F4444"/>
                </a:solidFill>
                <a:latin typeface="Arial"/>
                <a:cs typeface="Arial"/>
              </a:rPr>
              <a:t>presence</a:t>
            </a:r>
            <a:r>
              <a:rPr sz="600" spc="-11" dirty="0">
                <a:solidFill>
                  <a:srgbClr val="3F4444"/>
                </a:solidFill>
                <a:latin typeface="Arial"/>
                <a:cs typeface="Arial"/>
              </a:rPr>
              <a:t> </a:t>
            </a:r>
            <a:r>
              <a:rPr sz="600" dirty="0">
                <a:solidFill>
                  <a:srgbClr val="3F4444"/>
                </a:solidFill>
                <a:latin typeface="Arial"/>
                <a:cs typeface="Arial"/>
              </a:rPr>
              <a:t>of</a:t>
            </a:r>
            <a:r>
              <a:rPr sz="600" spc="-8" dirty="0">
                <a:solidFill>
                  <a:srgbClr val="3F4444"/>
                </a:solidFill>
                <a:latin typeface="Arial"/>
                <a:cs typeface="Arial"/>
              </a:rPr>
              <a:t> </a:t>
            </a:r>
            <a:r>
              <a:rPr sz="600" dirty="0">
                <a:solidFill>
                  <a:srgbClr val="3F4444"/>
                </a:solidFill>
                <a:latin typeface="Arial"/>
                <a:cs typeface="Arial"/>
              </a:rPr>
              <a:t>liver</a:t>
            </a:r>
            <a:r>
              <a:rPr sz="600" spc="-11" dirty="0">
                <a:solidFill>
                  <a:srgbClr val="3F4444"/>
                </a:solidFill>
                <a:latin typeface="Arial"/>
                <a:cs typeface="Arial"/>
              </a:rPr>
              <a:t> </a:t>
            </a:r>
            <a:r>
              <a:rPr sz="600" dirty="0">
                <a:solidFill>
                  <a:srgbClr val="3F4444"/>
                </a:solidFill>
                <a:latin typeface="Arial"/>
                <a:cs typeface="Arial"/>
              </a:rPr>
              <a:t>metastases</a:t>
            </a:r>
            <a:r>
              <a:rPr sz="600" spc="-8" dirty="0">
                <a:solidFill>
                  <a:srgbClr val="3F4444"/>
                </a:solidFill>
                <a:latin typeface="Arial"/>
                <a:cs typeface="Arial"/>
              </a:rPr>
              <a:t> (overall</a:t>
            </a:r>
            <a:endParaRPr sz="600">
              <a:latin typeface="Arial"/>
              <a:cs typeface="Arial"/>
            </a:endParaRPr>
          </a:p>
        </p:txBody>
      </p:sp>
      <p:sp>
        <p:nvSpPr>
          <p:cNvPr id="152" name="object 15">
            <a:extLst>
              <a:ext uri="{FF2B5EF4-FFF2-40B4-BE49-F238E27FC236}">
                <a16:creationId xmlns:a16="http://schemas.microsoft.com/office/drawing/2014/main" id="{F327BCA7-584D-34F4-90AE-51F5E0673949}"/>
              </a:ext>
            </a:extLst>
          </p:cNvPr>
          <p:cNvSpPr txBox="1"/>
          <p:nvPr/>
        </p:nvSpPr>
        <p:spPr>
          <a:xfrm>
            <a:off x="239791" y="4944427"/>
            <a:ext cx="7375208" cy="125034"/>
          </a:xfrm>
          <a:prstGeom prst="rect">
            <a:avLst/>
          </a:prstGeom>
        </p:spPr>
        <p:txBody>
          <a:bodyPr vert="horz" wrap="square" lIns="0" tIns="9525" rIns="0" bIns="0" rtlCol="0">
            <a:spAutoFit/>
          </a:bodyPr>
          <a:lstStyle/>
          <a:p>
            <a:pPr marL="9525">
              <a:spcBef>
                <a:spcPts val="75"/>
              </a:spcBef>
            </a:pPr>
            <a:r>
              <a:rPr sz="750" b="1" spc="-45" dirty="0">
                <a:latin typeface="Arial"/>
                <a:cs typeface="Arial"/>
              </a:rPr>
              <a:t>Turner</a:t>
            </a:r>
            <a:r>
              <a:rPr sz="750" b="1" spc="-38" dirty="0">
                <a:latin typeface="Arial"/>
                <a:cs typeface="Arial"/>
              </a:rPr>
              <a:t> </a:t>
            </a:r>
            <a:r>
              <a:rPr sz="750" b="1" dirty="0">
                <a:latin typeface="Arial"/>
                <a:cs typeface="Arial"/>
              </a:rPr>
              <a:t>et</a:t>
            </a:r>
            <a:r>
              <a:rPr sz="750" b="1" spc="-23" dirty="0">
                <a:latin typeface="Arial"/>
                <a:cs typeface="Arial"/>
              </a:rPr>
              <a:t> </a:t>
            </a:r>
            <a:r>
              <a:rPr sz="750" b="1" spc="-19" dirty="0">
                <a:latin typeface="Arial"/>
                <a:cs typeface="Arial"/>
              </a:rPr>
              <a:t>al.</a:t>
            </a:r>
            <a:r>
              <a:rPr sz="750" b="1" spc="-60" dirty="0">
                <a:latin typeface="Arial"/>
                <a:cs typeface="Arial"/>
              </a:rPr>
              <a:t> </a:t>
            </a:r>
            <a:r>
              <a:rPr sz="750" b="1" spc="-56" dirty="0">
                <a:latin typeface="Arial"/>
                <a:cs typeface="Arial"/>
              </a:rPr>
              <a:t>San</a:t>
            </a:r>
            <a:r>
              <a:rPr sz="750" b="1" spc="-38" dirty="0">
                <a:latin typeface="Arial"/>
                <a:cs typeface="Arial"/>
              </a:rPr>
              <a:t> Antonio</a:t>
            </a:r>
            <a:r>
              <a:rPr sz="750" b="1" spc="-41" dirty="0">
                <a:latin typeface="Arial"/>
                <a:cs typeface="Arial"/>
              </a:rPr>
              <a:t> </a:t>
            </a:r>
            <a:r>
              <a:rPr sz="750" b="1" spc="-49" dirty="0">
                <a:latin typeface="Arial"/>
                <a:cs typeface="Arial"/>
              </a:rPr>
              <a:t>Breast</a:t>
            </a:r>
            <a:r>
              <a:rPr sz="750" b="1" spc="-23" dirty="0">
                <a:latin typeface="Arial"/>
                <a:cs typeface="Arial"/>
              </a:rPr>
              <a:t> </a:t>
            </a:r>
            <a:r>
              <a:rPr sz="750" b="1" spc="-64" dirty="0">
                <a:latin typeface="Arial"/>
                <a:cs typeface="Arial"/>
              </a:rPr>
              <a:t>Cancer</a:t>
            </a:r>
            <a:r>
              <a:rPr sz="750" b="1" spc="-53" dirty="0">
                <a:latin typeface="Arial"/>
                <a:cs typeface="Arial"/>
              </a:rPr>
              <a:t> </a:t>
            </a:r>
            <a:r>
              <a:rPr sz="750" b="1" spc="-56" dirty="0">
                <a:latin typeface="Arial"/>
                <a:cs typeface="Arial"/>
              </a:rPr>
              <a:t>Symposium</a:t>
            </a:r>
            <a:r>
              <a:rPr sz="750" b="1" spc="-23" dirty="0">
                <a:latin typeface="Arial"/>
                <a:cs typeface="Arial"/>
              </a:rPr>
              <a:t> </a:t>
            </a:r>
            <a:r>
              <a:rPr sz="750" b="1" spc="-68" dirty="0">
                <a:latin typeface="Arial"/>
                <a:cs typeface="Arial"/>
              </a:rPr>
              <a:t>(SABCS)</a:t>
            </a:r>
            <a:r>
              <a:rPr sz="750" b="1" spc="-30" dirty="0">
                <a:latin typeface="Arial"/>
                <a:cs typeface="Arial"/>
              </a:rPr>
              <a:t> </a:t>
            </a:r>
            <a:r>
              <a:rPr sz="750" b="1" spc="-41" dirty="0">
                <a:latin typeface="Arial"/>
                <a:cs typeface="Arial"/>
              </a:rPr>
              <a:t>2022;</a:t>
            </a:r>
            <a:r>
              <a:rPr sz="750" b="1" spc="-38" dirty="0">
                <a:latin typeface="Arial"/>
                <a:cs typeface="Arial"/>
              </a:rPr>
              <a:t> </a:t>
            </a:r>
            <a:r>
              <a:rPr sz="750" b="1" spc="-45" dirty="0">
                <a:latin typeface="Arial"/>
                <a:cs typeface="Arial"/>
              </a:rPr>
              <a:t>December</a:t>
            </a:r>
            <a:r>
              <a:rPr sz="750" b="1" spc="-56" dirty="0">
                <a:latin typeface="Arial"/>
                <a:cs typeface="Arial"/>
              </a:rPr>
              <a:t> </a:t>
            </a:r>
            <a:r>
              <a:rPr sz="750" b="1" dirty="0">
                <a:latin typeface="Arial"/>
                <a:cs typeface="Arial"/>
              </a:rPr>
              <a:t>6-</a:t>
            </a:r>
            <a:r>
              <a:rPr sz="750" b="1" spc="-23" dirty="0">
                <a:latin typeface="Arial"/>
                <a:cs typeface="Arial"/>
              </a:rPr>
              <a:t>10,</a:t>
            </a:r>
            <a:r>
              <a:rPr sz="750" b="1" spc="-38" dirty="0">
                <a:latin typeface="Arial"/>
                <a:cs typeface="Arial"/>
              </a:rPr>
              <a:t> </a:t>
            </a:r>
            <a:r>
              <a:rPr sz="750" b="1" spc="-41" dirty="0">
                <a:latin typeface="Arial"/>
                <a:cs typeface="Arial"/>
              </a:rPr>
              <a:t>2022;</a:t>
            </a:r>
            <a:r>
              <a:rPr sz="750" b="1" spc="-38" dirty="0">
                <a:latin typeface="Arial"/>
                <a:cs typeface="Arial"/>
              </a:rPr>
              <a:t> </a:t>
            </a:r>
            <a:r>
              <a:rPr sz="750" b="1" spc="-56" dirty="0">
                <a:latin typeface="Arial"/>
                <a:cs typeface="Arial"/>
              </a:rPr>
              <a:t>San</a:t>
            </a:r>
            <a:r>
              <a:rPr sz="750" b="1" spc="-41" dirty="0">
                <a:latin typeface="Arial"/>
                <a:cs typeface="Arial"/>
              </a:rPr>
              <a:t> </a:t>
            </a:r>
            <a:r>
              <a:rPr sz="750" b="1" spc="-30" dirty="0">
                <a:latin typeface="Arial"/>
                <a:cs typeface="Arial"/>
              </a:rPr>
              <a:t>Antonio,</a:t>
            </a:r>
            <a:r>
              <a:rPr sz="750" b="1" spc="-56" dirty="0">
                <a:latin typeface="Arial"/>
                <a:cs typeface="Arial"/>
              </a:rPr>
              <a:t> </a:t>
            </a:r>
            <a:r>
              <a:rPr sz="750" b="1" spc="-19" dirty="0">
                <a:latin typeface="Arial"/>
                <a:cs typeface="Arial"/>
              </a:rPr>
              <a:t>TX.</a:t>
            </a:r>
            <a:r>
              <a:rPr sz="750" b="1" spc="-41" dirty="0">
                <a:latin typeface="Arial"/>
                <a:cs typeface="Arial"/>
              </a:rPr>
              <a:t> </a:t>
            </a:r>
            <a:r>
              <a:rPr sz="750" b="1" spc="-38" dirty="0">
                <a:latin typeface="Arial"/>
                <a:cs typeface="Arial"/>
              </a:rPr>
              <a:t>Presentation </a:t>
            </a:r>
            <a:r>
              <a:rPr sz="750" b="1" spc="-56" dirty="0">
                <a:latin typeface="Arial"/>
                <a:cs typeface="Arial"/>
              </a:rPr>
              <a:t>GS3-</a:t>
            </a:r>
            <a:r>
              <a:rPr sz="750" b="1" spc="-23" dirty="0">
                <a:latin typeface="Arial"/>
                <a:cs typeface="Arial"/>
              </a:rPr>
              <a:t>04.</a:t>
            </a:r>
            <a:r>
              <a:rPr sz="750" b="1" spc="-38" dirty="0">
                <a:latin typeface="Arial"/>
                <a:cs typeface="Arial"/>
              </a:rPr>
              <a:t> </a:t>
            </a:r>
            <a:r>
              <a:rPr sz="750" b="1" spc="-45" dirty="0">
                <a:latin typeface="Arial"/>
                <a:cs typeface="Arial"/>
              </a:rPr>
              <a:t>Turner</a:t>
            </a:r>
            <a:r>
              <a:rPr sz="750" b="1" spc="-19" dirty="0">
                <a:latin typeface="Arial"/>
                <a:cs typeface="Arial"/>
              </a:rPr>
              <a:t> </a:t>
            </a:r>
            <a:r>
              <a:rPr sz="750" b="1" dirty="0">
                <a:latin typeface="Arial"/>
                <a:cs typeface="Arial"/>
              </a:rPr>
              <a:t>et</a:t>
            </a:r>
            <a:r>
              <a:rPr sz="750" b="1" spc="-41" dirty="0">
                <a:latin typeface="Arial"/>
                <a:cs typeface="Arial"/>
              </a:rPr>
              <a:t> </a:t>
            </a:r>
            <a:r>
              <a:rPr sz="750" b="1" spc="-19" dirty="0">
                <a:latin typeface="Arial"/>
                <a:cs typeface="Arial"/>
              </a:rPr>
              <a:t>al.</a:t>
            </a:r>
            <a:r>
              <a:rPr sz="750" b="1" spc="-41" dirty="0">
                <a:latin typeface="Arial"/>
                <a:cs typeface="Arial"/>
              </a:rPr>
              <a:t> </a:t>
            </a:r>
            <a:r>
              <a:rPr sz="750" b="1" dirty="0">
                <a:latin typeface="Arial"/>
                <a:cs typeface="Arial"/>
              </a:rPr>
              <a:t>N</a:t>
            </a:r>
            <a:r>
              <a:rPr sz="750" b="1" spc="-34" dirty="0">
                <a:latin typeface="Arial"/>
                <a:cs typeface="Arial"/>
              </a:rPr>
              <a:t> </a:t>
            </a:r>
            <a:r>
              <a:rPr sz="750" b="1" spc="-56" dirty="0">
                <a:latin typeface="Arial"/>
                <a:cs typeface="Arial"/>
              </a:rPr>
              <a:t>Engl</a:t>
            </a:r>
            <a:r>
              <a:rPr sz="750" b="1" spc="-38" dirty="0">
                <a:latin typeface="Arial"/>
                <a:cs typeface="Arial"/>
              </a:rPr>
              <a:t> </a:t>
            </a:r>
            <a:r>
              <a:rPr sz="750" b="1" spc="-124" dirty="0">
                <a:latin typeface="Arial"/>
                <a:cs typeface="Arial"/>
              </a:rPr>
              <a:t>J</a:t>
            </a:r>
            <a:r>
              <a:rPr sz="750" b="1" spc="-30" dirty="0">
                <a:latin typeface="Arial"/>
                <a:cs typeface="Arial"/>
              </a:rPr>
              <a:t> </a:t>
            </a:r>
            <a:r>
              <a:rPr sz="750" b="1" spc="-26" dirty="0">
                <a:latin typeface="Arial"/>
                <a:cs typeface="Arial"/>
              </a:rPr>
              <a:t>Med.</a:t>
            </a:r>
            <a:r>
              <a:rPr sz="750" b="1" spc="-19" dirty="0">
                <a:latin typeface="Arial"/>
                <a:cs typeface="Arial"/>
              </a:rPr>
              <a:t> </a:t>
            </a:r>
            <a:r>
              <a:rPr sz="750" b="1" spc="-38" dirty="0">
                <a:latin typeface="Arial"/>
                <a:cs typeface="Arial"/>
              </a:rPr>
              <a:t>2023;388(22):2058-</a:t>
            </a:r>
            <a:r>
              <a:rPr sz="750" b="1" spc="-8" dirty="0">
                <a:latin typeface="Arial"/>
                <a:cs typeface="Arial"/>
              </a:rPr>
              <a:t>2070.</a:t>
            </a:r>
            <a:endParaRPr sz="750" dirty="0">
              <a:latin typeface="Arial"/>
              <a:cs typeface="Arial"/>
            </a:endParaRPr>
          </a:p>
        </p:txBody>
      </p:sp>
    </p:spTree>
    <p:extLst>
      <p:ext uri="{BB962C8B-B14F-4D97-AF65-F5344CB8AC3E}">
        <p14:creationId xmlns:p14="http://schemas.microsoft.com/office/powerpoint/2010/main" val="21504668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2350" y="217223"/>
            <a:ext cx="5213866" cy="743505"/>
          </a:xfrm>
          <a:prstGeom prst="rect">
            <a:avLst/>
          </a:prstGeom>
        </p:spPr>
        <p:txBody>
          <a:bodyPr vert="horz" wrap="square" lIns="0" tIns="75914" rIns="0" bIns="0" rtlCol="0">
            <a:spAutoFit/>
          </a:bodyPr>
          <a:lstStyle/>
          <a:p>
            <a:pPr marL="458629">
              <a:lnSpc>
                <a:spcPts val="2565"/>
              </a:lnSpc>
              <a:spcBef>
                <a:spcPts val="75"/>
              </a:spcBef>
            </a:pPr>
            <a:r>
              <a:rPr spc="-15" dirty="0"/>
              <a:t>CAPItello-</a:t>
            </a:r>
            <a:r>
              <a:rPr spc="-19" dirty="0"/>
              <a:t>291</a:t>
            </a:r>
            <a:endParaRPr/>
          </a:p>
          <a:p>
            <a:pPr marL="458629">
              <a:lnSpc>
                <a:spcPts val="2565"/>
              </a:lnSpc>
            </a:pPr>
            <a:r>
              <a:rPr i="1" dirty="0">
                <a:latin typeface="Arial-BoldItalicMT"/>
                <a:cs typeface="Arial-BoldItalicMT"/>
              </a:rPr>
              <a:t>Adverse</a:t>
            </a:r>
            <a:r>
              <a:rPr i="1" spc="-38" dirty="0">
                <a:latin typeface="Arial-BoldItalicMT"/>
                <a:cs typeface="Arial-BoldItalicMT"/>
              </a:rPr>
              <a:t> </a:t>
            </a:r>
            <a:r>
              <a:rPr i="1" spc="-8" dirty="0">
                <a:latin typeface="Arial-BoldItalicMT"/>
                <a:cs typeface="Arial-BoldItalicMT"/>
              </a:rPr>
              <a:t>Events</a:t>
            </a:r>
            <a:endParaRPr>
              <a:latin typeface="Arial-BoldItalicMT"/>
              <a:cs typeface="Arial-BoldItalicMT"/>
            </a:endParaRPr>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605789" y="1053941"/>
            <a:ext cx="7932420" cy="3514725"/>
          </a:xfrm>
          <a:prstGeom prst="rect">
            <a:avLst/>
          </a:prstGeom>
        </p:spPr>
      </p:pic>
      <p:sp>
        <p:nvSpPr>
          <p:cNvPr id="4" name="object 4"/>
          <p:cNvSpPr txBox="1"/>
          <p:nvPr/>
        </p:nvSpPr>
        <p:spPr>
          <a:xfrm>
            <a:off x="3444526" y="838675"/>
            <a:ext cx="2234565" cy="240450"/>
          </a:xfrm>
          <a:prstGeom prst="rect">
            <a:avLst/>
          </a:prstGeom>
        </p:spPr>
        <p:txBody>
          <a:bodyPr vert="horz" wrap="square" lIns="0" tIns="9525" rIns="0" bIns="0" rtlCol="0">
            <a:spAutoFit/>
          </a:bodyPr>
          <a:lstStyle/>
          <a:p>
            <a:pPr marL="9525">
              <a:spcBef>
                <a:spcPts val="75"/>
              </a:spcBef>
            </a:pPr>
            <a:r>
              <a:rPr sz="1500" b="1" dirty="0">
                <a:solidFill>
                  <a:srgbClr val="46474F"/>
                </a:solidFill>
                <a:latin typeface="Arial"/>
                <a:cs typeface="Arial"/>
              </a:rPr>
              <a:t>AEs</a:t>
            </a:r>
            <a:r>
              <a:rPr sz="1500" b="1" spc="30" dirty="0">
                <a:solidFill>
                  <a:srgbClr val="46474F"/>
                </a:solidFill>
                <a:latin typeface="Arial"/>
                <a:cs typeface="Arial"/>
              </a:rPr>
              <a:t> </a:t>
            </a:r>
            <a:r>
              <a:rPr sz="1500" b="1" dirty="0">
                <a:solidFill>
                  <a:srgbClr val="46474F"/>
                </a:solidFill>
                <a:latin typeface="Arial"/>
                <a:cs typeface="Arial"/>
              </a:rPr>
              <a:t>in</a:t>
            </a:r>
            <a:r>
              <a:rPr sz="1500" b="1" spc="-26" dirty="0">
                <a:solidFill>
                  <a:srgbClr val="46474F"/>
                </a:solidFill>
                <a:latin typeface="Arial"/>
                <a:cs typeface="Arial"/>
              </a:rPr>
              <a:t> </a:t>
            </a:r>
            <a:r>
              <a:rPr sz="1500" b="1" dirty="0">
                <a:solidFill>
                  <a:srgbClr val="46474F"/>
                </a:solidFill>
                <a:latin typeface="Arial"/>
                <a:cs typeface="Arial"/>
              </a:rPr>
              <a:t>&gt;</a:t>
            </a:r>
            <a:r>
              <a:rPr sz="1500" b="1" spc="-34" dirty="0">
                <a:solidFill>
                  <a:srgbClr val="46474F"/>
                </a:solidFill>
                <a:latin typeface="Arial"/>
                <a:cs typeface="Arial"/>
              </a:rPr>
              <a:t> </a:t>
            </a:r>
            <a:r>
              <a:rPr sz="1500" b="1" dirty="0">
                <a:solidFill>
                  <a:srgbClr val="46474F"/>
                </a:solidFill>
                <a:latin typeface="Arial"/>
                <a:cs typeface="Arial"/>
              </a:rPr>
              <a:t>10%</a:t>
            </a:r>
            <a:r>
              <a:rPr sz="1500" b="1" spc="-34" dirty="0">
                <a:solidFill>
                  <a:srgbClr val="46474F"/>
                </a:solidFill>
                <a:latin typeface="Arial"/>
                <a:cs typeface="Arial"/>
              </a:rPr>
              <a:t> </a:t>
            </a:r>
            <a:r>
              <a:rPr sz="1500" b="1" dirty="0">
                <a:solidFill>
                  <a:srgbClr val="46474F"/>
                </a:solidFill>
                <a:latin typeface="Arial"/>
                <a:cs typeface="Arial"/>
              </a:rPr>
              <a:t>of</a:t>
            </a:r>
            <a:r>
              <a:rPr sz="1500" b="1" spc="-15" dirty="0">
                <a:solidFill>
                  <a:srgbClr val="46474F"/>
                </a:solidFill>
                <a:latin typeface="Arial"/>
                <a:cs typeface="Arial"/>
              </a:rPr>
              <a:t> </a:t>
            </a:r>
            <a:r>
              <a:rPr sz="1500" b="1" spc="-8" dirty="0">
                <a:solidFill>
                  <a:srgbClr val="46474F"/>
                </a:solidFill>
                <a:latin typeface="Arial"/>
                <a:cs typeface="Arial"/>
              </a:rPr>
              <a:t>Patients</a:t>
            </a:r>
            <a:endParaRPr sz="1500">
              <a:latin typeface="Arial"/>
              <a:cs typeface="Arial"/>
            </a:endParaRPr>
          </a:p>
        </p:txBody>
      </p:sp>
      <p:grpSp>
        <p:nvGrpSpPr>
          <p:cNvPr id="5" name="object 5"/>
          <p:cNvGrpSpPr/>
          <p:nvPr/>
        </p:nvGrpSpPr>
        <p:grpSpPr>
          <a:xfrm>
            <a:off x="230505" y="1585435"/>
            <a:ext cx="1053465" cy="1964055"/>
            <a:chOff x="307340" y="2110739"/>
            <a:chExt cx="1404620" cy="2618740"/>
          </a:xfrm>
        </p:grpSpPr>
        <p:sp>
          <p:nvSpPr>
            <p:cNvPr id="6" name="object 6"/>
            <p:cNvSpPr/>
            <p:nvPr/>
          </p:nvSpPr>
          <p:spPr>
            <a:xfrm>
              <a:off x="701040" y="2123439"/>
              <a:ext cx="977900" cy="261620"/>
            </a:xfrm>
            <a:custGeom>
              <a:avLst/>
              <a:gdLst/>
              <a:ahLst/>
              <a:cxnLst/>
              <a:rect l="l" t="t" r="r" b="b"/>
              <a:pathLst>
                <a:path w="977900" h="261619">
                  <a:moveTo>
                    <a:pt x="847090" y="0"/>
                  </a:moveTo>
                  <a:lnTo>
                    <a:pt x="847090" y="65405"/>
                  </a:lnTo>
                  <a:lnTo>
                    <a:pt x="0" y="65405"/>
                  </a:lnTo>
                  <a:lnTo>
                    <a:pt x="0" y="196214"/>
                  </a:lnTo>
                  <a:lnTo>
                    <a:pt x="847090" y="196214"/>
                  </a:lnTo>
                  <a:lnTo>
                    <a:pt x="847090" y="261620"/>
                  </a:lnTo>
                  <a:lnTo>
                    <a:pt x="977899" y="130810"/>
                  </a:lnTo>
                  <a:lnTo>
                    <a:pt x="847090" y="0"/>
                  </a:lnTo>
                  <a:close/>
                </a:path>
              </a:pathLst>
            </a:custGeom>
            <a:solidFill>
              <a:srgbClr val="C00000"/>
            </a:solidFill>
          </p:spPr>
          <p:txBody>
            <a:bodyPr wrap="square" lIns="0" tIns="0" rIns="0" bIns="0" rtlCol="0"/>
            <a:lstStyle/>
            <a:p>
              <a:endParaRPr sz="1800"/>
            </a:p>
          </p:txBody>
        </p:sp>
        <p:sp>
          <p:nvSpPr>
            <p:cNvPr id="7" name="object 7"/>
            <p:cNvSpPr/>
            <p:nvPr/>
          </p:nvSpPr>
          <p:spPr>
            <a:xfrm>
              <a:off x="701040" y="2123439"/>
              <a:ext cx="977900" cy="261620"/>
            </a:xfrm>
            <a:custGeom>
              <a:avLst/>
              <a:gdLst/>
              <a:ahLst/>
              <a:cxnLst/>
              <a:rect l="l" t="t" r="r" b="b"/>
              <a:pathLst>
                <a:path w="977900" h="261619">
                  <a:moveTo>
                    <a:pt x="0" y="65405"/>
                  </a:moveTo>
                  <a:lnTo>
                    <a:pt x="847090" y="65405"/>
                  </a:lnTo>
                  <a:lnTo>
                    <a:pt x="847090" y="0"/>
                  </a:lnTo>
                  <a:lnTo>
                    <a:pt x="977899" y="130810"/>
                  </a:lnTo>
                  <a:lnTo>
                    <a:pt x="847090" y="261620"/>
                  </a:lnTo>
                  <a:lnTo>
                    <a:pt x="847090" y="196214"/>
                  </a:lnTo>
                  <a:lnTo>
                    <a:pt x="0" y="196214"/>
                  </a:lnTo>
                  <a:lnTo>
                    <a:pt x="0" y="65405"/>
                  </a:lnTo>
                  <a:close/>
                </a:path>
              </a:pathLst>
            </a:custGeom>
            <a:ln w="25400">
              <a:solidFill>
                <a:srgbClr val="1B60A6"/>
              </a:solidFill>
            </a:ln>
          </p:spPr>
          <p:txBody>
            <a:bodyPr wrap="square" lIns="0" tIns="0" rIns="0" bIns="0" rtlCol="0"/>
            <a:lstStyle/>
            <a:p>
              <a:endParaRPr sz="1800"/>
            </a:p>
          </p:txBody>
        </p:sp>
        <p:sp>
          <p:nvSpPr>
            <p:cNvPr id="8" name="object 8"/>
            <p:cNvSpPr/>
            <p:nvPr/>
          </p:nvSpPr>
          <p:spPr>
            <a:xfrm>
              <a:off x="718820" y="2580639"/>
              <a:ext cx="980440" cy="264160"/>
            </a:xfrm>
            <a:custGeom>
              <a:avLst/>
              <a:gdLst/>
              <a:ahLst/>
              <a:cxnLst/>
              <a:rect l="l" t="t" r="r" b="b"/>
              <a:pathLst>
                <a:path w="980439" h="264160">
                  <a:moveTo>
                    <a:pt x="848360" y="0"/>
                  </a:moveTo>
                  <a:lnTo>
                    <a:pt x="848360" y="66039"/>
                  </a:lnTo>
                  <a:lnTo>
                    <a:pt x="0" y="66039"/>
                  </a:lnTo>
                  <a:lnTo>
                    <a:pt x="0" y="198120"/>
                  </a:lnTo>
                  <a:lnTo>
                    <a:pt x="848360" y="198120"/>
                  </a:lnTo>
                  <a:lnTo>
                    <a:pt x="848360" y="264160"/>
                  </a:lnTo>
                  <a:lnTo>
                    <a:pt x="980440" y="132080"/>
                  </a:lnTo>
                  <a:lnTo>
                    <a:pt x="848360" y="0"/>
                  </a:lnTo>
                  <a:close/>
                </a:path>
              </a:pathLst>
            </a:custGeom>
            <a:solidFill>
              <a:srgbClr val="C00000"/>
            </a:solidFill>
          </p:spPr>
          <p:txBody>
            <a:bodyPr wrap="square" lIns="0" tIns="0" rIns="0" bIns="0" rtlCol="0"/>
            <a:lstStyle/>
            <a:p>
              <a:endParaRPr sz="1800"/>
            </a:p>
          </p:txBody>
        </p:sp>
        <p:sp>
          <p:nvSpPr>
            <p:cNvPr id="9" name="object 9"/>
            <p:cNvSpPr/>
            <p:nvPr/>
          </p:nvSpPr>
          <p:spPr>
            <a:xfrm>
              <a:off x="718820" y="2580639"/>
              <a:ext cx="980440" cy="264160"/>
            </a:xfrm>
            <a:custGeom>
              <a:avLst/>
              <a:gdLst/>
              <a:ahLst/>
              <a:cxnLst/>
              <a:rect l="l" t="t" r="r" b="b"/>
              <a:pathLst>
                <a:path w="980439" h="264160">
                  <a:moveTo>
                    <a:pt x="0" y="66039"/>
                  </a:moveTo>
                  <a:lnTo>
                    <a:pt x="848360" y="66039"/>
                  </a:lnTo>
                  <a:lnTo>
                    <a:pt x="848360" y="0"/>
                  </a:lnTo>
                  <a:lnTo>
                    <a:pt x="980440" y="132080"/>
                  </a:lnTo>
                  <a:lnTo>
                    <a:pt x="848360" y="264160"/>
                  </a:lnTo>
                  <a:lnTo>
                    <a:pt x="848360" y="198120"/>
                  </a:lnTo>
                  <a:lnTo>
                    <a:pt x="0" y="198120"/>
                  </a:lnTo>
                  <a:lnTo>
                    <a:pt x="0" y="66039"/>
                  </a:lnTo>
                  <a:close/>
                </a:path>
              </a:pathLst>
            </a:custGeom>
            <a:ln w="25400">
              <a:solidFill>
                <a:srgbClr val="1B60A6"/>
              </a:solidFill>
            </a:ln>
          </p:spPr>
          <p:txBody>
            <a:bodyPr wrap="square" lIns="0" tIns="0" rIns="0" bIns="0" rtlCol="0"/>
            <a:lstStyle/>
            <a:p>
              <a:endParaRPr sz="1800"/>
            </a:p>
          </p:txBody>
        </p:sp>
        <p:sp>
          <p:nvSpPr>
            <p:cNvPr id="10" name="object 10"/>
            <p:cNvSpPr/>
            <p:nvPr/>
          </p:nvSpPr>
          <p:spPr>
            <a:xfrm>
              <a:off x="320040" y="3909060"/>
              <a:ext cx="977900" cy="261620"/>
            </a:xfrm>
            <a:custGeom>
              <a:avLst/>
              <a:gdLst/>
              <a:ahLst/>
              <a:cxnLst/>
              <a:rect l="l" t="t" r="r" b="b"/>
              <a:pathLst>
                <a:path w="977900" h="261620">
                  <a:moveTo>
                    <a:pt x="847090" y="0"/>
                  </a:moveTo>
                  <a:lnTo>
                    <a:pt x="847090" y="65404"/>
                  </a:lnTo>
                  <a:lnTo>
                    <a:pt x="0" y="65404"/>
                  </a:lnTo>
                  <a:lnTo>
                    <a:pt x="0" y="196214"/>
                  </a:lnTo>
                  <a:lnTo>
                    <a:pt x="847090" y="196214"/>
                  </a:lnTo>
                  <a:lnTo>
                    <a:pt x="847090" y="261619"/>
                  </a:lnTo>
                  <a:lnTo>
                    <a:pt x="977900" y="130809"/>
                  </a:lnTo>
                  <a:lnTo>
                    <a:pt x="847090" y="0"/>
                  </a:lnTo>
                  <a:close/>
                </a:path>
              </a:pathLst>
            </a:custGeom>
            <a:solidFill>
              <a:srgbClr val="C00000"/>
            </a:solidFill>
          </p:spPr>
          <p:txBody>
            <a:bodyPr wrap="square" lIns="0" tIns="0" rIns="0" bIns="0" rtlCol="0"/>
            <a:lstStyle/>
            <a:p>
              <a:endParaRPr sz="1800"/>
            </a:p>
          </p:txBody>
        </p:sp>
        <p:sp>
          <p:nvSpPr>
            <p:cNvPr id="11" name="object 11"/>
            <p:cNvSpPr/>
            <p:nvPr/>
          </p:nvSpPr>
          <p:spPr>
            <a:xfrm>
              <a:off x="320040" y="3909060"/>
              <a:ext cx="977900" cy="261620"/>
            </a:xfrm>
            <a:custGeom>
              <a:avLst/>
              <a:gdLst/>
              <a:ahLst/>
              <a:cxnLst/>
              <a:rect l="l" t="t" r="r" b="b"/>
              <a:pathLst>
                <a:path w="977900" h="261620">
                  <a:moveTo>
                    <a:pt x="0" y="65404"/>
                  </a:moveTo>
                  <a:lnTo>
                    <a:pt x="847090" y="65404"/>
                  </a:lnTo>
                  <a:lnTo>
                    <a:pt x="847090" y="0"/>
                  </a:lnTo>
                  <a:lnTo>
                    <a:pt x="977900" y="130809"/>
                  </a:lnTo>
                  <a:lnTo>
                    <a:pt x="847090" y="261619"/>
                  </a:lnTo>
                  <a:lnTo>
                    <a:pt x="847090" y="196214"/>
                  </a:lnTo>
                  <a:lnTo>
                    <a:pt x="0" y="196214"/>
                  </a:lnTo>
                  <a:lnTo>
                    <a:pt x="0" y="65404"/>
                  </a:lnTo>
                  <a:close/>
                </a:path>
              </a:pathLst>
            </a:custGeom>
            <a:ln w="25400">
              <a:solidFill>
                <a:srgbClr val="1B60A6"/>
              </a:solidFill>
            </a:ln>
          </p:spPr>
          <p:txBody>
            <a:bodyPr wrap="square" lIns="0" tIns="0" rIns="0" bIns="0" rtlCol="0"/>
            <a:lstStyle/>
            <a:p>
              <a:endParaRPr sz="1800"/>
            </a:p>
          </p:txBody>
        </p:sp>
        <p:sp>
          <p:nvSpPr>
            <p:cNvPr id="12" name="object 12"/>
            <p:cNvSpPr/>
            <p:nvPr/>
          </p:nvSpPr>
          <p:spPr>
            <a:xfrm>
              <a:off x="320040" y="4452619"/>
              <a:ext cx="977900" cy="264160"/>
            </a:xfrm>
            <a:custGeom>
              <a:avLst/>
              <a:gdLst/>
              <a:ahLst/>
              <a:cxnLst/>
              <a:rect l="l" t="t" r="r" b="b"/>
              <a:pathLst>
                <a:path w="977900" h="264160">
                  <a:moveTo>
                    <a:pt x="845819" y="0"/>
                  </a:moveTo>
                  <a:lnTo>
                    <a:pt x="845819" y="66039"/>
                  </a:lnTo>
                  <a:lnTo>
                    <a:pt x="0" y="66039"/>
                  </a:lnTo>
                  <a:lnTo>
                    <a:pt x="0" y="198119"/>
                  </a:lnTo>
                  <a:lnTo>
                    <a:pt x="845819" y="198119"/>
                  </a:lnTo>
                  <a:lnTo>
                    <a:pt x="845819" y="264159"/>
                  </a:lnTo>
                  <a:lnTo>
                    <a:pt x="977900" y="132079"/>
                  </a:lnTo>
                  <a:lnTo>
                    <a:pt x="845819" y="0"/>
                  </a:lnTo>
                  <a:close/>
                </a:path>
              </a:pathLst>
            </a:custGeom>
            <a:solidFill>
              <a:srgbClr val="C00000"/>
            </a:solidFill>
          </p:spPr>
          <p:txBody>
            <a:bodyPr wrap="square" lIns="0" tIns="0" rIns="0" bIns="0" rtlCol="0"/>
            <a:lstStyle/>
            <a:p>
              <a:endParaRPr sz="1800"/>
            </a:p>
          </p:txBody>
        </p:sp>
        <p:sp>
          <p:nvSpPr>
            <p:cNvPr id="13" name="object 13"/>
            <p:cNvSpPr/>
            <p:nvPr/>
          </p:nvSpPr>
          <p:spPr>
            <a:xfrm>
              <a:off x="320040" y="4452619"/>
              <a:ext cx="977900" cy="264160"/>
            </a:xfrm>
            <a:custGeom>
              <a:avLst/>
              <a:gdLst/>
              <a:ahLst/>
              <a:cxnLst/>
              <a:rect l="l" t="t" r="r" b="b"/>
              <a:pathLst>
                <a:path w="977900" h="264160">
                  <a:moveTo>
                    <a:pt x="0" y="66039"/>
                  </a:moveTo>
                  <a:lnTo>
                    <a:pt x="845819" y="66039"/>
                  </a:lnTo>
                  <a:lnTo>
                    <a:pt x="845819" y="0"/>
                  </a:lnTo>
                  <a:lnTo>
                    <a:pt x="977900" y="132079"/>
                  </a:lnTo>
                  <a:lnTo>
                    <a:pt x="845819" y="264159"/>
                  </a:lnTo>
                  <a:lnTo>
                    <a:pt x="845819" y="198119"/>
                  </a:lnTo>
                  <a:lnTo>
                    <a:pt x="0" y="198119"/>
                  </a:lnTo>
                  <a:lnTo>
                    <a:pt x="0" y="66039"/>
                  </a:lnTo>
                  <a:close/>
                </a:path>
              </a:pathLst>
            </a:custGeom>
            <a:ln w="25400">
              <a:solidFill>
                <a:srgbClr val="1B60A6"/>
              </a:solidFill>
            </a:ln>
          </p:spPr>
          <p:txBody>
            <a:bodyPr wrap="square" lIns="0" tIns="0" rIns="0" bIns="0" rtlCol="0"/>
            <a:lstStyle/>
            <a:p>
              <a:endParaRPr sz="1800"/>
            </a:p>
          </p:txBody>
        </p:sp>
      </p:grpSp>
      <p:sp>
        <p:nvSpPr>
          <p:cNvPr id="14" name="object 14"/>
          <p:cNvSpPr txBox="1"/>
          <p:nvPr/>
        </p:nvSpPr>
        <p:spPr>
          <a:xfrm>
            <a:off x="1085183" y="4584382"/>
            <a:ext cx="6891338" cy="217367"/>
          </a:xfrm>
          <a:prstGeom prst="rect">
            <a:avLst/>
          </a:prstGeom>
        </p:spPr>
        <p:txBody>
          <a:bodyPr vert="horz" wrap="square" lIns="0" tIns="9525" rIns="0" bIns="0" rtlCol="0">
            <a:spAutoFit/>
          </a:bodyPr>
          <a:lstStyle/>
          <a:p>
            <a:pPr marL="9525">
              <a:spcBef>
                <a:spcPts val="75"/>
              </a:spcBef>
            </a:pPr>
            <a:r>
              <a:rPr sz="1350" b="1" spc="-124" dirty="0">
                <a:latin typeface="Arial"/>
                <a:cs typeface="Arial"/>
              </a:rPr>
              <a:t>35%</a:t>
            </a:r>
            <a:r>
              <a:rPr sz="1350" b="1" spc="-45" dirty="0">
                <a:latin typeface="Arial"/>
                <a:cs typeface="Arial"/>
              </a:rPr>
              <a:t> </a:t>
            </a:r>
            <a:r>
              <a:rPr sz="1350" b="1" spc="-127" dirty="0">
                <a:latin typeface="Arial"/>
                <a:cs typeface="Arial"/>
              </a:rPr>
              <a:t>dose</a:t>
            </a:r>
            <a:r>
              <a:rPr sz="1350" b="1" spc="-56" dirty="0">
                <a:latin typeface="Arial"/>
                <a:cs typeface="Arial"/>
              </a:rPr>
              <a:t> </a:t>
            </a:r>
            <a:r>
              <a:rPr sz="1350" b="1" spc="-68" dirty="0">
                <a:latin typeface="Arial"/>
                <a:cs typeface="Arial"/>
              </a:rPr>
              <a:t>interruption;</a:t>
            </a:r>
            <a:r>
              <a:rPr sz="1350" b="1" spc="-41" dirty="0">
                <a:latin typeface="Arial"/>
                <a:cs typeface="Arial"/>
              </a:rPr>
              <a:t> </a:t>
            </a:r>
            <a:r>
              <a:rPr sz="1350" b="1" spc="-120" dirty="0">
                <a:latin typeface="Arial"/>
                <a:cs typeface="Arial"/>
              </a:rPr>
              <a:t>20%</a:t>
            </a:r>
            <a:r>
              <a:rPr sz="1350" b="1" spc="-64" dirty="0">
                <a:latin typeface="Arial"/>
                <a:cs typeface="Arial"/>
              </a:rPr>
              <a:t> </a:t>
            </a:r>
            <a:r>
              <a:rPr sz="1350" b="1" spc="-135" dirty="0">
                <a:latin typeface="Arial"/>
                <a:cs typeface="Arial"/>
              </a:rPr>
              <a:t>dose</a:t>
            </a:r>
            <a:r>
              <a:rPr sz="1350" b="1" spc="-41" dirty="0">
                <a:latin typeface="Arial"/>
                <a:cs typeface="Arial"/>
              </a:rPr>
              <a:t> </a:t>
            </a:r>
            <a:r>
              <a:rPr sz="1350" b="1" spc="-90" dirty="0">
                <a:latin typeface="Arial"/>
                <a:cs typeface="Arial"/>
              </a:rPr>
              <a:t>reduction</a:t>
            </a:r>
            <a:r>
              <a:rPr sz="1350" b="1" spc="-45" dirty="0">
                <a:latin typeface="Arial"/>
                <a:cs typeface="Arial"/>
              </a:rPr>
              <a:t> </a:t>
            </a:r>
            <a:r>
              <a:rPr sz="1350" b="1" spc="-109" dirty="0">
                <a:latin typeface="Arial"/>
                <a:cs typeface="Arial"/>
              </a:rPr>
              <a:t>and</a:t>
            </a:r>
            <a:r>
              <a:rPr sz="1350" b="1" spc="-49" dirty="0">
                <a:latin typeface="Arial"/>
                <a:cs typeface="Arial"/>
              </a:rPr>
              <a:t> </a:t>
            </a:r>
            <a:r>
              <a:rPr sz="1350" b="1" spc="-98" dirty="0">
                <a:latin typeface="Arial"/>
                <a:cs typeface="Arial"/>
              </a:rPr>
              <a:t>discontinuation</a:t>
            </a:r>
            <a:r>
              <a:rPr sz="1350" b="1" spc="-45" dirty="0">
                <a:latin typeface="Arial"/>
                <a:cs typeface="Arial"/>
              </a:rPr>
              <a:t> </a:t>
            </a:r>
            <a:r>
              <a:rPr sz="1350" b="1" spc="-71" dirty="0">
                <a:latin typeface="Arial"/>
                <a:cs typeface="Arial"/>
              </a:rPr>
              <a:t>rate</a:t>
            </a:r>
            <a:r>
              <a:rPr sz="1350" b="1" spc="-45" dirty="0">
                <a:latin typeface="Arial"/>
                <a:cs typeface="Arial"/>
              </a:rPr>
              <a:t> </a:t>
            </a:r>
            <a:r>
              <a:rPr sz="1350" b="1" spc="-109" dirty="0">
                <a:latin typeface="Arial"/>
                <a:cs typeface="Arial"/>
              </a:rPr>
              <a:t>13%;</a:t>
            </a:r>
            <a:r>
              <a:rPr sz="1350" b="1" spc="-49" dirty="0">
                <a:latin typeface="Arial"/>
                <a:cs typeface="Arial"/>
              </a:rPr>
              <a:t> </a:t>
            </a:r>
            <a:r>
              <a:rPr sz="1350" b="1" spc="-153" dirty="0">
                <a:latin typeface="Arial"/>
                <a:cs typeface="Arial"/>
              </a:rPr>
              <a:t>9%</a:t>
            </a:r>
            <a:r>
              <a:rPr sz="1350" b="1" spc="-64" dirty="0">
                <a:latin typeface="Arial"/>
                <a:cs typeface="Arial"/>
              </a:rPr>
              <a:t> </a:t>
            </a:r>
            <a:r>
              <a:rPr sz="1350" b="1" spc="-105" dirty="0">
                <a:latin typeface="Arial"/>
                <a:cs typeface="Arial"/>
              </a:rPr>
              <a:t>due</a:t>
            </a:r>
            <a:r>
              <a:rPr sz="1350" b="1" spc="-45" dirty="0">
                <a:latin typeface="Arial"/>
                <a:cs typeface="Arial"/>
              </a:rPr>
              <a:t> </a:t>
            </a:r>
            <a:r>
              <a:rPr sz="1350" b="1" spc="-56" dirty="0">
                <a:latin typeface="Arial"/>
                <a:cs typeface="Arial"/>
              </a:rPr>
              <a:t>to</a:t>
            </a:r>
            <a:r>
              <a:rPr sz="1350" b="1" spc="-165" dirty="0">
                <a:latin typeface="Arial"/>
                <a:cs typeface="Arial"/>
              </a:rPr>
              <a:t> </a:t>
            </a:r>
            <a:r>
              <a:rPr sz="1350" b="1" spc="-68" dirty="0">
                <a:latin typeface="Arial"/>
                <a:cs typeface="Arial"/>
              </a:rPr>
              <a:t>capivasertib</a:t>
            </a:r>
            <a:endParaRPr sz="1350">
              <a:latin typeface="Arial"/>
              <a:cs typeface="Arial"/>
            </a:endParaRPr>
          </a:p>
        </p:txBody>
      </p:sp>
      <p:sp>
        <p:nvSpPr>
          <p:cNvPr id="15" name="object 15"/>
          <p:cNvSpPr txBox="1"/>
          <p:nvPr/>
        </p:nvSpPr>
        <p:spPr>
          <a:xfrm>
            <a:off x="239791" y="4944427"/>
            <a:ext cx="7375208" cy="125034"/>
          </a:xfrm>
          <a:prstGeom prst="rect">
            <a:avLst/>
          </a:prstGeom>
        </p:spPr>
        <p:txBody>
          <a:bodyPr vert="horz" wrap="square" lIns="0" tIns="9525" rIns="0" bIns="0" rtlCol="0">
            <a:spAutoFit/>
          </a:bodyPr>
          <a:lstStyle/>
          <a:p>
            <a:pPr marL="9525">
              <a:spcBef>
                <a:spcPts val="75"/>
              </a:spcBef>
            </a:pPr>
            <a:r>
              <a:rPr sz="750" b="1" spc="-45" dirty="0">
                <a:latin typeface="Arial"/>
                <a:cs typeface="Arial"/>
              </a:rPr>
              <a:t>Turner</a:t>
            </a:r>
            <a:r>
              <a:rPr sz="750" b="1" spc="-38" dirty="0">
                <a:latin typeface="Arial"/>
                <a:cs typeface="Arial"/>
              </a:rPr>
              <a:t> </a:t>
            </a:r>
            <a:r>
              <a:rPr sz="750" b="1" dirty="0">
                <a:latin typeface="Arial"/>
                <a:cs typeface="Arial"/>
              </a:rPr>
              <a:t>et</a:t>
            </a:r>
            <a:r>
              <a:rPr sz="750" b="1" spc="-23" dirty="0">
                <a:latin typeface="Arial"/>
                <a:cs typeface="Arial"/>
              </a:rPr>
              <a:t> </a:t>
            </a:r>
            <a:r>
              <a:rPr sz="750" b="1" spc="-19" dirty="0">
                <a:latin typeface="Arial"/>
                <a:cs typeface="Arial"/>
              </a:rPr>
              <a:t>al.</a:t>
            </a:r>
            <a:r>
              <a:rPr sz="750" b="1" spc="-60" dirty="0">
                <a:latin typeface="Arial"/>
                <a:cs typeface="Arial"/>
              </a:rPr>
              <a:t> </a:t>
            </a:r>
            <a:r>
              <a:rPr sz="750" b="1" spc="-56" dirty="0">
                <a:latin typeface="Arial"/>
                <a:cs typeface="Arial"/>
              </a:rPr>
              <a:t>San</a:t>
            </a:r>
            <a:r>
              <a:rPr sz="750" b="1" spc="-38" dirty="0">
                <a:latin typeface="Arial"/>
                <a:cs typeface="Arial"/>
              </a:rPr>
              <a:t> Antonio</a:t>
            </a:r>
            <a:r>
              <a:rPr sz="750" b="1" spc="-41" dirty="0">
                <a:latin typeface="Arial"/>
                <a:cs typeface="Arial"/>
              </a:rPr>
              <a:t> </a:t>
            </a:r>
            <a:r>
              <a:rPr sz="750" b="1" spc="-49" dirty="0">
                <a:latin typeface="Arial"/>
                <a:cs typeface="Arial"/>
              </a:rPr>
              <a:t>Breast</a:t>
            </a:r>
            <a:r>
              <a:rPr sz="750" b="1" spc="-23" dirty="0">
                <a:latin typeface="Arial"/>
                <a:cs typeface="Arial"/>
              </a:rPr>
              <a:t> </a:t>
            </a:r>
            <a:r>
              <a:rPr sz="750" b="1" spc="-64" dirty="0">
                <a:latin typeface="Arial"/>
                <a:cs typeface="Arial"/>
              </a:rPr>
              <a:t>Cancer</a:t>
            </a:r>
            <a:r>
              <a:rPr sz="750" b="1" spc="-53" dirty="0">
                <a:latin typeface="Arial"/>
                <a:cs typeface="Arial"/>
              </a:rPr>
              <a:t> </a:t>
            </a:r>
            <a:r>
              <a:rPr sz="750" b="1" spc="-56" dirty="0">
                <a:latin typeface="Arial"/>
                <a:cs typeface="Arial"/>
              </a:rPr>
              <a:t>Symposium</a:t>
            </a:r>
            <a:r>
              <a:rPr sz="750" b="1" spc="-23" dirty="0">
                <a:latin typeface="Arial"/>
                <a:cs typeface="Arial"/>
              </a:rPr>
              <a:t> </a:t>
            </a:r>
            <a:r>
              <a:rPr sz="750" b="1" spc="-68" dirty="0">
                <a:latin typeface="Arial"/>
                <a:cs typeface="Arial"/>
              </a:rPr>
              <a:t>(SABCS)</a:t>
            </a:r>
            <a:r>
              <a:rPr sz="750" b="1" spc="-30" dirty="0">
                <a:latin typeface="Arial"/>
                <a:cs typeface="Arial"/>
              </a:rPr>
              <a:t> </a:t>
            </a:r>
            <a:r>
              <a:rPr sz="750" b="1" spc="-41" dirty="0">
                <a:latin typeface="Arial"/>
                <a:cs typeface="Arial"/>
              </a:rPr>
              <a:t>2022;</a:t>
            </a:r>
            <a:r>
              <a:rPr sz="750" b="1" spc="-38" dirty="0">
                <a:latin typeface="Arial"/>
                <a:cs typeface="Arial"/>
              </a:rPr>
              <a:t> </a:t>
            </a:r>
            <a:r>
              <a:rPr sz="750" b="1" spc="-45" dirty="0">
                <a:latin typeface="Arial"/>
                <a:cs typeface="Arial"/>
              </a:rPr>
              <a:t>December</a:t>
            </a:r>
            <a:r>
              <a:rPr sz="750" b="1" spc="-56" dirty="0">
                <a:latin typeface="Arial"/>
                <a:cs typeface="Arial"/>
              </a:rPr>
              <a:t> </a:t>
            </a:r>
            <a:r>
              <a:rPr sz="750" b="1" dirty="0">
                <a:latin typeface="Arial"/>
                <a:cs typeface="Arial"/>
              </a:rPr>
              <a:t>6-</a:t>
            </a:r>
            <a:r>
              <a:rPr sz="750" b="1" spc="-23" dirty="0">
                <a:latin typeface="Arial"/>
                <a:cs typeface="Arial"/>
              </a:rPr>
              <a:t>10,</a:t>
            </a:r>
            <a:r>
              <a:rPr sz="750" b="1" spc="-38" dirty="0">
                <a:latin typeface="Arial"/>
                <a:cs typeface="Arial"/>
              </a:rPr>
              <a:t> </a:t>
            </a:r>
            <a:r>
              <a:rPr sz="750" b="1" spc="-41" dirty="0">
                <a:latin typeface="Arial"/>
                <a:cs typeface="Arial"/>
              </a:rPr>
              <a:t>2022;</a:t>
            </a:r>
            <a:r>
              <a:rPr sz="750" b="1" spc="-38" dirty="0">
                <a:latin typeface="Arial"/>
                <a:cs typeface="Arial"/>
              </a:rPr>
              <a:t> </a:t>
            </a:r>
            <a:r>
              <a:rPr sz="750" b="1" spc="-56" dirty="0">
                <a:latin typeface="Arial"/>
                <a:cs typeface="Arial"/>
              </a:rPr>
              <a:t>San</a:t>
            </a:r>
            <a:r>
              <a:rPr sz="750" b="1" spc="-41" dirty="0">
                <a:latin typeface="Arial"/>
                <a:cs typeface="Arial"/>
              </a:rPr>
              <a:t> </a:t>
            </a:r>
            <a:r>
              <a:rPr sz="750" b="1" spc="-30" dirty="0">
                <a:latin typeface="Arial"/>
                <a:cs typeface="Arial"/>
              </a:rPr>
              <a:t>Antonio,</a:t>
            </a:r>
            <a:r>
              <a:rPr sz="750" b="1" spc="-56" dirty="0">
                <a:latin typeface="Arial"/>
                <a:cs typeface="Arial"/>
              </a:rPr>
              <a:t> </a:t>
            </a:r>
            <a:r>
              <a:rPr sz="750" b="1" spc="-19" dirty="0">
                <a:latin typeface="Arial"/>
                <a:cs typeface="Arial"/>
              </a:rPr>
              <a:t>TX.</a:t>
            </a:r>
            <a:r>
              <a:rPr sz="750" b="1" spc="-41" dirty="0">
                <a:latin typeface="Arial"/>
                <a:cs typeface="Arial"/>
              </a:rPr>
              <a:t> </a:t>
            </a:r>
            <a:r>
              <a:rPr sz="750" b="1" spc="-38" dirty="0">
                <a:latin typeface="Arial"/>
                <a:cs typeface="Arial"/>
              </a:rPr>
              <a:t>Presentation </a:t>
            </a:r>
            <a:r>
              <a:rPr sz="750" b="1" spc="-56" dirty="0">
                <a:latin typeface="Arial"/>
                <a:cs typeface="Arial"/>
              </a:rPr>
              <a:t>GS3-</a:t>
            </a:r>
            <a:r>
              <a:rPr sz="750" b="1" spc="-23" dirty="0">
                <a:latin typeface="Arial"/>
                <a:cs typeface="Arial"/>
              </a:rPr>
              <a:t>04.</a:t>
            </a:r>
            <a:r>
              <a:rPr sz="750" b="1" spc="-38" dirty="0">
                <a:latin typeface="Arial"/>
                <a:cs typeface="Arial"/>
              </a:rPr>
              <a:t> </a:t>
            </a:r>
            <a:r>
              <a:rPr sz="750" b="1" spc="-45" dirty="0">
                <a:latin typeface="Arial"/>
                <a:cs typeface="Arial"/>
              </a:rPr>
              <a:t>Turner</a:t>
            </a:r>
            <a:r>
              <a:rPr sz="750" b="1" spc="-19" dirty="0">
                <a:latin typeface="Arial"/>
                <a:cs typeface="Arial"/>
              </a:rPr>
              <a:t> </a:t>
            </a:r>
            <a:r>
              <a:rPr sz="750" b="1" dirty="0">
                <a:latin typeface="Arial"/>
                <a:cs typeface="Arial"/>
              </a:rPr>
              <a:t>et</a:t>
            </a:r>
            <a:r>
              <a:rPr sz="750" b="1" spc="-41" dirty="0">
                <a:latin typeface="Arial"/>
                <a:cs typeface="Arial"/>
              </a:rPr>
              <a:t> </a:t>
            </a:r>
            <a:r>
              <a:rPr sz="750" b="1" spc="-19" dirty="0">
                <a:latin typeface="Arial"/>
                <a:cs typeface="Arial"/>
              </a:rPr>
              <a:t>al.</a:t>
            </a:r>
            <a:r>
              <a:rPr sz="750" b="1" spc="-41" dirty="0">
                <a:latin typeface="Arial"/>
                <a:cs typeface="Arial"/>
              </a:rPr>
              <a:t> </a:t>
            </a:r>
            <a:r>
              <a:rPr sz="750" b="1" dirty="0">
                <a:latin typeface="Arial"/>
                <a:cs typeface="Arial"/>
              </a:rPr>
              <a:t>N</a:t>
            </a:r>
            <a:r>
              <a:rPr sz="750" b="1" spc="-34" dirty="0">
                <a:latin typeface="Arial"/>
                <a:cs typeface="Arial"/>
              </a:rPr>
              <a:t> </a:t>
            </a:r>
            <a:r>
              <a:rPr sz="750" b="1" spc="-56" dirty="0">
                <a:latin typeface="Arial"/>
                <a:cs typeface="Arial"/>
              </a:rPr>
              <a:t>Engl</a:t>
            </a:r>
            <a:r>
              <a:rPr sz="750" b="1" spc="-38" dirty="0">
                <a:latin typeface="Arial"/>
                <a:cs typeface="Arial"/>
              </a:rPr>
              <a:t> </a:t>
            </a:r>
            <a:r>
              <a:rPr sz="750" b="1" spc="-124" dirty="0">
                <a:latin typeface="Arial"/>
                <a:cs typeface="Arial"/>
              </a:rPr>
              <a:t>J</a:t>
            </a:r>
            <a:r>
              <a:rPr sz="750" b="1" spc="-30" dirty="0">
                <a:latin typeface="Arial"/>
                <a:cs typeface="Arial"/>
              </a:rPr>
              <a:t> </a:t>
            </a:r>
            <a:r>
              <a:rPr sz="750" b="1" spc="-26" dirty="0">
                <a:latin typeface="Arial"/>
                <a:cs typeface="Arial"/>
              </a:rPr>
              <a:t>Med.</a:t>
            </a:r>
            <a:r>
              <a:rPr sz="750" b="1" spc="-19" dirty="0">
                <a:latin typeface="Arial"/>
                <a:cs typeface="Arial"/>
              </a:rPr>
              <a:t> </a:t>
            </a:r>
            <a:r>
              <a:rPr sz="750" b="1" spc="-38" dirty="0">
                <a:latin typeface="Arial"/>
                <a:cs typeface="Arial"/>
              </a:rPr>
              <a:t>2023;388(22):2058-</a:t>
            </a:r>
            <a:r>
              <a:rPr sz="750" b="1" spc="-8" dirty="0">
                <a:latin typeface="Arial"/>
                <a:cs typeface="Arial"/>
              </a:rPr>
              <a:t>2070.</a:t>
            </a:r>
            <a:endParaRPr sz="750" dirty="0">
              <a:latin typeface="Arial"/>
              <a:cs typeface="Arial"/>
            </a:endParaRPr>
          </a:p>
        </p:txBody>
      </p:sp>
    </p:spTree>
    <p:extLst>
      <p:ext uri="{BB962C8B-B14F-4D97-AF65-F5344CB8AC3E}">
        <p14:creationId xmlns:p14="http://schemas.microsoft.com/office/powerpoint/2010/main" val="40255953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97983" y="50599"/>
            <a:ext cx="3310414" cy="148117"/>
          </a:xfrm>
          <a:prstGeom prst="rect">
            <a:avLst/>
          </a:prstGeom>
        </p:spPr>
        <p:txBody>
          <a:bodyPr vert="horz" wrap="square" lIns="0" tIns="9525" rIns="0" bIns="0" rtlCol="0">
            <a:spAutoFit/>
          </a:bodyPr>
          <a:lstStyle/>
          <a:p>
            <a:pPr marL="28575">
              <a:spcBef>
                <a:spcPts val="75"/>
              </a:spcBef>
            </a:pPr>
            <a:r>
              <a:rPr sz="900" dirty="0">
                <a:solidFill>
                  <a:srgbClr val="3F4444"/>
                </a:solidFill>
                <a:latin typeface="Arial"/>
                <a:cs typeface="Arial"/>
              </a:rPr>
              <a:t>San</a:t>
            </a:r>
            <a:r>
              <a:rPr sz="900" spc="-64" dirty="0">
                <a:solidFill>
                  <a:srgbClr val="3F4444"/>
                </a:solidFill>
                <a:latin typeface="Arial"/>
                <a:cs typeface="Arial"/>
              </a:rPr>
              <a:t> </a:t>
            </a:r>
            <a:r>
              <a:rPr sz="900" dirty="0">
                <a:solidFill>
                  <a:srgbClr val="3F4444"/>
                </a:solidFill>
                <a:latin typeface="Arial"/>
                <a:cs typeface="Arial"/>
              </a:rPr>
              <a:t>Antonio</a:t>
            </a:r>
            <a:r>
              <a:rPr sz="900" spc="-11" dirty="0">
                <a:solidFill>
                  <a:srgbClr val="3F4444"/>
                </a:solidFill>
                <a:latin typeface="Arial"/>
                <a:cs typeface="Arial"/>
              </a:rPr>
              <a:t> </a:t>
            </a:r>
            <a:r>
              <a:rPr sz="900" dirty="0">
                <a:solidFill>
                  <a:srgbClr val="3F4444"/>
                </a:solidFill>
                <a:latin typeface="Arial"/>
                <a:cs typeface="Arial"/>
              </a:rPr>
              <a:t>Breast</a:t>
            </a:r>
            <a:r>
              <a:rPr sz="900" spc="-11" dirty="0">
                <a:solidFill>
                  <a:srgbClr val="3F4444"/>
                </a:solidFill>
                <a:latin typeface="Arial"/>
                <a:cs typeface="Arial"/>
              </a:rPr>
              <a:t> </a:t>
            </a:r>
            <a:r>
              <a:rPr sz="900" dirty="0">
                <a:solidFill>
                  <a:srgbClr val="3F4444"/>
                </a:solidFill>
                <a:latin typeface="Arial"/>
                <a:cs typeface="Arial"/>
              </a:rPr>
              <a:t>Cancer</a:t>
            </a:r>
            <a:r>
              <a:rPr sz="900" spc="-11" dirty="0">
                <a:solidFill>
                  <a:srgbClr val="3F4444"/>
                </a:solidFill>
                <a:latin typeface="Arial"/>
                <a:cs typeface="Arial"/>
              </a:rPr>
              <a:t> </a:t>
            </a:r>
            <a:r>
              <a:rPr sz="900" dirty="0">
                <a:solidFill>
                  <a:srgbClr val="3F4444"/>
                </a:solidFill>
                <a:latin typeface="Arial"/>
                <a:cs typeface="Arial"/>
              </a:rPr>
              <a:t>Symposium</a:t>
            </a:r>
            <a:r>
              <a:rPr sz="900" baseline="24305" dirty="0">
                <a:solidFill>
                  <a:srgbClr val="3F4444"/>
                </a:solidFill>
                <a:latin typeface="Arial"/>
                <a:cs typeface="Arial"/>
              </a:rPr>
              <a:t>®</a:t>
            </a:r>
            <a:r>
              <a:rPr sz="900" dirty="0">
                <a:solidFill>
                  <a:srgbClr val="3F4444"/>
                </a:solidFill>
                <a:latin typeface="Arial"/>
                <a:cs typeface="Arial"/>
              </a:rPr>
              <a:t>,</a:t>
            </a:r>
            <a:r>
              <a:rPr sz="900" spc="-11" dirty="0">
                <a:solidFill>
                  <a:srgbClr val="3F4444"/>
                </a:solidFill>
                <a:latin typeface="Arial"/>
                <a:cs typeface="Arial"/>
              </a:rPr>
              <a:t> </a:t>
            </a:r>
            <a:r>
              <a:rPr sz="900" dirty="0">
                <a:solidFill>
                  <a:srgbClr val="3F4444"/>
                </a:solidFill>
                <a:latin typeface="Arial"/>
                <a:cs typeface="Arial"/>
              </a:rPr>
              <a:t>December</a:t>
            </a:r>
            <a:r>
              <a:rPr sz="900" spc="-15" dirty="0">
                <a:solidFill>
                  <a:srgbClr val="3F4444"/>
                </a:solidFill>
                <a:latin typeface="Arial"/>
                <a:cs typeface="Arial"/>
              </a:rPr>
              <a:t> </a:t>
            </a:r>
            <a:r>
              <a:rPr sz="900" dirty="0">
                <a:solidFill>
                  <a:srgbClr val="3F4444"/>
                </a:solidFill>
                <a:latin typeface="Arial"/>
                <a:cs typeface="Arial"/>
              </a:rPr>
              <a:t>6–10,</a:t>
            </a:r>
            <a:r>
              <a:rPr sz="900" spc="-11" dirty="0">
                <a:solidFill>
                  <a:srgbClr val="3F4444"/>
                </a:solidFill>
                <a:latin typeface="Arial"/>
                <a:cs typeface="Arial"/>
              </a:rPr>
              <a:t> </a:t>
            </a:r>
            <a:r>
              <a:rPr sz="900" spc="-15" dirty="0">
                <a:solidFill>
                  <a:srgbClr val="3F4444"/>
                </a:solidFill>
                <a:latin typeface="Arial"/>
                <a:cs typeface="Arial"/>
              </a:rPr>
              <a:t>2022</a:t>
            </a:r>
            <a:endParaRPr sz="900">
              <a:latin typeface="Arial"/>
              <a:cs typeface="Arial"/>
            </a:endParaRPr>
          </a:p>
        </p:txBody>
      </p:sp>
      <p:sp>
        <p:nvSpPr>
          <p:cNvPr id="3" name="object 3"/>
          <p:cNvSpPr txBox="1">
            <a:spLocks noGrp="1"/>
          </p:cNvSpPr>
          <p:nvPr>
            <p:ph type="title"/>
          </p:nvPr>
        </p:nvSpPr>
        <p:spPr>
          <a:xfrm>
            <a:off x="222350" y="217223"/>
            <a:ext cx="5213866" cy="355867"/>
          </a:xfrm>
          <a:prstGeom prst="rect">
            <a:avLst/>
          </a:prstGeom>
        </p:spPr>
        <p:txBody>
          <a:bodyPr vert="horz" wrap="square" lIns="0" tIns="9525" rIns="0" bIns="0" rtlCol="0">
            <a:spAutoFit/>
          </a:bodyPr>
          <a:lstStyle/>
          <a:p>
            <a:pPr marL="9525">
              <a:spcBef>
                <a:spcPts val="75"/>
              </a:spcBef>
            </a:pPr>
            <a:r>
              <a:rPr dirty="0"/>
              <a:t>CAPItello­291: </a:t>
            </a:r>
            <a:r>
              <a:rPr spc="-8" dirty="0"/>
              <a:t>Conclusions</a:t>
            </a:r>
          </a:p>
        </p:txBody>
      </p:sp>
      <p:sp>
        <p:nvSpPr>
          <p:cNvPr id="4" name="object 4"/>
          <p:cNvSpPr/>
          <p:nvPr/>
        </p:nvSpPr>
        <p:spPr>
          <a:xfrm>
            <a:off x="401707" y="3717314"/>
            <a:ext cx="8341043" cy="755808"/>
          </a:xfrm>
          <a:custGeom>
            <a:avLst/>
            <a:gdLst/>
            <a:ahLst/>
            <a:cxnLst/>
            <a:rect l="l" t="t" r="r" b="b"/>
            <a:pathLst>
              <a:path w="11121390" h="1007745">
                <a:moveTo>
                  <a:pt x="71174" y="1007426"/>
                </a:moveTo>
                <a:lnTo>
                  <a:pt x="20846" y="986579"/>
                </a:lnTo>
                <a:lnTo>
                  <a:pt x="0" y="936251"/>
                </a:lnTo>
                <a:lnTo>
                  <a:pt x="0" y="71174"/>
                </a:lnTo>
                <a:lnTo>
                  <a:pt x="5593" y="43470"/>
                </a:lnTo>
                <a:lnTo>
                  <a:pt x="20846" y="20846"/>
                </a:lnTo>
                <a:lnTo>
                  <a:pt x="43470" y="5593"/>
                </a:lnTo>
                <a:lnTo>
                  <a:pt x="71174" y="0"/>
                </a:lnTo>
                <a:lnTo>
                  <a:pt x="11049603" y="0"/>
                </a:lnTo>
                <a:lnTo>
                  <a:pt x="11099930" y="20846"/>
                </a:lnTo>
                <a:lnTo>
                  <a:pt x="11120776" y="71174"/>
                </a:lnTo>
                <a:lnTo>
                  <a:pt x="11120777" y="936251"/>
                </a:lnTo>
                <a:lnTo>
                  <a:pt x="11115184" y="963955"/>
                </a:lnTo>
                <a:lnTo>
                  <a:pt x="11099931" y="986579"/>
                </a:lnTo>
                <a:lnTo>
                  <a:pt x="11077307" y="1001832"/>
                </a:lnTo>
                <a:lnTo>
                  <a:pt x="11049603" y="1007425"/>
                </a:lnTo>
                <a:lnTo>
                  <a:pt x="71174" y="1007426"/>
                </a:lnTo>
                <a:close/>
              </a:path>
            </a:pathLst>
          </a:custGeom>
          <a:solidFill>
            <a:srgbClr val="830051">
              <a:alpha val="30195"/>
            </a:srgbClr>
          </a:solidFill>
        </p:spPr>
        <p:txBody>
          <a:bodyPr wrap="square" lIns="0" tIns="0" rIns="0" bIns="0" rtlCol="0"/>
          <a:lstStyle/>
          <a:p>
            <a:endParaRPr sz="1800"/>
          </a:p>
        </p:txBody>
      </p:sp>
      <p:sp>
        <p:nvSpPr>
          <p:cNvPr id="5" name="object 5"/>
          <p:cNvSpPr txBox="1"/>
          <p:nvPr/>
        </p:nvSpPr>
        <p:spPr>
          <a:xfrm>
            <a:off x="369808" y="986856"/>
            <a:ext cx="8412480" cy="3391313"/>
          </a:xfrm>
          <a:prstGeom prst="rect">
            <a:avLst/>
          </a:prstGeom>
        </p:spPr>
        <p:txBody>
          <a:bodyPr vert="horz" wrap="square" lIns="0" tIns="9525" rIns="0" bIns="0" rtlCol="0">
            <a:spAutoFit/>
          </a:bodyPr>
          <a:lstStyle/>
          <a:p>
            <a:pPr marL="352425" marR="153353" indent="-342900">
              <a:spcBef>
                <a:spcPts val="75"/>
              </a:spcBef>
              <a:buSzPct val="102380"/>
              <a:buChar char="•"/>
              <a:tabLst>
                <a:tab pos="352425" algn="l"/>
              </a:tabLst>
            </a:pPr>
            <a:r>
              <a:rPr sz="1575" dirty="0">
                <a:solidFill>
                  <a:srgbClr val="3F4444"/>
                </a:solidFill>
                <a:latin typeface="Arial"/>
                <a:cs typeface="Arial"/>
              </a:rPr>
              <a:t>Capivasertib</a:t>
            </a:r>
            <a:r>
              <a:rPr sz="1575" spc="-8" dirty="0">
                <a:solidFill>
                  <a:srgbClr val="3F4444"/>
                </a:solidFill>
                <a:latin typeface="Arial"/>
                <a:cs typeface="Arial"/>
              </a:rPr>
              <a:t> </a:t>
            </a:r>
            <a:r>
              <a:rPr sz="1575" dirty="0">
                <a:solidFill>
                  <a:srgbClr val="3F4444"/>
                </a:solidFill>
                <a:latin typeface="Arial"/>
                <a:cs typeface="Arial"/>
              </a:rPr>
              <a:t>plus</a:t>
            </a:r>
            <a:r>
              <a:rPr sz="1575" spc="-4" dirty="0">
                <a:solidFill>
                  <a:srgbClr val="3F4444"/>
                </a:solidFill>
                <a:latin typeface="Arial"/>
                <a:cs typeface="Arial"/>
              </a:rPr>
              <a:t> </a:t>
            </a:r>
            <a:r>
              <a:rPr sz="1575" dirty="0">
                <a:solidFill>
                  <a:srgbClr val="3F4444"/>
                </a:solidFill>
                <a:latin typeface="Arial"/>
                <a:cs typeface="Arial"/>
              </a:rPr>
              <a:t>fulvestrant</a:t>
            </a:r>
            <a:r>
              <a:rPr sz="1575" spc="-8" dirty="0">
                <a:solidFill>
                  <a:srgbClr val="3F4444"/>
                </a:solidFill>
                <a:latin typeface="Arial"/>
                <a:cs typeface="Arial"/>
              </a:rPr>
              <a:t> </a:t>
            </a:r>
            <a:r>
              <a:rPr sz="1575" dirty="0">
                <a:solidFill>
                  <a:srgbClr val="3F4444"/>
                </a:solidFill>
                <a:latin typeface="Arial"/>
                <a:cs typeface="Arial"/>
              </a:rPr>
              <a:t>provides</a:t>
            </a:r>
            <a:r>
              <a:rPr sz="1575" spc="-4" dirty="0">
                <a:solidFill>
                  <a:srgbClr val="3F4444"/>
                </a:solidFill>
                <a:latin typeface="Arial"/>
                <a:cs typeface="Arial"/>
              </a:rPr>
              <a:t> </a:t>
            </a:r>
            <a:r>
              <a:rPr sz="1575" dirty="0">
                <a:solidFill>
                  <a:srgbClr val="3F4444"/>
                </a:solidFill>
                <a:latin typeface="Arial"/>
                <a:cs typeface="Arial"/>
              </a:rPr>
              <a:t>a</a:t>
            </a:r>
            <a:r>
              <a:rPr sz="1575" spc="-8" dirty="0">
                <a:solidFill>
                  <a:srgbClr val="3F4444"/>
                </a:solidFill>
                <a:latin typeface="Arial"/>
                <a:cs typeface="Arial"/>
              </a:rPr>
              <a:t> </a:t>
            </a:r>
            <a:r>
              <a:rPr sz="1575" dirty="0">
                <a:solidFill>
                  <a:srgbClr val="3F4444"/>
                </a:solidFill>
                <a:latin typeface="Arial"/>
                <a:cs typeface="Arial"/>
              </a:rPr>
              <a:t>statistically</a:t>
            </a:r>
            <a:r>
              <a:rPr sz="1575" spc="-4" dirty="0">
                <a:solidFill>
                  <a:srgbClr val="3F4444"/>
                </a:solidFill>
                <a:latin typeface="Arial"/>
                <a:cs typeface="Arial"/>
              </a:rPr>
              <a:t> </a:t>
            </a:r>
            <a:r>
              <a:rPr sz="1575" dirty="0">
                <a:solidFill>
                  <a:srgbClr val="3F4444"/>
                </a:solidFill>
                <a:latin typeface="Arial"/>
                <a:cs typeface="Arial"/>
              </a:rPr>
              <a:t>significant</a:t>
            </a:r>
            <a:r>
              <a:rPr sz="1575" spc="-8" dirty="0">
                <a:solidFill>
                  <a:srgbClr val="3F4444"/>
                </a:solidFill>
                <a:latin typeface="Arial"/>
                <a:cs typeface="Arial"/>
              </a:rPr>
              <a:t> </a:t>
            </a:r>
            <a:r>
              <a:rPr sz="1575" dirty="0">
                <a:solidFill>
                  <a:srgbClr val="3F4444"/>
                </a:solidFill>
                <a:latin typeface="Arial"/>
                <a:cs typeface="Arial"/>
              </a:rPr>
              <a:t>and</a:t>
            </a:r>
            <a:r>
              <a:rPr sz="1575" spc="-4" dirty="0">
                <a:solidFill>
                  <a:srgbClr val="3F4444"/>
                </a:solidFill>
                <a:latin typeface="Arial"/>
                <a:cs typeface="Arial"/>
              </a:rPr>
              <a:t> </a:t>
            </a:r>
            <a:r>
              <a:rPr sz="1575" dirty="0">
                <a:solidFill>
                  <a:srgbClr val="3F4444"/>
                </a:solidFill>
                <a:latin typeface="Arial"/>
                <a:cs typeface="Arial"/>
              </a:rPr>
              <a:t>clinically</a:t>
            </a:r>
            <a:r>
              <a:rPr sz="1575" spc="-4" dirty="0">
                <a:solidFill>
                  <a:srgbClr val="3F4444"/>
                </a:solidFill>
                <a:latin typeface="Arial"/>
                <a:cs typeface="Arial"/>
              </a:rPr>
              <a:t> </a:t>
            </a:r>
            <a:r>
              <a:rPr sz="1575" spc="-8" dirty="0">
                <a:solidFill>
                  <a:srgbClr val="3F4444"/>
                </a:solidFill>
                <a:latin typeface="Arial"/>
                <a:cs typeface="Arial"/>
              </a:rPr>
              <a:t>meaningful </a:t>
            </a:r>
            <a:r>
              <a:rPr sz="1575" dirty="0">
                <a:solidFill>
                  <a:srgbClr val="3F4444"/>
                </a:solidFill>
                <a:latin typeface="Arial"/>
                <a:cs typeface="Arial"/>
              </a:rPr>
              <a:t>improvement</a:t>
            </a:r>
            <a:r>
              <a:rPr sz="1575" spc="-11" dirty="0">
                <a:solidFill>
                  <a:srgbClr val="3F4444"/>
                </a:solidFill>
                <a:latin typeface="Arial"/>
                <a:cs typeface="Arial"/>
              </a:rPr>
              <a:t> </a:t>
            </a:r>
            <a:r>
              <a:rPr sz="1575" dirty="0">
                <a:solidFill>
                  <a:srgbClr val="3F4444"/>
                </a:solidFill>
                <a:latin typeface="Arial"/>
                <a:cs typeface="Arial"/>
              </a:rPr>
              <a:t>in</a:t>
            </a:r>
            <a:r>
              <a:rPr sz="1575" spc="-8" dirty="0">
                <a:solidFill>
                  <a:srgbClr val="3F4444"/>
                </a:solidFill>
                <a:latin typeface="Arial"/>
                <a:cs typeface="Arial"/>
              </a:rPr>
              <a:t> </a:t>
            </a:r>
            <a:r>
              <a:rPr sz="1575" dirty="0">
                <a:solidFill>
                  <a:srgbClr val="3F4444"/>
                </a:solidFill>
                <a:latin typeface="Arial"/>
                <a:cs typeface="Arial"/>
              </a:rPr>
              <a:t>PFS</a:t>
            </a:r>
            <a:r>
              <a:rPr sz="1575" spc="-8" dirty="0">
                <a:solidFill>
                  <a:srgbClr val="3F4444"/>
                </a:solidFill>
                <a:latin typeface="Arial"/>
                <a:cs typeface="Arial"/>
              </a:rPr>
              <a:t> </a:t>
            </a:r>
            <a:r>
              <a:rPr sz="1575" dirty="0">
                <a:solidFill>
                  <a:srgbClr val="3F4444"/>
                </a:solidFill>
                <a:latin typeface="Arial"/>
                <a:cs typeface="Arial"/>
              </a:rPr>
              <a:t>in</a:t>
            </a:r>
            <a:r>
              <a:rPr sz="1575" spc="-8" dirty="0">
                <a:solidFill>
                  <a:srgbClr val="3F4444"/>
                </a:solidFill>
                <a:latin typeface="Arial"/>
                <a:cs typeface="Arial"/>
              </a:rPr>
              <a:t> </a:t>
            </a:r>
            <a:r>
              <a:rPr sz="1575" dirty="0">
                <a:solidFill>
                  <a:srgbClr val="3F4444"/>
                </a:solidFill>
                <a:latin typeface="Arial"/>
                <a:cs typeface="Arial"/>
              </a:rPr>
              <a:t>the</a:t>
            </a:r>
            <a:r>
              <a:rPr sz="1575" spc="-8" dirty="0">
                <a:solidFill>
                  <a:srgbClr val="3F4444"/>
                </a:solidFill>
                <a:latin typeface="Arial"/>
                <a:cs typeface="Arial"/>
              </a:rPr>
              <a:t> </a:t>
            </a:r>
            <a:r>
              <a:rPr sz="1575" dirty="0">
                <a:solidFill>
                  <a:srgbClr val="3F4444"/>
                </a:solidFill>
                <a:latin typeface="Arial"/>
                <a:cs typeface="Arial"/>
              </a:rPr>
              <a:t>overall</a:t>
            </a:r>
            <a:r>
              <a:rPr sz="1575" spc="-8" dirty="0">
                <a:solidFill>
                  <a:srgbClr val="3F4444"/>
                </a:solidFill>
                <a:latin typeface="Arial"/>
                <a:cs typeface="Arial"/>
              </a:rPr>
              <a:t> </a:t>
            </a:r>
            <a:r>
              <a:rPr sz="1575" dirty="0">
                <a:solidFill>
                  <a:srgbClr val="3F4444"/>
                </a:solidFill>
                <a:latin typeface="Arial"/>
                <a:cs typeface="Arial"/>
              </a:rPr>
              <a:t>and</a:t>
            </a:r>
            <a:r>
              <a:rPr sz="1575" spc="-8" dirty="0">
                <a:solidFill>
                  <a:srgbClr val="3F4444"/>
                </a:solidFill>
                <a:latin typeface="Arial"/>
                <a:cs typeface="Arial"/>
              </a:rPr>
              <a:t> </a:t>
            </a:r>
            <a:r>
              <a:rPr sz="1575" dirty="0">
                <a:solidFill>
                  <a:srgbClr val="3F4444"/>
                </a:solidFill>
                <a:latin typeface="Arial"/>
                <a:cs typeface="Arial"/>
              </a:rPr>
              <a:t>the</a:t>
            </a:r>
            <a:r>
              <a:rPr sz="1575" spc="-98" dirty="0">
                <a:solidFill>
                  <a:srgbClr val="3F4444"/>
                </a:solidFill>
                <a:latin typeface="Arial"/>
                <a:cs typeface="Arial"/>
              </a:rPr>
              <a:t> </a:t>
            </a:r>
            <a:r>
              <a:rPr sz="1575" dirty="0">
                <a:solidFill>
                  <a:srgbClr val="3F4444"/>
                </a:solidFill>
                <a:latin typeface="Arial"/>
                <a:cs typeface="Arial"/>
              </a:rPr>
              <a:t>AKT</a:t>
            </a:r>
            <a:r>
              <a:rPr sz="1575" spc="-38" dirty="0">
                <a:solidFill>
                  <a:srgbClr val="3F4444"/>
                </a:solidFill>
                <a:latin typeface="Arial"/>
                <a:cs typeface="Arial"/>
              </a:rPr>
              <a:t> </a:t>
            </a:r>
            <a:r>
              <a:rPr sz="1575" spc="-8" dirty="0">
                <a:solidFill>
                  <a:srgbClr val="3F4444"/>
                </a:solidFill>
                <a:latin typeface="Arial"/>
                <a:cs typeface="Arial"/>
              </a:rPr>
              <a:t>pathway­</a:t>
            </a:r>
            <a:r>
              <a:rPr sz="1575" dirty="0">
                <a:solidFill>
                  <a:srgbClr val="3F4444"/>
                </a:solidFill>
                <a:latin typeface="Arial"/>
                <a:cs typeface="Arial"/>
              </a:rPr>
              <a:t>altered</a:t>
            </a:r>
            <a:r>
              <a:rPr sz="1575" spc="-8" dirty="0">
                <a:solidFill>
                  <a:srgbClr val="3F4444"/>
                </a:solidFill>
                <a:latin typeface="Arial"/>
                <a:cs typeface="Arial"/>
              </a:rPr>
              <a:t> </a:t>
            </a:r>
            <a:r>
              <a:rPr sz="1575" dirty="0">
                <a:solidFill>
                  <a:srgbClr val="3F4444"/>
                </a:solidFill>
                <a:latin typeface="Arial"/>
                <a:cs typeface="Arial"/>
              </a:rPr>
              <a:t>population</a:t>
            </a:r>
            <a:r>
              <a:rPr sz="1575" spc="-8" dirty="0">
                <a:solidFill>
                  <a:srgbClr val="3F4444"/>
                </a:solidFill>
                <a:latin typeface="Arial"/>
                <a:cs typeface="Arial"/>
              </a:rPr>
              <a:t> </a:t>
            </a:r>
            <a:r>
              <a:rPr sz="1575" dirty="0">
                <a:solidFill>
                  <a:srgbClr val="3F4444"/>
                </a:solidFill>
                <a:latin typeface="Arial"/>
                <a:cs typeface="Arial"/>
              </a:rPr>
              <a:t>(dual</a:t>
            </a:r>
            <a:r>
              <a:rPr sz="1575" spc="-8" dirty="0">
                <a:solidFill>
                  <a:srgbClr val="3F4444"/>
                </a:solidFill>
                <a:latin typeface="Arial"/>
                <a:cs typeface="Arial"/>
              </a:rPr>
              <a:t> primary)</a:t>
            </a:r>
            <a:endParaRPr sz="1575">
              <a:latin typeface="Arial"/>
              <a:cs typeface="Arial"/>
            </a:endParaRPr>
          </a:p>
          <a:p>
            <a:pPr marL="351949" indent="-342424">
              <a:spcBef>
                <a:spcPts val="900"/>
              </a:spcBef>
              <a:buSzPct val="102380"/>
              <a:buChar char="•"/>
              <a:tabLst>
                <a:tab pos="351949" algn="l"/>
              </a:tabLst>
            </a:pPr>
            <a:r>
              <a:rPr sz="1575" dirty="0">
                <a:solidFill>
                  <a:srgbClr val="3F4444"/>
                </a:solidFill>
                <a:latin typeface="Arial"/>
                <a:cs typeface="Arial"/>
              </a:rPr>
              <a:t>Benefit</a:t>
            </a:r>
            <a:r>
              <a:rPr sz="1575" spc="-8" dirty="0">
                <a:solidFill>
                  <a:srgbClr val="3F4444"/>
                </a:solidFill>
                <a:latin typeface="Arial"/>
                <a:cs typeface="Arial"/>
              </a:rPr>
              <a:t> </a:t>
            </a:r>
            <a:r>
              <a:rPr sz="1575" dirty="0">
                <a:solidFill>
                  <a:srgbClr val="3F4444"/>
                </a:solidFill>
                <a:latin typeface="Arial"/>
                <a:cs typeface="Arial"/>
              </a:rPr>
              <a:t>from</a:t>
            </a:r>
            <a:r>
              <a:rPr sz="1575" spc="-8" dirty="0">
                <a:solidFill>
                  <a:srgbClr val="3F4444"/>
                </a:solidFill>
                <a:latin typeface="Arial"/>
                <a:cs typeface="Arial"/>
              </a:rPr>
              <a:t> </a:t>
            </a:r>
            <a:r>
              <a:rPr sz="1575" dirty="0">
                <a:solidFill>
                  <a:srgbClr val="3F4444"/>
                </a:solidFill>
                <a:latin typeface="Arial"/>
                <a:cs typeface="Arial"/>
              </a:rPr>
              <a:t>capivasertib</a:t>
            </a:r>
            <a:r>
              <a:rPr sz="1575" spc="-8" dirty="0">
                <a:solidFill>
                  <a:srgbClr val="3F4444"/>
                </a:solidFill>
                <a:latin typeface="Arial"/>
                <a:cs typeface="Arial"/>
              </a:rPr>
              <a:t> </a:t>
            </a:r>
            <a:r>
              <a:rPr sz="1575" dirty="0">
                <a:solidFill>
                  <a:srgbClr val="3F4444"/>
                </a:solidFill>
                <a:latin typeface="Arial"/>
                <a:cs typeface="Arial"/>
              </a:rPr>
              <a:t>was</a:t>
            </a:r>
            <a:r>
              <a:rPr sz="1575" spc="-8" dirty="0">
                <a:solidFill>
                  <a:srgbClr val="3F4444"/>
                </a:solidFill>
                <a:latin typeface="Arial"/>
                <a:cs typeface="Arial"/>
              </a:rPr>
              <a:t> </a:t>
            </a:r>
            <a:r>
              <a:rPr sz="1575" dirty="0">
                <a:solidFill>
                  <a:srgbClr val="3F4444"/>
                </a:solidFill>
                <a:latin typeface="Arial"/>
                <a:cs typeface="Arial"/>
              </a:rPr>
              <a:t>consistent</a:t>
            </a:r>
            <a:r>
              <a:rPr sz="1575" spc="-8" dirty="0">
                <a:solidFill>
                  <a:srgbClr val="3F4444"/>
                </a:solidFill>
                <a:latin typeface="Arial"/>
                <a:cs typeface="Arial"/>
              </a:rPr>
              <a:t> </a:t>
            </a:r>
            <a:r>
              <a:rPr sz="1575" dirty="0">
                <a:solidFill>
                  <a:srgbClr val="3F4444"/>
                </a:solidFill>
                <a:latin typeface="Arial"/>
                <a:cs typeface="Arial"/>
              </a:rPr>
              <a:t>across</a:t>
            </a:r>
            <a:r>
              <a:rPr sz="1575" spc="-8" dirty="0">
                <a:solidFill>
                  <a:srgbClr val="3F4444"/>
                </a:solidFill>
                <a:latin typeface="Arial"/>
                <a:cs typeface="Arial"/>
              </a:rPr>
              <a:t> </a:t>
            </a:r>
            <a:r>
              <a:rPr sz="1575" dirty="0">
                <a:solidFill>
                  <a:srgbClr val="3F4444"/>
                </a:solidFill>
                <a:latin typeface="Arial"/>
                <a:cs typeface="Arial"/>
              </a:rPr>
              <a:t>clinically</a:t>
            </a:r>
            <a:r>
              <a:rPr sz="1575" spc="-8" dirty="0">
                <a:solidFill>
                  <a:srgbClr val="3F4444"/>
                </a:solidFill>
                <a:latin typeface="Arial"/>
                <a:cs typeface="Arial"/>
              </a:rPr>
              <a:t> </a:t>
            </a:r>
            <a:r>
              <a:rPr sz="1575" dirty="0">
                <a:solidFill>
                  <a:srgbClr val="3F4444"/>
                </a:solidFill>
                <a:latin typeface="Arial"/>
                <a:cs typeface="Arial"/>
              </a:rPr>
              <a:t>relevant</a:t>
            </a:r>
            <a:r>
              <a:rPr sz="1575" spc="-8" dirty="0">
                <a:solidFill>
                  <a:srgbClr val="3F4444"/>
                </a:solidFill>
                <a:latin typeface="Arial"/>
                <a:cs typeface="Arial"/>
              </a:rPr>
              <a:t> </a:t>
            </a:r>
            <a:r>
              <a:rPr sz="1575" dirty="0">
                <a:solidFill>
                  <a:srgbClr val="3F4444"/>
                </a:solidFill>
                <a:latin typeface="Arial"/>
                <a:cs typeface="Arial"/>
              </a:rPr>
              <a:t>subgroups,</a:t>
            </a:r>
            <a:r>
              <a:rPr sz="1575" spc="-8" dirty="0">
                <a:solidFill>
                  <a:srgbClr val="3F4444"/>
                </a:solidFill>
                <a:latin typeface="Arial"/>
                <a:cs typeface="Arial"/>
              </a:rPr>
              <a:t> </a:t>
            </a:r>
            <a:r>
              <a:rPr sz="1575" dirty="0">
                <a:solidFill>
                  <a:srgbClr val="3F4444"/>
                </a:solidFill>
                <a:latin typeface="Arial"/>
                <a:cs typeface="Arial"/>
              </a:rPr>
              <a:t>including</a:t>
            </a:r>
            <a:r>
              <a:rPr sz="1575" spc="-4" dirty="0">
                <a:solidFill>
                  <a:srgbClr val="3F4444"/>
                </a:solidFill>
                <a:latin typeface="Arial"/>
                <a:cs typeface="Arial"/>
              </a:rPr>
              <a:t> </a:t>
            </a:r>
            <a:r>
              <a:rPr sz="1575" spc="-19" dirty="0">
                <a:solidFill>
                  <a:srgbClr val="3F4444"/>
                </a:solidFill>
                <a:latin typeface="Arial"/>
                <a:cs typeface="Arial"/>
              </a:rPr>
              <a:t>in:</a:t>
            </a:r>
            <a:endParaRPr sz="1575">
              <a:latin typeface="Arial"/>
              <a:cs typeface="Arial"/>
            </a:endParaRPr>
          </a:p>
          <a:p>
            <a:pPr marL="747236" lvl="1" indent="-406718">
              <a:spcBef>
                <a:spcPts val="863"/>
              </a:spcBef>
              <a:buSzPct val="102380"/>
              <a:buChar char="­"/>
              <a:tabLst>
                <a:tab pos="747236" algn="l"/>
              </a:tabLst>
            </a:pPr>
            <a:r>
              <a:rPr sz="1575" dirty="0">
                <a:solidFill>
                  <a:srgbClr val="3F4444"/>
                </a:solidFill>
                <a:latin typeface="Arial"/>
                <a:cs typeface="Arial"/>
              </a:rPr>
              <a:t>patients</a:t>
            </a:r>
            <a:r>
              <a:rPr sz="1575" spc="-11" dirty="0">
                <a:solidFill>
                  <a:srgbClr val="3F4444"/>
                </a:solidFill>
                <a:latin typeface="Arial"/>
                <a:cs typeface="Arial"/>
              </a:rPr>
              <a:t> </a:t>
            </a:r>
            <a:r>
              <a:rPr sz="1575" dirty="0">
                <a:solidFill>
                  <a:srgbClr val="3F4444"/>
                </a:solidFill>
                <a:latin typeface="Arial"/>
                <a:cs typeface="Arial"/>
              </a:rPr>
              <a:t>previously</a:t>
            </a:r>
            <a:r>
              <a:rPr sz="1575" spc="-8" dirty="0">
                <a:solidFill>
                  <a:srgbClr val="3F4444"/>
                </a:solidFill>
                <a:latin typeface="Arial"/>
                <a:cs typeface="Arial"/>
              </a:rPr>
              <a:t> </a:t>
            </a:r>
            <a:r>
              <a:rPr sz="1575" dirty="0">
                <a:solidFill>
                  <a:srgbClr val="3F4444"/>
                </a:solidFill>
                <a:latin typeface="Arial"/>
                <a:cs typeface="Arial"/>
              </a:rPr>
              <a:t>treated</a:t>
            </a:r>
            <a:r>
              <a:rPr sz="1575" spc="-8" dirty="0">
                <a:solidFill>
                  <a:srgbClr val="3F4444"/>
                </a:solidFill>
                <a:latin typeface="Arial"/>
                <a:cs typeface="Arial"/>
              </a:rPr>
              <a:t> </a:t>
            </a:r>
            <a:r>
              <a:rPr sz="1575" dirty="0">
                <a:solidFill>
                  <a:srgbClr val="3F4444"/>
                </a:solidFill>
                <a:latin typeface="Arial"/>
                <a:cs typeface="Arial"/>
              </a:rPr>
              <a:t>with</a:t>
            </a:r>
            <a:r>
              <a:rPr sz="1575" spc="-11" dirty="0">
                <a:solidFill>
                  <a:srgbClr val="3F4444"/>
                </a:solidFill>
                <a:latin typeface="Arial"/>
                <a:cs typeface="Arial"/>
              </a:rPr>
              <a:t> </a:t>
            </a:r>
            <a:r>
              <a:rPr sz="1575" dirty="0">
                <a:solidFill>
                  <a:srgbClr val="3F4444"/>
                </a:solidFill>
                <a:latin typeface="Arial"/>
                <a:cs typeface="Arial"/>
              </a:rPr>
              <a:t>a</a:t>
            </a:r>
            <a:r>
              <a:rPr sz="1575" spc="-8" dirty="0">
                <a:solidFill>
                  <a:srgbClr val="3F4444"/>
                </a:solidFill>
                <a:latin typeface="Arial"/>
                <a:cs typeface="Arial"/>
              </a:rPr>
              <a:t> </a:t>
            </a:r>
            <a:r>
              <a:rPr sz="1575" dirty="0">
                <a:solidFill>
                  <a:srgbClr val="3F4444"/>
                </a:solidFill>
                <a:latin typeface="Arial"/>
                <a:cs typeface="Arial"/>
              </a:rPr>
              <a:t>CDK4/6</a:t>
            </a:r>
            <a:r>
              <a:rPr sz="1575" spc="-8" dirty="0">
                <a:solidFill>
                  <a:srgbClr val="3F4444"/>
                </a:solidFill>
                <a:latin typeface="Arial"/>
                <a:cs typeface="Arial"/>
              </a:rPr>
              <a:t> inhibitor</a:t>
            </a:r>
            <a:endParaRPr sz="1575">
              <a:latin typeface="Arial"/>
              <a:cs typeface="Arial"/>
            </a:endParaRPr>
          </a:p>
          <a:p>
            <a:pPr marL="747236" lvl="1" indent="-406718">
              <a:spcBef>
                <a:spcPts val="555"/>
              </a:spcBef>
              <a:buSzPct val="102380"/>
              <a:buChar char="­"/>
              <a:tabLst>
                <a:tab pos="747236" algn="l"/>
              </a:tabLst>
            </a:pPr>
            <a:r>
              <a:rPr sz="1575" dirty="0">
                <a:solidFill>
                  <a:srgbClr val="3F4444"/>
                </a:solidFill>
                <a:latin typeface="Arial"/>
                <a:cs typeface="Arial"/>
              </a:rPr>
              <a:t>patients</a:t>
            </a:r>
            <a:r>
              <a:rPr sz="1575" spc="-4" dirty="0">
                <a:solidFill>
                  <a:srgbClr val="3F4444"/>
                </a:solidFill>
                <a:latin typeface="Arial"/>
                <a:cs typeface="Arial"/>
              </a:rPr>
              <a:t> </a:t>
            </a:r>
            <a:r>
              <a:rPr sz="1575" dirty="0">
                <a:solidFill>
                  <a:srgbClr val="3F4444"/>
                </a:solidFill>
                <a:latin typeface="Arial"/>
                <a:cs typeface="Arial"/>
              </a:rPr>
              <a:t>with</a:t>
            </a:r>
            <a:r>
              <a:rPr sz="1575" spc="-4" dirty="0">
                <a:solidFill>
                  <a:srgbClr val="3F4444"/>
                </a:solidFill>
                <a:latin typeface="Arial"/>
                <a:cs typeface="Arial"/>
              </a:rPr>
              <a:t> </a:t>
            </a:r>
            <a:r>
              <a:rPr sz="1575" dirty="0">
                <a:solidFill>
                  <a:srgbClr val="3F4444"/>
                </a:solidFill>
                <a:latin typeface="Arial"/>
                <a:cs typeface="Arial"/>
              </a:rPr>
              <a:t>liver</a:t>
            </a:r>
            <a:r>
              <a:rPr sz="1575" spc="-4" dirty="0">
                <a:solidFill>
                  <a:srgbClr val="3F4444"/>
                </a:solidFill>
                <a:latin typeface="Arial"/>
                <a:cs typeface="Arial"/>
              </a:rPr>
              <a:t> </a:t>
            </a:r>
            <a:r>
              <a:rPr sz="1575" spc="-8" dirty="0">
                <a:solidFill>
                  <a:srgbClr val="3F4444"/>
                </a:solidFill>
                <a:latin typeface="Arial"/>
                <a:cs typeface="Arial"/>
              </a:rPr>
              <a:t>metastases</a:t>
            </a:r>
            <a:endParaRPr sz="1575">
              <a:latin typeface="Arial"/>
              <a:cs typeface="Arial"/>
            </a:endParaRPr>
          </a:p>
          <a:p>
            <a:pPr marL="351949" indent="-342424">
              <a:spcBef>
                <a:spcPts val="593"/>
              </a:spcBef>
              <a:buSzPct val="102380"/>
              <a:buChar char="•"/>
              <a:tabLst>
                <a:tab pos="351949" algn="l"/>
              </a:tabLst>
            </a:pPr>
            <a:r>
              <a:rPr sz="1575" dirty="0">
                <a:solidFill>
                  <a:srgbClr val="3F4444"/>
                </a:solidFill>
                <a:latin typeface="Arial"/>
                <a:cs typeface="Arial"/>
              </a:rPr>
              <a:t>Overall</a:t>
            </a:r>
            <a:r>
              <a:rPr sz="1575" spc="-15" dirty="0">
                <a:solidFill>
                  <a:srgbClr val="3F4444"/>
                </a:solidFill>
                <a:latin typeface="Arial"/>
                <a:cs typeface="Arial"/>
              </a:rPr>
              <a:t> </a:t>
            </a:r>
            <a:r>
              <a:rPr sz="1575" dirty="0">
                <a:solidFill>
                  <a:srgbClr val="3F4444"/>
                </a:solidFill>
                <a:latin typeface="Arial"/>
                <a:cs typeface="Arial"/>
              </a:rPr>
              <a:t>survival</a:t>
            </a:r>
            <a:r>
              <a:rPr sz="1575" spc="-8" dirty="0">
                <a:solidFill>
                  <a:srgbClr val="3F4444"/>
                </a:solidFill>
                <a:latin typeface="Arial"/>
                <a:cs typeface="Arial"/>
              </a:rPr>
              <a:t> follow­</a:t>
            </a:r>
            <a:r>
              <a:rPr sz="1575" dirty="0">
                <a:solidFill>
                  <a:srgbClr val="3F4444"/>
                </a:solidFill>
                <a:latin typeface="Arial"/>
                <a:cs typeface="Arial"/>
              </a:rPr>
              <a:t>up</a:t>
            </a:r>
            <a:r>
              <a:rPr sz="1575" spc="-8" dirty="0">
                <a:solidFill>
                  <a:srgbClr val="3F4444"/>
                </a:solidFill>
                <a:latin typeface="Arial"/>
                <a:cs typeface="Arial"/>
              </a:rPr>
              <a:t> </a:t>
            </a:r>
            <a:r>
              <a:rPr sz="1575" dirty="0">
                <a:solidFill>
                  <a:srgbClr val="3F4444"/>
                </a:solidFill>
                <a:latin typeface="Arial"/>
                <a:cs typeface="Arial"/>
              </a:rPr>
              <a:t>is</a:t>
            </a:r>
            <a:r>
              <a:rPr sz="1575" spc="-4" dirty="0">
                <a:solidFill>
                  <a:srgbClr val="3F4444"/>
                </a:solidFill>
                <a:latin typeface="Arial"/>
                <a:cs typeface="Arial"/>
              </a:rPr>
              <a:t> </a:t>
            </a:r>
            <a:r>
              <a:rPr sz="1575" spc="-8" dirty="0">
                <a:solidFill>
                  <a:srgbClr val="3F4444"/>
                </a:solidFill>
                <a:latin typeface="Arial"/>
                <a:cs typeface="Arial"/>
              </a:rPr>
              <a:t>ongoing</a:t>
            </a:r>
            <a:endParaRPr sz="1575">
              <a:latin typeface="Arial"/>
              <a:cs typeface="Arial"/>
            </a:endParaRPr>
          </a:p>
          <a:p>
            <a:pPr marL="352425" marR="3810" indent="-342900">
              <a:spcBef>
                <a:spcPts val="900"/>
              </a:spcBef>
              <a:buSzPct val="102380"/>
              <a:buChar char="•"/>
              <a:tabLst>
                <a:tab pos="352425" algn="l"/>
              </a:tabLst>
            </a:pPr>
            <a:r>
              <a:rPr sz="1575" dirty="0">
                <a:solidFill>
                  <a:srgbClr val="3F4444"/>
                </a:solidFill>
                <a:latin typeface="Arial"/>
                <a:cs typeface="Arial"/>
              </a:rPr>
              <a:t>Capivasertib</a:t>
            </a:r>
            <a:r>
              <a:rPr sz="1575" spc="-8" dirty="0">
                <a:solidFill>
                  <a:srgbClr val="3F4444"/>
                </a:solidFill>
                <a:latin typeface="Arial"/>
                <a:cs typeface="Arial"/>
              </a:rPr>
              <a:t> </a:t>
            </a:r>
            <a:r>
              <a:rPr sz="1575" dirty="0">
                <a:solidFill>
                  <a:srgbClr val="3F4444"/>
                </a:solidFill>
                <a:latin typeface="Arial"/>
                <a:cs typeface="Arial"/>
              </a:rPr>
              <a:t>plus</a:t>
            </a:r>
            <a:r>
              <a:rPr sz="1575" spc="-8" dirty="0">
                <a:solidFill>
                  <a:srgbClr val="3F4444"/>
                </a:solidFill>
                <a:latin typeface="Arial"/>
                <a:cs typeface="Arial"/>
              </a:rPr>
              <a:t> </a:t>
            </a:r>
            <a:r>
              <a:rPr sz="1575" dirty="0">
                <a:solidFill>
                  <a:srgbClr val="3F4444"/>
                </a:solidFill>
                <a:latin typeface="Arial"/>
                <a:cs typeface="Arial"/>
              </a:rPr>
              <a:t>fulvestrant</a:t>
            </a:r>
            <a:r>
              <a:rPr sz="1575" spc="-8" dirty="0">
                <a:solidFill>
                  <a:srgbClr val="3F4444"/>
                </a:solidFill>
                <a:latin typeface="Arial"/>
                <a:cs typeface="Arial"/>
              </a:rPr>
              <a:t> </a:t>
            </a:r>
            <a:r>
              <a:rPr sz="1575" dirty="0">
                <a:solidFill>
                  <a:srgbClr val="3F4444"/>
                </a:solidFill>
                <a:latin typeface="Arial"/>
                <a:cs typeface="Arial"/>
              </a:rPr>
              <a:t>safety</a:t>
            </a:r>
            <a:r>
              <a:rPr sz="1575" spc="-8" dirty="0">
                <a:solidFill>
                  <a:srgbClr val="3F4444"/>
                </a:solidFill>
                <a:latin typeface="Arial"/>
                <a:cs typeface="Arial"/>
              </a:rPr>
              <a:t> </a:t>
            </a:r>
            <a:r>
              <a:rPr sz="1575" dirty="0">
                <a:solidFill>
                  <a:srgbClr val="3F4444"/>
                </a:solidFill>
                <a:latin typeface="Arial"/>
                <a:cs typeface="Arial"/>
              </a:rPr>
              <a:t>profile</a:t>
            </a:r>
            <a:r>
              <a:rPr sz="1575" spc="-8" dirty="0">
                <a:solidFill>
                  <a:srgbClr val="3F4444"/>
                </a:solidFill>
                <a:latin typeface="Arial"/>
                <a:cs typeface="Arial"/>
              </a:rPr>
              <a:t> </a:t>
            </a:r>
            <a:r>
              <a:rPr sz="1575" dirty="0">
                <a:solidFill>
                  <a:srgbClr val="3F4444"/>
                </a:solidFill>
                <a:latin typeface="Arial"/>
                <a:cs typeface="Arial"/>
              </a:rPr>
              <a:t>appears</a:t>
            </a:r>
            <a:r>
              <a:rPr sz="1575" spc="-8" dirty="0">
                <a:solidFill>
                  <a:srgbClr val="3F4444"/>
                </a:solidFill>
                <a:latin typeface="Arial"/>
                <a:cs typeface="Arial"/>
              </a:rPr>
              <a:t> </a:t>
            </a:r>
            <a:r>
              <a:rPr sz="1575" dirty="0">
                <a:solidFill>
                  <a:srgbClr val="3F4444"/>
                </a:solidFill>
                <a:latin typeface="Arial"/>
                <a:cs typeface="Arial"/>
              </a:rPr>
              <a:t>consistent</a:t>
            </a:r>
            <a:r>
              <a:rPr sz="1575" spc="-8" dirty="0">
                <a:solidFill>
                  <a:srgbClr val="3F4444"/>
                </a:solidFill>
                <a:latin typeface="Arial"/>
                <a:cs typeface="Arial"/>
              </a:rPr>
              <a:t> </a:t>
            </a:r>
            <a:r>
              <a:rPr sz="1575" dirty="0">
                <a:solidFill>
                  <a:srgbClr val="3F4444"/>
                </a:solidFill>
                <a:latin typeface="Arial"/>
                <a:cs typeface="Arial"/>
              </a:rPr>
              <a:t>with</a:t>
            </a:r>
            <a:r>
              <a:rPr sz="1575" spc="-8" dirty="0">
                <a:solidFill>
                  <a:srgbClr val="3F4444"/>
                </a:solidFill>
                <a:latin typeface="Arial"/>
                <a:cs typeface="Arial"/>
              </a:rPr>
              <a:t> </a:t>
            </a:r>
            <a:r>
              <a:rPr sz="1575" dirty="0">
                <a:solidFill>
                  <a:srgbClr val="3F4444"/>
                </a:solidFill>
                <a:latin typeface="Arial"/>
                <a:cs typeface="Arial"/>
              </a:rPr>
              <a:t>that</a:t>
            </a:r>
            <a:r>
              <a:rPr sz="1575" spc="-8" dirty="0">
                <a:solidFill>
                  <a:srgbClr val="3F4444"/>
                </a:solidFill>
                <a:latin typeface="Arial"/>
                <a:cs typeface="Arial"/>
              </a:rPr>
              <a:t> </a:t>
            </a:r>
            <a:r>
              <a:rPr sz="1575" dirty="0">
                <a:solidFill>
                  <a:srgbClr val="3F4444"/>
                </a:solidFill>
                <a:latin typeface="Arial"/>
                <a:cs typeface="Arial"/>
              </a:rPr>
              <a:t>previously</a:t>
            </a:r>
            <a:r>
              <a:rPr sz="1575" spc="-8" dirty="0">
                <a:solidFill>
                  <a:srgbClr val="3F4444"/>
                </a:solidFill>
                <a:latin typeface="Arial"/>
                <a:cs typeface="Arial"/>
              </a:rPr>
              <a:t> reported, </a:t>
            </a:r>
            <a:r>
              <a:rPr sz="1575" dirty="0">
                <a:solidFill>
                  <a:srgbClr val="3F4444"/>
                </a:solidFill>
                <a:latin typeface="Arial"/>
                <a:cs typeface="Arial"/>
              </a:rPr>
              <a:t>with</a:t>
            </a:r>
            <a:r>
              <a:rPr sz="1575" spc="-23" dirty="0">
                <a:solidFill>
                  <a:srgbClr val="3F4444"/>
                </a:solidFill>
                <a:latin typeface="Arial"/>
                <a:cs typeface="Arial"/>
              </a:rPr>
              <a:t> </a:t>
            </a:r>
            <a:r>
              <a:rPr sz="1575" dirty="0">
                <a:solidFill>
                  <a:srgbClr val="3F4444"/>
                </a:solidFill>
                <a:latin typeface="Arial"/>
                <a:cs typeface="Arial"/>
              </a:rPr>
              <a:t>a</a:t>
            </a:r>
            <a:r>
              <a:rPr sz="1575" spc="-11" dirty="0">
                <a:solidFill>
                  <a:srgbClr val="3F4444"/>
                </a:solidFill>
                <a:latin typeface="Arial"/>
                <a:cs typeface="Arial"/>
              </a:rPr>
              <a:t> </a:t>
            </a:r>
            <a:r>
              <a:rPr sz="1575" dirty="0">
                <a:solidFill>
                  <a:srgbClr val="3F4444"/>
                </a:solidFill>
                <a:latin typeface="Arial"/>
                <a:cs typeface="Arial"/>
              </a:rPr>
              <a:t>relatively</a:t>
            </a:r>
            <a:r>
              <a:rPr sz="1575" spc="-15" dirty="0">
                <a:solidFill>
                  <a:srgbClr val="3F4444"/>
                </a:solidFill>
                <a:latin typeface="Arial"/>
                <a:cs typeface="Arial"/>
              </a:rPr>
              <a:t> </a:t>
            </a:r>
            <a:r>
              <a:rPr sz="1575" dirty="0">
                <a:solidFill>
                  <a:srgbClr val="3F4444"/>
                </a:solidFill>
                <a:latin typeface="Arial"/>
                <a:cs typeface="Arial"/>
              </a:rPr>
              <a:t>low</a:t>
            </a:r>
            <a:r>
              <a:rPr sz="1575" spc="-11" dirty="0">
                <a:solidFill>
                  <a:srgbClr val="3F4444"/>
                </a:solidFill>
                <a:latin typeface="Arial"/>
                <a:cs typeface="Arial"/>
              </a:rPr>
              <a:t> </a:t>
            </a:r>
            <a:r>
              <a:rPr sz="1575" dirty="0">
                <a:solidFill>
                  <a:srgbClr val="3F4444"/>
                </a:solidFill>
                <a:latin typeface="Arial"/>
                <a:cs typeface="Arial"/>
              </a:rPr>
              <a:t>discontinuation</a:t>
            </a:r>
            <a:r>
              <a:rPr sz="1575" spc="-15" dirty="0">
                <a:solidFill>
                  <a:srgbClr val="3F4444"/>
                </a:solidFill>
                <a:latin typeface="Arial"/>
                <a:cs typeface="Arial"/>
              </a:rPr>
              <a:t> </a:t>
            </a:r>
            <a:r>
              <a:rPr sz="1575" dirty="0">
                <a:solidFill>
                  <a:srgbClr val="3F4444"/>
                </a:solidFill>
                <a:latin typeface="Arial"/>
                <a:cs typeface="Arial"/>
              </a:rPr>
              <a:t>rate</a:t>
            </a:r>
            <a:r>
              <a:rPr sz="1575" spc="-11" dirty="0">
                <a:solidFill>
                  <a:srgbClr val="3F4444"/>
                </a:solidFill>
                <a:latin typeface="Arial"/>
                <a:cs typeface="Arial"/>
              </a:rPr>
              <a:t> </a:t>
            </a:r>
            <a:r>
              <a:rPr sz="1575" dirty="0">
                <a:solidFill>
                  <a:srgbClr val="3F4444"/>
                </a:solidFill>
                <a:latin typeface="Arial"/>
                <a:cs typeface="Arial"/>
              </a:rPr>
              <a:t>due</a:t>
            </a:r>
            <a:r>
              <a:rPr sz="1575" spc="-15" dirty="0">
                <a:solidFill>
                  <a:srgbClr val="3F4444"/>
                </a:solidFill>
                <a:latin typeface="Arial"/>
                <a:cs typeface="Arial"/>
              </a:rPr>
              <a:t> </a:t>
            </a:r>
            <a:r>
              <a:rPr sz="1575" dirty="0">
                <a:solidFill>
                  <a:srgbClr val="3F4444"/>
                </a:solidFill>
                <a:latin typeface="Arial"/>
                <a:cs typeface="Arial"/>
              </a:rPr>
              <a:t>to</a:t>
            </a:r>
            <a:r>
              <a:rPr sz="1575" spc="-11" dirty="0">
                <a:solidFill>
                  <a:srgbClr val="3F4444"/>
                </a:solidFill>
                <a:latin typeface="Arial"/>
                <a:cs typeface="Arial"/>
              </a:rPr>
              <a:t> </a:t>
            </a:r>
            <a:r>
              <a:rPr sz="1575" dirty="0">
                <a:solidFill>
                  <a:srgbClr val="3F4444"/>
                </a:solidFill>
                <a:latin typeface="Arial"/>
                <a:cs typeface="Arial"/>
              </a:rPr>
              <a:t>adverse</a:t>
            </a:r>
            <a:r>
              <a:rPr sz="1575" spc="-11" dirty="0">
                <a:solidFill>
                  <a:srgbClr val="3F4444"/>
                </a:solidFill>
                <a:latin typeface="Arial"/>
                <a:cs typeface="Arial"/>
              </a:rPr>
              <a:t> </a:t>
            </a:r>
            <a:r>
              <a:rPr sz="1575" spc="-8" dirty="0">
                <a:solidFill>
                  <a:srgbClr val="3F4444"/>
                </a:solidFill>
                <a:latin typeface="Arial"/>
                <a:cs typeface="Arial"/>
              </a:rPr>
              <a:t>events</a:t>
            </a:r>
            <a:endParaRPr sz="1575">
              <a:latin typeface="Arial"/>
              <a:cs typeface="Arial"/>
            </a:endParaRPr>
          </a:p>
          <a:p>
            <a:pPr>
              <a:lnSpc>
                <a:spcPct val="100000"/>
              </a:lnSpc>
            </a:pPr>
            <a:endParaRPr sz="1725">
              <a:latin typeface="Arial"/>
              <a:cs typeface="Arial"/>
            </a:endParaRPr>
          </a:p>
          <a:p>
            <a:pPr marL="522923" marR="370999" indent="-157639">
              <a:spcBef>
                <a:spcPts val="1463"/>
              </a:spcBef>
            </a:pPr>
            <a:r>
              <a:rPr sz="1575" b="1" dirty="0">
                <a:solidFill>
                  <a:srgbClr val="3F4444"/>
                </a:solidFill>
                <a:latin typeface="Arial"/>
                <a:cs typeface="Arial"/>
              </a:rPr>
              <a:t>Capivasertib</a:t>
            </a:r>
            <a:r>
              <a:rPr sz="1575" b="1" spc="-15" dirty="0">
                <a:solidFill>
                  <a:srgbClr val="3F4444"/>
                </a:solidFill>
                <a:latin typeface="Arial"/>
                <a:cs typeface="Arial"/>
              </a:rPr>
              <a:t> </a:t>
            </a:r>
            <a:r>
              <a:rPr sz="1575" b="1" dirty="0">
                <a:solidFill>
                  <a:srgbClr val="3F4444"/>
                </a:solidFill>
                <a:latin typeface="Arial"/>
                <a:cs typeface="Arial"/>
              </a:rPr>
              <a:t>plus</a:t>
            </a:r>
            <a:r>
              <a:rPr sz="1575" b="1" spc="-4" dirty="0">
                <a:solidFill>
                  <a:srgbClr val="3F4444"/>
                </a:solidFill>
                <a:latin typeface="Arial"/>
                <a:cs typeface="Arial"/>
              </a:rPr>
              <a:t> </a:t>
            </a:r>
            <a:r>
              <a:rPr sz="1575" b="1" dirty="0">
                <a:solidFill>
                  <a:srgbClr val="3F4444"/>
                </a:solidFill>
                <a:latin typeface="Arial"/>
                <a:cs typeface="Arial"/>
              </a:rPr>
              <a:t>fulvestrant</a:t>
            </a:r>
            <a:r>
              <a:rPr sz="1575" b="1" spc="-4" dirty="0">
                <a:solidFill>
                  <a:srgbClr val="3F4444"/>
                </a:solidFill>
                <a:latin typeface="Arial"/>
                <a:cs typeface="Arial"/>
              </a:rPr>
              <a:t> </a:t>
            </a:r>
            <a:r>
              <a:rPr sz="1575" b="1" dirty="0">
                <a:solidFill>
                  <a:srgbClr val="3F4444"/>
                </a:solidFill>
                <a:latin typeface="Arial"/>
                <a:cs typeface="Arial"/>
              </a:rPr>
              <a:t>has</a:t>
            </a:r>
            <a:r>
              <a:rPr sz="1575" b="1" spc="-4" dirty="0">
                <a:solidFill>
                  <a:srgbClr val="3F4444"/>
                </a:solidFill>
                <a:latin typeface="Arial"/>
                <a:cs typeface="Arial"/>
              </a:rPr>
              <a:t> </a:t>
            </a:r>
            <a:r>
              <a:rPr sz="1575" b="1" dirty="0">
                <a:solidFill>
                  <a:srgbClr val="3F4444"/>
                </a:solidFill>
                <a:latin typeface="Arial"/>
                <a:cs typeface="Arial"/>
              </a:rPr>
              <a:t>the</a:t>
            </a:r>
            <a:r>
              <a:rPr sz="1575" b="1" spc="-4" dirty="0">
                <a:solidFill>
                  <a:srgbClr val="3F4444"/>
                </a:solidFill>
                <a:latin typeface="Arial"/>
                <a:cs typeface="Arial"/>
              </a:rPr>
              <a:t> </a:t>
            </a:r>
            <a:r>
              <a:rPr sz="1575" b="1" dirty="0">
                <a:solidFill>
                  <a:srgbClr val="3F4444"/>
                </a:solidFill>
                <a:latin typeface="Arial"/>
                <a:cs typeface="Arial"/>
              </a:rPr>
              <a:t>potential</a:t>
            </a:r>
            <a:r>
              <a:rPr sz="1575" b="1" spc="-4" dirty="0">
                <a:solidFill>
                  <a:srgbClr val="3F4444"/>
                </a:solidFill>
                <a:latin typeface="Arial"/>
                <a:cs typeface="Arial"/>
              </a:rPr>
              <a:t> </a:t>
            </a:r>
            <a:r>
              <a:rPr sz="1575" b="1" dirty="0">
                <a:solidFill>
                  <a:srgbClr val="3F4444"/>
                </a:solidFill>
                <a:latin typeface="Arial"/>
                <a:cs typeface="Arial"/>
              </a:rPr>
              <a:t>to</a:t>
            </a:r>
            <a:r>
              <a:rPr sz="1575" b="1" spc="-4" dirty="0">
                <a:solidFill>
                  <a:srgbClr val="3F4444"/>
                </a:solidFill>
                <a:latin typeface="Arial"/>
                <a:cs typeface="Arial"/>
              </a:rPr>
              <a:t> </a:t>
            </a:r>
            <a:r>
              <a:rPr sz="1575" b="1" dirty="0">
                <a:solidFill>
                  <a:srgbClr val="3F4444"/>
                </a:solidFill>
                <a:latin typeface="Arial"/>
                <a:cs typeface="Arial"/>
              </a:rPr>
              <a:t>be</a:t>
            </a:r>
            <a:r>
              <a:rPr sz="1575" b="1" spc="-4" dirty="0">
                <a:solidFill>
                  <a:srgbClr val="3F4444"/>
                </a:solidFill>
                <a:latin typeface="Arial"/>
                <a:cs typeface="Arial"/>
              </a:rPr>
              <a:t> </a:t>
            </a:r>
            <a:r>
              <a:rPr sz="1575" b="1" dirty="0">
                <a:solidFill>
                  <a:srgbClr val="3F4444"/>
                </a:solidFill>
                <a:latin typeface="Arial"/>
                <a:cs typeface="Arial"/>
              </a:rPr>
              <a:t>a</a:t>
            </a:r>
            <a:r>
              <a:rPr sz="1575" b="1" spc="-4" dirty="0">
                <a:solidFill>
                  <a:srgbClr val="3F4444"/>
                </a:solidFill>
                <a:latin typeface="Arial"/>
                <a:cs typeface="Arial"/>
              </a:rPr>
              <a:t> </a:t>
            </a:r>
            <a:r>
              <a:rPr sz="1575" b="1" dirty="0">
                <a:solidFill>
                  <a:srgbClr val="3F4444"/>
                </a:solidFill>
                <a:latin typeface="Arial"/>
                <a:cs typeface="Arial"/>
              </a:rPr>
              <a:t>future</a:t>
            </a:r>
            <a:r>
              <a:rPr sz="1575" b="1" spc="-4" dirty="0">
                <a:solidFill>
                  <a:srgbClr val="3F4444"/>
                </a:solidFill>
                <a:latin typeface="Arial"/>
                <a:cs typeface="Arial"/>
              </a:rPr>
              <a:t> </a:t>
            </a:r>
            <a:r>
              <a:rPr sz="1575" b="1" dirty="0">
                <a:solidFill>
                  <a:srgbClr val="3F4444"/>
                </a:solidFill>
                <a:latin typeface="Arial"/>
                <a:cs typeface="Arial"/>
              </a:rPr>
              <a:t>treatment</a:t>
            </a:r>
            <a:r>
              <a:rPr sz="1575" b="1" spc="-4" dirty="0">
                <a:solidFill>
                  <a:srgbClr val="3F4444"/>
                </a:solidFill>
                <a:latin typeface="Arial"/>
                <a:cs typeface="Arial"/>
              </a:rPr>
              <a:t> </a:t>
            </a:r>
            <a:r>
              <a:rPr sz="1575" b="1" dirty="0">
                <a:solidFill>
                  <a:srgbClr val="3F4444"/>
                </a:solidFill>
                <a:latin typeface="Arial"/>
                <a:cs typeface="Arial"/>
              </a:rPr>
              <a:t>option</a:t>
            </a:r>
            <a:r>
              <a:rPr sz="1575" b="1" spc="-4" dirty="0">
                <a:solidFill>
                  <a:srgbClr val="3F4444"/>
                </a:solidFill>
                <a:latin typeface="Arial"/>
                <a:cs typeface="Arial"/>
              </a:rPr>
              <a:t> </a:t>
            </a:r>
            <a:r>
              <a:rPr sz="1575" b="1" spc="-19" dirty="0">
                <a:solidFill>
                  <a:srgbClr val="3F4444"/>
                </a:solidFill>
                <a:latin typeface="Arial"/>
                <a:cs typeface="Arial"/>
              </a:rPr>
              <a:t>for </a:t>
            </a:r>
            <a:r>
              <a:rPr sz="1575" b="1" dirty="0">
                <a:solidFill>
                  <a:srgbClr val="3F4444"/>
                </a:solidFill>
                <a:latin typeface="Arial"/>
                <a:cs typeface="Arial"/>
              </a:rPr>
              <a:t>patients</a:t>
            </a:r>
            <a:r>
              <a:rPr sz="1575" b="1" spc="-8" dirty="0">
                <a:solidFill>
                  <a:srgbClr val="3F4444"/>
                </a:solidFill>
                <a:latin typeface="Arial"/>
                <a:cs typeface="Arial"/>
              </a:rPr>
              <a:t> </a:t>
            </a:r>
            <a:r>
              <a:rPr sz="1575" b="1" dirty="0">
                <a:solidFill>
                  <a:srgbClr val="3F4444"/>
                </a:solidFill>
                <a:latin typeface="Arial"/>
                <a:cs typeface="Arial"/>
              </a:rPr>
              <a:t>with</a:t>
            </a:r>
            <a:r>
              <a:rPr sz="1575" b="1" spc="-4" dirty="0">
                <a:solidFill>
                  <a:srgbClr val="3F4444"/>
                </a:solidFill>
                <a:latin typeface="Arial"/>
                <a:cs typeface="Arial"/>
              </a:rPr>
              <a:t> </a:t>
            </a:r>
            <a:r>
              <a:rPr sz="1575" b="1" dirty="0">
                <a:solidFill>
                  <a:srgbClr val="3F4444"/>
                </a:solidFill>
                <a:latin typeface="Arial"/>
                <a:cs typeface="Arial"/>
              </a:rPr>
              <a:t>HR+</a:t>
            </a:r>
            <a:r>
              <a:rPr sz="1575" b="1" spc="-64" dirty="0">
                <a:solidFill>
                  <a:srgbClr val="3F4444"/>
                </a:solidFill>
                <a:latin typeface="Arial"/>
                <a:cs typeface="Arial"/>
              </a:rPr>
              <a:t> </a:t>
            </a:r>
            <a:r>
              <a:rPr sz="1575" b="1" dirty="0">
                <a:solidFill>
                  <a:srgbClr val="3F4444"/>
                </a:solidFill>
                <a:latin typeface="Arial"/>
                <a:cs typeface="Arial"/>
              </a:rPr>
              <a:t>ABC</a:t>
            </a:r>
            <a:r>
              <a:rPr sz="1575" b="1" spc="-4" dirty="0">
                <a:solidFill>
                  <a:srgbClr val="3F4444"/>
                </a:solidFill>
                <a:latin typeface="Arial"/>
                <a:cs typeface="Arial"/>
              </a:rPr>
              <a:t> </a:t>
            </a:r>
            <a:r>
              <a:rPr sz="1575" b="1" dirty="0">
                <a:solidFill>
                  <a:srgbClr val="3F4444"/>
                </a:solidFill>
                <a:latin typeface="Arial"/>
                <a:cs typeface="Arial"/>
              </a:rPr>
              <a:t>who</a:t>
            </a:r>
            <a:r>
              <a:rPr sz="1575" b="1" spc="-4" dirty="0">
                <a:solidFill>
                  <a:srgbClr val="3F4444"/>
                </a:solidFill>
                <a:latin typeface="Arial"/>
                <a:cs typeface="Arial"/>
              </a:rPr>
              <a:t> </a:t>
            </a:r>
            <a:r>
              <a:rPr sz="1575" b="1" dirty="0">
                <a:solidFill>
                  <a:srgbClr val="3F4444"/>
                </a:solidFill>
                <a:latin typeface="Arial"/>
                <a:cs typeface="Arial"/>
              </a:rPr>
              <a:t>have</a:t>
            </a:r>
            <a:r>
              <a:rPr sz="1575" b="1" spc="-8" dirty="0">
                <a:solidFill>
                  <a:srgbClr val="3F4444"/>
                </a:solidFill>
                <a:latin typeface="Arial"/>
                <a:cs typeface="Arial"/>
              </a:rPr>
              <a:t> </a:t>
            </a:r>
            <a:r>
              <a:rPr sz="1575" b="1" dirty="0">
                <a:solidFill>
                  <a:srgbClr val="3F4444"/>
                </a:solidFill>
                <a:latin typeface="Arial"/>
                <a:cs typeface="Arial"/>
              </a:rPr>
              <a:t>progressed</a:t>
            </a:r>
            <a:r>
              <a:rPr sz="1575" b="1" spc="-4" dirty="0">
                <a:solidFill>
                  <a:srgbClr val="3F4444"/>
                </a:solidFill>
                <a:latin typeface="Arial"/>
                <a:cs typeface="Arial"/>
              </a:rPr>
              <a:t> </a:t>
            </a:r>
            <a:r>
              <a:rPr sz="1575" b="1" dirty="0">
                <a:solidFill>
                  <a:srgbClr val="3F4444"/>
                </a:solidFill>
                <a:latin typeface="Arial"/>
                <a:cs typeface="Arial"/>
              </a:rPr>
              <a:t>on</a:t>
            </a:r>
            <a:r>
              <a:rPr sz="1575" b="1" spc="-4" dirty="0">
                <a:solidFill>
                  <a:srgbClr val="3F4444"/>
                </a:solidFill>
                <a:latin typeface="Arial"/>
                <a:cs typeface="Arial"/>
              </a:rPr>
              <a:t> </a:t>
            </a:r>
            <a:r>
              <a:rPr sz="1575" b="1" dirty="0">
                <a:solidFill>
                  <a:srgbClr val="3F4444"/>
                </a:solidFill>
                <a:latin typeface="Arial"/>
                <a:cs typeface="Arial"/>
              </a:rPr>
              <a:t>an</a:t>
            </a:r>
            <a:r>
              <a:rPr sz="1575" b="1" spc="-4" dirty="0">
                <a:solidFill>
                  <a:srgbClr val="3F4444"/>
                </a:solidFill>
                <a:latin typeface="Arial"/>
                <a:cs typeface="Arial"/>
              </a:rPr>
              <a:t> </a:t>
            </a:r>
            <a:r>
              <a:rPr sz="1575" b="1" dirty="0">
                <a:solidFill>
                  <a:srgbClr val="3F4444"/>
                </a:solidFill>
                <a:latin typeface="Arial"/>
                <a:cs typeface="Arial"/>
              </a:rPr>
              <a:t>endocrine-based</a:t>
            </a:r>
            <a:r>
              <a:rPr sz="1575" b="1" spc="-4" dirty="0">
                <a:solidFill>
                  <a:srgbClr val="3F4444"/>
                </a:solidFill>
                <a:latin typeface="Arial"/>
                <a:cs typeface="Arial"/>
              </a:rPr>
              <a:t> </a:t>
            </a:r>
            <a:r>
              <a:rPr sz="1575" b="1" spc="-8" dirty="0">
                <a:solidFill>
                  <a:srgbClr val="3F4444"/>
                </a:solidFill>
                <a:latin typeface="Arial"/>
                <a:cs typeface="Arial"/>
              </a:rPr>
              <a:t>regimen</a:t>
            </a:r>
            <a:endParaRPr sz="1575">
              <a:latin typeface="Arial"/>
              <a:cs typeface="Arial"/>
            </a:endParaRPr>
          </a:p>
        </p:txBody>
      </p:sp>
      <p:sp>
        <p:nvSpPr>
          <p:cNvPr id="7" name="object 15">
            <a:extLst>
              <a:ext uri="{FF2B5EF4-FFF2-40B4-BE49-F238E27FC236}">
                <a16:creationId xmlns:a16="http://schemas.microsoft.com/office/drawing/2014/main" id="{54838645-EADD-CA54-5AEE-D6061E4212E8}"/>
              </a:ext>
            </a:extLst>
          </p:cNvPr>
          <p:cNvSpPr txBox="1"/>
          <p:nvPr/>
        </p:nvSpPr>
        <p:spPr>
          <a:xfrm>
            <a:off x="239791" y="4944427"/>
            <a:ext cx="7375208" cy="125034"/>
          </a:xfrm>
          <a:prstGeom prst="rect">
            <a:avLst/>
          </a:prstGeom>
        </p:spPr>
        <p:txBody>
          <a:bodyPr vert="horz" wrap="square" lIns="0" tIns="9525" rIns="0" bIns="0" rtlCol="0">
            <a:spAutoFit/>
          </a:bodyPr>
          <a:lstStyle/>
          <a:p>
            <a:pPr marL="9525">
              <a:spcBef>
                <a:spcPts val="75"/>
              </a:spcBef>
            </a:pPr>
            <a:r>
              <a:rPr sz="750" b="1" spc="-45" dirty="0">
                <a:latin typeface="Arial"/>
                <a:cs typeface="Arial"/>
              </a:rPr>
              <a:t>Turner</a:t>
            </a:r>
            <a:r>
              <a:rPr sz="750" b="1" spc="-38" dirty="0">
                <a:latin typeface="Arial"/>
                <a:cs typeface="Arial"/>
              </a:rPr>
              <a:t> </a:t>
            </a:r>
            <a:r>
              <a:rPr sz="750" b="1" dirty="0">
                <a:latin typeface="Arial"/>
                <a:cs typeface="Arial"/>
              </a:rPr>
              <a:t>et</a:t>
            </a:r>
            <a:r>
              <a:rPr sz="750" b="1" spc="-23" dirty="0">
                <a:latin typeface="Arial"/>
                <a:cs typeface="Arial"/>
              </a:rPr>
              <a:t> </a:t>
            </a:r>
            <a:r>
              <a:rPr sz="750" b="1" spc="-19" dirty="0">
                <a:latin typeface="Arial"/>
                <a:cs typeface="Arial"/>
              </a:rPr>
              <a:t>al.</a:t>
            </a:r>
            <a:r>
              <a:rPr sz="750" b="1" spc="-60" dirty="0">
                <a:latin typeface="Arial"/>
                <a:cs typeface="Arial"/>
              </a:rPr>
              <a:t> </a:t>
            </a:r>
            <a:r>
              <a:rPr sz="750" b="1" spc="-56" dirty="0">
                <a:latin typeface="Arial"/>
                <a:cs typeface="Arial"/>
              </a:rPr>
              <a:t>San</a:t>
            </a:r>
            <a:r>
              <a:rPr sz="750" b="1" spc="-38" dirty="0">
                <a:latin typeface="Arial"/>
                <a:cs typeface="Arial"/>
              </a:rPr>
              <a:t> Antonio</a:t>
            </a:r>
            <a:r>
              <a:rPr sz="750" b="1" spc="-41" dirty="0">
                <a:latin typeface="Arial"/>
                <a:cs typeface="Arial"/>
              </a:rPr>
              <a:t> </a:t>
            </a:r>
            <a:r>
              <a:rPr sz="750" b="1" spc="-49" dirty="0">
                <a:latin typeface="Arial"/>
                <a:cs typeface="Arial"/>
              </a:rPr>
              <a:t>Breast</a:t>
            </a:r>
            <a:r>
              <a:rPr sz="750" b="1" spc="-23" dirty="0">
                <a:latin typeface="Arial"/>
                <a:cs typeface="Arial"/>
              </a:rPr>
              <a:t> </a:t>
            </a:r>
            <a:r>
              <a:rPr sz="750" b="1" spc="-64" dirty="0">
                <a:latin typeface="Arial"/>
                <a:cs typeface="Arial"/>
              </a:rPr>
              <a:t>Cancer</a:t>
            </a:r>
            <a:r>
              <a:rPr sz="750" b="1" spc="-53" dirty="0">
                <a:latin typeface="Arial"/>
                <a:cs typeface="Arial"/>
              </a:rPr>
              <a:t> </a:t>
            </a:r>
            <a:r>
              <a:rPr sz="750" b="1" spc="-56" dirty="0">
                <a:latin typeface="Arial"/>
                <a:cs typeface="Arial"/>
              </a:rPr>
              <a:t>Symposium</a:t>
            </a:r>
            <a:r>
              <a:rPr sz="750" b="1" spc="-23" dirty="0">
                <a:latin typeface="Arial"/>
                <a:cs typeface="Arial"/>
              </a:rPr>
              <a:t> </a:t>
            </a:r>
            <a:r>
              <a:rPr sz="750" b="1" spc="-68" dirty="0">
                <a:latin typeface="Arial"/>
                <a:cs typeface="Arial"/>
              </a:rPr>
              <a:t>(SABCS)</a:t>
            </a:r>
            <a:r>
              <a:rPr sz="750" b="1" spc="-30" dirty="0">
                <a:latin typeface="Arial"/>
                <a:cs typeface="Arial"/>
              </a:rPr>
              <a:t> </a:t>
            </a:r>
            <a:r>
              <a:rPr sz="750" b="1" spc="-41" dirty="0">
                <a:latin typeface="Arial"/>
                <a:cs typeface="Arial"/>
              </a:rPr>
              <a:t>2022;</a:t>
            </a:r>
            <a:r>
              <a:rPr sz="750" b="1" spc="-38" dirty="0">
                <a:latin typeface="Arial"/>
                <a:cs typeface="Arial"/>
              </a:rPr>
              <a:t> </a:t>
            </a:r>
            <a:r>
              <a:rPr sz="750" b="1" spc="-45" dirty="0">
                <a:latin typeface="Arial"/>
                <a:cs typeface="Arial"/>
              </a:rPr>
              <a:t>December</a:t>
            </a:r>
            <a:r>
              <a:rPr sz="750" b="1" spc="-56" dirty="0">
                <a:latin typeface="Arial"/>
                <a:cs typeface="Arial"/>
              </a:rPr>
              <a:t> </a:t>
            </a:r>
            <a:r>
              <a:rPr sz="750" b="1" dirty="0">
                <a:latin typeface="Arial"/>
                <a:cs typeface="Arial"/>
              </a:rPr>
              <a:t>6-</a:t>
            </a:r>
            <a:r>
              <a:rPr sz="750" b="1" spc="-23" dirty="0">
                <a:latin typeface="Arial"/>
                <a:cs typeface="Arial"/>
              </a:rPr>
              <a:t>10,</a:t>
            </a:r>
            <a:r>
              <a:rPr sz="750" b="1" spc="-38" dirty="0">
                <a:latin typeface="Arial"/>
                <a:cs typeface="Arial"/>
              </a:rPr>
              <a:t> </a:t>
            </a:r>
            <a:r>
              <a:rPr sz="750" b="1" spc="-41" dirty="0">
                <a:latin typeface="Arial"/>
                <a:cs typeface="Arial"/>
              </a:rPr>
              <a:t>2022;</a:t>
            </a:r>
            <a:r>
              <a:rPr sz="750" b="1" spc="-38" dirty="0">
                <a:latin typeface="Arial"/>
                <a:cs typeface="Arial"/>
              </a:rPr>
              <a:t> </a:t>
            </a:r>
            <a:r>
              <a:rPr sz="750" b="1" spc="-56" dirty="0">
                <a:latin typeface="Arial"/>
                <a:cs typeface="Arial"/>
              </a:rPr>
              <a:t>San</a:t>
            </a:r>
            <a:r>
              <a:rPr sz="750" b="1" spc="-41" dirty="0">
                <a:latin typeface="Arial"/>
                <a:cs typeface="Arial"/>
              </a:rPr>
              <a:t> </a:t>
            </a:r>
            <a:r>
              <a:rPr sz="750" b="1" spc="-30" dirty="0">
                <a:latin typeface="Arial"/>
                <a:cs typeface="Arial"/>
              </a:rPr>
              <a:t>Antonio,</a:t>
            </a:r>
            <a:r>
              <a:rPr sz="750" b="1" spc="-56" dirty="0">
                <a:latin typeface="Arial"/>
                <a:cs typeface="Arial"/>
              </a:rPr>
              <a:t> </a:t>
            </a:r>
            <a:r>
              <a:rPr sz="750" b="1" spc="-19" dirty="0">
                <a:latin typeface="Arial"/>
                <a:cs typeface="Arial"/>
              </a:rPr>
              <a:t>TX.</a:t>
            </a:r>
            <a:r>
              <a:rPr sz="750" b="1" spc="-41" dirty="0">
                <a:latin typeface="Arial"/>
                <a:cs typeface="Arial"/>
              </a:rPr>
              <a:t> </a:t>
            </a:r>
            <a:r>
              <a:rPr sz="750" b="1" spc="-38" dirty="0">
                <a:latin typeface="Arial"/>
                <a:cs typeface="Arial"/>
              </a:rPr>
              <a:t>Presentation </a:t>
            </a:r>
            <a:r>
              <a:rPr sz="750" b="1" spc="-56" dirty="0">
                <a:latin typeface="Arial"/>
                <a:cs typeface="Arial"/>
              </a:rPr>
              <a:t>GS3-</a:t>
            </a:r>
            <a:r>
              <a:rPr sz="750" b="1" spc="-23" dirty="0">
                <a:latin typeface="Arial"/>
                <a:cs typeface="Arial"/>
              </a:rPr>
              <a:t>04.</a:t>
            </a:r>
            <a:r>
              <a:rPr sz="750" b="1" spc="-38" dirty="0">
                <a:latin typeface="Arial"/>
                <a:cs typeface="Arial"/>
              </a:rPr>
              <a:t> </a:t>
            </a:r>
            <a:r>
              <a:rPr sz="750" b="1" spc="-45" dirty="0">
                <a:latin typeface="Arial"/>
                <a:cs typeface="Arial"/>
              </a:rPr>
              <a:t>Turner</a:t>
            </a:r>
            <a:r>
              <a:rPr sz="750" b="1" spc="-19" dirty="0">
                <a:latin typeface="Arial"/>
                <a:cs typeface="Arial"/>
              </a:rPr>
              <a:t> </a:t>
            </a:r>
            <a:r>
              <a:rPr sz="750" b="1" dirty="0">
                <a:latin typeface="Arial"/>
                <a:cs typeface="Arial"/>
              </a:rPr>
              <a:t>et</a:t>
            </a:r>
            <a:r>
              <a:rPr sz="750" b="1" spc="-41" dirty="0">
                <a:latin typeface="Arial"/>
                <a:cs typeface="Arial"/>
              </a:rPr>
              <a:t> </a:t>
            </a:r>
            <a:r>
              <a:rPr sz="750" b="1" spc="-19" dirty="0">
                <a:latin typeface="Arial"/>
                <a:cs typeface="Arial"/>
              </a:rPr>
              <a:t>al.</a:t>
            </a:r>
            <a:r>
              <a:rPr sz="750" b="1" spc="-41" dirty="0">
                <a:latin typeface="Arial"/>
                <a:cs typeface="Arial"/>
              </a:rPr>
              <a:t> </a:t>
            </a:r>
            <a:r>
              <a:rPr sz="750" b="1" dirty="0">
                <a:latin typeface="Arial"/>
                <a:cs typeface="Arial"/>
              </a:rPr>
              <a:t>N</a:t>
            </a:r>
            <a:r>
              <a:rPr sz="750" b="1" spc="-34" dirty="0">
                <a:latin typeface="Arial"/>
                <a:cs typeface="Arial"/>
              </a:rPr>
              <a:t> </a:t>
            </a:r>
            <a:r>
              <a:rPr sz="750" b="1" spc="-56" dirty="0">
                <a:latin typeface="Arial"/>
                <a:cs typeface="Arial"/>
              </a:rPr>
              <a:t>Engl</a:t>
            </a:r>
            <a:r>
              <a:rPr sz="750" b="1" spc="-38" dirty="0">
                <a:latin typeface="Arial"/>
                <a:cs typeface="Arial"/>
              </a:rPr>
              <a:t> </a:t>
            </a:r>
            <a:r>
              <a:rPr sz="750" b="1" spc="-124" dirty="0">
                <a:latin typeface="Arial"/>
                <a:cs typeface="Arial"/>
              </a:rPr>
              <a:t>J</a:t>
            </a:r>
            <a:r>
              <a:rPr sz="750" b="1" spc="-30" dirty="0">
                <a:latin typeface="Arial"/>
                <a:cs typeface="Arial"/>
              </a:rPr>
              <a:t> </a:t>
            </a:r>
            <a:r>
              <a:rPr sz="750" b="1" spc="-26" dirty="0">
                <a:latin typeface="Arial"/>
                <a:cs typeface="Arial"/>
              </a:rPr>
              <a:t>Med.</a:t>
            </a:r>
            <a:r>
              <a:rPr sz="750" b="1" spc="-19" dirty="0">
                <a:latin typeface="Arial"/>
                <a:cs typeface="Arial"/>
              </a:rPr>
              <a:t> </a:t>
            </a:r>
            <a:r>
              <a:rPr sz="750" b="1" spc="-38" dirty="0">
                <a:latin typeface="Arial"/>
                <a:cs typeface="Arial"/>
              </a:rPr>
              <a:t>2023;388(22):2058-</a:t>
            </a:r>
            <a:r>
              <a:rPr sz="750" b="1" spc="-8" dirty="0">
                <a:latin typeface="Arial"/>
                <a:cs typeface="Arial"/>
              </a:rPr>
              <a:t>2070.</a:t>
            </a:r>
            <a:endParaRPr sz="750" dirty="0">
              <a:latin typeface="Arial"/>
              <a:cs typeface="Arial"/>
            </a:endParaRPr>
          </a:p>
        </p:txBody>
      </p:sp>
    </p:spTree>
    <p:extLst>
      <p:ext uri="{BB962C8B-B14F-4D97-AF65-F5344CB8AC3E}">
        <p14:creationId xmlns:p14="http://schemas.microsoft.com/office/powerpoint/2010/main" val="16243486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medical information&#10;&#10;Description automatically generated">
            <a:extLst>
              <a:ext uri="{FF2B5EF4-FFF2-40B4-BE49-F238E27FC236}">
                <a16:creationId xmlns:a16="http://schemas.microsoft.com/office/drawing/2014/main" id="{79FCE115-BE7D-B5EC-2573-5D47D454F773}"/>
              </a:ext>
            </a:extLst>
          </p:cNvPr>
          <p:cNvPicPr>
            <a:picLocks noChangeAspect="1"/>
          </p:cNvPicPr>
          <p:nvPr/>
        </p:nvPicPr>
        <p:blipFill>
          <a:blip r:embed="rId2"/>
          <a:stretch>
            <a:fillRect/>
          </a:stretch>
        </p:blipFill>
        <p:spPr>
          <a:xfrm>
            <a:off x="0" y="1262216"/>
            <a:ext cx="8739556" cy="2381529"/>
          </a:xfrm>
          <a:prstGeom prst="rect">
            <a:avLst/>
          </a:prstGeom>
          <a:noFill/>
        </p:spPr>
      </p:pic>
    </p:spTree>
    <p:extLst>
      <p:ext uri="{BB962C8B-B14F-4D97-AF65-F5344CB8AC3E}">
        <p14:creationId xmlns:p14="http://schemas.microsoft.com/office/powerpoint/2010/main" val="15604972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7655" y="4743926"/>
            <a:ext cx="6367463" cy="352019"/>
          </a:xfrm>
          <a:prstGeom prst="rect">
            <a:avLst/>
          </a:prstGeom>
        </p:spPr>
        <p:txBody>
          <a:bodyPr vert="horz" wrap="square" lIns="0" tIns="28575" rIns="0" bIns="0" rtlCol="0">
            <a:spAutoFit/>
          </a:bodyPr>
          <a:lstStyle/>
          <a:p>
            <a:pPr marL="180499" indent="-170974">
              <a:spcBef>
                <a:spcPts val="225"/>
              </a:spcBef>
              <a:buClr>
                <a:srgbClr val="2985E1"/>
              </a:buClr>
              <a:buFont typeface="Arial"/>
              <a:buChar char="•"/>
              <a:tabLst>
                <a:tab pos="180499" algn="l"/>
              </a:tabLst>
            </a:pPr>
            <a:r>
              <a:rPr sz="600" spc="-38" dirty="0">
                <a:latin typeface="Arial"/>
                <a:cs typeface="Arial"/>
              </a:rPr>
              <a:t>ALP,</a:t>
            </a:r>
            <a:r>
              <a:rPr sz="600" spc="-8" dirty="0">
                <a:latin typeface="Arial"/>
                <a:cs typeface="Arial"/>
              </a:rPr>
              <a:t> </a:t>
            </a:r>
            <a:r>
              <a:rPr sz="600" spc="-23" dirty="0">
                <a:latin typeface="Arial"/>
                <a:cs typeface="Arial"/>
              </a:rPr>
              <a:t>alpelisib;</a:t>
            </a:r>
            <a:r>
              <a:rPr sz="600" spc="26" dirty="0">
                <a:latin typeface="Arial"/>
                <a:cs typeface="Arial"/>
              </a:rPr>
              <a:t> </a:t>
            </a:r>
            <a:r>
              <a:rPr sz="600" spc="-26" dirty="0">
                <a:latin typeface="Arial"/>
                <a:cs typeface="Arial"/>
              </a:rPr>
              <a:t>AI,</a:t>
            </a:r>
            <a:r>
              <a:rPr sz="600" spc="-8" dirty="0">
                <a:latin typeface="Arial"/>
                <a:cs typeface="Arial"/>
              </a:rPr>
              <a:t> </a:t>
            </a:r>
            <a:r>
              <a:rPr sz="600" spc="-30" dirty="0">
                <a:latin typeface="Arial"/>
                <a:cs typeface="Arial"/>
              </a:rPr>
              <a:t>aromatase </a:t>
            </a:r>
            <a:r>
              <a:rPr sz="600" spc="-8" dirty="0">
                <a:latin typeface="Arial"/>
                <a:cs typeface="Arial"/>
              </a:rPr>
              <a:t>inhibitor;</a:t>
            </a:r>
            <a:r>
              <a:rPr sz="600" spc="8" dirty="0">
                <a:latin typeface="Arial"/>
                <a:cs typeface="Arial"/>
              </a:rPr>
              <a:t> </a:t>
            </a:r>
            <a:r>
              <a:rPr sz="600" spc="-38" dirty="0">
                <a:latin typeface="Arial"/>
                <a:cs typeface="Arial"/>
              </a:rPr>
              <a:t>CDK4/6,</a:t>
            </a:r>
            <a:r>
              <a:rPr sz="600" spc="-8" dirty="0">
                <a:latin typeface="Arial"/>
                <a:cs typeface="Arial"/>
              </a:rPr>
              <a:t> </a:t>
            </a:r>
            <a:r>
              <a:rPr sz="600" spc="-26" dirty="0">
                <a:latin typeface="Arial"/>
                <a:cs typeface="Arial"/>
              </a:rPr>
              <a:t>cyclin-</a:t>
            </a:r>
            <a:r>
              <a:rPr sz="600" spc="-23" dirty="0">
                <a:latin typeface="Arial"/>
                <a:cs typeface="Arial"/>
              </a:rPr>
              <a:t>dependent</a:t>
            </a:r>
            <a:r>
              <a:rPr sz="600" spc="23" dirty="0">
                <a:latin typeface="Arial"/>
                <a:cs typeface="Arial"/>
              </a:rPr>
              <a:t> </a:t>
            </a:r>
            <a:r>
              <a:rPr sz="600" spc="-34" dirty="0">
                <a:latin typeface="Arial"/>
                <a:cs typeface="Arial"/>
              </a:rPr>
              <a:t>kinase</a:t>
            </a:r>
            <a:r>
              <a:rPr sz="600" spc="4" dirty="0">
                <a:latin typeface="Arial"/>
                <a:cs typeface="Arial"/>
              </a:rPr>
              <a:t> </a:t>
            </a:r>
            <a:r>
              <a:rPr sz="600" spc="-19" dirty="0">
                <a:latin typeface="Arial"/>
                <a:cs typeface="Arial"/>
              </a:rPr>
              <a:t>4/6;</a:t>
            </a:r>
            <a:r>
              <a:rPr sz="600" spc="-8" dirty="0">
                <a:latin typeface="Arial"/>
                <a:cs typeface="Arial"/>
              </a:rPr>
              <a:t> </a:t>
            </a:r>
            <a:r>
              <a:rPr sz="600" spc="-19" dirty="0">
                <a:latin typeface="Arial"/>
                <a:cs typeface="Arial"/>
              </a:rPr>
              <a:t>ctDNA,</a:t>
            </a:r>
            <a:r>
              <a:rPr sz="600" spc="-26" dirty="0">
                <a:latin typeface="Arial"/>
                <a:cs typeface="Arial"/>
              </a:rPr>
              <a:t> </a:t>
            </a:r>
            <a:r>
              <a:rPr sz="600" spc="-19" dirty="0">
                <a:latin typeface="Arial"/>
                <a:cs typeface="Arial"/>
              </a:rPr>
              <a:t>circulating </a:t>
            </a:r>
            <a:r>
              <a:rPr sz="600" spc="-8" dirty="0">
                <a:latin typeface="Arial"/>
                <a:cs typeface="Arial"/>
              </a:rPr>
              <a:t>tumor</a:t>
            </a:r>
            <a:r>
              <a:rPr sz="600" spc="-26" dirty="0">
                <a:latin typeface="Arial"/>
                <a:cs typeface="Arial"/>
              </a:rPr>
              <a:t> DNA;</a:t>
            </a:r>
            <a:r>
              <a:rPr sz="600" spc="-11" dirty="0">
                <a:latin typeface="Arial"/>
                <a:cs typeface="Arial"/>
              </a:rPr>
              <a:t> </a:t>
            </a:r>
            <a:r>
              <a:rPr sz="600" spc="-60" dirty="0">
                <a:latin typeface="Arial"/>
                <a:cs typeface="Arial"/>
              </a:rPr>
              <a:t>CBR,</a:t>
            </a:r>
            <a:r>
              <a:rPr sz="600" spc="-26" dirty="0">
                <a:latin typeface="Arial"/>
                <a:cs typeface="Arial"/>
              </a:rPr>
              <a:t> </a:t>
            </a:r>
            <a:r>
              <a:rPr sz="600" spc="-23" dirty="0">
                <a:latin typeface="Arial"/>
                <a:cs typeface="Arial"/>
              </a:rPr>
              <a:t>clinical</a:t>
            </a:r>
            <a:r>
              <a:rPr sz="600" spc="-19" dirty="0">
                <a:latin typeface="Arial"/>
                <a:cs typeface="Arial"/>
              </a:rPr>
              <a:t> </a:t>
            </a:r>
            <a:r>
              <a:rPr sz="600" spc="-8" dirty="0">
                <a:latin typeface="Arial"/>
                <a:cs typeface="Arial"/>
              </a:rPr>
              <a:t>benefit</a:t>
            </a:r>
            <a:r>
              <a:rPr sz="600" dirty="0">
                <a:latin typeface="Arial"/>
                <a:cs typeface="Arial"/>
              </a:rPr>
              <a:t> </a:t>
            </a:r>
            <a:r>
              <a:rPr sz="600" spc="-15" dirty="0">
                <a:latin typeface="Arial"/>
                <a:cs typeface="Arial"/>
              </a:rPr>
              <a:t>rate;</a:t>
            </a:r>
            <a:r>
              <a:rPr sz="600" spc="-23" dirty="0">
                <a:latin typeface="Arial"/>
                <a:cs typeface="Arial"/>
              </a:rPr>
              <a:t> </a:t>
            </a:r>
            <a:r>
              <a:rPr sz="600" spc="-60" dirty="0">
                <a:latin typeface="Arial"/>
                <a:cs typeface="Arial"/>
              </a:rPr>
              <a:t>ECOG,</a:t>
            </a:r>
            <a:r>
              <a:rPr sz="600" spc="-26" dirty="0">
                <a:latin typeface="Arial"/>
                <a:cs typeface="Arial"/>
              </a:rPr>
              <a:t> </a:t>
            </a:r>
            <a:r>
              <a:rPr sz="600" spc="-34" dirty="0">
                <a:latin typeface="Arial"/>
                <a:cs typeface="Arial"/>
              </a:rPr>
              <a:t>Eastern</a:t>
            </a:r>
            <a:r>
              <a:rPr sz="600" spc="-19" dirty="0">
                <a:latin typeface="Arial"/>
                <a:cs typeface="Arial"/>
              </a:rPr>
              <a:t> </a:t>
            </a:r>
            <a:r>
              <a:rPr sz="600" spc="-30" dirty="0">
                <a:latin typeface="Arial"/>
                <a:cs typeface="Arial"/>
              </a:rPr>
              <a:t>Cooperative</a:t>
            </a:r>
            <a:r>
              <a:rPr sz="600" spc="4" dirty="0">
                <a:latin typeface="Arial"/>
                <a:cs typeface="Arial"/>
              </a:rPr>
              <a:t> </a:t>
            </a:r>
            <a:r>
              <a:rPr sz="600" spc="-26" dirty="0">
                <a:latin typeface="Arial"/>
                <a:cs typeface="Arial"/>
              </a:rPr>
              <a:t>Oncology</a:t>
            </a:r>
            <a:r>
              <a:rPr sz="600" spc="19" dirty="0">
                <a:latin typeface="Arial"/>
                <a:cs typeface="Arial"/>
              </a:rPr>
              <a:t> </a:t>
            </a:r>
            <a:r>
              <a:rPr sz="600" spc="-30" dirty="0">
                <a:latin typeface="Arial"/>
                <a:cs typeface="Arial"/>
              </a:rPr>
              <a:t>Group;</a:t>
            </a:r>
            <a:r>
              <a:rPr sz="600" spc="-11" dirty="0">
                <a:latin typeface="Arial"/>
                <a:cs typeface="Arial"/>
              </a:rPr>
              <a:t> </a:t>
            </a:r>
            <a:r>
              <a:rPr sz="600" spc="-38" dirty="0">
                <a:latin typeface="Arial"/>
                <a:cs typeface="Arial"/>
              </a:rPr>
              <a:t>FUL,</a:t>
            </a:r>
            <a:r>
              <a:rPr sz="600" spc="11" dirty="0">
                <a:latin typeface="Arial"/>
                <a:cs typeface="Arial"/>
              </a:rPr>
              <a:t> </a:t>
            </a:r>
            <a:r>
              <a:rPr sz="600" spc="-8" dirty="0">
                <a:latin typeface="Arial"/>
                <a:cs typeface="Arial"/>
              </a:rPr>
              <a:t>fulvestrant;</a:t>
            </a:r>
            <a:endParaRPr sz="600">
              <a:latin typeface="Arial"/>
              <a:cs typeface="Arial"/>
            </a:endParaRPr>
          </a:p>
          <a:p>
            <a:pPr marL="180499" indent="-170974">
              <a:lnSpc>
                <a:spcPts val="713"/>
              </a:lnSpc>
              <a:spcBef>
                <a:spcPts val="150"/>
              </a:spcBef>
              <a:buClr>
                <a:srgbClr val="2985E1"/>
              </a:buClr>
              <a:buChar char="•"/>
              <a:tabLst>
                <a:tab pos="180499" algn="l"/>
              </a:tabLst>
            </a:pPr>
            <a:r>
              <a:rPr sz="600" spc="-19" dirty="0">
                <a:latin typeface="Arial"/>
                <a:cs typeface="Arial"/>
              </a:rPr>
              <a:t>IM,</a:t>
            </a:r>
            <a:r>
              <a:rPr sz="600" spc="-11" dirty="0">
                <a:latin typeface="Arial"/>
                <a:cs typeface="Arial"/>
              </a:rPr>
              <a:t> </a:t>
            </a:r>
            <a:r>
              <a:rPr sz="600" spc="-23" dirty="0">
                <a:latin typeface="Arial"/>
                <a:cs typeface="Arial"/>
              </a:rPr>
              <a:t>intramuscular;</a:t>
            </a:r>
            <a:r>
              <a:rPr sz="600" spc="-34" dirty="0">
                <a:latin typeface="Arial"/>
                <a:cs typeface="Arial"/>
              </a:rPr>
              <a:t> </a:t>
            </a:r>
            <a:r>
              <a:rPr sz="600" spc="-56" dirty="0">
                <a:latin typeface="Arial"/>
                <a:cs typeface="Arial"/>
              </a:rPr>
              <a:t>ORR,</a:t>
            </a:r>
            <a:r>
              <a:rPr sz="600" spc="-30" dirty="0">
                <a:latin typeface="Arial"/>
                <a:cs typeface="Arial"/>
              </a:rPr>
              <a:t> </a:t>
            </a:r>
            <a:r>
              <a:rPr sz="600" spc="-19" dirty="0">
                <a:latin typeface="Arial"/>
                <a:cs typeface="Arial"/>
              </a:rPr>
              <a:t>objective</a:t>
            </a:r>
            <a:r>
              <a:rPr sz="600" dirty="0">
                <a:latin typeface="Arial"/>
                <a:cs typeface="Arial"/>
              </a:rPr>
              <a:t> </a:t>
            </a:r>
            <a:r>
              <a:rPr sz="600" spc="-38" dirty="0">
                <a:latin typeface="Arial"/>
                <a:cs typeface="Arial"/>
              </a:rPr>
              <a:t>response</a:t>
            </a:r>
            <a:r>
              <a:rPr sz="600" dirty="0">
                <a:latin typeface="Arial"/>
                <a:cs typeface="Arial"/>
              </a:rPr>
              <a:t> </a:t>
            </a:r>
            <a:r>
              <a:rPr sz="600" spc="-15" dirty="0">
                <a:latin typeface="Arial"/>
                <a:cs typeface="Arial"/>
              </a:rPr>
              <a:t>rate;</a:t>
            </a:r>
            <a:r>
              <a:rPr sz="600" spc="-30" dirty="0">
                <a:latin typeface="Arial"/>
                <a:cs typeface="Arial"/>
              </a:rPr>
              <a:t> </a:t>
            </a:r>
            <a:r>
              <a:rPr sz="600" spc="-45" dirty="0">
                <a:latin typeface="Arial"/>
                <a:cs typeface="Arial"/>
              </a:rPr>
              <a:t>OS,</a:t>
            </a:r>
            <a:r>
              <a:rPr sz="600" spc="-15" dirty="0">
                <a:latin typeface="Arial"/>
                <a:cs typeface="Arial"/>
              </a:rPr>
              <a:t> </a:t>
            </a:r>
            <a:r>
              <a:rPr sz="600" spc="-23" dirty="0">
                <a:latin typeface="Arial"/>
                <a:cs typeface="Arial"/>
              </a:rPr>
              <a:t>overall</a:t>
            </a:r>
            <a:r>
              <a:rPr sz="600" spc="-4" dirty="0">
                <a:latin typeface="Arial"/>
                <a:cs typeface="Arial"/>
              </a:rPr>
              <a:t> </a:t>
            </a:r>
            <a:r>
              <a:rPr sz="600" spc="-26" dirty="0">
                <a:latin typeface="Arial"/>
                <a:cs typeface="Arial"/>
              </a:rPr>
              <a:t>survival;</a:t>
            </a:r>
            <a:r>
              <a:rPr sz="600" spc="23" dirty="0">
                <a:latin typeface="Arial"/>
                <a:cs typeface="Arial"/>
              </a:rPr>
              <a:t> </a:t>
            </a:r>
            <a:r>
              <a:rPr sz="600" spc="-45" dirty="0">
                <a:latin typeface="Arial"/>
                <a:cs typeface="Arial"/>
              </a:rPr>
              <a:t>PBO,</a:t>
            </a:r>
            <a:r>
              <a:rPr sz="600" spc="-11" dirty="0">
                <a:latin typeface="Arial"/>
                <a:cs typeface="Arial"/>
              </a:rPr>
              <a:t> </a:t>
            </a:r>
            <a:r>
              <a:rPr sz="600" spc="-30" dirty="0">
                <a:latin typeface="Arial"/>
                <a:cs typeface="Arial"/>
              </a:rPr>
              <a:t>placebo;</a:t>
            </a:r>
            <a:r>
              <a:rPr sz="600" spc="-15" dirty="0">
                <a:latin typeface="Arial"/>
                <a:cs typeface="Arial"/>
              </a:rPr>
              <a:t> </a:t>
            </a:r>
            <a:r>
              <a:rPr sz="600" spc="-56" dirty="0">
                <a:latin typeface="Arial"/>
                <a:cs typeface="Arial"/>
              </a:rPr>
              <a:t>PFS,</a:t>
            </a:r>
            <a:r>
              <a:rPr sz="600" spc="-34" dirty="0">
                <a:latin typeface="Arial"/>
                <a:cs typeface="Arial"/>
              </a:rPr>
              <a:t> </a:t>
            </a:r>
            <a:r>
              <a:rPr sz="600" spc="-30" dirty="0">
                <a:latin typeface="Arial"/>
                <a:cs typeface="Arial"/>
              </a:rPr>
              <a:t>progression-</a:t>
            </a:r>
            <a:r>
              <a:rPr sz="600" spc="-8" dirty="0">
                <a:latin typeface="Arial"/>
                <a:cs typeface="Arial"/>
              </a:rPr>
              <a:t>free</a:t>
            </a:r>
            <a:r>
              <a:rPr sz="600" spc="38" dirty="0">
                <a:latin typeface="Arial"/>
                <a:cs typeface="Arial"/>
              </a:rPr>
              <a:t> </a:t>
            </a:r>
            <a:r>
              <a:rPr sz="600" spc="-26" dirty="0">
                <a:latin typeface="Arial"/>
                <a:cs typeface="Arial"/>
              </a:rPr>
              <a:t>survival;</a:t>
            </a:r>
            <a:r>
              <a:rPr sz="600" spc="4" dirty="0">
                <a:latin typeface="Arial"/>
                <a:cs typeface="Arial"/>
              </a:rPr>
              <a:t> </a:t>
            </a:r>
            <a:r>
              <a:rPr sz="600" spc="-41" dirty="0">
                <a:latin typeface="Arial"/>
                <a:cs typeface="Arial"/>
              </a:rPr>
              <a:t>PO,</a:t>
            </a:r>
            <a:r>
              <a:rPr sz="600" spc="-8" dirty="0">
                <a:latin typeface="Arial"/>
                <a:cs typeface="Arial"/>
              </a:rPr>
              <a:t> </a:t>
            </a:r>
            <a:r>
              <a:rPr sz="600" spc="-23" dirty="0">
                <a:latin typeface="Arial"/>
                <a:cs typeface="Arial"/>
              </a:rPr>
              <a:t>oral;</a:t>
            </a:r>
            <a:r>
              <a:rPr sz="600" spc="-15" dirty="0">
                <a:latin typeface="Arial"/>
                <a:cs typeface="Arial"/>
              </a:rPr>
              <a:t> </a:t>
            </a:r>
            <a:r>
              <a:rPr sz="600" spc="-26" dirty="0">
                <a:latin typeface="Arial"/>
                <a:cs typeface="Arial"/>
              </a:rPr>
              <a:t>QD,</a:t>
            </a:r>
            <a:r>
              <a:rPr sz="600" spc="-30" dirty="0">
                <a:latin typeface="Arial"/>
                <a:cs typeface="Arial"/>
              </a:rPr>
              <a:t> </a:t>
            </a:r>
            <a:r>
              <a:rPr sz="600" spc="-34" dirty="0">
                <a:latin typeface="Arial"/>
                <a:cs typeface="Arial"/>
              </a:rPr>
              <a:t>once</a:t>
            </a:r>
            <a:r>
              <a:rPr sz="600" spc="-19" dirty="0">
                <a:latin typeface="Arial"/>
                <a:cs typeface="Arial"/>
              </a:rPr>
              <a:t> </a:t>
            </a:r>
            <a:r>
              <a:rPr sz="600" spc="-8" dirty="0">
                <a:latin typeface="Arial"/>
                <a:cs typeface="Arial"/>
              </a:rPr>
              <a:t>daily.</a:t>
            </a:r>
            <a:endParaRPr sz="600">
              <a:latin typeface="Arial"/>
              <a:cs typeface="Arial"/>
            </a:endParaRPr>
          </a:p>
          <a:p>
            <a:pPr marL="180975">
              <a:lnSpc>
                <a:spcPts val="893"/>
              </a:lnSpc>
            </a:pPr>
            <a:r>
              <a:rPr sz="750" b="1" spc="-38" dirty="0">
                <a:latin typeface="Arial"/>
                <a:cs typeface="Arial"/>
              </a:rPr>
              <a:t>.André</a:t>
            </a:r>
            <a:r>
              <a:rPr sz="750" b="1" spc="-53" dirty="0">
                <a:latin typeface="Arial"/>
                <a:cs typeface="Arial"/>
              </a:rPr>
              <a:t> </a:t>
            </a:r>
            <a:r>
              <a:rPr sz="750" b="1" spc="-26" dirty="0">
                <a:latin typeface="Arial"/>
                <a:cs typeface="Arial"/>
              </a:rPr>
              <a:t>F,</a:t>
            </a:r>
            <a:r>
              <a:rPr sz="750" b="1" spc="-34" dirty="0">
                <a:latin typeface="Arial"/>
                <a:cs typeface="Arial"/>
              </a:rPr>
              <a:t> </a:t>
            </a:r>
            <a:r>
              <a:rPr sz="750" b="1" dirty="0">
                <a:latin typeface="Arial"/>
                <a:cs typeface="Arial"/>
              </a:rPr>
              <a:t>et</a:t>
            </a:r>
            <a:r>
              <a:rPr sz="750" b="1" spc="-38" dirty="0">
                <a:latin typeface="Arial"/>
                <a:cs typeface="Arial"/>
              </a:rPr>
              <a:t> </a:t>
            </a:r>
            <a:r>
              <a:rPr sz="750" b="1" spc="-19" dirty="0">
                <a:latin typeface="Arial"/>
                <a:cs typeface="Arial"/>
              </a:rPr>
              <a:t>al.</a:t>
            </a:r>
            <a:r>
              <a:rPr sz="750" b="1" spc="-68" dirty="0">
                <a:latin typeface="Arial"/>
                <a:cs typeface="Arial"/>
              </a:rPr>
              <a:t> </a:t>
            </a:r>
            <a:r>
              <a:rPr sz="750" b="1" dirty="0">
                <a:latin typeface="Arial"/>
                <a:cs typeface="Arial"/>
              </a:rPr>
              <a:t>N</a:t>
            </a:r>
            <a:r>
              <a:rPr sz="750" b="1" spc="-30" dirty="0">
                <a:latin typeface="Arial"/>
                <a:cs typeface="Arial"/>
              </a:rPr>
              <a:t> </a:t>
            </a:r>
            <a:r>
              <a:rPr sz="750" b="1" spc="-56" dirty="0">
                <a:latin typeface="Arial"/>
                <a:cs typeface="Arial"/>
              </a:rPr>
              <a:t>Engl</a:t>
            </a:r>
            <a:r>
              <a:rPr sz="750" b="1" spc="-30" dirty="0">
                <a:latin typeface="Arial"/>
                <a:cs typeface="Arial"/>
              </a:rPr>
              <a:t> </a:t>
            </a:r>
            <a:r>
              <a:rPr sz="750" b="1" spc="-124" dirty="0">
                <a:latin typeface="Arial"/>
                <a:cs typeface="Arial"/>
              </a:rPr>
              <a:t>J</a:t>
            </a:r>
            <a:r>
              <a:rPr sz="750" b="1" spc="-38" dirty="0">
                <a:latin typeface="Arial"/>
                <a:cs typeface="Arial"/>
              </a:rPr>
              <a:t> </a:t>
            </a:r>
            <a:r>
              <a:rPr sz="750" b="1" spc="-26" dirty="0">
                <a:latin typeface="Arial"/>
                <a:cs typeface="Arial"/>
              </a:rPr>
              <a:t>Med.</a:t>
            </a:r>
            <a:r>
              <a:rPr sz="750" b="1" spc="-45" dirty="0">
                <a:latin typeface="Arial"/>
                <a:cs typeface="Arial"/>
              </a:rPr>
              <a:t> </a:t>
            </a:r>
            <a:r>
              <a:rPr sz="750" b="1" spc="-30" dirty="0">
                <a:latin typeface="Arial"/>
                <a:cs typeface="Arial"/>
              </a:rPr>
              <a:t>2019;380:1929-</a:t>
            </a:r>
            <a:r>
              <a:rPr sz="750" b="1" spc="-15" dirty="0">
                <a:latin typeface="Arial"/>
                <a:cs typeface="Arial"/>
              </a:rPr>
              <a:t>1940.</a:t>
            </a:r>
            <a:endParaRPr sz="750">
              <a:latin typeface="Arial"/>
              <a:cs typeface="Arial"/>
            </a:endParaRPr>
          </a:p>
        </p:txBody>
      </p:sp>
      <p:sp>
        <p:nvSpPr>
          <p:cNvPr id="3" name="object 3"/>
          <p:cNvSpPr/>
          <p:nvPr/>
        </p:nvSpPr>
        <p:spPr>
          <a:xfrm>
            <a:off x="0" y="813910"/>
            <a:ext cx="9144000" cy="571500"/>
          </a:xfrm>
          <a:custGeom>
            <a:avLst/>
            <a:gdLst/>
            <a:ahLst/>
            <a:cxnLst/>
            <a:rect l="l" t="t" r="r" b="b"/>
            <a:pathLst>
              <a:path w="12192000" h="762000">
                <a:moveTo>
                  <a:pt x="12192000" y="0"/>
                </a:moveTo>
                <a:lnTo>
                  <a:pt x="0" y="0"/>
                </a:lnTo>
                <a:lnTo>
                  <a:pt x="0" y="762000"/>
                </a:lnTo>
                <a:lnTo>
                  <a:pt x="12192000" y="762000"/>
                </a:lnTo>
                <a:lnTo>
                  <a:pt x="12192000" y="0"/>
                </a:lnTo>
                <a:close/>
              </a:path>
            </a:pathLst>
          </a:custGeom>
          <a:solidFill>
            <a:srgbClr val="F16429"/>
          </a:solidFill>
        </p:spPr>
        <p:txBody>
          <a:bodyPr wrap="square" lIns="0" tIns="0" rIns="0" bIns="0" rtlCol="0"/>
          <a:lstStyle/>
          <a:p>
            <a:endParaRPr sz="1800"/>
          </a:p>
        </p:txBody>
      </p:sp>
      <p:sp>
        <p:nvSpPr>
          <p:cNvPr id="4" name="object 4"/>
          <p:cNvSpPr txBox="1">
            <a:spLocks noGrp="1"/>
          </p:cNvSpPr>
          <p:nvPr>
            <p:ph type="title"/>
          </p:nvPr>
        </p:nvSpPr>
        <p:spPr>
          <a:xfrm>
            <a:off x="530304" y="36672"/>
            <a:ext cx="4620578" cy="402033"/>
          </a:xfrm>
          <a:prstGeom prst="rect">
            <a:avLst/>
          </a:prstGeom>
        </p:spPr>
        <p:txBody>
          <a:bodyPr vert="horz" wrap="square" lIns="0" tIns="9525" rIns="0" bIns="0" rtlCol="0">
            <a:spAutoFit/>
          </a:bodyPr>
          <a:lstStyle/>
          <a:p>
            <a:pPr marL="9525">
              <a:spcBef>
                <a:spcPts val="75"/>
              </a:spcBef>
            </a:pPr>
            <a:r>
              <a:rPr sz="2550" dirty="0"/>
              <a:t>HR+</a:t>
            </a:r>
            <a:r>
              <a:rPr sz="2550" spc="-49" dirty="0"/>
              <a:t> </a:t>
            </a:r>
            <a:r>
              <a:rPr sz="2550" i="1" spc="-15" dirty="0">
                <a:latin typeface="Arial-BoldItalicMT"/>
                <a:cs typeface="Arial-BoldItalicMT"/>
              </a:rPr>
              <a:t>PIK3CA</a:t>
            </a:r>
            <a:r>
              <a:rPr sz="2550" spc="-15" dirty="0"/>
              <a:t>-</a:t>
            </a:r>
            <a:r>
              <a:rPr sz="2550" dirty="0"/>
              <a:t>Mutated</a:t>
            </a:r>
            <a:r>
              <a:rPr sz="2550" spc="-83" dirty="0"/>
              <a:t> </a:t>
            </a:r>
            <a:r>
              <a:rPr sz="2550" spc="-8" dirty="0"/>
              <a:t>Disease</a:t>
            </a:r>
            <a:endParaRPr sz="2550">
              <a:latin typeface="Arial-BoldItalicMT"/>
              <a:cs typeface="Arial-BoldItalicMT"/>
            </a:endParaRPr>
          </a:p>
        </p:txBody>
      </p:sp>
      <p:sp>
        <p:nvSpPr>
          <p:cNvPr id="5" name="object 5"/>
          <p:cNvSpPr txBox="1"/>
          <p:nvPr/>
        </p:nvSpPr>
        <p:spPr>
          <a:xfrm>
            <a:off x="375047" y="380136"/>
            <a:ext cx="8393430" cy="953370"/>
          </a:xfrm>
          <a:prstGeom prst="rect">
            <a:avLst/>
          </a:prstGeom>
        </p:spPr>
        <p:txBody>
          <a:bodyPr vert="horz" wrap="square" lIns="0" tIns="10001" rIns="0" bIns="0" rtlCol="0">
            <a:spAutoFit/>
          </a:bodyPr>
          <a:lstStyle/>
          <a:p>
            <a:pPr marL="164306">
              <a:spcBef>
                <a:spcPts val="79"/>
              </a:spcBef>
            </a:pPr>
            <a:r>
              <a:rPr sz="2100" b="1" i="1" dirty="0">
                <a:latin typeface="Arial-BoldItalicMT"/>
                <a:cs typeface="Arial-BoldItalicMT"/>
              </a:rPr>
              <a:t>Alpelisib</a:t>
            </a:r>
            <a:r>
              <a:rPr sz="2100" b="1" i="1" spc="-8" dirty="0">
                <a:latin typeface="Arial-BoldItalicMT"/>
                <a:cs typeface="Arial-BoldItalicMT"/>
              </a:rPr>
              <a:t> </a:t>
            </a:r>
            <a:r>
              <a:rPr sz="2100" b="1" i="1" dirty="0">
                <a:latin typeface="Arial-BoldItalicMT"/>
                <a:cs typeface="Arial-BoldItalicMT"/>
              </a:rPr>
              <a:t>(BYL-719) Is</a:t>
            </a:r>
            <a:r>
              <a:rPr sz="2100" b="1" i="1" spc="-4" dirty="0">
                <a:latin typeface="Arial-BoldItalicMT"/>
                <a:cs typeface="Arial-BoldItalicMT"/>
              </a:rPr>
              <a:t> </a:t>
            </a:r>
            <a:r>
              <a:rPr sz="2100" b="1" i="1" dirty="0">
                <a:latin typeface="Arial-BoldItalicMT"/>
                <a:cs typeface="Arial-BoldItalicMT"/>
              </a:rPr>
              <a:t>More</a:t>
            </a:r>
            <a:r>
              <a:rPr sz="2100" b="1" i="1" spc="15" dirty="0">
                <a:latin typeface="Arial-BoldItalicMT"/>
                <a:cs typeface="Arial-BoldItalicMT"/>
              </a:rPr>
              <a:t> </a:t>
            </a:r>
            <a:r>
              <a:rPr sz="2213" b="1" i="1" spc="-75" dirty="0">
                <a:latin typeface="Menlo-BoldItalic"/>
                <a:cs typeface="Menlo-BoldItalic"/>
              </a:rPr>
              <a:t>⍺</a:t>
            </a:r>
            <a:r>
              <a:rPr sz="2100" b="1" i="1" spc="-75" dirty="0">
                <a:latin typeface="Arial-BoldItalicMT"/>
                <a:cs typeface="Arial-BoldItalicMT"/>
              </a:rPr>
              <a:t>-</a:t>
            </a:r>
            <a:r>
              <a:rPr sz="2100" b="1" i="1" spc="-8" dirty="0">
                <a:latin typeface="Arial-BoldItalicMT"/>
                <a:cs typeface="Arial-BoldItalicMT"/>
              </a:rPr>
              <a:t>Specific</a:t>
            </a:r>
            <a:endParaRPr sz="2100">
              <a:latin typeface="Arial-BoldItalicMT"/>
              <a:cs typeface="Arial-BoldItalicMT"/>
            </a:endParaRPr>
          </a:p>
          <a:p>
            <a:pPr algn="ctr">
              <a:spcBef>
                <a:spcPts val="1065"/>
              </a:spcBef>
            </a:pPr>
            <a:r>
              <a:rPr sz="1500" b="1" spc="-23" dirty="0">
                <a:solidFill>
                  <a:srgbClr val="FFFFFF"/>
                </a:solidFill>
                <a:latin typeface="Arial"/>
                <a:cs typeface="Arial"/>
              </a:rPr>
              <a:t>SOLAR-</a:t>
            </a:r>
            <a:r>
              <a:rPr sz="1500" b="1" dirty="0">
                <a:solidFill>
                  <a:srgbClr val="FFFFFF"/>
                </a:solidFill>
                <a:latin typeface="Arial"/>
                <a:cs typeface="Arial"/>
              </a:rPr>
              <a:t>1</a:t>
            </a:r>
            <a:r>
              <a:rPr sz="1500" b="1" spc="34" dirty="0">
                <a:solidFill>
                  <a:srgbClr val="FFFFFF"/>
                </a:solidFill>
                <a:latin typeface="Arial"/>
                <a:cs typeface="Arial"/>
              </a:rPr>
              <a:t> </a:t>
            </a:r>
            <a:r>
              <a:rPr sz="1500" b="1" dirty="0">
                <a:solidFill>
                  <a:srgbClr val="FFFFFF"/>
                </a:solidFill>
                <a:latin typeface="Arial"/>
                <a:cs typeface="Arial"/>
              </a:rPr>
              <a:t>is</a:t>
            </a:r>
            <a:r>
              <a:rPr sz="1500" b="1" spc="-11" dirty="0">
                <a:solidFill>
                  <a:srgbClr val="FFFFFF"/>
                </a:solidFill>
                <a:latin typeface="Arial"/>
                <a:cs typeface="Arial"/>
              </a:rPr>
              <a:t> </a:t>
            </a:r>
            <a:r>
              <a:rPr sz="1500" b="1" dirty="0">
                <a:solidFill>
                  <a:srgbClr val="FFFFFF"/>
                </a:solidFill>
                <a:latin typeface="Arial"/>
                <a:cs typeface="Arial"/>
              </a:rPr>
              <a:t>a</a:t>
            </a:r>
            <a:r>
              <a:rPr sz="1500" b="1" spc="-11" dirty="0">
                <a:solidFill>
                  <a:srgbClr val="FFFFFF"/>
                </a:solidFill>
                <a:latin typeface="Arial"/>
                <a:cs typeface="Arial"/>
              </a:rPr>
              <a:t> </a:t>
            </a:r>
            <a:r>
              <a:rPr sz="1500" b="1" dirty="0">
                <a:solidFill>
                  <a:srgbClr val="FFFFFF"/>
                </a:solidFill>
                <a:latin typeface="Arial"/>
                <a:cs typeface="Arial"/>
              </a:rPr>
              <a:t>phase</a:t>
            </a:r>
            <a:r>
              <a:rPr sz="1500" b="1" spc="-11" dirty="0">
                <a:solidFill>
                  <a:srgbClr val="FFFFFF"/>
                </a:solidFill>
                <a:latin typeface="Arial"/>
                <a:cs typeface="Arial"/>
              </a:rPr>
              <a:t> </a:t>
            </a:r>
            <a:r>
              <a:rPr sz="1500" b="1" dirty="0">
                <a:solidFill>
                  <a:srgbClr val="FFFFFF"/>
                </a:solidFill>
                <a:latin typeface="Arial"/>
                <a:cs typeface="Arial"/>
              </a:rPr>
              <a:t>3</a:t>
            </a:r>
            <a:r>
              <a:rPr sz="1500" b="1" spc="-11" dirty="0">
                <a:solidFill>
                  <a:srgbClr val="FFFFFF"/>
                </a:solidFill>
                <a:latin typeface="Arial"/>
                <a:cs typeface="Arial"/>
              </a:rPr>
              <a:t> </a:t>
            </a:r>
            <a:r>
              <a:rPr sz="1500" b="1" dirty="0">
                <a:solidFill>
                  <a:srgbClr val="FFFFFF"/>
                </a:solidFill>
                <a:latin typeface="Arial"/>
                <a:cs typeface="Arial"/>
              </a:rPr>
              <a:t>randomized</a:t>
            </a:r>
            <a:r>
              <a:rPr sz="1500" b="1" spc="-34" dirty="0">
                <a:solidFill>
                  <a:srgbClr val="FFFFFF"/>
                </a:solidFill>
                <a:latin typeface="Arial"/>
                <a:cs typeface="Arial"/>
              </a:rPr>
              <a:t> </a:t>
            </a:r>
            <a:r>
              <a:rPr sz="1500" b="1" dirty="0">
                <a:solidFill>
                  <a:srgbClr val="FFFFFF"/>
                </a:solidFill>
                <a:latin typeface="Arial"/>
                <a:cs typeface="Arial"/>
              </a:rPr>
              <a:t>trial</a:t>
            </a:r>
            <a:r>
              <a:rPr sz="1500" b="1" spc="-30" dirty="0">
                <a:solidFill>
                  <a:srgbClr val="FFFFFF"/>
                </a:solidFill>
                <a:latin typeface="Arial"/>
                <a:cs typeface="Arial"/>
              </a:rPr>
              <a:t> </a:t>
            </a:r>
            <a:r>
              <a:rPr sz="1500" b="1" dirty="0">
                <a:solidFill>
                  <a:srgbClr val="FFFFFF"/>
                </a:solidFill>
                <a:latin typeface="Arial"/>
                <a:cs typeface="Arial"/>
              </a:rPr>
              <a:t>investigating</a:t>
            </a:r>
            <a:r>
              <a:rPr sz="1500" b="1" spc="-8" dirty="0">
                <a:solidFill>
                  <a:srgbClr val="FFFFFF"/>
                </a:solidFill>
                <a:latin typeface="Arial"/>
                <a:cs typeface="Arial"/>
              </a:rPr>
              <a:t> </a:t>
            </a:r>
            <a:r>
              <a:rPr sz="1500" b="1" dirty="0">
                <a:solidFill>
                  <a:srgbClr val="FFFFFF"/>
                </a:solidFill>
                <a:latin typeface="Arial"/>
                <a:cs typeface="Arial"/>
              </a:rPr>
              <a:t>the</a:t>
            </a:r>
            <a:r>
              <a:rPr sz="1500" b="1" spc="-4" dirty="0">
                <a:solidFill>
                  <a:srgbClr val="FFFFFF"/>
                </a:solidFill>
                <a:latin typeface="Arial"/>
                <a:cs typeface="Arial"/>
              </a:rPr>
              <a:t> </a:t>
            </a:r>
            <a:r>
              <a:rPr sz="1500" b="1" dirty="0">
                <a:solidFill>
                  <a:srgbClr val="FFFFFF"/>
                </a:solidFill>
                <a:latin typeface="Arial"/>
                <a:cs typeface="Arial"/>
              </a:rPr>
              <a:t>addition</a:t>
            </a:r>
            <a:r>
              <a:rPr sz="1500" b="1" spc="-23" dirty="0">
                <a:solidFill>
                  <a:srgbClr val="FFFFFF"/>
                </a:solidFill>
                <a:latin typeface="Arial"/>
                <a:cs typeface="Arial"/>
              </a:rPr>
              <a:t> </a:t>
            </a:r>
            <a:r>
              <a:rPr sz="1500" b="1" dirty="0">
                <a:solidFill>
                  <a:srgbClr val="FFFFFF"/>
                </a:solidFill>
                <a:latin typeface="Arial"/>
                <a:cs typeface="Arial"/>
              </a:rPr>
              <a:t>of</a:t>
            </a:r>
            <a:r>
              <a:rPr sz="1500" b="1" spc="26" dirty="0">
                <a:solidFill>
                  <a:srgbClr val="FFFFFF"/>
                </a:solidFill>
                <a:latin typeface="Arial"/>
                <a:cs typeface="Arial"/>
              </a:rPr>
              <a:t> </a:t>
            </a:r>
            <a:r>
              <a:rPr sz="1500" b="1" dirty="0">
                <a:solidFill>
                  <a:srgbClr val="FFFFFF"/>
                </a:solidFill>
                <a:latin typeface="Arial"/>
                <a:cs typeface="Arial"/>
              </a:rPr>
              <a:t>alpelisib</a:t>
            </a:r>
            <a:r>
              <a:rPr sz="1500" b="1" spc="-38" dirty="0">
                <a:solidFill>
                  <a:srgbClr val="FFFFFF"/>
                </a:solidFill>
                <a:latin typeface="Arial"/>
                <a:cs typeface="Arial"/>
              </a:rPr>
              <a:t> </a:t>
            </a:r>
            <a:r>
              <a:rPr sz="1500" b="1" dirty="0">
                <a:solidFill>
                  <a:srgbClr val="FFFFFF"/>
                </a:solidFill>
                <a:latin typeface="Arial"/>
                <a:cs typeface="Arial"/>
              </a:rPr>
              <a:t>to</a:t>
            </a:r>
            <a:r>
              <a:rPr sz="1500" b="1" spc="-8" dirty="0">
                <a:solidFill>
                  <a:srgbClr val="FFFFFF"/>
                </a:solidFill>
                <a:latin typeface="Arial"/>
                <a:cs typeface="Arial"/>
              </a:rPr>
              <a:t> </a:t>
            </a:r>
            <a:r>
              <a:rPr sz="1500" b="1" dirty="0">
                <a:solidFill>
                  <a:srgbClr val="FFFFFF"/>
                </a:solidFill>
                <a:latin typeface="Arial"/>
                <a:cs typeface="Arial"/>
              </a:rPr>
              <a:t>fulvestrant </a:t>
            </a:r>
            <a:r>
              <a:rPr sz="1500" b="1" spc="-19" dirty="0">
                <a:solidFill>
                  <a:srgbClr val="FFFFFF"/>
                </a:solidFill>
                <a:latin typeface="Arial"/>
                <a:cs typeface="Arial"/>
              </a:rPr>
              <a:t>in</a:t>
            </a:r>
            <a:endParaRPr sz="1500">
              <a:latin typeface="Arial"/>
              <a:cs typeface="Arial"/>
            </a:endParaRPr>
          </a:p>
          <a:p>
            <a:pPr marL="4286" algn="ctr"/>
            <a:r>
              <a:rPr sz="1500" b="1" i="1" spc="-8" dirty="0">
                <a:solidFill>
                  <a:srgbClr val="FFFFFF"/>
                </a:solidFill>
                <a:latin typeface="Arial-BoldItalicMT"/>
                <a:cs typeface="Arial-BoldItalicMT"/>
              </a:rPr>
              <a:t>PIK3CA</a:t>
            </a:r>
            <a:r>
              <a:rPr sz="1500" b="1" spc="-8" dirty="0">
                <a:solidFill>
                  <a:srgbClr val="FFFFFF"/>
                </a:solidFill>
                <a:latin typeface="Arial"/>
                <a:cs typeface="Arial"/>
              </a:rPr>
              <a:t>-</a:t>
            </a:r>
            <a:r>
              <a:rPr sz="1500" b="1" dirty="0">
                <a:solidFill>
                  <a:srgbClr val="FFFFFF"/>
                </a:solidFill>
                <a:latin typeface="Arial"/>
                <a:cs typeface="Arial"/>
              </a:rPr>
              <a:t>mutated</a:t>
            </a:r>
            <a:r>
              <a:rPr sz="1500" b="1" spc="8" dirty="0">
                <a:solidFill>
                  <a:srgbClr val="FFFFFF"/>
                </a:solidFill>
                <a:latin typeface="Arial"/>
                <a:cs typeface="Arial"/>
              </a:rPr>
              <a:t> </a:t>
            </a:r>
            <a:r>
              <a:rPr sz="1500" b="1" dirty="0">
                <a:solidFill>
                  <a:srgbClr val="FFFFFF"/>
                </a:solidFill>
                <a:latin typeface="Arial"/>
                <a:cs typeface="Arial"/>
              </a:rPr>
              <a:t>HR+/HER2−</a:t>
            </a:r>
            <a:r>
              <a:rPr sz="1500" b="1" spc="26" dirty="0">
                <a:solidFill>
                  <a:srgbClr val="FFFFFF"/>
                </a:solidFill>
                <a:latin typeface="Arial"/>
                <a:cs typeface="Arial"/>
              </a:rPr>
              <a:t> </a:t>
            </a:r>
            <a:r>
              <a:rPr sz="1500" b="1" spc="-19" dirty="0">
                <a:solidFill>
                  <a:srgbClr val="FFFFFF"/>
                </a:solidFill>
                <a:latin typeface="Arial"/>
                <a:cs typeface="Arial"/>
              </a:rPr>
              <a:t>BC</a:t>
            </a:r>
            <a:endParaRPr sz="1500">
              <a:latin typeface="Arial"/>
              <a:cs typeface="Arial"/>
            </a:endParaRPr>
          </a:p>
        </p:txBody>
      </p:sp>
      <p:sp>
        <p:nvSpPr>
          <p:cNvPr id="6" name="object 6"/>
          <p:cNvSpPr txBox="1"/>
          <p:nvPr/>
        </p:nvSpPr>
        <p:spPr>
          <a:xfrm>
            <a:off x="906304" y="4203620"/>
            <a:ext cx="5102066" cy="332783"/>
          </a:xfrm>
          <a:prstGeom prst="rect">
            <a:avLst/>
          </a:prstGeom>
        </p:spPr>
        <p:txBody>
          <a:bodyPr vert="horz" wrap="square" lIns="0" tIns="9525" rIns="0" bIns="0" rtlCol="0">
            <a:spAutoFit/>
          </a:bodyPr>
          <a:lstStyle/>
          <a:p>
            <a:pPr marL="9525">
              <a:spcBef>
                <a:spcPts val="75"/>
              </a:spcBef>
            </a:pPr>
            <a:r>
              <a:rPr sz="1050" i="1" dirty="0">
                <a:solidFill>
                  <a:srgbClr val="46474F"/>
                </a:solidFill>
                <a:latin typeface="Arial"/>
                <a:cs typeface="Arial"/>
              </a:rPr>
              <a:t>PIK3CA</a:t>
            </a:r>
            <a:r>
              <a:rPr sz="1050" i="1" spc="-15" dirty="0">
                <a:solidFill>
                  <a:srgbClr val="46474F"/>
                </a:solidFill>
                <a:latin typeface="Arial"/>
                <a:cs typeface="Arial"/>
              </a:rPr>
              <a:t> </a:t>
            </a:r>
            <a:r>
              <a:rPr sz="1050" dirty="0">
                <a:solidFill>
                  <a:srgbClr val="46474F"/>
                </a:solidFill>
                <a:latin typeface="Arial"/>
                <a:cs typeface="Arial"/>
              </a:rPr>
              <a:t>mutations</a:t>
            </a:r>
            <a:r>
              <a:rPr sz="1050" spc="-30" dirty="0">
                <a:solidFill>
                  <a:srgbClr val="46474F"/>
                </a:solidFill>
                <a:latin typeface="Arial"/>
                <a:cs typeface="Arial"/>
              </a:rPr>
              <a:t> </a:t>
            </a:r>
            <a:r>
              <a:rPr sz="1050" dirty="0">
                <a:solidFill>
                  <a:srgbClr val="46474F"/>
                </a:solidFill>
                <a:latin typeface="Arial"/>
                <a:cs typeface="Arial"/>
              </a:rPr>
              <a:t>were detected</a:t>
            </a:r>
            <a:r>
              <a:rPr sz="1050" spc="-15" dirty="0">
                <a:solidFill>
                  <a:srgbClr val="46474F"/>
                </a:solidFill>
                <a:latin typeface="Arial"/>
                <a:cs typeface="Arial"/>
              </a:rPr>
              <a:t> </a:t>
            </a:r>
            <a:r>
              <a:rPr sz="1050" dirty="0">
                <a:solidFill>
                  <a:srgbClr val="46474F"/>
                </a:solidFill>
                <a:latin typeface="Arial"/>
                <a:cs typeface="Arial"/>
              </a:rPr>
              <a:t>using</a:t>
            </a:r>
            <a:r>
              <a:rPr sz="1050" spc="-30" dirty="0">
                <a:solidFill>
                  <a:srgbClr val="46474F"/>
                </a:solidFill>
                <a:latin typeface="Arial"/>
                <a:cs typeface="Arial"/>
              </a:rPr>
              <a:t> </a:t>
            </a:r>
            <a:r>
              <a:rPr sz="1050" dirty="0">
                <a:solidFill>
                  <a:srgbClr val="46474F"/>
                </a:solidFill>
                <a:latin typeface="Arial"/>
                <a:cs typeface="Arial"/>
              </a:rPr>
              <a:t>an</a:t>
            </a:r>
            <a:r>
              <a:rPr sz="1050" spc="-15" dirty="0">
                <a:solidFill>
                  <a:srgbClr val="46474F"/>
                </a:solidFill>
                <a:latin typeface="Arial"/>
                <a:cs typeface="Arial"/>
              </a:rPr>
              <a:t> </a:t>
            </a:r>
            <a:r>
              <a:rPr sz="1050" dirty="0">
                <a:solidFill>
                  <a:srgbClr val="46474F"/>
                </a:solidFill>
                <a:latin typeface="Arial"/>
                <a:cs typeface="Arial"/>
              </a:rPr>
              <a:t>alternative</a:t>
            </a:r>
            <a:r>
              <a:rPr sz="1050" spc="-15" dirty="0">
                <a:solidFill>
                  <a:srgbClr val="46474F"/>
                </a:solidFill>
                <a:latin typeface="Arial"/>
                <a:cs typeface="Arial"/>
              </a:rPr>
              <a:t> </a:t>
            </a:r>
            <a:r>
              <a:rPr sz="1050" dirty="0">
                <a:solidFill>
                  <a:srgbClr val="46474F"/>
                </a:solidFill>
                <a:latin typeface="Arial"/>
                <a:cs typeface="Arial"/>
              </a:rPr>
              <a:t>tumour</a:t>
            </a:r>
            <a:r>
              <a:rPr sz="1050" spc="-30" dirty="0">
                <a:solidFill>
                  <a:srgbClr val="46474F"/>
                </a:solidFill>
                <a:latin typeface="Arial"/>
                <a:cs typeface="Arial"/>
              </a:rPr>
              <a:t> </a:t>
            </a:r>
            <a:r>
              <a:rPr sz="1050" spc="-8" dirty="0">
                <a:solidFill>
                  <a:srgbClr val="46474F"/>
                </a:solidFill>
                <a:latin typeface="Arial"/>
                <a:cs typeface="Arial"/>
              </a:rPr>
              <a:t>tissue-</a:t>
            </a:r>
            <a:r>
              <a:rPr sz="1050" dirty="0">
                <a:solidFill>
                  <a:srgbClr val="46474F"/>
                </a:solidFill>
                <a:latin typeface="Arial"/>
                <a:cs typeface="Arial"/>
              </a:rPr>
              <a:t>based</a:t>
            </a:r>
            <a:r>
              <a:rPr sz="1050" spc="-30" dirty="0">
                <a:solidFill>
                  <a:srgbClr val="46474F"/>
                </a:solidFill>
                <a:latin typeface="Arial"/>
                <a:cs typeface="Arial"/>
              </a:rPr>
              <a:t> </a:t>
            </a:r>
            <a:r>
              <a:rPr sz="1050" spc="-8" dirty="0">
                <a:solidFill>
                  <a:srgbClr val="46474F"/>
                </a:solidFill>
                <a:latin typeface="Arial"/>
                <a:cs typeface="Arial"/>
              </a:rPr>
              <a:t>companion</a:t>
            </a:r>
            <a:endParaRPr sz="1050">
              <a:latin typeface="Arial"/>
              <a:cs typeface="Arial"/>
            </a:endParaRPr>
          </a:p>
          <a:p>
            <a:pPr marL="9525"/>
            <a:r>
              <a:rPr sz="1050" dirty="0">
                <a:solidFill>
                  <a:srgbClr val="46474F"/>
                </a:solidFill>
                <a:latin typeface="Arial"/>
                <a:cs typeface="Arial"/>
              </a:rPr>
              <a:t>diagnostic</a:t>
            </a:r>
            <a:r>
              <a:rPr sz="1050" spc="-34" dirty="0">
                <a:solidFill>
                  <a:srgbClr val="46474F"/>
                </a:solidFill>
                <a:latin typeface="Arial"/>
                <a:cs typeface="Arial"/>
              </a:rPr>
              <a:t> </a:t>
            </a:r>
            <a:r>
              <a:rPr sz="1050" dirty="0">
                <a:solidFill>
                  <a:srgbClr val="46474F"/>
                </a:solidFill>
                <a:latin typeface="Arial"/>
                <a:cs typeface="Arial"/>
              </a:rPr>
              <a:t>PCR</a:t>
            </a:r>
            <a:r>
              <a:rPr sz="1050" spc="-19" dirty="0">
                <a:solidFill>
                  <a:srgbClr val="46474F"/>
                </a:solidFill>
                <a:latin typeface="Arial"/>
                <a:cs typeface="Arial"/>
              </a:rPr>
              <a:t> </a:t>
            </a:r>
            <a:r>
              <a:rPr sz="1050" dirty="0">
                <a:solidFill>
                  <a:srgbClr val="46474F"/>
                </a:solidFill>
                <a:latin typeface="Arial"/>
                <a:cs typeface="Arial"/>
              </a:rPr>
              <a:t>test for</a:t>
            </a:r>
            <a:r>
              <a:rPr sz="1050" spc="-8" dirty="0">
                <a:solidFill>
                  <a:srgbClr val="46474F"/>
                </a:solidFill>
                <a:latin typeface="Arial"/>
                <a:cs typeface="Arial"/>
              </a:rPr>
              <a:t> </a:t>
            </a:r>
            <a:r>
              <a:rPr sz="1050" spc="-26" dirty="0">
                <a:solidFill>
                  <a:srgbClr val="46474F"/>
                </a:solidFill>
                <a:latin typeface="Arial"/>
                <a:cs typeface="Arial"/>
              </a:rPr>
              <a:t>11 </a:t>
            </a:r>
            <a:r>
              <a:rPr sz="1050" dirty="0">
                <a:solidFill>
                  <a:srgbClr val="46474F"/>
                </a:solidFill>
                <a:latin typeface="Arial"/>
                <a:cs typeface="Arial"/>
              </a:rPr>
              <a:t>mutations,</a:t>
            </a:r>
            <a:r>
              <a:rPr sz="1050" spc="-11" dirty="0">
                <a:solidFill>
                  <a:srgbClr val="46474F"/>
                </a:solidFill>
                <a:latin typeface="Arial"/>
                <a:cs typeface="Arial"/>
              </a:rPr>
              <a:t> </a:t>
            </a:r>
            <a:r>
              <a:rPr sz="1050" dirty="0">
                <a:solidFill>
                  <a:srgbClr val="46474F"/>
                </a:solidFill>
                <a:latin typeface="Arial"/>
                <a:cs typeface="Arial"/>
              </a:rPr>
              <a:t>including</a:t>
            </a:r>
            <a:r>
              <a:rPr sz="1050" spc="-38" dirty="0">
                <a:solidFill>
                  <a:srgbClr val="46474F"/>
                </a:solidFill>
                <a:latin typeface="Arial"/>
                <a:cs typeface="Arial"/>
              </a:rPr>
              <a:t> </a:t>
            </a:r>
            <a:r>
              <a:rPr sz="1050" dirty="0">
                <a:solidFill>
                  <a:srgbClr val="46474F"/>
                </a:solidFill>
                <a:latin typeface="Arial"/>
                <a:cs typeface="Arial"/>
              </a:rPr>
              <a:t>the</a:t>
            </a:r>
            <a:r>
              <a:rPr sz="1050" spc="-8" dirty="0">
                <a:solidFill>
                  <a:srgbClr val="46474F"/>
                </a:solidFill>
                <a:latin typeface="Arial"/>
                <a:cs typeface="Arial"/>
              </a:rPr>
              <a:t> </a:t>
            </a:r>
            <a:r>
              <a:rPr sz="1050" dirty="0">
                <a:solidFill>
                  <a:srgbClr val="46474F"/>
                </a:solidFill>
                <a:latin typeface="Arial"/>
                <a:cs typeface="Arial"/>
              </a:rPr>
              <a:t>most</a:t>
            </a:r>
            <a:r>
              <a:rPr sz="1050" spc="-11" dirty="0">
                <a:solidFill>
                  <a:srgbClr val="46474F"/>
                </a:solidFill>
                <a:latin typeface="Arial"/>
                <a:cs typeface="Arial"/>
              </a:rPr>
              <a:t> </a:t>
            </a:r>
            <a:r>
              <a:rPr sz="1050" dirty="0">
                <a:solidFill>
                  <a:srgbClr val="46474F"/>
                </a:solidFill>
                <a:latin typeface="Arial"/>
                <a:cs typeface="Arial"/>
              </a:rPr>
              <a:t>common</a:t>
            </a:r>
            <a:r>
              <a:rPr sz="1050" spc="-53" dirty="0">
                <a:solidFill>
                  <a:srgbClr val="46474F"/>
                </a:solidFill>
                <a:latin typeface="Arial"/>
                <a:cs typeface="Arial"/>
              </a:rPr>
              <a:t> </a:t>
            </a:r>
            <a:r>
              <a:rPr sz="1050" spc="-8" dirty="0">
                <a:solidFill>
                  <a:srgbClr val="46474F"/>
                </a:solidFill>
                <a:latin typeface="Arial"/>
                <a:cs typeface="Arial"/>
              </a:rPr>
              <a:t>hotspots</a:t>
            </a:r>
            <a:endParaRPr sz="1050">
              <a:latin typeface="Arial"/>
              <a:cs typeface="Arial"/>
            </a:endParaRPr>
          </a:p>
        </p:txBody>
      </p:sp>
      <p:grpSp>
        <p:nvGrpSpPr>
          <p:cNvPr id="7" name="object 7"/>
          <p:cNvGrpSpPr/>
          <p:nvPr/>
        </p:nvGrpSpPr>
        <p:grpSpPr>
          <a:xfrm>
            <a:off x="685800" y="1442561"/>
            <a:ext cx="7772400" cy="2935605"/>
            <a:chOff x="914400" y="1920240"/>
            <a:chExt cx="10363200" cy="3914140"/>
          </a:xfrm>
        </p:grpSpPr>
        <p:pic>
          <p:nvPicPr>
            <p:cNvPr id="8" name="object 8"/>
            <p:cNvPicPr/>
            <p:nvPr/>
          </p:nvPicPr>
          <p:blipFill>
            <a:blip r:embed="rId2" cstate="screen">
              <a:extLst>
                <a:ext uri="{28A0092B-C50C-407E-A947-70E740481C1C}">
                  <a14:useLocalDpi xmlns:a14="http://schemas.microsoft.com/office/drawing/2010/main"/>
                </a:ext>
              </a:extLst>
            </a:blip>
            <a:stretch>
              <a:fillRect/>
            </a:stretch>
          </p:blipFill>
          <p:spPr>
            <a:xfrm>
              <a:off x="982980" y="1920240"/>
              <a:ext cx="10294619" cy="3738879"/>
            </a:xfrm>
            <a:prstGeom prst="rect">
              <a:avLst/>
            </a:prstGeom>
          </p:spPr>
        </p:pic>
        <p:sp>
          <p:nvSpPr>
            <p:cNvPr id="9" name="object 9"/>
            <p:cNvSpPr/>
            <p:nvPr/>
          </p:nvSpPr>
          <p:spPr>
            <a:xfrm>
              <a:off x="914400" y="5062220"/>
              <a:ext cx="147320" cy="772160"/>
            </a:xfrm>
            <a:custGeom>
              <a:avLst/>
              <a:gdLst/>
              <a:ahLst/>
              <a:cxnLst/>
              <a:rect l="l" t="t" r="r" b="b"/>
              <a:pathLst>
                <a:path w="147319" h="772160">
                  <a:moveTo>
                    <a:pt x="147319" y="0"/>
                  </a:moveTo>
                  <a:lnTo>
                    <a:pt x="0" y="0"/>
                  </a:lnTo>
                  <a:lnTo>
                    <a:pt x="0" y="772159"/>
                  </a:lnTo>
                  <a:lnTo>
                    <a:pt x="147319" y="772159"/>
                  </a:lnTo>
                  <a:lnTo>
                    <a:pt x="147319" y="0"/>
                  </a:lnTo>
                  <a:close/>
                </a:path>
              </a:pathLst>
            </a:custGeom>
            <a:solidFill>
              <a:srgbClr val="FFFFFF"/>
            </a:solidFill>
          </p:spPr>
          <p:txBody>
            <a:bodyPr wrap="square" lIns="0" tIns="0" rIns="0" bIns="0" rtlCol="0"/>
            <a:lstStyle/>
            <a:p>
              <a:endParaRPr sz="1800"/>
            </a:p>
          </p:txBody>
        </p:sp>
      </p:grpSp>
    </p:spTree>
    <p:extLst>
      <p:ext uri="{BB962C8B-B14F-4D97-AF65-F5344CB8AC3E}">
        <p14:creationId xmlns:p14="http://schemas.microsoft.com/office/powerpoint/2010/main" val="21208312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205740" y="1509234"/>
            <a:ext cx="4518659" cy="2243615"/>
          </a:xfrm>
          <a:prstGeom prst="rect">
            <a:avLst/>
          </a:prstGeom>
        </p:spPr>
      </p:pic>
      <p:sp>
        <p:nvSpPr>
          <p:cNvPr id="4" name="object 4"/>
          <p:cNvSpPr txBox="1"/>
          <p:nvPr/>
        </p:nvSpPr>
        <p:spPr>
          <a:xfrm>
            <a:off x="196691" y="239331"/>
            <a:ext cx="6707505" cy="866584"/>
          </a:xfrm>
          <a:prstGeom prst="rect">
            <a:avLst/>
          </a:prstGeom>
        </p:spPr>
        <p:txBody>
          <a:bodyPr vert="horz" wrap="square" lIns="0" tIns="157163" rIns="0" bIns="0" rtlCol="0">
            <a:spAutoFit/>
          </a:bodyPr>
          <a:lstStyle/>
          <a:p>
            <a:pPr marL="9525">
              <a:spcBef>
                <a:spcPts val="1238"/>
              </a:spcBef>
            </a:pPr>
            <a:r>
              <a:rPr sz="2000" b="1" spc="-26" dirty="0">
                <a:solidFill>
                  <a:srgbClr val="222C3C"/>
                </a:solidFill>
                <a:latin typeface="Arial"/>
                <a:cs typeface="Arial"/>
              </a:rPr>
              <a:t>SOLAR-</a:t>
            </a:r>
            <a:r>
              <a:rPr sz="2000" b="1" dirty="0">
                <a:solidFill>
                  <a:srgbClr val="222C3C"/>
                </a:solidFill>
                <a:latin typeface="Arial"/>
                <a:cs typeface="Arial"/>
              </a:rPr>
              <a:t>1</a:t>
            </a:r>
            <a:r>
              <a:rPr sz="2000" b="1" spc="41" dirty="0">
                <a:solidFill>
                  <a:srgbClr val="222C3C"/>
                </a:solidFill>
                <a:latin typeface="Arial"/>
                <a:cs typeface="Arial"/>
              </a:rPr>
              <a:t> </a:t>
            </a:r>
            <a:r>
              <a:rPr sz="2000" b="1" dirty="0">
                <a:solidFill>
                  <a:srgbClr val="222C3C"/>
                </a:solidFill>
                <a:latin typeface="Arial"/>
                <a:cs typeface="Arial"/>
              </a:rPr>
              <a:t>(Phase</a:t>
            </a:r>
            <a:r>
              <a:rPr sz="2000" b="1" spc="-11" dirty="0">
                <a:solidFill>
                  <a:srgbClr val="222C3C"/>
                </a:solidFill>
                <a:latin typeface="Arial"/>
                <a:cs typeface="Arial"/>
              </a:rPr>
              <a:t> </a:t>
            </a:r>
            <a:r>
              <a:rPr sz="2000" b="1" dirty="0">
                <a:solidFill>
                  <a:srgbClr val="222C3C"/>
                </a:solidFill>
                <a:latin typeface="Arial"/>
                <a:cs typeface="Arial"/>
              </a:rPr>
              <a:t>3):</a:t>
            </a:r>
            <a:r>
              <a:rPr sz="2000" b="1" spc="-19" dirty="0">
                <a:solidFill>
                  <a:srgbClr val="222C3C"/>
                </a:solidFill>
                <a:latin typeface="Arial"/>
                <a:cs typeface="Arial"/>
              </a:rPr>
              <a:t> </a:t>
            </a:r>
            <a:r>
              <a:rPr sz="2000" b="1" dirty="0">
                <a:solidFill>
                  <a:srgbClr val="222C3C"/>
                </a:solidFill>
                <a:latin typeface="Arial"/>
                <a:cs typeface="Arial"/>
              </a:rPr>
              <a:t>Fulvestrant</a:t>
            </a:r>
            <a:r>
              <a:rPr sz="2000" b="1" spc="38" dirty="0">
                <a:solidFill>
                  <a:srgbClr val="222C3C"/>
                </a:solidFill>
                <a:latin typeface="Arial"/>
                <a:cs typeface="Arial"/>
              </a:rPr>
              <a:t> </a:t>
            </a:r>
            <a:r>
              <a:rPr sz="2000" b="1" spc="56" dirty="0">
                <a:solidFill>
                  <a:srgbClr val="222C3C"/>
                </a:solidFill>
                <a:latin typeface="Arial"/>
                <a:cs typeface="Arial"/>
              </a:rPr>
              <a:t>±</a:t>
            </a:r>
            <a:r>
              <a:rPr sz="2000" b="1" spc="-127" dirty="0">
                <a:solidFill>
                  <a:srgbClr val="222C3C"/>
                </a:solidFill>
                <a:latin typeface="Arial"/>
                <a:cs typeface="Arial"/>
              </a:rPr>
              <a:t> </a:t>
            </a:r>
            <a:r>
              <a:rPr sz="2000" b="1" spc="-8" dirty="0" err="1">
                <a:solidFill>
                  <a:srgbClr val="222C3C"/>
                </a:solidFill>
                <a:latin typeface="Arial"/>
                <a:cs typeface="Arial"/>
              </a:rPr>
              <a:t>Alpelisib</a:t>
            </a:r>
            <a:endParaRPr lang="en-US" sz="2000" b="1" spc="-8" dirty="0">
              <a:latin typeface="Arial"/>
              <a:cs typeface="Arial"/>
            </a:endParaRPr>
          </a:p>
          <a:p>
            <a:pPr marL="9525">
              <a:spcBef>
                <a:spcPts val="1238"/>
              </a:spcBef>
            </a:pPr>
            <a:r>
              <a:rPr sz="1600" dirty="0">
                <a:solidFill>
                  <a:srgbClr val="222C3C"/>
                </a:solidFill>
                <a:latin typeface="Arial"/>
                <a:cs typeface="Arial"/>
              </a:rPr>
              <a:t>(Progression</a:t>
            </a:r>
            <a:r>
              <a:rPr sz="1600" spc="-15" dirty="0">
                <a:solidFill>
                  <a:srgbClr val="222C3C"/>
                </a:solidFill>
                <a:latin typeface="Arial"/>
                <a:cs typeface="Arial"/>
              </a:rPr>
              <a:t> </a:t>
            </a:r>
            <a:r>
              <a:rPr sz="1600" dirty="0">
                <a:solidFill>
                  <a:srgbClr val="222C3C"/>
                </a:solidFill>
                <a:latin typeface="Arial"/>
                <a:cs typeface="Arial"/>
              </a:rPr>
              <a:t>on</a:t>
            </a:r>
            <a:r>
              <a:rPr sz="1600" spc="-11" dirty="0">
                <a:solidFill>
                  <a:srgbClr val="222C3C"/>
                </a:solidFill>
                <a:latin typeface="Arial"/>
                <a:cs typeface="Arial"/>
              </a:rPr>
              <a:t> </a:t>
            </a:r>
            <a:r>
              <a:rPr sz="1600" dirty="0">
                <a:solidFill>
                  <a:srgbClr val="222C3C"/>
                </a:solidFill>
                <a:latin typeface="Arial"/>
                <a:cs typeface="Arial"/>
              </a:rPr>
              <a:t>or</a:t>
            </a:r>
            <a:r>
              <a:rPr sz="1600" spc="-23" dirty="0">
                <a:solidFill>
                  <a:srgbClr val="222C3C"/>
                </a:solidFill>
                <a:latin typeface="Arial"/>
                <a:cs typeface="Arial"/>
              </a:rPr>
              <a:t> </a:t>
            </a:r>
            <a:r>
              <a:rPr sz="1600" dirty="0">
                <a:solidFill>
                  <a:srgbClr val="222C3C"/>
                </a:solidFill>
                <a:latin typeface="Arial"/>
                <a:cs typeface="Arial"/>
              </a:rPr>
              <a:t>after</a:t>
            </a:r>
            <a:r>
              <a:rPr sz="1600" spc="-124" dirty="0">
                <a:solidFill>
                  <a:srgbClr val="222C3C"/>
                </a:solidFill>
                <a:latin typeface="Arial"/>
                <a:cs typeface="Arial"/>
              </a:rPr>
              <a:t> </a:t>
            </a:r>
            <a:r>
              <a:rPr sz="1600" spc="-19" dirty="0">
                <a:solidFill>
                  <a:srgbClr val="222C3C"/>
                </a:solidFill>
                <a:latin typeface="Arial"/>
                <a:cs typeface="Arial"/>
              </a:rPr>
              <a:t>AI)</a:t>
            </a:r>
            <a:endParaRPr sz="1600" dirty="0">
              <a:latin typeface="Arial"/>
              <a:cs typeface="Arial"/>
            </a:endParaRPr>
          </a:p>
        </p:txBody>
      </p:sp>
      <p:sp>
        <p:nvSpPr>
          <p:cNvPr id="5" name="object 5"/>
          <p:cNvSpPr txBox="1"/>
          <p:nvPr/>
        </p:nvSpPr>
        <p:spPr>
          <a:xfrm>
            <a:off x="5160645" y="4774600"/>
            <a:ext cx="3983355" cy="268663"/>
          </a:xfrm>
          <a:prstGeom prst="rect">
            <a:avLst/>
          </a:prstGeom>
        </p:spPr>
        <p:txBody>
          <a:bodyPr vert="horz" wrap="square" lIns="0" tIns="9525" rIns="0" bIns="0" rtlCol="0">
            <a:spAutoFit/>
          </a:bodyPr>
          <a:lstStyle/>
          <a:p>
            <a:pPr>
              <a:lnSpc>
                <a:spcPct val="100000"/>
              </a:lnSpc>
            </a:pPr>
            <a:endParaRPr lang="en-US" sz="600" dirty="0">
              <a:latin typeface="Arial"/>
              <a:cs typeface="Arial"/>
            </a:endParaRPr>
          </a:p>
          <a:p>
            <a:pPr marL="9525">
              <a:spcBef>
                <a:spcPts val="382"/>
              </a:spcBef>
            </a:pPr>
            <a:r>
              <a:rPr lang="en-US" sz="750" b="1" spc="-38" dirty="0">
                <a:latin typeface="Arial"/>
                <a:cs typeface="Arial"/>
              </a:rPr>
              <a:t>Andre</a:t>
            </a:r>
            <a:r>
              <a:rPr lang="en-US" sz="750" b="1" spc="-45" dirty="0">
                <a:latin typeface="Arial"/>
                <a:cs typeface="Arial"/>
              </a:rPr>
              <a:t> </a:t>
            </a:r>
            <a:r>
              <a:rPr lang="en-US" sz="750" b="1" spc="-26" dirty="0">
                <a:latin typeface="Arial"/>
                <a:cs typeface="Arial"/>
              </a:rPr>
              <a:t>F,</a:t>
            </a:r>
            <a:r>
              <a:rPr lang="en-US" sz="750" b="1" spc="-30" dirty="0">
                <a:latin typeface="Arial"/>
                <a:cs typeface="Arial"/>
              </a:rPr>
              <a:t> </a:t>
            </a:r>
            <a:r>
              <a:rPr lang="en-US" sz="750" b="1" dirty="0">
                <a:latin typeface="Arial"/>
                <a:cs typeface="Arial"/>
              </a:rPr>
              <a:t>et</a:t>
            </a:r>
            <a:r>
              <a:rPr lang="en-US" sz="750" b="1" spc="-34" dirty="0">
                <a:latin typeface="Arial"/>
                <a:cs typeface="Arial"/>
              </a:rPr>
              <a:t> </a:t>
            </a:r>
            <a:r>
              <a:rPr lang="en-US" sz="750" b="1" spc="-19" dirty="0">
                <a:latin typeface="Arial"/>
                <a:cs typeface="Arial"/>
              </a:rPr>
              <a:t>al.</a:t>
            </a:r>
            <a:r>
              <a:rPr lang="en-US" sz="750" b="1" spc="-56" dirty="0">
                <a:latin typeface="Arial"/>
                <a:cs typeface="Arial"/>
              </a:rPr>
              <a:t> </a:t>
            </a:r>
            <a:r>
              <a:rPr lang="en-US" sz="750" b="1" dirty="0">
                <a:latin typeface="Arial"/>
                <a:cs typeface="Arial"/>
              </a:rPr>
              <a:t>N</a:t>
            </a:r>
            <a:r>
              <a:rPr lang="en-US" sz="750" b="1" spc="-41" dirty="0">
                <a:latin typeface="Arial"/>
                <a:cs typeface="Arial"/>
              </a:rPr>
              <a:t> </a:t>
            </a:r>
            <a:r>
              <a:rPr lang="en-US" sz="750" b="1" spc="-56" dirty="0" err="1">
                <a:latin typeface="Arial"/>
                <a:cs typeface="Arial"/>
              </a:rPr>
              <a:t>Engl</a:t>
            </a:r>
            <a:r>
              <a:rPr lang="en-US" sz="750" b="1" spc="-23" dirty="0">
                <a:latin typeface="Arial"/>
                <a:cs typeface="Arial"/>
              </a:rPr>
              <a:t> </a:t>
            </a:r>
            <a:r>
              <a:rPr lang="en-US" sz="750" b="1" spc="-124" dirty="0">
                <a:latin typeface="Arial"/>
                <a:cs typeface="Arial"/>
              </a:rPr>
              <a:t>J</a:t>
            </a:r>
            <a:r>
              <a:rPr lang="en-US" sz="750" b="1" spc="-38" dirty="0">
                <a:latin typeface="Arial"/>
                <a:cs typeface="Arial"/>
              </a:rPr>
              <a:t> </a:t>
            </a:r>
            <a:r>
              <a:rPr lang="en-US" sz="750" b="1" spc="-26" dirty="0">
                <a:latin typeface="Arial"/>
                <a:cs typeface="Arial"/>
              </a:rPr>
              <a:t>Med.</a:t>
            </a:r>
            <a:r>
              <a:rPr lang="en-US" sz="750" b="1" spc="-41" dirty="0">
                <a:latin typeface="Arial"/>
                <a:cs typeface="Arial"/>
              </a:rPr>
              <a:t> </a:t>
            </a:r>
            <a:r>
              <a:rPr lang="en-US" sz="750" b="1" spc="-30" dirty="0">
                <a:latin typeface="Arial"/>
                <a:cs typeface="Arial"/>
              </a:rPr>
              <a:t>2019;380:1929-</a:t>
            </a:r>
            <a:r>
              <a:rPr lang="en-US" sz="750" b="1" spc="-34" dirty="0">
                <a:latin typeface="Arial"/>
                <a:cs typeface="Arial"/>
              </a:rPr>
              <a:t>1940. </a:t>
            </a:r>
            <a:r>
              <a:rPr lang="en-US" sz="750" b="1" spc="-49" dirty="0">
                <a:latin typeface="Arial"/>
                <a:cs typeface="Arial"/>
              </a:rPr>
              <a:t>Andre</a:t>
            </a:r>
            <a:r>
              <a:rPr lang="en-US" sz="750" b="1" spc="-30" dirty="0">
                <a:latin typeface="Arial"/>
                <a:cs typeface="Arial"/>
              </a:rPr>
              <a:t> </a:t>
            </a:r>
            <a:r>
              <a:rPr lang="en-US" sz="750" b="1" spc="-26" dirty="0">
                <a:latin typeface="Arial"/>
                <a:cs typeface="Arial"/>
              </a:rPr>
              <a:t>F,</a:t>
            </a:r>
            <a:r>
              <a:rPr lang="en-US" sz="750" b="1" spc="-34" dirty="0">
                <a:latin typeface="Arial"/>
                <a:cs typeface="Arial"/>
              </a:rPr>
              <a:t> </a:t>
            </a:r>
            <a:r>
              <a:rPr lang="en-US" sz="750" b="1" dirty="0">
                <a:latin typeface="Arial"/>
                <a:cs typeface="Arial"/>
              </a:rPr>
              <a:t>et</a:t>
            </a:r>
            <a:r>
              <a:rPr lang="en-US" sz="750" b="1" spc="-30" dirty="0">
                <a:latin typeface="Arial"/>
                <a:cs typeface="Arial"/>
              </a:rPr>
              <a:t> </a:t>
            </a:r>
            <a:r>
              <a:rPr lang="en-US" sz="750" b="1" spc="-19" dirty="0">
                <a:latin typeface="Arial"/>
                <a:cs typeface="Arial"/>
              </a:rPr>
              <a:t>al.</a:t>
            </a:r>
            <a:r>
              <a:rPr lang="en-US" sz="750" b="1" spc="-53" dirty="0">
                <a:latin typeface="Arial"/>
                <a:cs typeface="Arial"/>
              </a:rPr>
              <a:t> Ann</a:t>
            </a:r>
            <a:r>
              <a:rPr lang="en-US" sz="750" b="1" spc="-45" dirty="0">
                <a:latin typeface="Arial"/>
                <a:cs typeface="Arial"/>
              </a:rPr>
              <a:t> </a:t>
            </a:r>
            <a:r>
              <a:rPr lang="en-US" sz="750" b="1" spc="-41" dirty="0">
                <a:latin typeface="Arial"/>
                <a:cs typeface="Arial"/>
              </a:rPr>
              <a:t>Oncol.</a:t>
            </a:r>
            <a:r>
              <a:rPr lang="en-US" sz="750" b="1" spc="-64" dirty="0">
                <a:latin typeface="Arial"/>
                <a:cs typeface="Arial"/>
              </a:rPr>
              <a:t> </a:t>
            </a:r>
            <a:r>
              <a:rPr lang="en-US" sz="750" b="1" spc="-38" dirty="0">
                <a:latin typeface="Arial"/>
                <a:cs typeface="Arial"/>
              </a:rPr>
              <a:t>2021;32:208-</a:t>
            </a:r>
            <a:r>
              <a:rPr lang="en-US" sz="750" b="1" spc="-19" dirty="0">
                <a:latin typeface="Arial"/>
                <a:cs typeface="Arial"/>
              </a:rPr>
              <a:t>217</a:t>
            </a:r>
            <a:endParaRPr lang="en-US" sz="750" dirty="0">
              <a:latin typeface="Arial"/>
              <a:cs typeface="Arial"/>
            </a:endParaRPr>
          </a:p>
        </p:txBody>
      </p:sp>
      <p:sp>
        <p:nvSpPr>
          <p:cNvPr id="6" name="object 6"/>
          <p:cNvSpPr txBox="1"/>
          <p:nvPr/>
        </p:nvSpPr>
        <p:spPr>
          <a:xfrm>
            <a:off x="1618583" y="1681162"/>
            <a:ext cx="2501265" cy="425116"/>
          </a:xfrm>
          <a:prstGeom prst="rect">
            <a:avLst/>
          </a:prstGeom>
        </p:spPr>
        <p:txBody>
          <a:bodyPr vert="horz" wrap="square" lIns="0" tIns="9525" rIns="0" bIns="0" rtlCol="0">
            <a:spAutoFit/>
          </a:bodyPr>
          <a:lstStyle/>
          <a:p>
            <a:pPr marL="9525">
              <a:spcBef>
                <a:spcPts val="75"/>
              </a:spcBef>
            </a:pPr>
            <a:r>
              <a:rPr sz="1350" i="1" spc="-15" dirty="0">
                <a:solidFill>
                  <a:srgbClr val="46474F"/>
                </a:solidFill>
                <a:latin typeface="Arial"/>
                <a:cs typeface="Arial"/>
              </a:rPr>
              <a:t>PIK3CA</a:t>
            </a:r>
            <a:r>
              <a:rPr sz="1350" spc="-15" dirty="0">
                <a:solidFill>
                  <a:srgbClr val="46474F"/>
                </a:solidFill>
                <a:latin typeface="Arial"/>
                <a:cs typeface="Arial"/>
              </a:rPr>
              <a:t>-</a:t>
            </a:r>
            <a:r>
              <a:rPr sz="1350" dirty="0">
                <a:solidFill>
                  <a:srgbClr val="46474F"/>
                </a:solidFill>
                <a:latin typeface="Arial"/>
                <a:cs typeface="Arial"/>
              </a:rPr>
              <a:t>mutated</a:t>
            </a:r>
            <a:r>
              <a:rPr sz="1350" spc="-49" dirty="0">
                <a:solidFill>
                  <a:srgbClr val="46474F"/>
                </a:solidFill>
                <a:latin typeface="Arial"/>
                <a:cs typeface="Arial"/>
              </a:rPr>
              <a:t> </a:t>
            </a:r>
            <a:r>
              <a:rPr sz="1350" dirty="0">
                <a:solidFill>
                  <a:srgbClr val="46474F"/>
                </a:solidFill>
                <a:latin typeface="Arial"/>
                <a:cs typeface="Arial"/>
              </a:rPr>
              <a:t>cohort,</a:t>
            </a:r>
            <a:r>
              <a:rPr sz="1350" spc="-23" dirty="0">
                <a:solidFill>
                  <a:srgbClr val="46474F"/>
                </a:solidFill>
                <a:latin typeface="Arial"/>
                <a:cs typeface="Arial"/>
              </a:rPr>
              <a:t> </a:t>
            </a:r>
            <a:r>
              <a:rPr sz="1350" dirty="0">
                <a:solidFill>
                  <a:srgbClr val="46474F"/>
                </a:solidFill>
                <a:latin typeface="Arial"/>
                <a:cs typeface="Arial"/>
              </a:rPr>
              <a:t>n</a:t>
            </a:r>
            <a:r>
              <a:rPr sz="1350" spc="-23" dirty="0">
                <a:solidFill>
                  <a:srgbClr val="46474F"/>
                </a:solidFill>
                <a:latin typeface="Arial"/>
                <a:cs typeface="Arial"/>
              </a:rPr>
              <a:t> </a:t>
            </a:r>
            <a:r>
              <a:rPr sz="1350" dirty="0">
                <a:solidFill>
                  <a:srgbClr val="46474F"/>
                </a:solidFill>
                <a:latin typeface="Arial"/>
                <a:cs typeface="Arial"/>
              </a:rPr>
              <a:t>=</a:t>
            </a:r>
            <a:r>
              <a:rPr sz="1350" spc="-26" dirty="0">
                <a:solidFill>
                  <a:srgbClr val="46474F"/>
                </a:solidFill>
                <a:latin typeface="Arial"/>
                <a:cs typeface="Arial"/>
              </a:rPr>
              <a:t> </a:t>
            </a:r>
            <a:r>
              <a:rPr sz="1350" spc="-19" dirty="0">
                <a:solidFill>
                  <a:srgbClr val="46474F"/>
                </a:solidFill>
                <a:latin typeface="Arial"/>
                <a:cs typeface="Arial"/>
              </a:rPr>
              <a:t>341</a:t>
            </a:r>
            <a:endParaRPr sz="1350">
              <a:latin typeface="Arial"/>
              <a:cs typeface="Arial"/>
            </a:endParaRPr>
          </a:p>
          <a:p>
            <a:pPr marL="9525"/>
            <a:r>
              <a:rPr sz="1350" dirty="0">
                <a:solidFill>
                  <a:srgbClr val="46474F"/>
                </a:solidFill>
                <a:latin typeface="Arial"/>
                <a:cs typeface="Arial"/>
              </a:rPr>
              <a:t>∆</a:t>
            </a:r>
            <a:r>
              <a:rPr sz="1350" spc="-4" dirty="0">
                <a:solidFill>
                  <a:srgbClr val="46474F"/>
                </a:solidFill>
                <a:latin typeface="Arial"/>
                <a:cs typeface="Arial"/>
              </a:rPr>
              <a:t> </a:t>
            </a:r>
            <a:r>
              <a:rPr sz="1350" dirty="0">
                <a:solidFill>
                  <a:srgbClr val="46474F"/>
                </a:solidFill>
                <a:latin typeface="Arial"/>
                <a:cs typeface="Arial"/>
              </a:rPr>
              <a:t>5.6</a:t>
            </a:r>
            <a:r>
              <a:rPr sz="1350" spc="-4" dirty="0">
                <a:solidFill>
                  <a:srgbClr val="46474F"/>
                </a:solidFill>
                <a:latin typeface="Arial"/>
                <a:cs typeface="Arial"/>
              </a:rPr>
              <a:t> </a:t>
            </a:r>
            <a:r>
              <a:rPr sz="1350" spc="-8" dirty="0">
                <a:solidFill>
                  <a:srgbClr val="46474F"/>
                </a:solidFill>
                <a:latin typeface="Arial"/>
                <a:cs typeface="Arial"/>
              </a:rPr>
              <a:t>months</a:t>
            </a:r>
            <a:endParaRPr sz="1350">
              <a:latin typeface="Arial"/>
              <a:cs typeface="Arial"/>
            </a:endParaRPr>
          </a:p>
        </p:txBody>
      </p:sp>
      <p:sp>
        <p:nvSpPr>
          <p:cNvPr id="7" name="object 7"/>
          <p:cNvSpPr txBox="1"/>
          <p:nvPr/>
        </p:nvSpPr>
        <p:spPr>
          <a:xfrm>
            <a:off x="2465069" y="3924777"/>
            <a:ext cx="3804285" cy="632866"/>
          </a:xfrm>
          <a:prstGeom prst="rect">
            <a:avLst/>
          </a:prstGeom>
        </p:spPr>
        <p:txBody>
          <a:bodyPr vert="horz" wrap="square" lIns="0" tIns="9525" rIns="0" bIns="0" rtlCol="0">
            <a:spAutoFit/>
          </a:bodyPr>
          <a:lstStyle/>
          <a:p>
            <a:pPr marL="38100">
              <a:spcBef>
                <a:spcPts val="75"/>
              </a:spcBef>
            </a:pPr>
            <a:r>
              <a:rPr sz="1350" b="1" dirty="0">
                <a:solidFill>
                  <a:srgbClr val="46474F"/>
                </a:solidFill>
                <a:latin typeface="Arial"/>
                <a:cs typeface="Arial"/>
              </a:rPr>
              <a:t>Median</a:t>
            </a:r>
            <a:r>
              <a:rPr sz="1350" b="1" spc="-23" dirty="0">
                <a:solidFill>
                  <a:srgbClr val="46474F"/>
                </a:solidFill>
                <a:latin typeface="Arial"/>
                <a:cs typeface="Arial"/>
              </a:rPr>
              <a:t> </a:t>
            </a:r>
            <a:r>
              <a:rPr sz="1350" b="1" spc="-8" dirty="0">
                <a:solidFill>
                  <a:srgbClr val="46474F"/>
                </a:solidFill>
                <a:latin typeface="Arial"/>
                <a:cs typeface="Arial"/>
              </a:rPr>
              <a:t>PFS</a:t>
            </a:r>
            <a:r>
              <a:rPr sz="1350" b="1" spc="-11" baseline="25462" dirty="0">
                <a:solidFill>
                  <a:srgbClr val="46474F"/>
                </a:solidFill>
                <a:latin typeface="Arial"/>
                <a:cs typeface="Arial"/>
              </a:rPr>
              <a:t>[a]</a:t>
            </a:r>
            <a:endParaRPr sz="1350" baseline="25462" dirty="0">
              <a:latin typeface="Arial"/>
              <a:cs typeface="Arial"/>
            </a:endParaRPr>
          </a:p>
          <a:p>
            <a:pPr marL="253365" indent="-215265">
              <a:spcBef>
                <a:spcPts val="4"/>
              </a:spcBef>
              <a:buClr>
                <a:srgbClr val="2875B4"/>
              </a:buClr>
              <a:buFont typeface="Wingdings"/>
              <a:buChar char=""/>
              <a:tabLst>
                <a:tab pos="253365" algn="l"/>
              </a:tabLst>
            </a:pPr>
            <a:r>
              <a:rPr sz="1350" spc="-15" dirty="0">
                <a:solidFill>
                  <a:srgbClr val="46474F"/>
                </a:solidFill>
                <a:latin typeface="Arial"/>
                <a:cs typeface="Arial"/>
              </a:rPr>
              <a:t>11.0 </a:t>
            </a:r>
            <a:r>
              <a:rPr sz="1350" dirty="0">
                <a:solidFill>
                  <a:srgbClr val="46474F"/>
                </a:solidFill>
                <a:latin typeface="Arial"/>
                <a:cs typeface="Arial"/>
              </a:rPr>
              <a:t>months</a:t>
            </a:r>
            <a:r>
              <a:rPr sz="1350" spc="-26" dirty="0">
                <a:solidFill>
                  <a:srgbClr val="46474F"/>
                </a:solidFill>
                <a:latin typeface="Arial"/>
                <a:cs typeface="Arial"/>
              </a:rPr>
              <a:t> </a:t>
            </a:r>
            <a:r>
              <a:rPr sz="1350" dirty="0">
                <a:solidFill>
                  <a:srgbClr val="46474F"/>
                </a:solidFill>
                <a:latin typeface="Arial"/>
                <a:cs typeface="Arial"/>
              </a:rPr>
              <a:t>(ALP</a:t>
            </a:r>
            <a:r>
              <a:rPr sz="1350" spc="-26" dirty="0">
                <a:solidFill>
                  <a:srgbClr val="46474F"/>
                </a:solidFill>
                <a:latin typeface="Arial"/>
                <a:cs typeface="Arial"/>
              </a:rPr>
              <a:t> </a:t>
            </a:r>
            <a:r>
              <a:rPr sz="1350" dirty="0">
                <a:solidFill>
                  <a:srgbClr val="46474F"/>
                </a:solidFill>
                <a:latin typeface="Arial"/>
                <a:cs typeface="Arial"/>
              </a:rPr>
              <a:t>+</a:t>
            </a:r>
            <a:r>
              <a:rPr sz="1350" spc="-15" dirty="0">
                <a:solidFill>
                  <a:srgbClr val="46474F"/>
                </a:solidFill>
                <a:latin typeface="Arial"/>
                <a:cs typeface="Arial"/>
              </a:rPr>
              <a:t> </a:t>
            </a:r>
            <a:r>
              <a:rPr sz="1350" dirty="0">
                <a:solidFill>
                  <a:srgbClr val="46474F"/>
                </a:solidFill>
                <a:latin typeface="Arial"/>
                <a:cs typeface="Arial"/>
              </a:rPr>
              <a:t>FUL)</a:t>
            </a:r>
            <a:r>
              <a:rPr sz="1350" spc="-8" dirty="0">
                <a:solidFill>
                  <a:srgbClr val="46474F"/>
                </a:solidFill>
                <a:latin typeface="Arial"/>
                <a:cs typeface="Arial"/>
              </a:rPr>
              <a:t> </a:t>
            </a:r>
            <a:r>
              <a:rPr sz="1350" dirty="0">
                <a:solidFill>
                  <a:srgbClr val="46474F"/>
                </a:solidFill>
                <a:latin typeface="Arial"/>
                <a:cs typeface="Arial"/>
              </a:rPr>
              <a:t>vs</a:t>
            </a:r>
            <a:r>
              <a:rPr sz="1350" spc="-8" dirty="0">
                <a:solidFill>
                  <a:srgbClr val="46474F"/>
                </a:solidFill>
                <a:latin typeface="Arial"/>
                <a:cs typeface="Arial"/>
              </a:rPr>
              <a:t> </a:t>
            </a:r>
            <a:r>
              <a:rPr sz="1350" dirty="0">
                <a:solidFill>
                  <a:srgbClr val="46474F"/>
                </a:solidFill>
                <a:latin typeface="Arial"/>
                <a:cs typeface="Arial"/>
              </a:rPr>
              <a:t>5.7</a:t>
            </a:r>
            <a:r>
              <a:rPr sz="1350" spc="-8" dirty="0">
                <a:solidFill>
                  <a:srgbClr val="46474F"/>
                </a:solidFill>
                <a:latin typeface="Arial"/>
                <a:cs typeface="Arial"/>
              </a:rPr>
              <a:t> </a:t>
            </a:r>
            <a:r>
              <a:rPr sz="1350" dirty="0">
                <a:solidFill>
                  <a:srgbClr val="46474F"/>
                </a:solidFill>
                <a:latin typeface="Arial"/>
                <a:cs typeface="Arial"/>
              </a:rPr>
              <a:t>months</a:t>
            </a:r>
            <a:r>
              <a:rPr sz="1350" spc="-23" dirty="0">
                <a:solidFill>
                  <a:srgbClr val="46474F"/>
                </a:solidFill>
                <a:latin typeface="Arial"/>
                <a:cs typeface="Arial"/>
              </a:rPr>
              <a:t> </a:t>
            </a:r>
            <a:r>
              <a:rPr sz="1350" spc="-8" dirty="0">
                <a:solidFill>
                  <a:srgbClr val="46474F"/>
                </a:solidFill>
                <a:latin typeface="Arial"/>
                <a:cs typeface="Arial"/>
              </a:rPr>
              <a:t>(FUL)</a:t>
            </a:r>
            <a:endParaRPr sz="1350" dirty="0">
              <a:latin typeface="Arial"/>
              <a:cs typeface="Arial"/>
            </a:endParaRPr>
          </a:p>
          <a:p>
            <a:pPr marL="253365" indent="-215265">
              <a:buClr>
                <a:srgbClr val="2875B4"/>
              </a:buClr>
              <a:buFont typeface="Wingdings"/>
              <a:buChar char=""/>
              <a:tabLst>
                <a:tab pos="253365" algn="l"/>
              </a:tabLst>
            </a:pPr>
            <a:r>
              <a:rPr sz="1350" dirty="0">
                <a:solidFill>
                  <a:srgbClr val="46474F"/>
                </a:solidFill>
                <a:latin typeface="Arial"/>
                <a:cs typeface="Arial"/>
              </a:rPr>
              <a:t>HR</a:t>
            </a:r>
            <a:r>
              <a:rPr sz="1350" spc="-11" dirty="0">
                <a:solidFill>
                  <a:srgbClr val="46474F"/>
                </a:solidFill>
                <a:latin typeface="Arial"/>
                <a:cs typeface="Arial"/>
              </a:rPr>
              <a:t> </a:t>
            </a:r>
            <a:r>
              <a:rPr sz="1350" dirty="0">
                <a:solidFill>
                  <a:srgbClr val="46474F"/>
                </a:solidFill>
                <a:latin typeface="Arial"/>
                <a:cs typeface="Arial"/>
              </a:rPr>
              <a:t>=</a:t>
            </a:r>
            <a:r>
              <a:rPr sz="1350" spc="-8" dirty="0">
                <a:solidFill>
                  <a:srgbClr val="46474F"/>
                </a:solidFill>
                <a:latin typeface="Arial"/>
                <a:cs typeface="Arial"/>
              </a:rPr>
              <a:t> </a:t>
            </a:r>
            <a:r>
              <a:rPr sz="1350" dirty="0">
                <a:solidFill>
                  <a:srgbClr val="46474F"/>
                </a:solidFill>
                <a:latin typeface="Arial"/>
                <a:cs typeface="Arial"/>
              </a:rPr>
              <a:t>0.65</a:t>
            </a:r>
            <a:r>
              <a:rPr sz="1350" spc="-8" dirty="0">
                <a:solidFill>
                  <a:srgbClr val="46474F"/>
                </a:solidFill>
                <a:latin typeface="Arial"/>
                <a:cs typeface="Arial"/>
              </a:rPr>
              <a:t> </a:t>
            </a:r>
            <a:r>
              <a:rPr sz="1350" dirty="0">
                <a:solidFill>
                  <a:srgbClr val="46474F"/>
                </a:solidFill>
                <a:latin typeface="Arial"/>
                <a:cs typeface="Arial"/>
              </a:rPr>
              <a:t>(95%</a:t>
            </a:r>
            <a:r>
              <a:rPr sz="1350" spc="-11" dirty="0">
                <a:solidFill>
                  <a:srgbClr val="46474F"/>
                </a:solidFill>
                <a:latin typeface="Arial"/>
                <a:cs typeface="Arial"/>
              </a:rPr>
              <a:t> </a:t>
            </a:r>
            <a:r>
              <a:rPr sz="1350" dirty="0">
                <a:solidFill>
                  <a:srgbClr val="46474F"/>
                </a:solidFill>
                <a:latin typeface="Arial"/>
                <a:cs typeface="Arial"/>
              </a:rPr>
              <a:t>CI:</a:t>
            </a:r>
            <a:r>
              <a:rPr sz="1350" spc="-15" dirty="0">
                <a:solidFill>
                  <a:srgbClr val="46474F"/>
                </a:solidFill>
                <a:latin typeface="Arial"/>
                <a:cs typeface="Arial"/>
              </a:rPr>
              <a:t> </a:t>
            </a:r>
            <a:r>
              <a:rPr sz="1350" dirty="0">
                <a:solidFill>
                  <a:srgbClr val="46474F"/>
                </a:solidFill>
                <a:latin typeface="Arial"/>
                <a:cs typeface="Arial"/>
              </a:rPr>
              <a:t>0.50,</a:t>
            </a:r>
            <a:r>
              <a:rPr sz="1350" spc="-11" dirty="0">
                <a:solidFill>
                  <a:srgbClr val="46474F"/>
                </a:solidFill>
                <a:latin typeface="Arial"/>
                <a:cs typeface="Arial"/>
              </a:rPr>
              <a:t> </a:t>
            </a:r>
            <a:r>
              <a:rPr sz="1350" dirty="0">
                <a:solidFill>
                  <a:srgbClr val="46474F"/>
                </a:solidFill>
                <a:latin typeface="Arial"/>
                <a:cs typeface="Arial"/>
              </a:rPr>
              <a:t>0.85);</a:t>
            </a:r>
            <a:r>
              <a:rPr sz="1350" spc="-4" dirty="0">
                <a:solidFill>
                  <a:srgbClr val="46474F"/>
                </a:solidFill>
                <a:latin typeface="Arial"/>
                <a:cs typeface="Arial"/>
              </a:rPr>
              <a:t> </a:t>
            </a:r>
            <a:r>
              <a:rPr sz="1350" i="1" dirty="0">
                <a:solidFill>
                  <a:srgbClr val="46474F"/>
                </a:solidFill>
                <a:latin typeface="Arial"/>
                <a:cs typeface="Arial"/>
              </a:rPr>
              <a:t>P</a:t>
            </a:r>
            <a:r>
              <a:rPr sz="1350" i="1" spc="-75" dirty="0">
                <a:solidFill>
                  <a:srgbClr val="46474F"/>
                </a:solidFill>
                <a:latin typeface="Arial"/>
                <a:cs typeface="Arial"/>
              </a:rPr>
              <a:t> </a:t>
            </a:r>
            <a:r>
              <a:rPr sz="1350" dirty="0">
                <a:solidFill>
                  <a:srgbClr val="46474F"/>
                </a:solidFill>
                <a:latin typeface="Arial"/>
                <a:cs typeface="Arial"/>
              </a:rPr>
              <a:t>&lt;</a:t>
            </a:r>
            <a:r>
              <a:rPr sz="1350" spc="-4" dirty="0">
                <a:solidFill>
                  <a:srgbClr val="46474F"/>
                </a:solidFill>
                <a:latin typeface="Arial"/>
                <a:cs typeface="Arial"/>
              </a:rPr>
              <a:t> </a:t>
            </a:r>
            <a:r>
              <a:rPr sz="1350" spc="-15" dirty="0">
                <a:solidFill>
                  <a:srgbClr val="46474F"/>
                </a:solidFill>
                <a:latin typeface="Arial"/>
                <a:cs typeface="Arial"/>
              </a:rPr>
              <a:t>.001</a:t>
            </a:r>
            <a:endParaRPr sz="1350" dirty="0">
              <a:latin typeface="Arial"/>
              <a:cs typeface="Arial"/>
            </a:endParaRPr>
          </a:p>
        </p:txBody>
      </p:sp>
      <p:sp>
        <p:nvSpPr>
          <p:cNvPr id="8" name="object 8"/>
          <p:cNvSpPr txBox="1"/>
          <p:nvPr/>
        </p:nvSpPr>
        <p:spPr>
          <a:xfrm>
            <a:off x="4777501" y="1681162"/>
            <a:ext cx="4253389" cy="1671611"/>
          </a:xfrm>
          <a:prstGeom prst="rect">
            <a:avLst/>
          </a:prstGeom>
        </p:spPr>
        <p:txBody>
          <a:bodyPr vert="horz" wrap="square" lIns="0" tIns="9525" rIns="0" bIns="0" rtlCol="0">
            <a:spAutoFit/>
          </a:bodyPr>
          <a:lstStyle/>
          <a:p>
            <a:pPr marL="314325" marR="561499" indent="-257175">
              <a:spcBef>
                <a:spcPts val="75"/>
              </a:spcBef>
              <a:buClr>
                <a:srgbClr val="FC8730"/>
              </a:buClr>
              <a:buFont typeface="Wingdings"/>
              <a:buChar char=""/>
              <a:tabLst>
                <a:tab pos="314325" algn="l"/>
              </a:tabLst>
            </a:pPr>
            <a:r>
              <a:rPr sz="1350" dirty="0">
                <a:solidFill>
                  <a:srgbClr val="46474F"/>
                </a:solidFill>
                <a:latin typeface="Arial"/>
                <a:cs typeface="Arial"/>
              </a:rPr>
              <a:t>Numerical</a:t>
            </a:r>
            <a:r>
              <a:rPr sz="1350" spc="-15" dirty="0">
                <a:solidFill>
                  <a:srgbClr val="46474F"/>
                </a:solidFill>
                <a:latin typeface="Arial"/>
                <a:cs typeface="Arial"/>
              </a:rPr>
              <a:t> </a:t>
            </a:r>
            <a:r>
              <a:rPr sz="1350" dirty="0">
                <a:solidFill>
                  <a:srgbClr val="46474F"/>
                </a:solidFill>
                <a:latin typeface="Arial"/>
                <a:cs typeface="Arial"/>
              </a:rPr>
              <a:t>improvement</a:t>
            </a:r>
            <a:r>
              <a:rPr sz="1350" spc="-34" dirty="0">
                <a:solidFill>
                  <a:srgbClr val="46474F"/>
                </a:solidFill>
                <a:latin typeface="Arial"/>
                <a:cs typeface="Arial"/>
              </a:rPr>
              <a:t> </a:t>
            </a:r>
            <a:r>
              <a:rPr sz="1350" dirty="0">
                <a:solidFill>
                  <a:srgbClr val="46474F"/>
                </a:solidFill>
                <a:latin typeface="Arial"/>
                <a:cs typeface="Arial"/>
              </a:rPr>
              <a:t>in median</a:t>
            </a:r>
            <a:r>
              <a:rPr sz="1350" spc="-15" dirty="0">
                <a:solidFill>
                  <a:srgbClr val="46474F"/>
                </a:solidFill>
                <a:latin typeface="Arial"/>
                <a:cs typeface="Arial"/>
              </a:rPr>
              <a:t> </a:t>
            </a:r>
            <a:r>
              <a:rPr sz="1350" dirty="0">
                <a:solidFill>
                  <a:srgbClr val="46474F"/>
                </a:solidFill>
                <a:latin typeface="Arial"/>
                <a:cs typeface="Arial"/>
              </a:rPr>
              <a:t>OS of </a:t>
            </a:r>
            <a:r>
              <a:rPr sz="1350" spc="-19" dirty="0">
                <a:solidFill>
                  <a:srgbClr val="46474F"/>
                </a:solidFill>
                <a:latin typeface="Arial"/>
                <a:cs typeface="Arial"/>
              </a:rPr>
              <a:t>7.9 </a:t>
            </a:r>
            <a:r>
              <a:rPr sz="1350" dirty="0">
                <a:solidFill>
                  <a:srgbClr val="46474F"/>
                </a:solidFill>
                <a:latin typeface="Arial"/>
                <a:cs typeface="Arial"/>
              </a:rPr>
              <a:t>months</a:t>
            </a:r>
            <a:r>
              <a:rPr sz="1350" spc="-23" dirty="0">
                <a:solidFill>
                  <a:srgbClr val="46474F"/>
                </a:solidFill>
                <a:latin typeface="Arial"/>
                <a:cs typeface="Arial"/>
              </a:rPr>
              <a:t> </a:t>
            </a:r>
            <a:r>
              <a:rPr sz="1350" dirty="0">
                <a:solidFill>
                  <a:srgbClr val="46474F"/>
                </a:solidFill>
                <a:latin typeface="Arial"/>
                <a:cs typeface="Arial"/>
              </a:rPr>
              <a:t>in the</a:t>
            </a:r>
            <a:r>
              <a:rPr sz="1350" spc="-4" dirty="0">
                <a:solidFill>
                  <a:srgbClr val="46474F"/>
                </a:solidFill>
                <a:latin typeface="Arial"/>
                <a:cs typeface="Arial"/>
              </a:rPr>
              <a:t> </a:t>
            </a:r>
            <a:r>
              <a:rPr sz="1350" dirty="0">
                <a:solidFill>
                  <a:srgbClr val="46474F"/>
                </a:solidFill>
                <a:latin typeface="Arial"/>
                <a:cs typeface="Arial"/>
              </a:rPr>
              <a:t>mutated</a:t>
            </a:r>
            <a:r>
              <a:rPr sz="1350" spc="-23" dirty="0">
                <a:solidFill>
                  <a:srgbClr val="46474F"/>
                </a:solidFill>
                <a:latin typeface="Arial"/>
                <a:cs typeface="Arial"/>
              </a:rPr>
              <a:t> </a:t>
            </a:r>
            <a:r>
              <a:rPr sz="1350" spc="-8" dirty="0">
                <a:solidFill>
                  <a:srgbClr val="46474F"/>
                </a:solidFill>
                <a:latin typeface="Arial"/>
                <a:cs typeface="Arial"/>
              </a:rPr>
              <a:t>cohort</a:t>
            </a:r>
            <a:r>
              <a:rPr sz="1350" spc="-11" baseline="25462" dirty="0">
                <a:solidFill>
                  <a:srgbClr val="46474F"/>
                </a:solidFill>
                <a:latin typeface="Arial"/>
                <a:cs typeface="Arial"/>
              </a:rPr>
              <a:t>[b]</a:t>
            </a:r>
            <a:endParaRPr sz="1350" baseline="25462" dirty="0">
              <a:latin typeface="Arial"/>
              <a:cs typeface="Arial"/>
            </a:endParaRPr>
          </a:p>
          <a:p>
            <a:pPr marL="314325" marR="60960" indent="-257175">
              <a:buClr>
                <a:srgbClr val="FC8730"/>
              </a:buClr>
              <a:buFont typeface="Wingdings"/>
              <a:buChar char=""/>
              <a:tabLst>
                <a:tab pos="314325" algn="l"/>
              </a:tabLst>
            </a:pPr>
            <a:r>
              <a:rPr sz="1350" dirty="0">
                <a:solidFill>
                  <a:srgbClr val="46474F"/>
                </a:solidFill>
                <a:latin typeface="Arial"/>
                <a:cs typeface="Arial"/>
              </a:rPr>
              <a:t>Discontinuation</a:t>
            </a:r>
            <a:r>
              <a:rPr sz="1350" spc="-19" dirty="0">
                <a:solidFill>
                  <a:srgbClr val="46474F"/>
                </a:solidFill>
                <a:latin typeface="Arial"/>
                <a:cs typeface="Arial"/>
              </a:rPr>
              <a:t> </a:t>
            </a:r>
            <a:r>
              <a:rPr sz="1350" dirty="0">
                <a:solidFill>
                  <a:srgbClr val="46474F"/>
                </a:solidFill>
                <a:latin typeface="Arial"/>
                <a:cs typeface="Arial"/>
              </a:rPr>
              <a:t>rate</a:t>
            </a:r>
            <a:r>
              <a:rPr sz="1350" spc="-15" dirty="0">
                <a:solidFill>
                  <a:srgbClr val="46474F"/>
                </a:solidFill>
                <a:latin typeface="Arial"/>
                <a:cs typeface="Arial"/>
              </a:rPr>
              <a:t> </a:t>
            </a:r>
            <a:r>
              <a:rPr sz="1350" dirty="0">
                <a:solidFill>
                  <a:srgbClr val="46474F"/>
                </a:solidFill>
                <a:latin typeface="Arial"/>
                <a:cs typeface="Arial"/>
              </a:rPr>
              <a:t>was</a:t>
            </a:r>
            <a:r>
              <a:rPr sz="1350" spc="11" dirty="0">
                <a:solidFill>
                  <a:srgbClr val="46474F"/>
                </a:solidFill>
                <a:latin typeface="Arial"/>
                <a:cs typeface="Arial"/>
              </a:rPr>
              <a:t> </a:t>
            </a:r>
            <a:r>
              <a:rPr sz="1350" dirty="0">
                <a:solidFill>
                  <a:srgbClr val="46474F"/>
                </a:solidFill>
                <a:latin typeface="Arial"/>
                <a:cs typeface="Arial"/>
              </a:rPr>
              <a:t>25%</a:t>
            </a:r>
            <a:r>
              <a:rPr sz="1350" spc="-15" dirty="0">
                <a:solidFill>
                  <a:srgbClr val="46474F"/>
                </a:solidFill>
                <a:latin typeface="Arial"/>
                <a:cs typeface="Arial"/>
              </a:rPr>
              <a:t> </a:t>
            </a:r>
            <a:r>
              <a:rPr sz="1350" dirty="0">
                <a:solidFill>
                  <a:srgbClr val="46474F"/>
                </a:solidFill>
                <a:latin typeface="Arial"/>
                <a:cs typeface="Arial"/>
              </a:rPr>
              <a:t>in</a:t>
            </a:r>
            <a:r>
              <a:rPr sz="1350" spc="-15" dirty="0">
                <a:solidFill>
                  <a:srgbClr val="46474F"/>
                </a:solidFill>
                <a:latin typeface="Arial"/>
                <a:cs typeface="Arial"/>
              </a:rPr>
              <a:t> </a:t>
            </a:r>
            <a:r>
              <a:rPr sz="1350" dirty="0">
                <a:solidFill>
                  <a:srgbClr val="46474F"/>
                </a:solidFill>
                <a:latin typeface="Arial"/>
                <a:cs typeface="Arial"/>
              </a:rPr>
              <a:t>FUL</a:t>
            </a:r>
            <a:r>
              <a:rPr sz="1350" spc="-60" dirty="0">
                <a:solidFill>
                  <a:srgbClr val="46474F"/>
                </a:solidFill>
                <a:latin typeface="Arial"/>
                <a:cs typeface="Arial"/>
              </a:rPr>
              <a:t> </a:t>
            </a:r>
            <a:r>
              <a:rPr sz="1350" dirty="0">
                <a:solidFill>
                  <a:srgbClr val="46474F"/>
                </a:solidFill>
                <a:latin typeface="Arial"/>
                <a:cs typeface="Arial"/>
              </a:rPr>
              <a:t>+</a:t>
            </a:r>
            <a:r>
              <a:rPr sz="1350" spc="-94" dirty="0">
                <a:solidFill>
                  <a:srgbClr val="46474F"/>
                </a:solidFill>
                <a:latin typeface="Arial"/>
                <a:cs typeface="Arial"/>
              </a:rPr>
              <a:t> </a:t>
            </a:r>
            <a:r>
              <a:rPr sz="1350" dirty="0">
                <a:solidFill>
                  <a:srgbClr val="46474F"/>
                </a:solidFill>
                <a:latin typeface="Arial"/>
                <a:cs typeface="Arial"/>
              </a:rPr>
              <a:t>ALP</a:t>
            </a:r>
            <a:r>
              <a:rPr sz="1350" spc="-34" dirty="0">
                <a:solidFill>
                  <a:srgbClr val="46474F"/>
                </a:solidFill>
                <a:latin typeface="Arial"/>
                <a:cs typeface="Arial"/>
              </a:rPr>
              <a:t> </a:t>
            </a:r>
            <a:r>
              <a:rPr sz="1350" dirty="0">
                <a:solidFill>
                  <a:srgbClr val="46474F"/>
                </a:solidFill>
                <a:latin typeface="Arial"/>
                <a:cs typeface="Arial"/>
              </a:rPr>
              <a:t>arm</a:t>
            </a:r>
            <a:r>
              <a:rPr sz="1350" spc="-19" dirty="0">
                <a:solidFill>
                  <a:srgbClr val="46474F"/>
                </a:solidFill>
                <a:latin typeface="Arial"/>
                <a:cs typeface="Arial"/>
              </a:rPr>
              <a:t> vs </a:t>
            </a:r>
            <a:r>
              <a:rPr sz="1350" dirty="0">
                <a:solidFill>
                  <a:srgbClr val="46474F"/>
                </a:solidFill>
                <a:latin typeface="Arial"/>
                <a:cs typeface="Arial"/>
              </a:rPr>
              <a:t>4.2%</a:t>
            </a:r>
            <a:r>
              <a:rPr sz="1350" spc="-11" dirty="0">
                <a:solidFill>
                  <a:srgbClr val="46474F"/>
                </a:solidFill>
                <a:latin typeface="Arial"/>
                <a:cs typeface="Arial"/>
              </a:rPr>
              <a:t> </a:t>
            </a:r>
            <a:r>
              <a:rPr sz="1350" dirty="0">
                <a:solidFill>
                  <a:srgbClr val="46474F"/>
                </a:solidFill>
                <a:latin typeface="Arial"/>
                <a:cs typeface="Arial"/>
              </a:rPr>
              <a:t>in</a:t>
            </a:r>
            <a:r>
              <a:rPr sz="1350" spc="-11" dirty="0">
                <a:solidFill>
                  <a:srgbClr val="46474F"/>
                </a:solidFill>
                <a:latin typeface="Arial"/>
                <a:cs typeface="Arial"/>
              </a:rPr>
              <a:t> </a:t>
            </a:r>
            <a:r>
              <a:rPr sz="1350" dirty="0">
                <a:solidFill>
                  <a:srgbClr val="46474F"/>
                </a:solidFill>
                <a:latin typeface="Arial"/>
                <a:cs typeface="Arial"/>
              </a:rPr>
              <a:t>the</a:t>
            </a:r>
            <a:r>
              <a:rPr sz="1350" spc="-19" dirty="0">
                <a:solidFill>
                  <a:srgbClr val="46474F"/>
                </a:solidFill>
                <a:latin typeface="Arial"/>
                <a:cs typeface="Arial"/>
              </a:rPr>
              <a:t> </a:t>
            </a:r>
            <a:r>
              <a:rPr sz="1350" dirty="0">
                <a:solidFill>
                  <a:srgbClr val="46474F"/>
                </a:solidFill>
                <a:latin typeface="Arial"/>
                <a:cs typeface="Arial"/>
              </a:rPr>
              <a:t>FUL</a:t>
            </a:r>
            <a:r>
              <a:rPr sz="1350" spc="-60" dirty="0">
                <a:solidFill>
                  <a:srgbClr val="46474F"/>
                </a:solidFill>
                <a:latin typeface="Arial"/>
                <a:cs typeface="Arial"/>
              </a:rPr>
              <a:t> </a:t>
            </a:r>
            <a:r>
              <a:rPr sz="1350" spc="-8" dirty="0">
                <a:solidFill>
                  <a:srgbClr val="46474F"/>
                </a:solidFill>
                <a:latin typeface="Arial"/>
                <a:cs typeface="Arial"/>
              </a:rPr>
              <a:t>arm</a:t>
            </a:r>
            <a:r>
              <a:rPr sz="1350" spc="-11" baseline="25462" dirty="0">
                <a:solidFill>
                  <a:srgbClr val="46474F"/>
                </a:solidFill>
                <a:latin typeface="Arial"/>
                <a:cs typeface="Arial"/>
              </a:rPr>
              <a:t>[a]</a:t>
            </a:r>
            <a:endParaRPr sz="1350" baseline="25462" dirty="0">
              <a:latin typeface="Arial"/>
              <a:cs typeface="Arial"/>
            </a:endParaRPr>
          </a:p>
          <a:p>
            <a:pPr marL="314325" marR="332423" indent="-257175">
              <a:buClr>
                <a:srgbClr val="FC8730"/>
              </a:buClr>
              <a:buFont typeface="Wingdings"/>
              <a:buChar char=""/>
              <a:tabLst>
                <a:tab pos="314325" algn="l"/>
              </a:tabLst>
            </a:pPr>
            <a:r>
              <a:rPr sz="1350" dirty="0">
                <a:solidFill>
                  <a:srgbClr val="46474F"/>
                </a:solidFill>
                <a:latin typeface="Arial"/>
                <a:cs typeface="Arial"/>
              </a:rPr>
              <a:t>Most</a:t>
            </a:r>
            <a:r>
              <a:rPr sz="1350" spc="-8" dirty="0">
                <a:solidFill>
                  <a:srgbClr val="46474F"/>
                </a:solidFill>
                <a:latin typeface="Arial"/>
                <a:cs typeface="Arial"/>
              </a:rPr>
              <a:t> </a:t>
            </a:r>
            <a:r>
              <a:rPr sz="1350" dirty="0">
                <a:solidFill>
                  <a:srgbClr val="46474F"/>
                </a:solidFill>
                <a:latin typeface="Arial"/>
                <a:cs typeface="Arial"/>
              </a:rPr>
              <a:t>common</a:t>
            </a:r>
            <a:r>
              <a:rPr sz="1350" spc="-34" dirty="0">
                <a:solidFill>
                  <a:srgbClr val="46474F"/>
                </a:solidFill>
                <a:latin typeface="Arial"/>
                <a:cs typeface="Arial"/>
              </a:rPr>
              <a:t> </a:t>
            </a:r>
            <a:r>
              <a:rPr sz="1350" dirty="0">
                <a:solidFill>
                  <a:srgbClr val="46474F"/>
                </a:solidFill>
                <a:latin typeface="Arial"/>
                <a:cs typeface="Arial"/>
              </a:rPr>
              <a:t>side</a:t>
            </a:r>
            <a:r>
              <a:rPr sz="1350" spc="-8" dirty="0">
                <a:solidFill>
                  <a:srgbClr val="46474F"/>
                </a:solidFill>
                <a:latin typeface="Arial"/>
                <a:cs typeface="Arial"/>
              </a:rPr>
              <a:t> </a:t>
            </a:r>
            <a:r>
              <a:rPr sz="1350" dirty="0">
                <a:solidFill>
                  <a:srgbClr val="46474F"/>
                </a:solidFill>
                <a:latin typeface="Arial"/>
                <a:cs typeface="Arial"/>
              </a:rPr>
              <a:t>effects</a:t>
            </a:r>
            <a:r>
              <a:rPr sz="1350" spc="-34" dirty="0">
                <a:solidFill>
                  <a:srgbClr val="46474F"/>
                </a:solidFill>
                <a:latin typeface="Arial"/>
                <a:cs typeface="Arial"/>
              </a:rPr>
              <a:t> </a:t>
            </a:r>
            <a:r>
              <a:rPr sz="1350" dirty="0">
                <a:solidFill>
                  <a:srgbClr val="46474F"/>
                </a:solidFill>
                <a:latin typeface="Arial"/>
                <a:cs typeface="Arial"/>
              </a:rPr>
              <a:t>(grade</a:t>
            </a:r>
            <a:r>
              <a:rPr sz="1350" spc="-4" dirty="0">
                <a:solidFill>
                  <a:srgbClr val="46474F"/>
                </a:solidFill>
                <a:latin typeface="Arial"/>
                <a:cs typeface="Arial"/>
              </a:rPr>
              <a:t> </a:t>
            </a:r>
            <a:r>
              <a:rPr sz="1350" spc="-19" dirty="0">
                <a:solidFill>
                  <a:srgbClr val="46474F"/>
                </a:solidFill>
                <a:latin typeface="Arial"/>
                <a:cs typeface="Arial"/>
              </a:rPr>
              <a:t>3): </a:t>
            </a:r>
            <a:r>
              <a:rPr sz="1350" dirty="0">
                <a:solidFill>
                  <a:srgbClr val="46474F"/>
                </a:solidFill>
                <a:latin typeface="Arial"/>
                <a:cs typeface="Arial"/>
              </a:rPr>
              <a:t>hyperglycemia</a:t>
            </a:r>
            <a:r>
              <a:rPr sz="1350" spc="4" dirty="0">
                <a:solidFill>
                  <a:srgbClr val="46474F"/>
                </a:solidFill>
                <a:latin typeface="Arial"/>
                <a:cs typeface="Arial"/>
              </a:rPr>
              <a:t> </a:t>
            </a:r>
            <a:r>
              <a:rPr sz="1350" dirty="0">
                <a:solidFill>
                  <a:srgbClr val="46474F"/>
                </a:solidFill>
                <a:latin typeface="Arial"/>
                <a:cs typeface="Arial"/>
              </a:rPr>
              <a:t>(36%),</a:t>
            </a:r>
            <a:r>
              <a:rPr sz="1350" spc="-30" dirty="0">
                <a:solidFill>
                  <a:srgbClr val="46474F"/>
                </a:solidFill>
                <a:latin typeface="Arial"/>
                <a:cs typeface="Arial"/>
              </a:rPr>
              <a:t> </a:t>
            </a:r>
            <a:r>
              <a:rPr sz="1350" dirty="0">
                <a:solidFill>
                  <a:srgbClr val="46474F"/>
                </a:solidFill>
                <a:latin typeface="Arial"/>
                <a:cs typeface="Arial"/>
              </a:rPr>
              <a:t>rash</a:t>
            </a:r>
            <a:r>
              <a:rPr sz="1350" spc="-34" dirty="0">
                <a:solidFill>
                  <a:srgbClr val="46474F"/>
                </a:solidFill>
                <a:latin typeface="Arial"/>
                <a:cs typeface="Arial"/>
              </a:rPr>
              <a:t> </a:t>
            </a:r>
            <a:r>
              <a:rPr sz="1350" dirty="0">
                <a:solidFill>
                  <a:srgbClr val="46474F"/>
                </a:solidFill>
                <a:latin typeface="Arial"/>
                <a:cs typeface="Arial"/>
              </a:rPr>
              <a:t>(10%),</a:t>
            </a:r>
            <a:r>
              <a:rPr sz="1350" spc="-30" dirty="0">
                <a:solidFill>
                  <a:srgbClr val="46474F"/>
                </a:solidFill>
                <a:latin typeface="Arial"/>
                <a:cs typeface="Arial"/>
              </a:rPr>
              <a:t> </a:t>
            </a:r>
            <a:r>
              <a:rPr sz="1350" dirty="0">
                <a:solidFill>
                  <a:srgbClr val="46474F"/>
                </a:solidFill>
                <a:latin typeface="Arial"/>
                <a:cs typeface="Arial"/>
              </a:rPr>
              <a:t>and</a:t>
            </a:r>
            <a:r>
              <a:rPr sz="1350" spc="-34" dirty="0">
                <a:solidFill>
                  <a:srgbClr val="46474F"/>
                </a:solidFill>
                <a:latin typeface="Arial"/>
                <a:cs typeface="Arial"/>
              </a:rPr>
              <a:t> </a:t>
            </a:r>
            <a:r>
              <a:rPr sz="1350" spc="-8" dirty="0">
                <a:solidFill>
                  <a:srgbClr val="46474F"/>
                </a:solidFill>
                <a:latin typeface="Arial"/>
                <a:cs typeface="Arial"/>
              </a:rPr>
              <a:t>diarrhea (7%)</a:t>
            </a:r>
            <a:r>
              <a:rPr sz="1350" spc="-11" baseline="25462" dirty="0">
                <a:solidFill>
                  <a:srgbClr val="46474F"/>
                </a:solidFill>
                <a:latin typeface="Arial"/>
                <a:cs typeface="Arial"/>
              </a:rPr>
              <a:t>[a]</a:t>
            </a:r>
            <a:endParaRPr sz="1350" baseline="25462" dirty="0">
              <a:latin typeface="Arial"/>
              <a:cs typeface="Arial"/>
            </a:endParaRPr>
          </a:p>
          <a:p>
            <a:pPr marL="313849" indent="-256699">
              <a:spcBef>
                <a:spcPts val="4"/>
              </a:spcBef>
              <a:buFont typeface="Wingdings"/>
              <a:buChar char=""/>
              <a:tabLst>
                <a:tab pos="313849" algn="l"/>
              </a:tabLst>
            </a:pPr>
            <a:r>
              <a:rPr sz="1350" b="1" dirty="0">
                <a:solidFill>
                  <a:srgbClr val="FC8730"/>
                </a:solidFill>
                <a:latin typeface="Arial"/>
                <a:cs typeface="Arial"/>
              </a:rPr>
              <a:t>6%</a:t>
            </a:r>
            <a:r>
              <a:rPr sz="1350" b="1" spc="-34" dirty="0">
                <a:solidFill>
                  <a:srgbClr val="FC8730"/>
                </a:solidFill>
                <a:latin typeface="Arial"/>
                <a:cs typeface="Arial"/>
              </a:rPr>
              <a:t> </a:t>
            </a:r>
            <a:r>
              <a:rPr sz="1350" b="1" dirty="0">
                <a:solidFill>
                  <a:srgbClr val="FC8730"/>
                </a:solidFill>
                <a:latin typeface="Arial"/>
                <a:cs typeface="Arial"/>
              </a:rPr>
              <a:t>had</a:t>
            </a:r>
            <a:r>
              <a:rPr sz="1350" b="1" spc="-19" dirty="0">
                <a:solidFill>
                  <a:srgbClr val="FC8730"/>
                </a:solidFill>
                <a:latin typeface="Arial"/>
                <a:cs typeface="Arial"/>
              </a:rPr>
              <a:t> </a:t>
            </a:r>
            <a:r>
              <a:rPr sz="1350" b="1" dirty="0">
                <a:solidFill>
                  <a:srgbClr val="FC8730"/>
                </a:solidFill>
                <a:latin typeface="Arial"/>
                <a:cs typeface="Arial"/>
              </a:rPr>
              <a:t>prior</a:t>
            </a:r>
            <a:r>
              <a:rPr sz="1350" b="1" spc="-23" dirty="0">
                <a:solidFill>
                  <a:srgbClr val="FC8730"/>
                </a:solidFill>
                <a:latin typeface="Arial"/>
                <a:cs typeface="Arial"/>
              </a:rPr>
              <a:t> </a:t>
            </a:r>
            <a:r>
              <a:rPr sz="1350" b="1" dirty="0">
                <a:solidFill>
                  <a:srgbClr val="FC8730"/>
                </a:solidFill>
                <a:latin typeface="Arial"/>
                <a:cs typeface="Arial"/>
              </a:rPr>
              <a:t>CDK4/6</a:t>
            </a:r>
            <a:r>
              <a:rPr sz="1350" b="1" spc="-19" dirty="0">
                <a:solidFill>
                  <a:srgbClr val="FC8730"/>
                </a:solidFill>
                <a:latin typeface="Arial"/>
                <a:cs typeface="Arial"/>
              </a:rPr>
              <a:t> </a:t>
            </a:r>
            <a:r>
              <a:rPr sz="1350" b="1" spc="-8" dirty="0">
                <a:solidFill>
                  <a:srgbClr val="FC8730"/>
                </a:solidFill>
                <a:latin typeface="Arial"/>
                <a:cs typeface="Arial"/>
              </a:rPr>
              <a:t>inhibitor</a:t>
            </a:r>
            <a:endParaRPr sz="1350" dirty="0">
              <a:latin typeface="Arial"/>
              <a:cs typeface="Arial"/>
            </a:endParaRPr>
          </a:p>
        </p:txBody>
      </p:sp>
    </p:spTree>
    <p:extLst>
      <p:ext uri="{BB962C8B-B14F-4D97-AF65-F5344CB8AC3E}">
        <p14:creationId xmlns:p14="http://schemas.microsoft.com/office/powerpoint/2010/main" val="1285282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9D7D5-AB92-4A40-B4B8-01770603E1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382"/>
            <a:ext cx="9144000" cy="5148863"/>
          </a:xfrm>
          <a:prstGeom prst="rect">
            <a:avLst/>
          </a:prstGeom>
        </p:spPr>
      </p:pic>
    </p:spTree>
    <p:extLst>
      <p:ext uri="{BB962C8B-B14F-4D97-AF65-F5344CB8AC3E}">
        <p14:creationId xmlns:p14="http://schemas.microsoft.com/office/powerpoint/2010/main" val="31244227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port&#10;&#10;Description automatically generated">
            <a:extLst>
              <a:ext uri="{FF2B5EF4-FFF2-40B4-BE49-F238E27FC236}">
                <a16:creationId xmlns:a16="http://schemas.microsoft.com/office/drawing/2014/main" id="{B8FB324A-54FB-C051-831F-52168E242E86}"/>
              </a:ext>
            </a:extLst>
          </p:cNvPr>
          <p:cNvPicPr>
            <a:picLocks noChangeAspect="1"/>
          </p:cNvPicPr>
          <p:nvPr/>
        </p:nvPicPr>
        <p:blipFill>
          <a:blip r:embed="rId2"/>
          <a:stretch>
            <a:fillRect/>
          </a:stretch>
        </p:blipFill>
        <p:spPr>
          <a:xfrm>
            <a:off x="990600" y="1359261"/>
            <a:ext cx="6848475" cy="3268590"/>
          </a:xfrm>
          <a:prstGeom prst="rect">
            <a:avLst/>
          </a:prstGeom>
        </p:spPr>
      </p:pic>
      <p:sp>
        <p:nvSpPr>
          <p:cNvPr id="4" name="object 4">
            <a:extLst>
              <a:ext uri="{FF2B5EF4-FFF2-40B4-BE49-F238E27FC236}">
                <a16:creationId xmlns:a16="http://schemas.microsoft.com/office/drawing/2014/main" id="{647638B1-CB97-FD39-9D8F-0F5A23A9943D}"/>
              </a:ext>
            </a:extLst>
          </p:cNvPr>
          <p:cNvSpPr txBox="1"/>
          <p:nvPr/>
        </p:nvSpPr>
        <p:spPr>
          <a:xfrm>
            <a:off x="196691" y="181815"/>
            <a:ext cx="8375809" cy="1574470"/>
          </a:xfrm>
          <a:prstGeom prst="rect">
            <a:avLst/>
          </a:prstGeom>
        </p:spPr>
        <p:txBody>
          <a:bodyPr vert="horz" wrap="square" lIns="0" tIns="157163" rIns="0" bIns="0" rtlCol="0">
            <a:spAutoFit/>
          </a:bodyPr>
          <a:lstStyle/>
          <a:p>
            <a:pPr marL="9525">
              <a:spcBef>
                <a:spcPts val="1238"/>
              </a:spcBef>
            </a:pPr>
            <a:r>
              <a:rPr sz="2000" b="1" spc="-26" dirty="0">
                <a:solidFill>
                  <a:srgbClr val="222C3C"/>
                </a:solidFill>
                <a:latin typeface="Arial"/>
                <a:cs typeface="Arial"/>
              </a:rPr>
              <a:t>SOLAR-</a:t>
            </a:r>
            <a:r>
              <a:rPr sz="2000" b="1" dirty="0">
                <a:solidFill>
                  <a:srgbClr val="222C3C"/>
                </a:solidFill>
                <a:latin typeface="Arial"/>
                <a:cs typeface="Arial"/>
              </a:rPr>
              <a:t>1</a:t>
            </a:r>
            <a:r>
              <a:rPr sz="2000" b="1" spc="41" dirty="0">
                <a:solidFill>
                  <a:srgbClr val="222C3C"/>
                </a:solidFill>
                <a:latin typeface="Arial"/>
                <a:cs typeface="Arial"/>
              </a:rPr>
              <a:t> </a:t>
            </a:r>
            <a:r>
              <a:rPr sz="2000" b="1" dirty="0">
                <a:solidFill>
                  <a:srgbClr val="222C3C"/>
                </a:solidFill>
                <a:latin typeface="Arial"/>
                <a:cs typeface="Arial"/>
              </a:rPr>
              <a:t>(Phase</a:t>
            </a:r>
            <a:r>
              <a:rPr sz="2000" b="1" spc="-11" dirty="0">
                <a:solidFill>
                  <a:srgbClr val="222C3C"/>
                </a:solidFill>
                <a:latin typeface="Arial"/>
                <a:cs typeface="Arial"/>
              </a:rPr>
              <a:t> </a:t>
            </a:r>
            <a:r>
              <a:rPr sz="2000" b="1" dirty="0">
                <a:solidFill>
                  <a:srgbClr val="222C3C"/>
                </a:solidFill>
                <a:latin typeface="Arial"/>
                <a:cs typeface="Arial"/>
              </a:rPr>
              <a:t>3):</a:t>
            </a:r>
            <a:r>
              <a:rPr sz="2000" b="1" spc="-19" dirty="0">
                <a:solidFill>
                  <a:srgbClr val="222C3C"/>
                </a:solidFill>
                <a:latin typeface="Arial"/>
                <a:cs typeface="Arial"/>
              </a:rPr>
              <a:t> </a:t>
            </a:r>
            <a:r>
              <a:rPr sz="2000" b="1" dirty="0">
                <a:solidFill>
                  <a:srgbClr val="222C3C"/>
                </a:solidFill>
                <a:latin typeface="Arial"/>
                <a:cs typeface="Arial"/>
              </a:rPr>
              <a:t>Fulvestrant</a:t>
            </a:r>
            <a:r>
              <a:rPr sz="2000" b="1" spc="38" dirty="0">
                <a:solidFill>
                  <a:srgbClr val="222C3C"/>
                </a:solidFill>
                <a:latin typeface="Arial"/>
                <a:cs typeface="Arial"/>
              </a:rPr>
              <a:t> </a:t>
            </a:r>
            <a:r>
              <a:rPr sz="2000" b="1" spc="56" dirty="0">
                <a:solidFill>
                  <a:srgbClr val="222C3C"/>
                </a:solidFill>
                <a:latin typeface="Arial"/>
                <a:cs typeface="Arial"/>
              </a:rPr>
              <a:t>±</a:t>
            </a:r>
            <a:r>
              <a:rPr sz="2000" b="1" spc="-127" dirty="0">
                <a:solidFill>
                  <a:srgbClr val="222C3C"/>
                </a:solidFill>
                <a:latin typeface="Arial"/>
                <a:cs typeface="Arial"/>
              </a:rPr>
              <a:t> </a:t>
            </a:r>
            <a:r>
              <a:rPr sz="2000" b="1" spc="-8" dirty="0" err="1">
                <a:solidFill>
                  <a:srgbClr val="222C3C"/>
                </a:solidFill>
                <a:latin typeface="Arial"/>
                <a:cs typeface="Arial"/>
              </a:rPr>
              <a:t>Alpelisib</a:t>
            </a:r>
            <a:endParaRPr lang="en-US" sz="2000" b="1" spc="-8" dirty="0">
              <a:solidFill>
                <a:srgbClr val="222C3C"/>
              </a:solidFill>
              <a:latin typeface="Arial"/>
              <a:cs typeface="Arial"/>
            </a:endParaRPr>
          </a:p>
          <a:p>
            <a:pPr marL="9525">
              <a:spcBef>
                <a:spcPts val="1238"/>
              </a:spcBef>
            </a:pPr>
            <a:r>
              <a:rPr lang="en-US" sz="1600" b="1" i="0" dirty="0">
                <a:solidFill>
                  <a:srgbClr val="00265B"/>
                </a:solidFill>
                <a:effectLst/>
                <a:latin typeface="Inter Bold"/>
              </a:rPr>
              <a:t>Consistent PFS was seen across subgroups, including those with prior CDK4/6 inhibitor + AI or primary/secondary endocrine resistance</a:t>
            </a:r>
          </a:p>
          <a:p>
            <a:pPr marL="9525">
              <a:spcBef>
                <a:spcPts val="1238"/>
              </a:spcBef>
            </a:pPr>
            <a:endParaRPr lang="en-US" sz="2000" b="1" spc="-8" dirty="0">
              <a:solidFill>
                <a:srgbClr val="222C3C"/>
              </a:solidFill>
              <a:latin typeface="Arial"/>
              <a:cs typeface="Arial"/>
            </a:endParaRPr>
          </a:p>
        </p:txBody>
      </p:sp>
    </p:spTree>
    <p:extLst>
      <p:ext uri="{BB962C8B-B14F-4D97-AF65-F5344CB8AC3E}">
        <p14:creationId xmlns:p14="http://schemas.microsoft.com/office/powerpoint/2010/main" val="7538780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5491" y="4441031"/>
            <a:ext cx="5797868" cy="557910"/>
          </a:xfrm>
          <a:prstGeom prst="rect">
            <a:avLst/>
          </a:prstGeom>
        </p:spPr>
        <p:txBody>
          <a:bodyPr vert="horz" wrap="square" lIns="0" tIns="9525" rIns="0" bIns="0" rtlCol="0">
            <a:spAutoFit/>
          </a:bodyPr>
          <a:lstStyle/>
          <a:p>
            <a:pPr marL="3188494" defTabSz="685800" fontAlgn="auto">
              <a:spcBef>
                <a:spcPts val="75"/>
              </a:spcBef>
              <a:spcAft>
                <a:spcPts val="0"/>
              </a:spcAft>
            </a:pPr>
            <a:r>
              <a:rPr sz="900" i="1" kern="0" spc="-8" dirty="0">
                <a:solidFill>
                  <a:srgbClr val="3E4444"/>
                </a:solidFill>
                <a:latin typeface="Arial"/>
                <a:cs typeface="Arial"/>
              </a:rPr>
              <a:t>Treatment</a:t>
            </a:r>
            <a:r>
              <a:rPr sz="900" i="1" kern="0" spc="-11" dirty="0">
                <a:solidFill>
                  <a:srgbClr val="3E4444"/>
                </a:solidFill>
                <a:latin typeface="Arial"/>
                <a:cs typeface="Arial"/>
              </a:rPr>
              <a:t> </a:t>
            </a:r>
            <a:r>
              <a:rPr sz="900" i="1" kern="0" dirty="0">
                <a:solidFill>
                  <a:srgbClr val="3E4444"/>
                </a:solidFill>
                <a:latin typeface="Arial"/>
                <a:cs typeface="Arial"/>
              </a:rPr>
              <a:t>crossover</a:t>
            </a:r>
            <a:r>
              <a:rPr sz="900" i="1" kern="0" spc="-23" dirty="0">
                <a:solidFill>
                  <a:srgbClr val="3E4444"/>
                </a:solidFill>
                <a:latin typeface="Arial"/>
                <a:cs typeface="Arial"/>
              </a:rPr>
              <a:t> </a:t>
            </a:r>
            <a:r>
              <a:rPr sz="900" i="1" kern="0" dirty="0">
                <a:solidFill>
                  <a:srgbClr val="3E4444"/>
                </a:solidFill>
                <a:latin typeface="Arial"/>
                <a:cs typeface="Arial"/>
              </a:rPr>
              <a:t>between</a:t>
            </a:r>
            <a:r>
              <a:rPr sz="900" i="1" kern="0" spc="-34" dirty="0">
                <a:solidFill>
                  <a:srgbClr val="3E4444"/>
                </a:solidFill>
                <a:latin typeface="Arial"/>
                <a:cs typeface="Arial"/>
              </a:rPr>
              <a:t> </a:t>
            </a:r>
            <a:r>
              <a:rPr sz="900" i="1" kern="0" dirty="0">
                <a:solidFill>
                  <a:srgbClr val="3E4444"/>
                </a:solidFill>
                <a:latin typeface="Arial"/>
                <a:cs typeface="Arial"/>
              </a:rPr>
              <a:t>cohorts</a:t>
            </a:r>
            <a:r>
              <a:rPr sz="900" i="1" kern="0" spc="-26" dirty="0">
                <a:solidFill>
                  <a:srgbClr val="3E4444"/>
                </a:solidFill>
                <a:latin typeface="Arial"/>
                <a:cs typeface="Arial"/>
              </a:rPr>
              <a:t> </a:t>
            </a:r>
            <a:r>
              <a:rPr sz="900" i="1" kern="0" dirty="0">
                <a:solidFill>
                  <a:srgbClr val="3E4444"/>
                </a:solidFill>
                <a:latin typeface="Arial"/>
                <a:cs typeface="Arial"/>
              </a:rPr>
              <a:t>not</a:t>
            </a:r>
            <a:r>
              <a:rPr sz="900" i="1" kern="0" spc="-19" dirty="0">
                <a:solidFill>
                  <a:srgbClr val="3E4444"/>
                </a:solidFill>
                <a:latin typeface="Arial"/>
                <a:cs typeface="Arial"/>
              </a:rPr>
              <a:t> </a:t>
            </a:r>
            <a:r>
              <a:rPr sz="900" i="1" kern="0" spc="-8" dirty="0">
                <a:solidFill>
                  <a:srgbClr val="3E4444"/>
                </a:solidFill>
                <a:latin typeface="Arial"/>
                <a:cs typeface="Arial"/>
              </a:rPr>
              <a:t>permitted</a:t>
            </a:r>
            <a:endParaRPr sz="900" kern="0">
              <a:solidFill>
                <a:sysClr val="windowText" lastClr="000000"/>
              </a:solidFill>
              <a:latin typeface="Arial"/>
              <a:cs typeface="Arial"/>
            </a:endParaRPr>
          </a:p>
          <a:p>
            <a:pPr defTabSz="685800" fontAlgn="auto">
              <a:spcBef>
                <a:spcPts val="26"/>
              </a:spcBef>
              <a:spcAft>
                <a:spcPts val="0"/>
              </a:spcAft>
            </a:pPr>
            <a:endParaRPr sz="1313" kern="0">
              <a:solidFill>
                <a:sysClr val="windowText" lastClr="000000"/>
              </a:solidFill>
              <a:latin typeface="Arial"/>
              <a:cs typeface="Arial"/>
            </a:endParaRPr>
          </a:p>
          <a:p>
            <a:pPr marL="9525" defTabSz="685800" fontAlgn="auto">
              <a:spcBef>
                <a:spcPts val="0"/>
              </a:spcBef>
              <a:spcAft>
                <a:spcPts val="0"/>
              </a:spcAft>
            </a:pPr>
            <a:r>
              <a:rPr sz="600" kern="0" spc="-45" dirty="0">
                <a:solidFill>
                  <a:sysClr val="windowText" lastClr="000000"/>
                </a:solidFill>
                <a:latin typeface="Arial"/>
                <a:cs typeface="Arial"/>
              </a:rPr>
              <a:t>DOR,</a:t>
            </a:r>
            <a:r>
              <a:rPr sz="600" kern="0" spc="-23" dirty="0">
                <a:solidFill>
                  <a:sysClr val="windowText" lastClr="000000"/>
                </a:solidFill>
                <a:latin typeface="Arial"/>
                <a:cs typeface="Arial"/>
              </a:rPr>
              <a:t> </a:t>
            </a:r>
            <a:r>
              <a:rPr sz="600" kern="0" spc="-15" dirty="0">
                <a:solidFill>
                  <a:sysClr val="windowText" lastClr="000000"/>
                </a:solidFill>
                <a:latin typeface="Arial"/>
                <a:cs typeface="Arial"/>
              </a:rPr>
              <a:t>duration</a:t>
            </a:r>
            <a:r>
              <a:rPr sz="600" kern="0" spc="-34" dirty="0">
                <a:solidFill>
                  <a:sysClr val="windowText" lastClr="000000"/>
                </a:solidFill>
                <a:latin typeface="Arial"/>
                <a:cs typeface="Arial"/>
              </a:rPr>
              <a:t> </a:t>
            </a:r>
            <a:r>
              <a:rPr sz="600" kern="0" dirty="0">
                <a:solidFill>
                  <a:sysClr val="windowText" lastClr="000000"/>
                </a:solidFill>
                <a:latin typeface="Arial"/>
                <a:cs typeface="Arial"/>
              </a:rPr>
              <a:t>of</a:t>
            </a:r>
            <a:r>
              <a:rPr sz="600" kern="0" spc="-26" dirty="0">
                <a:solidFill>
                  <a:sysClr val="windowText" lastClr="000000"/>
                </a:solidFill>
                <a:latin typeface="Arial"/>
                <a:cs typeface="Arial"/>
              </a:rPr>
              <a:t> </a:t>
            </a:r>
            <a:r>
              <a:rPr sz="600" kern="0" spc="-34" dirty="0">
                <a:solidFill>
                  <a:sysClr val="windowText" lastClr="000000"/>
                </a:solidFill>
                <a:latin typeface="Arial"/>
                <a:cs typeface="Arial"/>
              </a:rPr>
              <a:t>response;</a:t>
            </a:r>
            <a:r>
              <a:rPr sz="600" kern="0" spc="-8" dirty="0">
                <a:solidFill>
                  <a:sysClr val="windowText" lastClr="000000"/>
                </a:solidFill>
                <a:latin typeface="Arial"/>
                <a:cs typeface="Arial"/>
              </a:rPr>
              <a:t> </a:t>
            </a:r>
            <a:r>
              <a:rPr sz="600" kern="0" spc="-49" dirty="0">
                <a:solidFill>
                  <a:sysClr val="windowText" lastClr="000000"/>
                </a:solidFill>
                <a:latin typeface="Arial"/>
                <a:cs typeface="Arial"/>
              </a:rPr>
              <a:t>ET,</a:t>
            </a:r>
            <a:r>
              <a:rPr sz="600" kern="0" spc="-23" dirty="0">
                <a:solidFill>
                  <a:sysClr val="windowText" lastClr="000000"/>
                </a:solidFill>
                <a:latin typeface="Arial"/>
                <a:cs typeface="Arial"/>
              </a:rPr>
              <a:t> </a:t>
            </a:r>
            <a:r>
              <a:rPr sz="600" kern="0" spc="-26" dirty="0">
                <a:solidFill>
                  <a:sysClr val="windowText" lastClr="000000"/>
                </a:solidFill>
                <a:latin typeface="Arial"/>
                <a:cs typeface="Arial"/>
              </a:rPr>
              <a:t>endocrine</a:t>
            </a:r>
            <a:r>
              <a:rPr sz="600" kern="0" spc="-11" dirty="0">
                <a:solidFill>
                  <a:sysClr val="windowText" lastClr="000000"/>
                </a:solidFill>
                <a:latin typeface="Arial"/>
                <a:cs typeface="Arial"/>
              </a:rPr>
              <a:t> </a:t>
            </a:r>
            <a:r>
              <a:rPr sz="600" kern="0" spc="-19" dirty="0">
                <a:solidFill>
                  <a:sysClr val="windowText" lastClr="000000"/>
                </a:solidFill>
                <a:latin typeface="Arial"/>
                <a:cs typeface="Arial"/>
              </a:rPr>
              <a:t>therapy;</a:t>
            </a:r>
            <a:r>
              <a:rPr sz="600" kern="0" spc="-26" dirty="0">
                <a:solidFill>
                  <a:sysClr val="windowText" lastClr="000000"/>
                </a:solidFill>
                <a:latin typeface="Arial"/>
                <a:cs typeface="Arial"/>
              </a:rPr>
              <a:t> </a:t>
            </a:r>
            <a:r>
              <a:rPr sz="600" kern="0" spc="-38" dirty="0">
                <a:solidFill>
                  <a:sysClr val="windowText" lastClr="000000"/>
                </a:solidFill>
                <a:latin typeface="Arial"/>
                <a:cs typeface="Arial"/>
              </a:rPr>
              <a:t>PD,</a:t>
            </a:r>
            <a:r>
              <a:rPr sz="600" kern="0" spc="-23" dirty="0">
                <a:solidFill>
                  <a:sysClr val="windowText" lastClr="000000"/>
                </a:solidFill>
                <a:latin typeface="Arial"/>
                <a:cs typeface="Arial"/>
              </a:rPr>
              <a:t> </a:t>
            </a:r>
            <a:r>
              <a:rPr sz="600" kern="0" spc="-30" dirty="0">
                <a:solidFill>
                  <a:sysClr val="windowText" lastClr="000000"/>
                </a:solidFill>
                <a:latin typeface="Arial"/>
                <a:cs typeface="Arial"/>
              </a:rPr>
              <a:t>progressive</a:t>
            </a:r>
            <a:r>
              <a:rPr sz="600" kern="0" spc="23" dirty="0">
                <a:solidFill>
                  <a:sysClr val="windowText" lastClr="000000"/>
                </a:solidFill>
                <a:latin typeface="Arial"/>
                <a:cs typeface="Arial"/>
              </a:rPr>
              <a:t> </a:t>
            </a:r>
            <a:r>
              <a:rPr sz="600" kern="0" spc="-8" dirty="0">
                <a:solidFill>
                  <a:sysClr val="windowText" lastClr="000000"/>
                </a:solidFill>
                <a:latin typeface="Arial"/>
                <a:cs typeface="Arial"/>
              </a:rPr>
              <a:t>disease.</a:t>
            </a:r>
            <a:endParaRPr sz="600" kern="0">
              <a:solidFill>
                <a:sysClr val="windowText" lastClr="000000"/>
              </a:solidFill>
              <a:latin typeface="Arial"/>
              <a:cs typeface="Arial"/>
            </a:endParaRPr>
          </a:p>
          <a:p>
            <a:pPr marL="9525" defTabSz="685800" fontAlgn="auto">
              <a:spcBef>
                <a:spcPts val="0"/>
              </a:spcBef>
              <a:spcAft>
                <a:spcPts val="0"/>
              </a:spcAft>
            </a:pPr>
            <a:r>
              <a:rPr sz="750" b="1" kern="0" spc="-64" dirty="0">
                <a:solidFill>
                  <a:sysClr val="windowText" lastClr="000000"/>
                </a:solidFill>
                <a:latin typeface="Arial"/>
                <a:cs typeface="Arial"/>
              </a:rPr>
              <a:t>Rugo</a:t>
            </a:r>
            <a:r>
              <a:rPr sz="750" b="1" kern="0" spc="-11" dirty="0">
                <a:solidFill>
                  <a:sysClr val="windowText" lastClr="000000"/>
                </a:solidFill>
                <a:latin typeface="Arial"/>
                <a:cs typeface="Arial"/>
              </a:rPr>
              <a:t> </a:t>
            </a:r>
            <a:r>
              <a:rPr sz="750" b="1" kern="0" spc="-30" dirty="0">
                <a:solidFill>
                  <a:sysClr val="windowText" lastClr="000000"/>
                </a:solidFill>
                <a:latin typeface="Arial"/>
                <a:cs typeface="Arial"/>
              </a:rPr>
              <a:t>HS,</a:t>
            </a:r>
            <a:r>
              <a:rPr sz="750" b="1" kern="0" spc="-41" dirty="0">
                <a:solidFill>
                  <a:sysClr val="windowText" lastClr="000000"/>
                </a:solidFill>
                <a:latin typeface="Arial"/>
                <a:cs typeface="Arial"/>
              </a:rPr>
              <a:t> </a:t>
            </a:r>
            <a:r>
              <a:rPr sz="750" b="1" kern="0" dirty="0">
                <a:solidFill>
                  <a:sysClr val="windowText" lastClr="000000"/>
                </a:solidFill>
                <a:latin typeface="Arial"/>
                <a:cs typeface="Arial"/>
              </a:rPr>
              <a:t>et</a:t>
            </a:r>
            <a:r>
              <a:rPr sz="750" b="1" kern="0" spc="-30" dirty="0">
                <a:solidFill>
                  <a:sysClr val="windowText" lastClr="000000"/>
                </a:solidFill>
                <a:latin typeface="Arial"/>
                <a:cs typeface="Arial"/>
              </a:rPr>
              <a:t> </a:t>
            </a:r>
            <a:r>
              <a:rPr sz="750" b="1" kern="0" spc="-19" dirty="0">
                <a:solidFill>
                  <a:sysClr val="windowText" lastClr="000000"/>
                </a:solidFill>
                <a:latin typeface="Arial"/>
                <a:cs typeface="Arial"/>
              </a:rPr>
              <a:t>al.</a:t>
            </a:r>
            <a:r>
              <a:rPr sz="750" b="1" kern="0" spc="-64" dirty="0">
                <a:solidFill>
                  <a:sysClr val="windowText" lastClr="000000"/>
                </a:solidFill>
                <a:latin typeface="Arial"/>
                <a:cs typeface="Arial"/>
              </a:rPr>
              <a:t> </a:t>
            </a:r>
            <a:r>
              <a:rPr sz="750" b="1" kern="0" spc="-124" dirty="0">
                <a:solidFill>
                  <a:sysClr val="windowText" lastClr="000000"/>
                </a:solidFill>
                <a:latin typeface="Arial"/>
                <a:cs typeface="Arial"/>
              </a:rPr>
              <a:t>J</a:t>
            </a:r>
            <a:r>
              <a:rPr sz="750" b="1" kern="0" spc="-34" dirty="0">
                <a:solidFill>
                  <a:sysClr val="windowText" lastClr="000000"/>
                </a:solidFill>
                <a:latin typeface="Arial"/>
                <a:cs typeface="Arial"/>
              </a:rPr>
              <a:t> </a:t>
            </a:r>
            <a:r>
              <a:rPr sz="750" b="1" kern="0" spc="-56" dirty="0">
                <a:solidFill>
                  <a:sysClr val="windowText" lastClr="000000"/>
                </a:solidFill>
                <a:latin typeface="Arial"/>
                <a:cs typeface="Arial"/>
              </a:rPr>
              <a:t>Clin</a:t>
            </a:r>
            <a:r>
              <a:rPr sz="750" b="1" kern="0" spc="-26" dirty="0">
                <a:solidFill>
                  <a:sysClr val="windowText" lastClr="000000"/>
                </a:solidFill>
                <a:latin typeface="Arial"/>
                <a:cs typeface="Arial"/>
              </a:rPr>
              <a:t> </a:t>
            </a:r>
            <a:r>
              <a:rPr sz="750" b="1" kern="0" spc="-41" dirty="0">
                <a:solidFill>
                  <a:sysClr val="windowText" lastClr="000000"/>
                </a:solidFill>
                <a:latin typeface="Arial"/>
                <a:cs typeface="Arial"/>
              </a:rPr>
              <a:t>Oncol.</a:t>
            </a:r>
            <a:r>
              <a:rPr sz="750" b="1" kern="0" spc="-60" dirty="0">
                <a:solidFill>
                  <a:sysClr val="windowText" lastClr="000000"/>
                </a:solidFill>
                <a:latin typeface="Arial"/>
                <a:cs typeface="Arial"/>
              </a:rPr>
              <a:t> </a:t>
            </a:r>
            <a:r>
              <a:rPr sz="750" b="1" kern="0" spc="-45" dirty="0">
                <a:solidFill>
                  <a:sysClr val="windowText" lastClr="000000"/>
                </a:solidFill>
                <a:latin typeface="Arial"/>
                <a:cs typeface="Arial"/>
              </a:rPr>
              <a:t>2020;38(15_Suppl):1006;</a:t>
            </a:r>
            <a:r>
              <a:rPr sz="750" b="1" kern="0" spc="-64" dirty="0">
                <a:solidFill>
                  <a:sysClr val="windowText" lastClr="000000"/>
                </a:solidFill>
                <a:latin typeface="Arial"/>
                <a:cs typeface="Arial"/>
              </a:rPr>
              <a:t> Rugo</a:t>
            </a:r>
            <a:r>
              <a:rPr sz="750" b="1" kern="0" spc="-23" dirty="0">
                <a:solidFill>
                  <a:sysClr val="windowText" lastClr="000000"/>
                </a:solidFill>
                <a:latin typeface="Arial"/>
                <a:cs typeface="Arial"/>
              </a:rPr>
              <a:t> </a:t>
            </a:r>
            <a:r>
              <a:rPr sz="750" b="1" kern="0" dirty="0">
                <a:solidFill>
                  <a:sysClr val="windowText" lastClr="000000"/>
                </a:solidFill>
                <a:latin typeface="Arial"/>
                <a:cs typeface="Arial"/>
              </a:rPr>
              <a:t>et</a:t>
            </a:r>
            <a:r>
              <a:rPr sz="750" b="1" kern="0" spc="-30" dirty="0">
                <a:solidFill>
                  <a:sysClr val="windowText" lastClr="000000"/>
                </a:solidFill>
                <a:latin typeface="Arial"/>
                <a:cs typeface="Arial"/>
              </a:rPr>
              <a:t> </a:t>
            </a:r>
            <a:r>
              <a:rPr sz="750" b="1" kern="0" spc="-34" dirty="0">
                <a:solidFill>
                  <a:sysClr val="windowText" lastClr="000000"/>
                </a:solidFill>
                <a:latin typeface="Arial"/>
                <a:cs typeface="Arial"/>
              </a:rPr>
              <a:t>al</a:t>
            </a:r>
            <a:r>
              <a:rPr sz="750" b="1" kern="0" spc="-45" dirty="0">
                <a:solidFill>
                  <a:sysClr val="windowText" lastClr="000000"/>
                </a:solidFill>
                <a:latin typeface="Arial"/>
                <a:cs typeface="Arial"/>
              </a:rPr>
              <a:t> </a:t>
            </a:r>
            <a:r>
              <a:rPr sz="750" b="1" kern="0" spc="-41" dirty="0">
                <a:solidFill>
                  <a:sysClr val="windowText" lastClr="000000"/>
                </a:solidFill>
                <a:latin typeface="Arial"/>
                <a:cs typeface="Arial"/>
              </a:rPr>
              <a:t>Lancet</a:t>
            </a:r>
            <a:r>
              <a:rPr sz="750" b="1" kern="0" spc="-68" dirty="0">
                <a:solidFill>
                  <a:sysClr val="windowText" lastClr="000000"/>
                </a:solidFill>
                <a:latin typeface="Arial"/>
                <a:cs typeface="Arial"/>
              </a:rPr>
              <a:t> </a:t>
            </a:r>
            <a:r>
              <a:rPr sz="750" b="1" kern="0" spc="-15" dirty="0">
                <a:solidFill>
                  <a:sysClr val="windowText" lastClr="000000"/>
                </a:solidFill>
                <a:latin typeface="Arial"/>
                <a:cs typeface="Arial"/>
              </a:rPr>
              <a:t>2021</a:t>
            </a:r>
            <a:endParaRPr sz="750" kern="0">
              <a:solidFill>
                <a:sysClr val="windowText" lastClr="000000"/>
              </a:solidFill>
              <a:latin typeface="Arial"/>
              <a:cs typeface="Arial"/>
            </a:endParaRPr>
          </a:p>
        </p:txBody>
      </p:sp>
      <p:sp>
        <p:nvSpPr>
          <p:cNvPr id="3" name="object 3"/>
          <p:cNvSpPr/>
          <p:nvPr/>
        </p:nvSpPr>
        <p:spPr>
          <a:xfrm>
            <a:off x="0" y="813910"/>
            <a:ext cx="9144000" cy="579120"/>
          </a:xfrm>
          <a:custGeom>
            <a:avLst/>
            <a:gdLst/>
            <a:ahLst/>
            <a:cxnLst/>
            <a:rect l="l" t="t" r="r" b="b"/>
            <a:pathLst>
              <a:path w="12192000" h="772160">
                <a:moveTo>
                  <a:pt x="12192000" y="0"/>
                </a:moveTo>
                <a:lnTo>
                  <a:pt x="0" y="0"/>
                </a:lnTo>
                <a:lnTo>
                  <a:pt x="0" y="772160"/>
                </a:lnTo>
                <a:lnTo>
                  <a:pt x="12192000" y="772160"/>
                </a:lnTo>
                <a:lnTo>
                  <a:pt x="12192000" y="0"/>
                </a:lnTo>
                <a:close/>
              </a:path>
            </a:pathLst>
          </a:custGeom>
          <a:solidFill>
            <a:srgbClr val="F16429"/>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4" name="object 4"/>
          <p:cNvSpPr txBox="1">
            <a:spLocks noGrp="1"/>
          </p:cNvSpPr>
          <p:nvPr>
            <p:ph type="title"/>
          </p:nvPr>
        </p:nvSpPr>
        <p:spPr>
          <a:xfrm>
            <a:off x="530305" y="70009"/>
            <a:ext cx="8491061" cy="344325"/>
          </a:xfrm>
          <a:prstGeom prst="rect">
            <a:avLst/>
          </a:prstGeom>
        </p:spPr>
        <p:txBody>
          <a:bodyPr vert="horz" wrap="square" lIns="0" tIns="9525" rIns="0" bIns="0" rtlCol="0">
            <a:spAutoFit/>
          </a:bodyPr>
          <a:lstStyle/>
          <a:p>
            <a:pPr marL="9525">
              <a:spcBef>
                <a:spcPts val="75"/>
              </a:spcBef>
            </a:pPr>
            <a:r>
              <a:rPr sz="2175" dirty="0"/>
              <a:t>Alpelisib</a:t>
            </a:r>
            <a:r>
              <a:rPr sz="2175" spc="34" dirty="0"/>
              <a:t> </a:t>
            </a:r>
            <a:r>
              <a:rPr sz="2175" dirty="0"/>
              <a:t>+</a:t>
            </a:r>
            <a:r>
              <a:rPr sz="2175" spc="-38" dirty="0"/>
              <a:t> </a:t>
            </a:r>
            <a:r>
              <a:rPr sz="2175" dirty="0"/>
              <a:t>ET</a:t>
            </a:r>
            <a:r>
              <a:rPr sz="2175" spc="-19" dirty="0"/>
              <a:t> </a:t>
            </a:r>
            <a:r>
              <a:rPr sz="2175" dirty="0"/>
              <a:t>(Fulvestrant</a:t>
            </a:r>
            <a:r>
              <a:rPr sz="2175" spc="-11" dirty="0"/>
              <a:t> </a:t>
            </a:r>
            <a:r>
              <a:rPr sz="2175" dirty="0"/>
              <a:t>vs Letrozole)</a:t>
            </a:r>
            <a:r>
              <a:rPr sz="2175" spc="-53" dirty="0"/>
              <a:t> </a:t>
            </a:r>
            <a:r>
              <a:rPr sz="2175" dirty="0"/>
              <a:t>in</a:t>
            </a:r>
            <a:r>
              <a:rPr sz="2175" spc="-8" dirty="0"/>
              <a:t> </a:t>
            </a:r>
            <a:r>
              <a:rPr sz="2175" i="1" spc="-8" dirty="0">
                <a:latin typeface="Arial-BoldItalicMT"/>
                <a:cs typeface="Arial-BoldItalicMT"/>
              </a:rPr>
              <a:t>PIK3CA</a:t>
            </a:r>
            <a:r>
              <a:rPr sz="2175" spc="-8" dirty="0"/>
              <a:t>-Mutated</a:t>
            </a:r>
            <a:r>
              <a:rPr sz="2175" spc="-135" dirty="0"/>
              <a:t> </a:t>
            </a:r>
            <a:r>
              <a:rPr sz="2175" spc="-19" dirty="0"/>
              <a:t>ABC</a:t>
            </a:r>
            <a:endParaRPr sz="2175">
              <a:latin typeface="Arial-BoldItalicMT"/>
              <a:cs typeface="Arial-BoldItalicMT"/>
            </a:endParaRPr>
          </a:p>
        </p:txBody>
      </p:sp>
      <p:sp>
        <p:nvSpPr>
          <p:cNvPr id="5" name="object 5"/>
          <p:cNvSpPr txBox="1"/>
          <p:nvPr/>
        </p:nvSpPr>
        <p:spPr>
          <a:xfrm>
            <a:off x="293132" y="368856"/>
            <a:ext cx="8557260" cy="961161"/>
          </a:xfrm>
          <a:prstGeom prst="rect">
            <a:avLst/>
          </a:prstGeom>
        </p:spPr>
        <p:txBody>
          <a:bodyPr vert="horz" wrap="square" lIns="0" tIns="9525" rIns="0" bIns="0" rtlCol="0">
            <a:spAutoFit/>
          </a:bodyPr>
          <a:lstStyle/>
          <a:p>
            <a:pPr marL="246698" defTabSz="685800" fontAlgn="auto">
              <a:spcBef>
                <a:spcPts val="75"/>
              </a:spcBef>
              <a:spcAft>
                <a:spcPts val="0"/>
              </a:spcAft>
            </a:pPr>
            <a:r>
              <a:rPr sz="2100" b="1" i="1" kern="0" spc="-8" dirty="0">
                <a:solidFill>
                  <a:sysClr val="windowText" lastClr="000000"/>
                </a:solidFill>
                <a:latin typeface="Arial-BoldItalicMT"/>
                <a:cs typeface="Arial-BoldItalicMT"/>
              </a:rPr>
              <a:t>BYLieve</a:t>
            </a:r>
            <a:endParaRPr sz="2100" kern="0">
              <a:solidFill>
                <a:sysClr val="windowText" lastClr="000000"/>
              </a:solidFill>
              <a:latin typeface="Arial-BoldItalicMT"/>
              <a:cs typeface="Arial-BoldItalicMT"/>
            </a:endParaRPr>
          </a:p>
          <a:p>
            <a:pPr algn="ctr" defTabSz="685800" fontAlgn="auto">
              <a:spcBef>
                <a:spcPts val="1290"/>
              </a:spcBef>
              <a:spcAft>
                <a:spcPts val="0"/>
              </a:spcAft>
            </a:pPr>
            <a:r>
              <a:rPr sz="1500" b="1" kern="0" dirty="0">
                <a:solidFill>
                  <a:srgbClr val="FFFFFF"/>
                </a:solidFill>
                <a:latin typeface="Arial"/>
                <a:cs typeface="Arial"/>
              </a:rPr>
              <a:t>BYLieve</a:t>
            </a:r>
            <a:r>
              <a:rPr sz="1500" b="1" kern="0" spc="23" dirty="0">
                <a:solidFill>
                  <a:srgbClr val="FFFFFF"/>
                </a:solidFill>
                <a:latin typeface="Arial"/>
                <a:cs typeface="Arial"/>
              </a:rPr>
              <a:t> </a:t>
            </a:r>
            <a:r>
              <a:rPr sz="1500" b="1" kern="0" dirty="0">
                <a:solidFill>
                  <a:srgbClr val="FFFFFF"/>
                </a:solidFill>
                <a:latin typeface="Arial"/>
                <a:cs typeface="Arial"/>
              </a:rPr>
              <a:t>is</a:t>
            </a:r>
            <a:r>
              <a:rPr sz="1500" b="1" kern="0" spc="-26" dirty="0">
                <a:solidFill>
                  <a:srgbClr val="FFFFFF"/>
                </a:solidFill>
                <a:latin typeface="Arial"/>
                <a:cs typeface="Arial"/>
              </a:rPr>
              <a:t> </a:t>
            </a:r>
            <a:r>
              <a:rPr sz="1500" b="1" kern="0" dirty="0">
                <a:solidFill>
                  <a:srgbClr val="FFFFFF"/>
                </a:solidFill>
                <a:latin typeface="Arial"/>
                <a:cs typeface="Arial"/>
              </a:rPr>
              <a:t>a</a:t>
            </a:r>
            <a:r>
              <a:rPr sz="1500" b="1" kern="0" spc="-15" dirty="0">
                <a:solidFill>
                  <a:srgbClr val="FFFFFF"/>
                </a:solidFill>
                <a:latin typeface="Arial"/>
                <a:cs typeface="Arial"/>
              </a:rPr>
              <a:t> </a:t>
            </a:r>
            <a:r>
              <a:rPr sz="1500" b="1" kern="0" dirty="0">
                <a:solidFill>
                  <a:srgbClr val="FFFFFF"/>
                </a:solidFill>
                <a:latin typeface="Arial"/>
                <a:cs typeface="Arial"/>
              </a:rPr>
              <a:t>phase</a:t>
            </a:r>
            <a:r>
              <a:rPr sz="1500" b="1" kern="0" spc="-15" dirty="0">
                <a:solidFill>
                  <a:srgbClr val="FFFFFF"/>
                </a:solidFill>
                <a:latin typeface="Arial"/>
                <a:cs typeface="Arial"/>
              </a:rPr>
              <a:t> </a:t>
            </a:r>
            <a:r>
              <a:rPr sz="1500" b="1" kern="0" dirty="0">
                <a:solidFill>
                  <a:srgbClr val="FFFFFF"/>
                </a:solidFill>
                <a:latin typeface="Arial"/>
                <a:cs typeface="Arial"/>
              </a:rPr>
              <a:t>2</a:t>
            </a:r>
            <a:r>
              <a:rPr sz="1500" b="1" kern="0" spc="-15" dirty="0">
                <a:solidFill>
                  <a:srgbClr val="FFFFFF"/>
                </a:solidFill>
                <a:latin typeface="Arial"/>
                <a:cs typeface="Arial"/>
              </a:rPr>
              <a:t> </a:t>
            </a:r>
            <a:r>
              <a:rPr sz="1500" b="1" kern="0" dirty="0">
                <a:solidFill>
                  <a:srgbClr val="FFFFFF"/>
                </a:solidFill>
                <a:latin typeface="Arial"/>
                <a:cs typeface="Arial"/>
              </a:rPr>
              <a:t>trial</a:t>
            </a:r>
            <a:r>
              <a:rPr sz="1500" b="1" kern="0" spc="-34" dirty="0">
                <a:solidFill>
                  <a:srgbClr val="FFFFFF"/>
                </a:solidFill>
                <a:latin typeface="Arial"/>
                <a:cs typeface="Arial"/>
              </a:rPr>
              <a:t> </a:t>
            </a:r>
            <a:r>
              <a:rPr sz="1500" b="1" kern="0" dirty="0">
                <a:solidFill>
                  <a:srgbClr val="FFFFFF"/>
                </a:solidFill>
                <a:latin typeface="Arial"/>
                <a:cs typeface="Arial"/>
              </a:rPr>
              <a:t>assessing</a:t>
            </a:r>
            <a:r>
              <a:rPr sz="1500" b="1" kern="0" spc="-11" dirty="0">
                <a:solidFill>
                  <a:srgbClr val="FFFFFF"/>
                </a:solidFill>
                <a:latin typeface="Arial"/>
                <a:cs typeface="Arial"/>
              </a:rPr>
              <a:t> </a:t>
            </a:r>
            <a:r>
              <a:rPr sz="1500" b="1" kern="0" dirty="0">
                <a:solidFill>
                  <a:srgbClr val="FFFFFF"/>
                </a:solidFill>
                <a:latin typeface="Arial"/>
                <a:cs typeface="Arial"/>
              </a:rPr>
              <a:t>alpelisib</a:t>
            </a:r>
            <a:r>
              <a:rPr sz="1500" b="1" kern="0" spc="-53" dirty="0">
                <a:solidFill>
                  <a:srgbClr val="FFFFFF"/>
                </a:solidFill>
                <a:latin typeface="Arial"/>
                <a:cs typeface="Arial"/>
              </a:rPr>
              <a:t> </a:t>
            </a:r>
            <a:r>
              <a:rPr sz="1500" b="1" kern="0" dirty="0">
                <a:solidFill>
                  <a:srgbClr val="FFFFFF"/>
                </a:solidFill>
                <a:latin typeface="Arial"/>
                <a:cs typeface="Arial"/>
              </a:rPr>
              <a:t>+</a:t>
            </a:r>
            <a:r>
              <a:rPr sz="1500" b="1" kern="0" spc="-15" dirty="0">
                <a:solidFill>
                  <a:srgbClr val="FFFFFF"/>
                </a:solidFill>
                <a:latin typeface="Arial"/>
                <a:cs typeface="Arial"/>
              </a:rPr>
              <a:t> </a:t>
            </a:r>
            <a:r>
              <a:rPr sz="1500" b="1" kern="0" dirty="0">
                <a:solidFill>
                  <a:srgbClr val="FFFFFF"/>
                </a:solidFill>
                <a:latin typeface="Arial"/>
                <a:cs typeface="Arial"/>
              </a:rPr>
              <a:t>ET</a:t>
            </a:r>
            <a:r>
              <a:rPr sz="1500" b="1" kern="0" spc="-8" dirty="0">
                <a:solidFill>
                  <a:srgbClr val="FFFFFF"/>
                </a:solidFill>
                <a:latin typeface="Arial"/>
                <a:cs typeface="Arial"/>
              </a:rPr>
              <a:t> </a:t>
            </a:r>
            <a:r>
              <a:rPr sz="1500" b="1" kern="0" dirty="0">
                <a:solidFill>
                  <a:srgbClr val="FFFFFF"/>
                </a:solidFill>
                <a:latin typeface="Arial"/>
                <a:cs typeface="Arial"/>
              </a:rPr>
              <a:t>(fulvestrant</a:t>
            </a:r>
            <a:r>
              <a:rPr sz="1500" b="1" kern="0" spc="-4" dirty="0">
                <a:solidFill>
                  <a:srgbClr val="FFFFFF"/>
                </a:solidFill>
                <a:latin typeface="Arial"/>
                <a:cs typeface="Arial"/>
              </a:rPr>
              <a:t> </a:t>
            </a:r>
            <a:r>
              <a:rPr sz="1500" b="1" kern="0" dirty="0">
                <a:solidFill>
                  <a:srgbClr val="FFFFFF"/>
                </a:solidFill>
                <a:latin typeface="Arial"/>
                <a:cs typeface="Arial"/>
              </a:rPr>
              <a:t>or</a:t>
            </a:r>
            <a:r>
              <a:rPr sz="1500" b="1" kern="0" spc="-23" dirty="0">
                <a:solidFill>
                  <a:srgbClr val="FFFFFF"/>
                </a:solidFill>
                <a:latin typeface="Arial"/>
                <a:cs typeface="Arial"/>
              </a:rPr>
              <a:t> </a:t>
            </a:r>
            <a:r>
              <a:rPr sz="1500" b="1" kern="0" dirty="0">
                <a:solidFill>
                  <a:srgbClr val="FFFFFF"/>
                </a:solidFill>
                <a:latin typeface="Arial"/>
                <a:cs typeface="Arial"/>
              </a:rPr>
              <a:t>letrozole)</a:t>
            </a:r>
            <a:r>
              <a:rPr sz="1500" b="1" kern="0" spc="-26" dirty="0">
                <a:solidFill>
                  <a:srgbClr val="FFFFFF"/>
                </a:solidFill>
                <a:latin typeface="Arial"/>
                <a:cs typeface="Arial"/>
              </a:rPr>
              <a:t> </a:t>
            </a:r>
            <a:r>
              <a:rPr sz="1500" b="1" kern="0" dirty="0">
                <a:solidFill>
                  <a:srgbClr val="FFFFFF"/>
                </a:solidFill>
                <a:latin typeface="Arial"/>
                <a:cs typeface="Arial"/>
              </a:rPr>
              <a:t>in</a:t>
            </a:r>
            <a:r>
              <a:rPr sz="1500" b="1" kern="0" spc="-11" dirty="0">
                <a:solidFill>
                  <a:srgbClr val="FFFFFF"/>
                </a:solidFill>
                <a:latin typeface="Arial"/>
                <a:cs typeface="Arial"/>
              </a:rPr>
              <a:t> </a:t>
            </a:r>
            <a:r>
              <a:rPr sz="1500" b="1" i="1" kern="0" spc="-8" dirty="0">
                <a:solidFill>
                  <a:srgbClr val="FFFFFF"/>
                </a:solidFill>
                <a:latin typeface="Arial-BoldItalicMT"/>
                <a:cs typeface="Arial-BoldItalicMT"/>
              </a:rPr>
              <a:t>PIK3CA</a:t>
            </a:r>
            <a:r>
              <a:rPr sz="1500" b="1" kern="0" spc="-8" dirty="0">
                <a:solidFill>
                  <a:srgbClr val="FFFFFF"/>
                </a:solidFill>
                <a:latin typeface="Arial"/>
                <a:cs typeface="Arial"/>
              </a:rPr>
              <a:t>-mutated</a:t>
            </a:r>
            <a:endParaRPr sz="1500" kern="0">
              <a:solidFill>
                <a:sysClr val="windowText" lastClr="000000"/>
              </a:solidFill>
              <a:latin typeface="Arial"/>
              <a:cs typeface="Arial"/>
            </a:endParaRPr>
          </a:p>
          <a:p>
            <a:pPr marL="4286" algn="ctr" defTabSz="685800" fontAlgn="auto">
              <a:spcBef>
                <a:spcPts val="0"/>
              </a:spcBef>
              <a:spcAft>
                <a:spcPts val="0"/>
              </a:spcAft>
            </a:pPr>
            <a:r>
              <a:rPr sz="1500" b="1" kern="0" dirty="0">
                <a:solidFill>
                  <a:srgbClr val="FFFFFF"/>
                </a:solidFill>
                <a:latin typeface="Arial"/>
                <a:cs typeface="Arial"/>
              </a:rPr>
              <a:t>HR+/HER2−</a:t>
            </a:r>
            <a:r>
              <a:rPr sz="1500" b="1" kern="0" spc="-71" dirty="0">
                <a:solidFill>
                  <a:srgbClr val="FFFFFF"/>
                </a:solidFill>
                <a:latin typeface="Arial"/>
                <a:cs typeface="Arial"/>
              </a:rPr>
              <a:t> </a:t>
            </a:r>
            <a:r>
              <a:rPr sz="1500" b="1" kern="0" dirty="0">
                <a:solidFill>
                  <a:srgbClr val="FFFFFF"/>
                </a:solidFill>
                <a:latin typeface="Arial"/>
                <a:cs typeface="Arial"/>
              </a:rPr>
              <a:t>ABC</a:t>
            </a:r>
            <a:r>
              <a:rPr sz="1500" b="1" kern="0" spc="41" dirty="0">
                <a:solidFill>
                  <a:srgbClr val="FFFFFF"/>
                </a:solidFill>
                <a:latin typeface="Arial"/>
                <a:cs typeface="Arial"/>
              </a:rPr>
              <a:t> </a:t>
            </a:r>
            <a:r>
              <a:rPr sz="1500" b="1" kern="0" dirty="0">
                <a:solidFill>
                  <a:srgbClr val="FFFFFF"/>
                </a:solidFill>
                <a:latin typeface="Arial"/>
                <a:cs typeface="Arial"/>
              </a:rPr>
              <a:t>in</a:t>
            </a:r>
            <a:r>
              <a:rPr sz="1500" b="1" kern="0" spc="-26" dirty="0">
                <a:solidFill>
                  <a:srgbClr val="FFFFFF"/>
                </a:solidFill>
                <a:latin typeface="Arial"/>
                <a:cs typeface="Arial"/>
              </a:rPr>
              <a:t> </a:t>
            </a:r>
            <a:r>
              <a:rPr sz="1500" b="1" kern="0" dirty="0">
                <a:solidFill>
                  <a:srgbClr val="FFFFFF"/>
                </a:solidFill>
                <a:latin typeface="Arial"/>
                <a:cs typeface="Arial"/>
              </a:rPr>
              <a:t>the</a:t>
            </a:r>
            <a:r>
              <a:rPr sz="1500" b="1" kern="0" spc="-11" dirty="0">
                <a:solidFill>
                  <a:srgbClr val="FFFFFF"/>
                </a:solidFill>
                <a:latin typeface="Arial"/>
                <a:cs typeface="Arial"/>
              </a:rPr>
              <a:t> </a:t>
            </a:r>
            <a:r>
              <a:rPr sz="1500" b="1" kern="0" spc="-8" dirty="0">
                <a:solidFill>
                  <a:srgbClr val="FFFFFF"/>
                </a:solidFill>
                <a:latin typeface="Arial"/>
                <a:cs typeface="Arial"/>
              </a:rPr>
              <a:t>post-</a:t>
            </a:r>
            <a:r>
              <a:rPr sz="1500" b="1" kern="0" dirty="0">
                <a:solidFill>
                  <a:srgbClr val="FFFFFF"/>
                </a:solidFill>
                <a:latin typeface="Arial"/>
                <a:cs typeface="Arial"/>
              </a:rPr>
              <a:t>CDK4/6i</a:t>
            </a:r>
            <a:r>
              <a:rPr sz="1500" b="1" kern="0" spc="-19" dirty="0">
                <a:solidFill>
                  <a:srgbClr val="FFFFFF"/>
                </a:solidFill>
                <a:latin typeface="Arial"/>
                <a:cs typeface="Arial"/>
              </a:rPr>
              <a:t> </a:t>
            </a:r>
            <a:r>
              <a:rPr sz="1500" b="1" kern="0" spc="-8" dirty="0">
                <a:solidFill>
                  <a:srgbClr val="FFFFFF"/>
                </a:solidFill>
                <a:latin typeface="Arial"/>
                <a:cs typeface="Arial"/>
              </a:rPr>
              <a:t>setting</a:t>
            </a:r>
            <a:endParaRPr sz="1500" kern="0">
              <a:solidFill>
                <a:sysClr val="windowText" lastClr="000000"/>
              </a:solidFill>
              <a:latin typeface="Arial"/>
              <a:cs typeface="Arial"/>
            </a:endParaRPr>
          </a:p>
        </p:txBody>
      </p:sp>
      <p:grpSp>
        <p:nvGrpSpPr>
          <p:cNvPr id="6" name="object 6"/>
          <p:cNvGrpSpPr/>
          <p:nvPr/>
        </p:nvGrpSpPr>
        <p:grpSpPr>
          <a:xfrm>
            <a:off x="569833" y="1627584"/>
            <a:ext cx="2030254" cy="2763678"/>
            <a:chOff x="759777" y="2166937"/>
            <a:chExt cx="2707005" cy="3684904"/>
          </a:xfrm>
        </p:grpSpPr>
        <p:sp>
          <p:nvSpPr>
            <p:cNvPr id="7" name="object 7"/>
            <p:cNvSpPr/>
            <p:nvPr/>
          </p:nvSpPr>
          <p:spPr>
            <a:xfrm>
              <a:off x="764540" y="2171700"/>
              <a:ext cx="2697480" cy="3675379"/>
            </a:xfrm>
            <a:custGeom>
              <a:avLst/>
              <a:gdLst/>
              <a:ahLst/>
              <a:cxnLst/>
              <a:rect l="l" t="t" r="r" b="b"/>
              <a:pathLst>
                <a:path w="2697479" h="3675379">
                  <a:moveTo>
                    <a:pt x="2430399" y="0"/>
                  </a:moveTo>
                  <a:lnTo>
                    <a:pt x="267081" y="0"/>
                  </a:lnTo>
                  <a:lnTo>
                    <a:pt x="219071" y="4304"/>
                  </a:lnTo>
                  <a:lnTo>
                    <a:pt x="173885" y="16715"/>
                  </a:lnTo>
                  <a:lnTo>
                    <a:pt x="132277" y="36477"/>
                  </a:lnTo>
                  <a:lnTo>
                    <a:pt x="95001" y="62833"/>
                  </a:lnTo>
                  <a:lnTo>
                    <a:pt x="62812" y="95027"/>
                  </a:lnTo>
                  <a:lnTo>
                    <a:pt x="36463" y="132305"/>
                  </a:lnTo>
                  <a:lnTo>
                    <a:pt x="16708" y="173911"/>
                  </a:lnTo>
                  <a:lnTo>
                    <a:pt x="4302" y="219088"/>
                  </a:lnTo>
                  <a:lnTo>
                    <a:pt x="0" y="267080"/>
                  </a:lnTo>
                  <a:lnTo>
                    <a:pt x="0" y="3408299"/>
                  </a:lnTo>
                  <a:lnTo>
                    <a:pt x="4302" y="3456308"/>
                  </a:lnTo>
                  <a:lnTo>
                    <a:pt x="16708" y="3501494"/>
                  </a:lnTo>
                  <a:lnTo>
                    <a:pt x="36463" y="3543102"/>
                  </a:lnTo>
                  <a:lnTo>
                    <a:pt x="62812" y="3580378"/>
                  </a:lnTo>
                  <a:lnTo>
                    <a:pt x="95001" y="3612567"/>
                  </a:lnTo>
                  <a:lnTo>
                    <a:pt x="132277" y="3638916"/>
                  </a:lnTo>
                  <a:lnTo>
                    <a:pt x="173885" y="3658671"/>
                  </a:lnTo>
                  <a:lnTo>
                    <a:pt x="219071" y="3671077"/>
                  </a:lnTo>
                  <a:lnTo>
                    <a:pt x="267081" y="3675379"/>
                  </a:lnTo>
                  <a:lnTo>
                    <a:pt x="2430399" y="3675379"/>
                  </a:lnTo>
                  <a:lnTo>
                    <a:pt x="2478391" y="3671077"/>
                  </a:lnTo>
                  <a:lnTo>
                    <a:pt x="2523568" y="3658671"/>
                  </a:lnTo>
                  <a:lnTo>
                    <a:pt x="2565174" y="3638916"/>
                  </a:lnTo>
                  <a:lnTo>
                    <a:pt x="2602452" y="3612567"/>
                  </a:lnTo>
                  <a:lnTo>
                    <a:pt x="2634646" y="3580378"/>
                  </a:lnTo>
                  <a:lnTo>
                    <a:pt x="2661002" y="3543102"/>
                  </a:lnTo>
                  <a:lnTo>
                    <a:pt x="2680764" y="3501494"/>
                  </a:lnTo>
                  <a:lnTo>
                    <a:pt x="2693175" y="3456308"/>
                  </a:lnTo>
                  <a:lnTo>
                    <a:pt x="2697480" y="3408299"/>
                  </a:lnTo>
                  <a:lnTo>
                    <a:pt x="2697480" y="267080"/>
                  </a:lnTo>
                  <a:lnTo>
                    <a:pt x="2693175" y="219088"/>
                  </a:lnTo>
                  <a:lnTo>
                    <a:pt x="2680764" y="173911"/>
                  </a:lnTo>
                  <a:lnTo>
                    <a:pt x="2661002" y="132305"/>
                  </a:lnTo>
                  <a:lnTo>
                    <a:pt x="2634646" y="95027"/>
                  </a:lnTo>
                  <a:lnTo>
                    <a:pt x="2602452" y="62833"/>
                  </a:lnTo>
                  <a:lnTo>
                    <a:pt x="2565174" y="36477"/>
                  </a:lnTo>
                  <a:lnTo>
                    <a:pt x="2523568" y="16715"/>
                  </a:lnTo>
                  <a:lnTo>
                    <a:pt x="2478391" y="4304"/>
                  </a:lnTo>
                  <a:lnTo>
                    <a:pt x="2430399" y="0"/>
                  </a:lnTo>
                  <a:close/>
                </a:path>
              </a:pathLst>
            </a:custGeom>
            <a:solidFill>
              <a:srgbClr val="F1F1F1"/>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8" name="object 8"/>
            <p:cNvSpPr/>
            <p:nvPr/>
          </p:nvSpPr>
          <p:spPr>
            <a:xfrm>
              <a:off x="764540" y="2171700"/>
              <a:ext cx="2697480" cy="3675379"/>
            </a:xfrm>
            <a:custGeom>
              <a:avLst/>
              <a:gdLst/>
              <a:ahLst/>
              <a:cxnLst/>
              <a:rect l="l" t="t" r="r" b="b"/>
              <a:pathLst>
                <a:path w="2697479" h="3675379">
                  <a:moveTo>
                    <a:pt x="0" y="267080"/>
                  </a:moveTo>
                  <a:lnTo>
                    <a:pt x="4302" y="219088"/>
                  </a:lnTo>
                  <a:lnTo>
                    <a:pt x="16708" y="173911"/>
                  </a:lnTo>
                  <a:lnTo>
                    <a:pt x="36463" y="132305"/>
                  </a:lnTo>
                  <a:lnTo>
                    <a:pt x="62812" y="95027"/>
                  </a:lnTo>
                  <a:lnTo>
                    <a:pt x="95001" y="62833"/>
                  </a:lnTo>
                  <a:lnTo>
                    <a:pt x="132277" y="36477"/>
                  </a:lnTo>
                  <a:lnTo>
                    <a:pt x="173885" y="16715"/>
                  </a:lnTo>
                  <a:lnTo>
                    <a:pt x="219071" y="4304"/>
                  </a:lnTo>
                  <a:lnTo>
                    <a:pt x="267081" y="0"/>
                  </a:lnTo>
                  <a:lnTo>
                    <a:pt x="2430399" y="0"/>
                  </a:lnTo>
                  <a:lnTo>
                    <a:pt x="2478391" y="4304"/>
                  </a:lnTo>
                  <a:lnTo>
                    <a:pt x="2523568" y="16715"/>
                  </a:lnTo>
                  <a:lnTo>
                    <a:pt x="2565174" y="36477"/>
                  </a:lnTo>
                  <a:lnTo>
                    <a:pt x="2602452" y="62833"/>
                  </a:lnTo>
                  <a:lnTo>
                    <a:pt x="2634646" y="95027"/>
                  </a:lnTo>
                  <a:lnTo>
                    <a:pt x="2661002" y="132305"/>
                  </a:lnTo>
                  <a:lnTo>
                    <a:pt x="2680764" y="173911"/>
                  </a:lnTo>
                  <a:lnTo>
                    <a:pt x="2693175" y="219088"/>
                  </a:lnTo>
                  <a:lnTo>
                    <a:pt x="2697480" y="267080"/>
                  </a:lnTo>
                  <a:lnTo>
                    <a:pt x="2697480" y="3408299"/>
                  </a:lnTo>
                  <a:lnTo>
                    <a:pt x="2693175" y="3456308"/>
                  </a:lnTo>
                  <a:lnTo>
                    <a:pt x="2680764" y="3501494"/>
                  </a:lnTo>
                  <a:lnTo>
                    <a:pt x="2661002" y="3543102"/>
                  </a:lnTo>
                  <a:lnTo>
                    <a:pt x="2634646" y="3580378"/>
                  </a:lnTo>
                  <a:lnTo>
                    <a:pt x="2602452" y="3612567"/>
                  </a:lnTo>
                  <a:lnTo>
                    <a:pt x="2565174" y="3638916"/>
                  </a:lnTo>
                  <a:lnTo>
                    <a:pt x="2523568" y="3658671"/>
                  </a:lnTo>
                  <a:lnTo>
                    <a:pt x="2478391" y="3671077"/>
                  </a:lnTo>
                  <a:lnTo>
                    <a:pt x="2430399" y="3675379"/>
                  </a:lnTo>
                  <a:lnTo>
                    <a:pt x="267081" y="3675379"/>
                  </a:lnTo>
                  <a:lnTo>
                    <a:pt x="219071" y="3671077"/>
                  </a:lnTo>
                  <a:lnTo>
                    <a:pt x="173885" y="3658671"/>
                  </a:lnTo>
                  <a:lnTo>
                    <a:pt x="132277" y="3638916"/>
                  </a:lnTo>
                  <a:lnTo>
                    <a:pt x="95001" y="3612567"/>
                  </a:lnTo>
                  <a:lnTo>
                    <a:pt x="62812" y="3580378"/>
                  </a:lnTo>
                  <a:lnTo>
                    <a:pt x="36463" y="3543102"/>
                  </a:lnTo>
                  <a:lnTo>
                    <a:pt x="16708" y="3501494"/>
                  </a:lnTo>
                  <a:lnTo>
                    <a:pt x="4302" y="3456308"/>
                  </a:lnTo>
                  <a:lnTo>
                    <a:pt x="0" y="3408299"/>
                  </a:lnTo>
                  <a:lnTo>
                    <a:pt x="0" y="267080"/>
                  </a:lnTo>
                  <a:close/>
                </a:path>
              </a:pathLst>
            </a:custGeom>
            <a:ln w="9525">
              <a:solidFill>
                <a:srgbClr val="A6A6A6"/>
              </a:solidFill>
            </a:ln>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grpSp>
      <p:sp>
        <p:nvSpPr>
          <p:cNvPr id="9" name="object 9"/>
          <p:cNvSpPr txBox="1"/>
          <p:nvPr/>
        </p:nvSpPr>
        <p:spPr>
          <a:xfrm>
            <a:off x="694848" y="1710880"/>
            <a:ext cx="1747838" cy="2594941"/>
          </a:xfrm>
          <a:prstGeom prst="rect">
            <a:avLst/>
          </a:prstGeom>
        </p:spPr>
        <p:txBody>
          <a:bodyPr vert="horz" wrap="square" lIns="0" tIns="9525" rIns="0" bIns="0" rtlCol="0">
            <a:spAutoFit/>
          </a:bodyPr>
          <a:lstStyle/>
          <a:p>
            <a:pPr marL="224314" marR="407194" indent="-215265" defTabSz="685800" fontAlgn="auto">
              <a:spcBef>
                <a:spcPts val="75"/>
              </a:spcBef>
              <a:spcAft>
                <a:spcPts val="0"/>
              </a:spcAft>
              <a:buFont typeface="Wingdings"/>
              <a:buChar char=""/>
              <a:tabLst>
                <a:tab pos="224314" algn="l"/>
              </a:tabLst>
            </a:pPr>
            <a:r>
              <a:rPr sz="1200" kern="0" dirty="0">
                <a:solidFill>
                  <a:srgbClr val="3E4444"/>
                </a:solidFill>
                <a:latin typeface="Arial"/>
                <a:cs typeface="Arial"/>
              </a:rPr>
              <a:t>Men</a:t>
            </a:r>
            <a:r>
              <a:rPr sz="1200" kern="0" spc="-15" dirty="0">
                <a:solidFill>
                  <a:srgbClr val="3E4444"/>
                </a:solidFill>
                <a:latin typeface="Arial"/>
                <a:cs typeface="Arial"/>
              </a:rPr>
              <a:t> </a:t>
            </a:r>
            <a:r>
              <a:rPr sz="1200" kern="0" dirty="0">
                <a:solidFill>
                  <a:srgbClr val="3E4444"/>
                </a:solidFill>
                <a:latin typeface="Arial"/>
                <a:cs typeface="Arial"/>
              </a:rPr>
              <a:t>or</a:t>
            </a:r>
            <a:r>
              <a:rPr sz="1200" kern="0" spc="8" dirty="0">
                <a:solidFill>
                  <a:srgbClr val="3E4444"/>
                </a:solidFill>
                <a:latin typeface="Arial"/>
                <a:cs typeface="Arial"/>
              </a:rPr>
              <a:t> </a:t>
            </a:r>
            <a:r>
              <a:rPr sz="1200" kern="0" spc="-15" dirty="0">
                <a:solidFill>
                  <a:srgbClr val="3E4444"/>
                </a:solidFill>
                <a:latin typeface="Arial"/>
                <a:cs typeface="Arial"/>
              </a:rPr>
              <a:t>pre/ </a:t>
            </a:r>
            <a:r>
              <a:rPr sz="1200" kern="0" spc="-8" dirty="0">
                <a:solidFill>
                  <a:srgbClr val="3E4444"/>
                </a:solidFill>
                <a:latin typeface="Arial"/>
                <a:cs typeface="Arial"/>
              </a:rPr>
              <a:t>postmenopausal women</a:t>
            </a:r>
            <a:endParaRPr sz="1200" kern="0">
              <a:solidFill>
                <a:sysClr val="windowText" lastClr="000000"/>
              </a:solidFill>
              <a:latin typeface="Arial"/>
              <a:cs typeface="Arial"/>
            </a:endParaRPr>
          </a:p>
          <a:p>
            <a:pPr marL="224314" marR="13811" indent="-215265" defTabSz="685800" fontAlgn="auto">
              <a:spcBef>
                <a:spcPts val="0"/>
              </a:spcBef>
              <a:spcAft>
                <a:spcPts val="0"/>
              </a:spcAft>
              <a:buFont typeface="Wingdings"/>
              <a:buChar char=""/>
              <a:tabLst>
                <a:tab pos="224314" algn="l"/>
              </a:tabLst>
            </a:pPr>
            <a:r>
              <a:rPr sz="1200" kern="0" spc="-8" dirty="0">
                <a:solidFill>
                  <a:srgbClr val="3E4444"/>
                </a:solidFill>
                <a:latin typeface="Arial"/>
                <a:cs typeface="Arial"/>
              </a:rPr>
              <a:t>HR+/HER2−</a:t>
            </a:r>
            <a:r>
              <a:rPr sz="1200" kern="0" spc="-64" dirty="0">
                <a:solidFill>
                  <a:srgbClr val="3E4444"/>
                </a:solidFill>
                <a:latin typeface="Arial"/>
                <a:cs typeface="Arial"/>
              </a:rPr>
              <a:t> </a:t>
            </a:r>
            <a:r>
              <a:rPr sz="1200" kern="0" dirty="0">
                <a:solidFill>
                  <a:srgbClr val="3E4444"/>
                </a:solidFill>
                <a:latin typeface="Arial"/>
                <a:cs typeface="Arial"/>
              </a:rPr>
              <a:t>ABC</a:t>
            </a:r>
            <a:r>
              <a:rPr sz="1200" kern="0" spc="23" dirty="0">
                <a:solidFill>
                  <a:srgbClr val="3E4444"/>
                </a:solidFill>
                <a:latin typeface="Arial"/>
                <a:cs typeface="Arial"/>
              </a:rPr>
              <a:t> </a:t>
            </a:r>
            <a:r>
              <a:rPr sz="1200" kern="0" spc="-15" dirty="0">
                <a:solidFill>
                  <a:srgbClr val="3E4444"/>
                </a:solidFill>
                <a:latin typeface="Arial"/>
                <a:cs typeface="Arial"/>
              </a:rPr>
              <a:t>with </a:t>
            </a:r>
            <a:r>
              <a:rPr sz="1200" kern="0" dirty="0">
                <a:solidFill>
                  <a:srgbClr val="3E4444"/>
                </a:solidFill>
                <a:latin typeface="Arial"/>
                <a:cs typeface="Arial"/>
              </a:rPr>
              <a:t>a</a:t>
            </a:r>
            <a:r>
              <a:rPr sz="1200" kern="0" spc="-19" dirty="0">
                <a:solidFill>
                  <a:srgbClr val="3E4444"/>
                </a:solidFill>
                <a:latin typeface="Arial"/>
                <a:cs typeface="Arial"/>
              </a:rPr>
              <a:t> </a:t>
            </a:r>
            <a:r>
              <a:rPr sz="1200" i="1" kern="0" dirty="0">
                <a:solidFill>
                  <a:srgbClr val="3E4444"/>
                </a:solidFill>
                <a:latin typeface="Arial"/>
                <a:cs typeface="Arial"/>
              </a:rPr>
              <a:t>PIK3CA</a:t>
            </a:r>
            <a:r>
              <a:rPr sz="1200" i="1" kern="0" spc="-19" dirty="0">
                <a:solidFill>
                  <a:srgbClr val="3E4444"/>
                </a:solidFill>
                <a:latin typeface="Arial"/>
                <a:cs typeface="Arial"/>
              </a:rPr>
              <a:t> </a:t>
            </a:r>
            <a:r>
              <a:rPr sz="1200" kern="0" spc="-8" dirty="0">
                <a:solidFill>
                  <a:srgbClr val="3E4444"/>
                </a:solidFill>
                <a:latin typeface="Arial"/>
                <a:cs typeface="Arial"/>
              </a:rPr>
              <a:t>mutation</a:t>
            </a:r>
            <a:endParaRPr sz="1200" kern="0">
              <a:solidFill>
                <a:sysClr val="windowText" lastClr="000000"/>
              </a:solidFill>
              <a:latin typeface="Arial"/>
              <a:cs typeface="Arial"/>
            </a:endParaRPr>
          </a:p>
          <a:p>
            <a:pPr marL="224314" marR="136684" indent="-215265" defTabSz="685800" fontAlgn="auto">
              <a:spcBef>
                <a:spcPts val="0"/>
              </a:spcBef>
              <a:spcAft>
                <a:spcPts val="0"/>
              </a:spcAft>
              <a:buFont typeface="Wingdings"/>
              <a:buChar char=""/>
              <a:tabLst>
                <a:tab pos="224314" algn="l"/>
              </a:tabLst>
            </a:pPr>
            <a:r>
              <a:rPr sz="1200" kern="0" dirty="0">
                <a:solidFill>
                  <a:srgbClr val="3E4444"/>
                </a:solidFill>
                <a:latin typeface="Arial"/>
                <a:cs typeface="Arial"/>
              </a:rPr>
              <a:t>Last</a:t>
            </a:r>
            <a:r>
              <a:rPr sz="1200" kern="0" spc="-8" dirty="0">
                <a:solidFill>
                  <a:srgbClr val="3E4444"/>
                </a:solidFill>
                <a:latin typeface="Arial"/>
                <a:cs typeface="Arial"/>
              </a:rPr>
              <a:t> </a:t>
            </a:r>
            <a:r>
              <a:rPr sz="1200" kern="0" dirty="0">
                <a:solidFill>
                  <a:srgbClr val="3E4444"/>
                </a:solidFill>
                <a:latin typeface="Arial"/>
                <a:cs typeface="Arial"/>
              </a:rPr>
              <a:t>line</a:t>
            </a:r>
            <a:r>
              <a:rPr sz="1200" kern="0" spc="-26" dirty="0">
                <a:solidFill>
                  <a:srgbClr val="3E4444"/>
                </a:solidFill>
                <a:latin typeface="Arial"/>
                <a:cs typeface="Arial"/>
              </a:rPr>
              <a:t> </a:t>
            </a:r>
            <a:r>
              <a:rPr sz="1200" kern="0" dirty="0">
                <a:solidFill>
                  <a:srgbClr val="3E4444"/>
                </a:solidFill>
                <a:latin typeface="Arial"/>
                <a:cs typeface="Arial"/>
              </a:rPr>
              <a:t>of</a:t>
            </a:r>
            <a:r>
              <a:rPr sz="1200" kern="0" spc="-11" dirty="0">
                <a:solidFill>
                  <a:srgbClr val="3E4444"/>
                </a:solidFill>
                <a:latin typeface="Arial"/>
                <a:cs typeface="Arial"/>
              </a:rPr>
              <a:t> </a:t>
            </a:r>
            <a:r>
              <a:rPr sz="1200" kern="0" spc="-15" dirty="0">
                <a:solidFill>
                  <a:srgbClr val="3E4444"/>
                </a:solidFill>
                <a:latin typeface="Arial"/>
                <a:cs typeface="Arial"/>
              </a:rPr>
              <a:t>prior </a:t>
            </a:r>
            <a:r>
              <a:rPr sz="1200" kern="0" dirty="0">
                <a:solidFill>
                  <a:srgbClr val="3E4444"/>
                </a:solidFill>
                <a:latin typeface="Arial"/>
                <a:cs typeface="Arial"/>
              </a:rPr>
              <a:t>therapy:</a:t>
            </a:r>
            <a:r>
              <a:rPr sz="1200" kern="0" spc="-8" dirty="0">
                <a:solidFill>
                  <a:srgbClr val="3E4444"/>
                </a:solidFill>
                <a:latin typeface="Arial"/>
                <a:cs typeface="Arial"/>
              </a:rPr>
              <a:t> </a:t>
            </a:r>
            <a:r>
              <a:rPr sz="1200" kern="0" dirty="0">
                <a:solidFill>
                  <a:srgbClr val="3E4444"/>
                </a:solidFill>
                <a:latin typeface="Arial"/>
                <a:cs typeface="Arial"/>
              </a:rPr>
              <a:t>CDK4/6i</a:t>
            </a:r>
            <a:r>
              <a:rPr sz="1200" kern="0" spc="-45" dirty="0">
                <a:solidFill>
                  <a:srgbClr val="3E4444"/>
                </a:solidFill>
                <a:latin typeface="Arial"/>
                <a:cs typeface="Arial"/>
              </a:rPr>
              <a:t> </a:t>
            </a:r>
            <a:r>
              <a:rPr sz="1200" kern="0" spc="-38" dirty="0">
                <a:solidFill>
                  <a:srgbClr val="3E4444"/>
                </a:solidFill>
                <a:latin typeface="Arial"/>
                <a:cs typeface="Arial"/>
              </a:rPr>
              <a:t>+ </a:t>
            </a:r>
            <a:r>
              <a:rPr sz="1200" kern="0" spc="-30" dirty="0">
                <a:solidFill>
                  <a:srgbClr val="3E4444"/>
                </a:solidFill>
                <a:latin typeface="Arial"/>
                <a:cs typeface="Arial"/>
              </a:rPr>
              <a:t>ET,</a:t>
            </a:r>
            <a:r>
              <a:rPr sz="1200" kern="0" spc="-45" dirty="0">
                <a:solidFill>
                  <a:srgbClr val="3E4444"/>
                </a:solidFill>
                <a:latin typeface="Arial"/>
                <a:cs typeface="Arial"/>
              </a:rPr>
              <a:t> </a:t>
            </a:r>
            <a:r>
              <a:rPr sz="1200" kern="0" spc="-8" dirty="0">
                <a:solidFill>
                  <a:srgbClr val="3E4444"/>
                </a:solidFill>
                <a:latin typeface="Arial"/>
                <a:cs typeface="Arial"/>
              </a:rPr>
              <a:t>systemic </a:t>
            </a:r>
            <a:r>
              <a:rPr sz="1200" kern="0" dirty="0">
                <a:solidFill>
                  <a:srgbClr val="3E4444"/>
                </a:solidFill>
                <a:latin typeface="Arial"/>
                <a:cs typeface="Arial"/>
              </a:rPr>
              <a:t>chemotherapy or</a:t>
            </a:r>
            <a:r>
              <a:rPr sz="1200" kern="0" spc="-15" dirty="0">
                <a:solidFill>
                  <a:srgbClr val="3E4444"/>
                </a:solidFill>
                <a:latin typeface="Arial"/>
                <a:cs typeface="Arial"/>
              </a:rPr>
              <a:t> </a:t>
            </a:r>
            <a:r>
              <a:rPr sz="1200" kern="0" spc="-19" dirty="0">
                <a:solidFill>
                  <a:srgbClr val="3E4444"/>
                </a:solidFill>
                <a:latin typeface="Arial"/>
                <a:cs typeface="Arial"/>
              </a:rPr>
              <a:t>ET</a:t>
            </a:r>
            <a:endParaRPr sz="1200" kern="0">
              <a:solidFill>
                <a:sysClr val="windowText" lastClr="000000"/>
              </a:solidFill>
              <a:latin typeface="Arial"/>
              <a:cs typeface="Arial"/>
            </a:endParaRPr>
          </a:p>
          <a:p>
            <a:pPr marL="224314" indent="-214789" defTabSz="685800" fontAlgn="auto">
              <a:spcBef>
                <a:spcPts val="4"/>
              </a:spcBef>
              <a:spcAft>
                <a:spcPts val="0"/>
              </a:spcAft>
              <a:buFont typeface="Wingdings"/>
              <a:buChar char=""/>
              <a:tabLst>
                <a:tab pos="224314" algn="l"/>
              </a:tabLst>
            </a:pPr>
            <a:r>
              <a:rPr sz="1200" kern="0" dirty="0">
                <a:solidFill>
                  <a:srgbClr val="3E4444"/>
                </a:solidFill>
                <a:latin typeface="Arial"/>
                <a:cs typeface="Arial"/>
              </a:rPr>
              <a:t>ECOG</a:t>
            </a:r>
            <a:r>
              <a:rPr sz="1200" kern="0" spc="-11" dirty="0">
                <a:solidFill>
                  <a:srgbClr val="3E4444"/>
                </a:solidFill>
                <a:latin typeface="Arial"/>
                <a:cs typeface="Arial"/>
              </a:rPr>
              <a:t> </a:t>
            </a:r>
            <a:r>
              <a:rPr sz="1200" kern="0" dirty="0">
                <a:solidFill>
                  <a:srgbClr val="3E4444"/>
                </a:solidFill>
                <a:latin typeface="Arial"/>
                <a:cs typeface="Arial"/>
              </a:rPr>
              <a:t>PS ≤</a:t>
            </a:r>
            <a:r>
              <a:rPr sz="1200" kern="0" spc="-4" dirty="0">
                <a:solidFill>
                  <a:srgbClr val="3E4444"/>
                </a:solidFill>
                <a:latin typeface="Arial"/>
                <a:cs typeface="Arial"/>
              </a:rPr>
              <a:t> </a:t>
            </a:r>
            <a:r>
              <a:rPr sz="1200" kern="0" spc="-38" dirty="0">
                <a:solidFill>
                  <a:srgbClr val="3E4444"/>
                </a:solidFill>
                <a:latin typeface="Arial"/>
                <a:cs typeface="Arial"/>
              </a:rPr>
              <a:t>2</a:t>
            </a:r>
            <a:endParaRPr sz="1200" kern="0">
              <a:solidFill>
                <a:sysClr val="windowText" lastClr="000000"/>
              </a:solidFill>
              <a:latin typeface="Arial"/>
              <a:cs typeface="Arial"/>
            </a:endParaRPr>
          </a:p>
          <a:p>
            <a:pPr marL="224314" marR="89535" indent="-215265" defTabSz="685800" fontAlgn="auto">
              <a:spcBef>
                <a:spcPts val="0"/>
              </a:spcBef>
              <a:spcAft>
                <a:spcPts val="0"/>
              </a:spcAft>
              <a:buFont typeface="Wingdings"/>
              <a:buChar char=""/>
              <a:tabLst>
                <a:tab pos="224314" algn="l"/>
              </a:tabLst>
            </a:pPr>
            <a:r>
              <a:rPr sz="1200" kern="0" dirty="0">
                <a:solidFill>
                  <a:srgbClr val="3E4444"/>
                </a:solidFill>
                <a:latin typeface="Arial"/>
                <a:cs typeface="Arial"/>
              </a:rPr>
              <a:t>Measurable</a:t>
            </a:r>
            <a:r>
              <a:rPr sz="1200" kern="0" spc="-23" dirty="0">
                <a:solidFill>
                  <a:srgbClr val="3E4444"/>
                </a:solidFill>
                <a:latin typeface="Arial"/>
                <a:cs typeface="Arial"/>
              </a:rPr>
              <a:t> </a:t>
            </a:r>
            <a:r>
              <a:rPr sz="1200" kern="0" spc="-8" dirty="0">
                <a:solidFill>
                  <a:srgbClr val="3E4444"/>
                </a:solidFill>
                <a:latin typeface="Arial"/>
                <a:cs typeface="Arial"/>
              </a:rPr>
              <a:t>disease </a:t>
            </a:r>
            <a:r>
              <a:rPr sz="1200" kern="0" dirty="0">
                <a:solidFill>
                  <a:srgbClr val="3E4444"/>
                </a:solidFill>
                <a:latin typeface="Arial"/>
                <a:cs typeface="Arial"/>
              </a:rPr>
              <a:t>(per</a:t>
            </a:r>
            <a:r>
              <a:rPr sz="1200" kern="0" spc="-8" dirty="0">
                <a:solidFill>
                  <a:srgbClr val="3E4444"/>
                </a:solidFill>
                <a:latin typeface="Arial"/>
                <a:cs typeface="Arial"/>
              </a:rPr>
              <a:t> </a:t>
            </a:r>
            <a:r>
              <a:rPr sz="1200" kern="0" dirty="0">
                <a:solidFill>
                  <a:srgbClr val="3E4444"/>
                </a:solidFill>
                <a:latin typeface="Arial"/>
                <a:cs typeface="Arial"/>
              </a:rPr>
              <a:t>RECIST</a:t>
            </a:r>
            <a:r>
              <a:rPr sz="1200" kern="0" spc="-38" dirty="0">
                <a:solidFill>
                  <a:srgbClr val="3E4444"/>
                </a:solidFill>
                <a:latin typeface="Arial"/>
                <a:cs typeface="Arial"/>
              </a:rPr>
              <a:t> </a:t>
            </a:r>
            <a:r>
              <a:rPr sz="1200" kern="0" dirty="0">
                <a:solidFill>
                  <a:srgbClr val="3E4444"/>
                </a:solidFill>
                <a:latin typeface="Arial"/>
                <a:cs typeface="Arial"/>
              </a:rPr>
              <a:t>v1.1)</a:t>
            </a:r>
            <a:r>
              <a:rPr sz="1200" kern="0" spc="-19" dirty="0">
                <a:solidFill>
                  <a:srgbClr val="3E4444"/>
                </a:solidFill>
                <a:latin typeface="Arial"/>
                <a:cs typeface="Arial"/>
              </a:rPr>
              <a:t> or</a:t>
            </a:r>
            <a:endParaRPr sz="1200" kern="0">
              <a:solidFill>
                <a:sysClr val="windowText" lastClr="000000"/>
              </a:solidFill>
              <a:latin typeface="Arial"/>
              <a:cs typeface="Arial"/>
            </a:endParaRPr>
          </a:p>
          <a:p>
            <a:pPr marL="224314" defTabSz="685800" fontAlgn="auto">
              <a:spcBef>
                <a:spcPts val="0"/>
              </a:spcBef>
              <a:spcAft>
                <a:spcPts val="0"/>
              </a:spcAft>
            </a:pPr>
            <a:r>
              <a:rPr sz="1200" kern="0" dirty="0">
                <a:solidFill>
                  <a:srgbClr val="3E4444"/>
                </a:solidFill>
                <a:latin typeface="Arial"/>
                <a:cs typeface="Arial"/>
              </a:rPr>
              <a:t>≥</a:t>
            </a:r>
            <a:r>
              <a:rPr sz="1200" kern="0" spc="-30" dirty="0">
                <a:solidFill>
                  <a:srgbClr val="3E4444"/>
                </a:solidFill>
                <a:latin typeface="Arial"/>
                <a:cs typeface="Arial"/>
              </a:rPr>
              <a:t> </a:t>
            </a:r>
            <a:r>
              <a:rPr sz="1200" kern="0" dirty="0">
                <a:solidFill>
                  <a:srgbClr val="3E4444"/>
                </a:solidFill>
                <a:latin typeface="Arial"/>
                <a:cs typeface="Arial"/>
              </a:rPr>
              <a:t>1</a:t>
            </a:r>
            <a:r>
              <a:rPr sz="1200" kern="0" spc="-30" dirty="0">
                <a:solidFill>
                  <a:srgbClr val="3E4444"/>
                </a:solidFill>
                <a:latin typeface="Arial"/>
                <a:cs typeface="Arial"/>
              </a:rPr>
              <a:t> </a:t>
            </a:r>
            <a:r>
              <a:rPr sz="1200" kern="0" dirty="0">
                <a:solidFill>
                  <a:srgbClr val="3E4444"/>
                </a:solidFill>
                <a:latin typeface="Arial"/>
                <a:cs typeface="Arial"/>
              </a:rPr>
              <a:t>predominantly</a:t>
            </a:r>
            <a:r>
              <a:rPr sz="1200" kern="0" spc="15" dirty="0">
                <a:solidFill>
                  <a:srgbClr val="3E4444"/>
                </a:solidFill>
                <a:latin typeface="Arial"/>
                <a:cs typeface="Arial"/>
              </a:rPr>
              <a:t> </a:t>
            </a:r>
            <a:r>
              <a:rPr sz="1200" kern="0" spc="-15" dirty="0">
                <a:solidFill>
                  <a:srgbClr val="3E4444"/>
                </a:solidFill>
                <a:latin typeface="Arial"/>
                <a:cs typeface="Arial"/>
              </a:rPr>
              <a:t>lytic</a:t>
            </a:r>
            <a:endParaRPr sz="1200" kern="0">
              <a:solidFill>
                <a:sysClr val="windowText" lastClr="000000"/>
              </a:solidFill>
              <a:latin typeface="Arial"/>
              <a:cs typeface="Arial"/>
            </a:endParaRPr>
          </a:p>
          <a:p>
            <a:pPr marL="224314" defTabSz="685800" fontAlgn="auto">
              <a:spcBef>
                <a:spcPts val="4"/>
              </a:spcBef>
              <a:spcAft>
                <a:spcPts val="0"/>
              </a:spcAft>
            </a:pPr>
            <a:r>
              <a:rPr sz="1200" kern="0" dirty="0">
                <a:solidFill>
                  <a:srgbClr val="3E4444"/>
                </a:solidFill>
                <a:latin typeface="Arial"/>
                <a:cs typeface="Arial"/>
              </a:rPr>
              <a:t>bone</a:t>
            </a:r>
            <a:r>
              <a:rPr sz="1200" kern="0" spc="-8" dirty="0">
                <a:solidFill>
                  <a:srgbClr val="3E4444"/>
                </a:solidFill>
                <a:latin typeface="Arial"/>
                <a:cs typeface="Arial"/>
              </a:rPr>
              <a:t> lesion</a:t>
            </a:r>
            <a:endParaRPr sz="1200" kern="0">
              <a:solidFill>
                <a:sysClr val="windowText" lastClr="000000"/>
              </a:solidFill>
              <a:latin typeface="Arial"/>
              <a:cs typeface="Arial"/>
            </a:endParaRPr>
          </a:p>
        </p:txBody>
      </p:sp>
      <p:sp>
        <p:nvSpPr>
          <p:cNvPr id="10" name="object 10"/>
          <p:cNvSpPr txBox="1"/>
          <p:nvPr/>
        </p:nvSpPr>
        <p:spPr>
          <a:xfrm>
            <a:off x="2701290" y="1602581"/>
            <a:ext cx="3825240" cy="505588"/>
          </a:xfrm>
          <a:prstGeom prst="rect">
            <a:avLst/>
          </a:prstGeom>
          <a:solidFill>
            <a:srgbClr val="737373"/>
          </a:solidFill>
        </p:spPr>
        <p:txBody>
          <a:bodyPr vert="horz" wrap="square" lIns="0" tIns="56198" rIns="0" bIns="0" rtlCol="0">
            <a:spAutoFit/>
          </a:bodyPr>
          <a:lstStyle/>
          <a:p>
            <a:pPr marL="476" algn="ctr" defTabSz="685800" fontAlgn="auto">
              <a:lnSpc>
                <a:spcPts val="1193"/>
              </a:lnSpc>
              <a:spcBef>
                <a:spcPts val="443"/>
              </a:spcBef>
              <a:spcAft>
                <a:spcPts val="0"/>
              </a:spcAft>
            </a:pPr>
            <a:r>
              <a:rPr sz="1050" kern="0" dirty="0">
                <a:solidFill>
                  <a:srgbClr val="FFFFFF"/>
                </a:solidFill>
                <a:latin typeface="Arial"/>
                <a:cs typeface="Arial"/>
              </a:rPr>
              <a:t>Patients</a:t>
            </a:r>
            <a:r>
              <a:rPr sz="1050" kern="0" spc="-30" dirty="0">
                <a:solidFill>
                  <a:srgbClr val="FFFFFF"/>
                </a:solidFill>
                <a:latin typeface="Arial"/>
                <a:cs typeface="Arial"/>
              </a:rPr>
              <a:t> </a:t>
            </a:r>
            <a:r>
              <a:rPr sz="1050" kern="0" dirty="0">
                <a:solidFill>
                  <a:srgbClr val="FFFFFF"/>
                </a:solidFill>
                <a:latin typeface="Arial"/>
                <a:cs typeface="Arial"/>
              </a:rPr>
              <a:t>who</a:t>
            </a:r>
            <a:r>
              <a:rPr sz="1050" kern="0" spc="-4" dirty="0">
                <a:solidFill>
                  <a:srgbClr val="FFFFFF"/>
                </a:solidFill>
                <a:latin typeface="Arial"/>
                <a:cs typeface="Arial"/>
              </a:rPr>
              <a:t> </a:t>
            </a:r>
            <a:r>
              <a:rPr sz="1050" kern="0" dirty="0">
                <a:solidFill>
                  <a:srgbClr val="FFFFFF"/>
                </a:solidFill>
                <a:latin typeface="Arial"/>
                <a:cs typeface="Arial"/>
              </a:rPr>
              <a:t>received</a:t>
            </a:r>
            <a:r>
              <a:rPr sz="1050" kern="0" spc="-19" dirty="0">
                <a:solidFill>
                  <a:srgbClr val="FFFFFF"/>
                </a:solidFill>
                <a:latin typeface="Arial"/>
                <a:cs typeface="Arial"/>
              </a:rPr>
              <a:t> </a:t>
            </a:r>
            <a:r>
              <a:rPr sz="1050" kern="0" dirty="0">
                <a:solidFill>
                  <a:srgbClr val="FFFFFF"/>
                </a:solidFill>
                <a:latin typeface="Arial"/>
                <a:cs typeface="Arial"/>
              </a:rPr>
              <a:t>CDK4/6i</a:t>
            </a:r>
            <a:r>
              <a:rPr sz="1050" kern="0" spc="-26" dirty="0">
                <a:solidFill>
                  <a:srgbClr val="FFFFFF"/>
                </a:solidFill>
                <a:latin typeface="Arial"/>
                <a:cs typeface="Arial"/>
              </a:rPr>
              <a:t> </a:t>
            </a:r>
            <a:r>
              <a:rPr sz="1050" kern="0" dirty="0">
                <a:solidFill>
                  <a:srgbClr val="FFFFFF"/>
                </a:solidFill>
                <a:latin typeface="Arial"/>
                <a:cs typeface="Arial"/>
              </a:rPr>
              <a:t>+</a:t>
            </a:r>
            <a:r>
              <a:rPr sz="1050" kern="0" spc="-75" dirty="0">
                <a:solidFill>
                  <a:srgbClr val="FFFFFF"/>
                </a:solidFill>
                <a:latin typeface="Arial"/>
                <a:cs typeface="Arial"/>
              </a:rPr>
              <a:t> </a:t>
            </a:r>
            <a:r>
              <a:rPr sz="1050" kern="0" dirty="0">
                <a:solidFill>
                  <a:srgbClr val="FFFFFF"/>
                </a:solidFill>
                <a:latin typeface="Arial"/>
                <a:cs typeface="Arial"/>
              </a:rPr>
              <a:t>AI</a:t>
            </a:r>
            <a:r>
              <a:rPr sz="1050" kern="0" spc="-23" dirty="0">
                <a:solidFill>
                  <a:srgbClr val="FFFFFF"/>
                </a:solidFill>
                <a:latin typeface="Arial"/>
                <a:cs typeface="Arial"/>
              </a:rPr>
              <a:t> </a:t>
            </a:r>
            <a:r>
              <a:rPr sz="1050" kern="0" dirty="0">
                <a:solidFill>
                  <a:srgbClr val="FFFFFF"/>
                </a:solidFill>
                <a:latin typeface="Arial"/>
                <a:cs typeface="Arial"/>
              </a:rPr>
              <a:t>as</a:t>
            </a:r>
            <a:r>
              <a:rPr sz="1050" kern="0" spc="-19" dirty="0">
                <a:solidFill>
                  <a:srgbClr val="FFFFFF"/>
                </a:solidFill>
                <a:latin typeface="Arial"/>
                <a:cs typeface="Arial"/>
              </a:rPr>
              <a:t> </a:t>
            </a:r>
            <a:r>
              <a:rPr sz="1050" kern="0" dirty="0">
                <a:solidFill>
                  <a:srgbClr val="FFFFFF"/>
                </a:solidFill>
                <a:latin typeface="Arial"/>
                <a:cs typeface="Arial"/>
              </a:rPr>
              <a:t>immediate</a:t>
            </a:r>
            <a:r>
              <a:rPr sz="1050" kern="0" spc="-45" dirty="0">
                <a:solidFill>
                  <a:srgbClr val="FFFFFF"/>
                </a:solidFill>
                <a:latin typeface="Arial"/>
                <a:cs typeface="Arial"/>
              </a:rPr>
              <a:t> </a:t>
            </a:r>
            <a:r>
              <a:rPr sz="1050" kern="0" spc="-8" dirty="0">
                <a:solidFill>
                  <a:srgbClr val="FFFFFF"/>
                </a:solidFill>
                <a:latin typeface="Arial"/>
                <a:cs typeface="Arial"/>
              </a:rPr>
              <a:t>prior</a:t>
            </a:r>
            <a:endParaRPr sz="1050" kern="0">
              <a:solidFill>
                <a:sysClr val="windowText" lastClr="000000"/>
              </a:solidFill>
              <a:latin typeface="Arial"/>
              <a:cs typeface="Arial"/>
            </a:endParaRPr>
          </a:p>
          <a:p>
            <a:pPr marL="1350169" marR="1343978" algn="ctr" defTabSz="685800" fontAlgn="auto">
              <a:lnSpc>
                <a:spcPts val="1140"/>
              </a:lnSpc>
              <a:spcBef>
                <a:spcPts val="71"/>
              </a:spcBef>
              <a:spcAft>
                <a:spcPts val="0"/>
              </a:spcAft>
            </a:pPr>
            <a:r>
              <a:rPr sz="1050" kern="0" dirty="0">
                <a:solidFill>
                  <a:srgbClr val="FFFFFF"/>
                </a:solidFill>
                <a:latin typeface="Arial"/>
                <a:cs typeface="Arial"/>
              </a:rPr>
              <a:t>treatment</a:t>
            </a:r>
            <a:r>
              <a:rPr sz="1050" kern="0" spc="-19" dirty="0">
                <a:solidFill>
                  <a:srgbClr val="FFFFFF"/>
                </a:solidFill>
                <a:latin typeface="Arial"/>
                <a:cs typeface="Arial"/>
              </a:rPr>
              <a:t> </a:t>
            </a:r>
            <a:r>
              <a:rPr sz="1050" kern="0" dirty="0">
                <a:solidFill>
                  <a:srgbClr val="FFFFFF"/>
                </a:solidFill>
                <a:latin typeface="Arial"/>
                <a:cs typeface="Arial"/>
              </a:rPr>
              <a:t>(n</a:t>
            </a:r>
            <a:r>
              <a:rPr sz="1050" kern="0" spc="-15" dirty="0">
                <a:solidFill>
                  <a:srgbClr val="FFFFFF"/>
                </a:solidFill>
                <a:latin typeface="Arial"/>
                <a:cs typeface="Arial"/>
              </a:rPr>
              <a:t> </a:t>
            </a:r>
            <a:r>
              <a:rPr sz="1050" kern="0" dirty="0">
                <a:solidFill>
                  <a:srgbClr val="FFFFFF"/>
                </a:solidFill>
                <a:latin typeface="Arial"/>
                <a:cs typeface="Arial"/>
              </a:rPr>
              <a:t>=</a:t>
            </a:r>
            <a:r>
              <a:rPr sz="1050" kern="0" spc="-11" dirty="0">
                <a:solidFill>
                  <a:srgbClr val="FFFFFF"/>
                </a:solidFill>
                <a:latin typeface="Arial"/>
                <a:cs typeface="Arial"/>
              </a:rPr>
              <a:t> </a:t>
            </a:r>
            <a:r>
              <a:rPr sz="1050" kern="0" spc="-26" dirty="0">
                <a:solidFill>
                  <a:srgbClr val="FFFFFF"/>
                </a:solidFill>
                <a:latin typeface="Arial"/>
                <a:cs typeface="Arial"/>
              </a:rPr>
              <a:t>112) </a:t>
            </a:r>
            <a:r>
              <a:rPr sz="1050" kern="0" spc="-8" dirty="0">
                <a:solidFill>
                  <a:srgbClr val="FFFFFF"/>
                </a:solidFill>
                <a:latin typeface="Arial"/>
                <a:cs typeface="Arial"/>
              </a:rPr>
              <a:t>Cohort</a:t>
            </a:r>
            <a:r>
              <a:rPr sz="1050" kern="0" spc="-53" dirty="0">
                <a:solidFill>
                  <a:srgbClr val="FFFFFF"/>
                </a:solidFill>
                <a:latin typeface="Arial"/>
                <a:cs typeface="Arial"/>
              </a:rPr>
              <a:t> </a:t>
            </a:r>
            <a:r>
              <a:rPr sz="1050" kern="0" spc="-38" dirty="0">
                <a:solidFill>
                  <a:srgbClr val="FFFFFF"/>
                </a:solidFill>
                <a:latin typeface="Arial"/>
                <a:cs typeface="Arial"/>
              </a:rPr>
              <a:t>A</a:t>
            </a:r>
            <a:endParaRPr sz="1050" kern="0">
              <a:solidFill>
                <a:sysClr val="windowText" lastClr="000000"/>
              </a:solidFill>
              <a:latin typeface="Arial"/>
              <a:cs typeface="Arial"/>
            </a:endParaRPr>
          </a:p>
        </p:txBody>
      </p:sp>
      <p:sp>
        <p:nvSpPr>
          <p:cNvPr id="11" name="object 11"/>
          <p:cNvSpPr txBox="1"/>
          <p:nvPr/>
        </p:nvSpPr>
        <p:spPr>
          <a:xfrm>
            <a:off x="2701290" y="2183606"/>
            <a:ext cx="3825240" cy="199574"/>
          </a:xfrm>
          <a:prstGeom prst="rect">
            <a:avLst/>
          </a:prstGeom>
          <a:solidFill>
            <a:srgbClr val="EFEFEC"/>
          </a:solidFill>
        </p:spPr>
        <p:txBody>
          <a:bodyPr vert="horz" wrap="square" lIns="0" tIns="37624" rIns="0" bIns="0" rtlCol="0">
            <a:spAutoFit/>
          </a:bodyPr>
          <a:lstStyle/>
          <a:p>
            <a:pPr algn="ctr" defTabSz="685800" fontAlgn="auto">
              <a:spcBef>
                <a:spcPts val="296"/>
              </a:spcBef>
              <a:spcAft>
                <a:spcPts val="0"/>
              </a:spcAft>
            </a:pPr>
            <a:r>
              <a:rPr sz="1050" kern="0" dirty="0">
                <a:solidFill>
                  <a:srgbClr val="3E4444"/>
                </a:solidFill>
                <a:latin typeface="Arial"/>
                <a:cs typeface="Arial"/>
              </a:rPr>
              <a:t>Alpelisib</a:t>
            </a:r>
            <a:r>
              <a:rPr sz="1050" kern="0" spc="-45" dirty="0">
                <a:solidFill>
                  <a:srgbClr val="3E4444"/>
                </a:solidFill>
                <a:latin typeface="Arial"/>
                <a:cs typeface="Arial"/>
              </a:rPr>
              <a:t> </a:t>
            </a:r>
            <a:r>
              <a:rPr sz="1050" kern="0" dirty="0">
                <a:solidFill>
                  <a:srgbClr val="3E4444"/>
                </a:solidFill>
                <a:latin typeface="Arial"/>
                <a:cs typeface="Arial"/>
              </a:rPr>
              <a:t>300</a:t>
            </a:r>
            <a:r>
              <a:rPr sz="1050" kern="0" spc="-15" dirty="0">
                <a:solidFill>
                  <a:srgbClr val="3E4444"/>
                </a:solidFill>
                <a:latin typeface="Arial"/>
                <a:cs typeface="Arial"/>
              </a:rPr>
              <a:t> </a:t>
            </a:r>
            <a:r>
              <a:rPr sz="1050" kern="0" dirty="0">
                <a:solidFill>
                  <a:srgbClr val="3E4444"/>
                </a:solidFill>
                <a:latin typeface="Arial"/>
                <a:cs typeface="Arial"/>
              </a:rPr>
              <a:t>mg</a:t>
            </a:r>
            <a:r>
              <a:rPr sz="1050" kern="0" spc="-26" dirty="0">
                <a:solidFill>
                  <a:srgbClr val="3E4444"/>
                </a:solidFill>
                <a:latin typeface="Arial"/>
                <a:cs typeface="Arial"/>
              </a:rPr>
              <a:t> </a:t>
            </a:r>
            <a:r>
              <a:rPr sz="1050" kern="0" dirty="0">
                <a:solidFill>
                  <a:srgbClr val="3E4444"/>
                </a:solidFill>
                <a:latin typeface="Arial"/>
                <a:cs typeface="Arial"/>
              </a:rPr>
              <a:t>QD</a:t>
            </a:r>
            <a:r>
              <a:rPr sz="1050" kern="0" spc="-11" dirty="0">
                <a:solidFill>
                  <a:srgbClr val="3E4444"/>
                </a:solidFill>
                <a:latin typeface="Arial"/>
                <a:cs typeface="Arial"/>
              </a:rPr>
              <a:t> </a:t>
            </a:r>
            <a:r>
              <a:rPr sz="1050" kern="0" dirty="0">
                <a:solidFill>
                  <a:srgbClr val="3E4444"/>
                </a:solidFill>
                <a:latin typeface="Arial"/>
                <a:cs typeface="Arial"/>
              </a:rPr>
              <a:t>+</a:t>
            </a:r>
            <a:r>
              <a:rPr sz="1050" kern="0" spc="-15" dirty="0">
                <a:solidFill>
                  <a:srgbClr val="3E4444"/>
                </a:solidFill>
                <a:latin typeface="Arial"/>
                <a:cs typeface="Arial"/>
              </a:rPr>
              <a:t> </a:t>
            </a:r>
            <a:r>
              <a:rPr sz="1050" kern="0" dirty="0">
                <a:solidFill>
                  <a:srgbClr val="3E4444"/>
                </a:solidFill>
                <a:latin typeface="Arial"/>
                <a:cs typeface="Arial"/>
              </a:rPr>
              <a:t>fulvestrant</a:t>
            </a:r>
            <a:r>
              <a:rPr sz="1050" kern="0" spc="-15" dirty="0">
                <a:solidFill>
                  <a:srgbClr val="3E4444"/>
                </a:solidFill>
                <a:latin typeface="Arial"/>
                <a:cs typeface="Arial"/>
              </a:rPr>
              <a:t> </a:t>
            </a:r>
            <a:r>
              <a:rPr sz="1050" kern="0" dirty="0">
                <a:solidFill>
                  <a:srgbClr val="3E4444"/>
                </a:solidFill>
                <a:latin typeface="Arial"/>
                <a:cs typeface="Arial"/>
              </a:rPr>
              <a:t>500</a:t>
            </a:r>
            <a:r>
              <a:rPr sz="1050" kern="0" spc="-30" dirty="0">
                <a:solidFill>
                  <a:srgbClr val="3E4444"/>
                </a:solidFill>
                <a:latin typeface="Arial"/>
                <a:cs typeface="Arial"/>
              </a:rPr>
              <a:t> </a:t>
            </a:r>
            <a:r>
              <a:rPr sz="1050" kern="0" spc="-19" dirty="0">
                <a:solidFill>
                  <a:srgbClr val="3E4444"/>
                </a:solidFill>
                <a:latin typeface="Arial"/>
                <a:cs typeface="Arial"/>
              </a:rPr>
              <a:t>mg</a:t>
            </a:r>
            <a:endParaRPr sz="1050" kern="0">
              <a:solidFill>
                <a:sysClr val="windowText" lastClr="000000"/>
              </a:solidFill>
              <a:latin typeface="Arial"/>
              <a:cs typeface="Arial"/>
            </a:endParaRPr>
          </a:p>
        </p:txBody>
      </p:sp>
      <p:sp>
        <p:nvSpPr>
          <p:cNvPr id="12" name="object 12"/>
          <p:cNvSpPr txBox="1"/>
          <p:nvPr/>
        </p:nvSpPr>
        <p:spPr>
          <a:xfrm>
            <a:off x="2701290" y="2545556"/>
            <a:ext cx="3825240" cy="498694"/>
          </a:xfrm>
          <a:prstGeom prst="rect">
            <a:avLst/>
          </a:prstGeom>
          <a:solidFill>
            <a:srgbClr val="2985E1"/>
          </a:solidFill>
        </p:spPr>
        <p:txBody>
          <a:bodyPr vert="horz" wrap="square" lIns="0" tIns="74771" rIns="0" bIns="0" rtlCol="0">
            <a:spAutoFit/>
          </a:bodyPr>
          <a:lstStyle/>
          <a:p>
            <a:pPr marL="47149" marR="42386" algn="ctr" defTabSz="685800" fontAlgn="auto">
              <a:lnSpc>
                <a:spcPts val="1125"/>
              </a:lnSpc>
              <a:spcBef>
                <a:spcPts val="589"/>
              </a:spcBef>
              <a:spcAft>
                <a:spcPts val="0"/>
              </a:spcAft>
            </a:pPr>
            <a:r>
              <a:rPr sz="1050" kern="0" dirty="0">
                <a:solidFill>
                  <a:srgbClr val="FFFFFF"/>
                </a:solidFill>
                <a:latin typeface="Arial"/>
                <a:cs typeface="Arial"/>
              </a:rPr>
              <a:t>Patients</a:t>
            </a:r>
            <a:r>
              <a:rPr sz="1050" kern="0" spc="-19" dirty="0">
                <a:solidFill>
                  <a:srgbClr val="FFFFFF"/>
                </a:solidFill>
                <a:latin typeface="Arial"/>
                <a:cs typeface="Arial"/>
              </a:rPr>
              <a:t> </a:t>
            </a:r>
            <a:r>
              <a:rPr sz="1050" kern="0" dirty="0">
                <a:solidFill>
                  <a:srgbClr val="FFFFFF"/>
                </a:solidFill>
                <a:latin typeface="Arial"/>
                <a:cs typeface="Arial"/>
              </a:rPr>
              <a:t>who</a:t>
            </a:r>
            <a:r>
              <a:rPr sz="1050" kern="0" spc="-4" dirty="0">
                <a:solidFill>
                  <a:srgbClr val="FFFFFF"/>
                </a:solidFill>
                <a:latin typeface="Arial"/>
                <a:cs typeface="Arial"/>
              </a:rPr>
              <a:t> </a:t>
            </a:r>
            <a:r>
              <a:rPr sz="1050" kern="0" dirty="0">
                <a:solidFill>
                  <a:srgbClr val="FFFFFF"/>
                </a:solidFill>
                <a:latin typeface="Arial"/>
                <a:cs typeface="Arial"/>
              </a:rPr>
              <a:t>received</a:t>
            </a:r>
            <a:r>
              <a:rPr sz="1050" kern="0" spc="-19" dirty="0">
                <a:solidFill>
                  <a:srgbClr val="FFFFFF"/>
                </a:solidFill>
                <a:latin typeface="Arial"/>
                <a:cs typeface="Arial"/>
              </a:rPr>
              <a:t> </a:t>
            </a:r>
            <a:r>
              <a:rPr sz="1050" kern="0" dirty="0">
                <a:solidFill>
                  <a:srgbClr val="FFFFFF"/>
                </a:solidFill>
                <a:latin typeface="Arial"/>
                <a:cs typeface="Arial"/>
              </a:rPr>
              <a:t>CDK4/6i</a:t>
            </a:r>
            <a:r>
              <a:rPr sz="1050" kern="0" spc="-26" dirty="0">
                <a:solidFill>
                  <a:srgbClr val="FFFFFF"/>
                </a:solidFill>
                <a:latin typeface="Arial"/>
                <a:cs typeface="Arial"/>
              </a:rPr>
              <a:t> </a:t>
            </a:r>
            <a:r>
              <a:rPr sz="1050" kern="0" dirty="0">
                <a:solidFill>
                  <a:srgbClr val="FFFFFF"/>
                </a:solidFill>
                <a:latin typeface="Arial"/>
                <a:cs typeface="Arial"/>
              </a:rPr>
              <a:t>+</a:t>
            </a:r>
            <a:r>
              <a:rPr sz="1050" kern="0" spc="-19" dirty="0">
                <a:solidFill>
                  <a:srgbClr val="FFFFFF"/>
                </a:solidFill>
                <a:latin typeface="Arial"/>
                <a:cs typeface="Arial"/>
              </a:rPr>
              <a:t> </a:t>
            </a:r>
            <a:r>
              <a:rPr sz="1050" kern="0" dirty="0">
                <a:solidFill>
                  <a:srgbClr val="FFFFFF"/>
                </a:solidFill>
                <a:latin typeface="Arial"/>
                <a:cs typeface="Arial"/>
              </a:rPr>
              <a:t>fulvestrant</a:t>
            </a:r>
            <a:r>
              <a:rPr sz="1050" kern="0" spc="-34" dirty="0">
                <a:solidFill>
                  <a:srgbClr val="FFFFFF"/>
                </a:solidFill>
                <a:latin typeface="Arial"/>
                <a:cs typeface="Arial"/>
              </a:rPr>
              <a:t> </a:t>
            </a:r>
            <a:r>
              <a:rPr sz="1050" kern="0" dirty="0">
                <a:solidFill>
                  <a:srgbClr val="FFFFFF"/>
                </a:solidFill>
                <a:latin typeface="Arial"/>
                <a:cs typeface="Arial"/>
              </a:rPr>
              <a:t>as</a:t>
            </a:r>
            <a:r>
              <a:rPr sz="1050" kern="0" spc="-19" dirty="0">
                <a:solidFill>
                  <a:srgbClr val="FFFFFF"/>
                </a:solidFill>
                <a:latin typeface="Arial"/>
                <a:cs typeface="Arial"/>
              </a:rPr>
              <a:t> </a:t>
            </a:r>
            <a:r>
              <a:rPr sz="1050" kern="0" dirty="0">
                <a:solidFill>
                  <a:srgbClr val="FFFFFF"/>
                </a:solidFill>
                <a:latin typeface="Arial"/>
                <a:cs typeface="Arial"/>
              </a:rPr>
              <a:t>immediate</a:t>
            </a:r>
            <a:r>
              <a:rPr sz="1050" kern="0" spc="-64" dirty="0">
                <a:solidFill>
                  <a:srgbClr val="FFFFFF"/>
                </a:solidFill>
                <a:latin typeface="Arial"/>
                <a:cs typeface="Arial"/>
              </a:rPr>
              <a:t> </a:t>
            </a:r>
            <a:r>
              <a:rPr sz="1050" kern="0" spc="-8" dirty="0">
                <a:solidFill>
                  <a:srgbClr val="FFFFFF"/>
                </a:solidFill>
                <a:latin typeface="Arial"/>
                <a:cs typeface="Arial"/>
              </a:rPr>
              <a:t>prior </a:t>
            </a:r>
            <a:r>
              <a:rPr sz="1050" kern="0" dirty="0">
                <a:solidFill>
                  <a:srgbClr val="FFFFFF"/>
                </a:solidFill>
                <a:latin typeface="Arial"/>
                <a:cs typeface="Arial"/>
              </a:rPr>
              <a:t>treatment</a:t>
            </a:r>
            <a:r>
              <a:rPr sz="1050" kern="0" spc="-19" dirty="0">
                <a:solidFill>
                  <a:srgbClr val="FFFFFF"/>
                </a:solidFill>
                <a:latin typeface="Arial"/>
                <a:cs typeface="Arial"/>
              </a:rPr>
              <a:t> </a:t>
            </a:r>
            <a:r>
              <a:rPr sz="1050" kern="0" dirty="0">
                <a:solidFill>
                  <a:srgbClr val="FFFFFF"/>
                </a:solidFill>
                <a:latin typeface="Arial"/>
                <a:cs typeface="Arial"/>
              </a:rPr>
              <a:t>(n</a:t>
            </a:r>
            <a:r>
              <a:rPr sz="1050" kern="0" spc="-15" dirty="0">
                <a:solidFill>
                  <a:srgbClr val="FFFFFF"/>
                </a:solidFill>
                <a:latin typeface="Arial"/>
                <a:cs typeface="Arial"/>
              </a:rPr>
              <a:t> </a:t>
            </a:r>
            <a:r>
              <a:rPr sz="1050" kern="0" dirty="0">
                <a:solidFill>
                  <a:srgbClr val="FFFFFF"/>
                </a:solidFill>
                <a:latin typeface="Arial"/>
                <a:cs typeface="Arial"/>
              </a:rPr>
              <a:t>=</a:t>
            </a:r>
            <a:r>
              <a:rPr sz="1050" kern="0" spc="-15" dirty="0">
                <a:solidFill>
                  <a:srgbClr val="FFFFFF"/>
                </a:solidFill>
                <a:latin typeface="Arial"/>
                <a:cs typeface="Arial"/>
              </a:rPr>
              <a:t> 112)</a:t>
            </a:r>
            <a:endParaRPr sz="1050" kern="0">
              <a:solidFill>
                <a:sysClr val="windowText" lastClr="000000"/>
              </a:solidFill>
              <a:latin typeface="Arial"/>
              <a:cs typeface="Arial"/>
            </a:endParaRPr>
          </a:p>
          <a:p>
            <a:pPr algn="ctr" defTabSz="685800" fontAlgn="auto">
              <a:lnSpc>
                <a:spcPts val="1129"/>
              </a:lnSpc>
              <a:spcBef>
                <a:spcPts val="0"/>
              </a:spcBef>
              <a:spcAft>
                <a:spcPts val="0"/>
              </a:spcAft>
            </a:pPr>
            <a:r>
              <a:rPr sz="1050" kern="0" dirty="0">
                <a:solidFill>
                  <a:srgbClr val="FFFFFF"/>
                </a:solidFill>
                <a:latin typeface="Arial"/>
                <a:cs typeface="Arial"/>
              </a:rPr>
              <a:t>Cohort</a:t>
            </a:r>
            <a:r>
              <a:rPr sz="1050" kern="0" spc="-38" dirty="0">
                <a:solidFill>
                  <a:srgbClr val="FFFFFF"/>
                </a:solidFill>
                <a:latin typeface="Arial"/>
                <a:cs typeface="Arial"/>
              </a:rPr>
              <a:t> B</a:t>
            </a:r>
            <a:endParaRPr sz="1050" kern="0">
              <a:solidFill>
                <a:sysClr val="windowText" lastClr="000000"/>
              </a:solidFill>
              <a:latin typeface="Arial"/>
              <a:cs typeface="Arial"/>
            </a:endParaRPr>
          </a:p>
        </p:txBody>
      </p:sp>
      <p:sp>
        <p:nvSpPr>
          <p:cNvPr id="13" name="object 13"/>
          <p:cNvSpPr txBox="1"/>
          <p:nvPr/>
        </p:nvSpPr>
        <p:spPr>
          <a:xfrm>
            <a:off x="2701290" y="3138011"/>
            <a:ext cx="3825240" cy="199574"/>
          </a:xfrm>
          <a:prstGeom prst="rect">
            <a:avLst/>
          </a:prstGeom>
          <a:solidFill>
            <a:srgbClr val="EFEFEC"/>
          </a:solidFill>
        </p:spPr>
        <p:txBody>
          <a:bodyPr vert="horz" wrap="square" lIns="0" tIns="37624" rIns="0" bIns="0" rtlCol="0">
            <a:spAutoFit/>
          </a:bodyPr>
          <a:lstStyle/>
          <a:p>
            <a:pPr algn="ctr" defTabSz="685800" fontAlgn="auto">
              <a:spcBef>
                <a:spcPts val="296"/>
              </a:spcBef>
              <a:spcAft>
                <a:spcPts val="0"/>
              </a:spcAft>
            </a:pPr>
            <a:r>
              <a:rPr sz="1050" kern="0" dirty="0">
                <a:solidFill>
                  <a:srgbClr val="3E4444"/>
                </a:solidFill>
                <a:latin typeface="Arial"/>
                <a:cs typeface="Arial"/>
              </a:rPr>
              <a:t>Alpelisib</a:t>
            </a:r>
            <a:r>
              <a:rPr sz="1050" kern="0" spc="-45" dirty="0">
                <a:solidFill>
                  <a:srgbClr val="3E4444"/>
                </a:solidFill>
                <a:latin typeface="Arial"/>
                <a:cs typeface="Arial"/>
              </a:rPr>
              <a:t> </a:t>
            </a:r>
            <a:r>
              <a:rPr sz="1050" kern="0" dirty="0">
                <a:solidFill>
                  <a:srgbClr val="3E4444"/>
                </a:solidFill>
                <a:latin typeface="Arial"/>
                <a:cs typeface="Arial"/>
              </a:rPr>
              <a:t>300</a:t>
            </a:r>
            <a:r>
              <a:rPr sz="1050" kern="0" spc="-15" dirty="0">
                <a:solidFill>
                  <a:srgbClr val="3E4444"/>
                </a:solidFill>
                <a:latin typeface="Arial"/>
                <a:cs typeface="Arial"/>
              </a:rPr>
              <a:t> </a:t>
            </a:r>
            <a:r>
              <a:rPr sz="1050" kern="0" dirty="0">
                <a:solidFill>
                  <a:srgbClr val="3E4444"/>
                </a:solidFill>
                <a:latin typeface="Arial"/>
                <a:cs typeface="Arial"/>
              </a:rPr>
              <a:t>mg</a:t>
            </a:r>
            <a:r>
              <a:rPr sz="1050" kern="0" spc="-30" dirty="0">
                <a:solidFill>
                  <a:srgbClr val="3E4444"/>
                </a:solidFill>
                <a:latin typeface="Arial"/>
                <a:cs typeface="Arial"/>
              </a:rPr>
              <a:t> </a:t>
            </a:r>
            <a:r>
              <a:rPr sz="1050" kern="0" dirty="0">
                <a:solidFill>
                  <a:srgbClr val="3E4444"/>
                </a:solidFill>
                <a:latin typeface="Arial"/>
                <a:cs typeface="Arial"/>
              </a:rPr>
              <a:t>QD</a:t>
            </a:r>
            <a:r>
              <a:rPr sz="1050" kern="0" spc="-8" dirty="0">
                <a:solidFill>
                  <a:srgbClr val="3E4444"/>
                </a:solidFill>
                <a:latin typeface="Arial"/>
                <a:cs typeface="Arial"/>
              </a:rPr>
              <a:t> </a:t>
            </a:r>
            <a:r>
              <a:rPr sz="1050" kern="0" dirty="0">
                <a:solidFill>
                  <a:srgbClr val="3E4444"/>
                </a:solidFill>
                <a:latin typeface="Arial"/>
                <a:cs typeface="Arial"/>
              </a:rPr>
              <a:t>+</a:t>
            </a:r>
            <a:r>
              <a:rPr sz="1050" kern="0" spc="-15" dirty="0">
                <a:solidFill>
                  <a:srgbClr val="3E4444"/>
                </a:solidFill>
                <a:latin typeface="Arial"/>
                <a:cs typeface="Arial"/>
              </a:rPr>
              <a:t> </a:t>
            </a:r>
            <a:r>
              <a:rPr sz="1050" kern="0" dirty="0">
                <a:solidFill>
                  <a:srgbClr val="3E4444"/>
                </a:solidFill>
                <a:latin typeface="Arial"/>
                <a:cs typeface="Arial"/>
              </a:rPr>
              <a:t>letrozole</a:t>
            </a:r>
            <a:r>
              <a:rPr sz="1050" kern="0" spc="-30" dirty="0">
                <a:solidFill>
                  <a:srgbClr val="3E4444"/>
                </a:solidFill>
                <a:latin typeface="Arial"/>
                <a:cs typeface="Arial"/>
              </a:rPr>
              <a:t> </a:t>
            </a:r>
            <a:r>
              <a:rPr sz="1050" kern="0" dirty="0">
                <a:solidFill>
                  <a:srgbClr val="3E4444"/>
                </a:solidFill>
                <a:latin typeface="Arial"/>
                <a:cs typeface="Arial"/>
              </a:rPr>
              <a:t>2.5 </a:t>
            </a:r>
            <a:r>
              <a:rPr sz="1050" kern="0" spc="-19" dirty="0">
                <a:solidFill>
                  <a:srgbClr val="3E4444"/>
                </a:solidFill>
                <a:latin typeface="Arial"/>
                <a:cs typeface="Arial"/>
              </a:rPr>
              <a:t>mg</a:t>
            </a:r>
            <a:endParaRPr sz="1050" kern="0">
              <a:solidFill>
                <a:sysClr val="windowText" lastClr="000000"/>
              </a:solidFill>
              <a:latin typeface="Arial"/>
              <a:cs typeface="Arial"/>
            </a:endParaRPr>
          </a:p>
        </p:txBody>
      </p:sp>
      <p:sp>
        <p:nvSpPr>
          <p:cNvPr id="14" name="object 14"/>
          <p:cNvSpPr txBox="1"/>
          <p:nvPr/>
        </p:nvSpPr>
        <p:spPr>
          <a:xfrm>
            <a:off x="2701290" y="3498057"/>
            <a:ext cx="3825240" cy="529632"/>
          </a:xfrm>
          <a:prstGeom prst="rect">
            <a:avLst/>
          </a:prstGeom>
          <a:solidFill>
            <a:srgbClr val="F16429"/>
          </a:solidFill>
        </p:spPr>
        <p:txBody>
          <a:bodyPr vert="horz" wrap="square" lIns="0" tIns="80010" rIns="0" bIns="0" rtlCol="0">
            <a:spAutoFit/>
          </a:bodyPr>
          <a:lstStyle/>
          <a:p>
            <a:pPr marL="3810" algn="ctr" defTabSz="685800" fontAlgn="auto">
              <a:lnSpc>
                <a:spcPts val="1193"/>
              </a:lnSpc>
              <a:spcBef>
                <a:spcPts val="630"/>
              </a:spcBef>
              <a:spcAft>
                <a:spcPts val="0"/>
              </a:spcAft>
            </a:pPr>
            <a:r>
              <a:rPr sz="1050" kern="0" dirty="0">
                <a:solidFill>
                  <a:srgbClr val="FFFFFF"/>
                </a:solidFill>
                <a:latin typeface="Arial"/>
                <a:cs typeface="Arial"/>
              </a:rPr>
              <a:t>Patients</a:t>
            </a:r>
            <a:r>
              <a:rPr sz="1050" kern="0" spc="-26" dirty="0">
                <a:solidFill>
                  <a:srgbClr val="FFFFFF"/>
                </a:solidFill>
                <a:latin typeface="Arial"/>
                <a:cs typeface="Arial"/>
              </a:rPr>
              <a:t> </a:t>
            </a:r>
            <a:r>
              <a:rPr sz="1050" kern="0" dirty="0">
                <a:solidFill>
                  <a:srgbClr val="FFFFFF"/>
                </a:solidFill>
                <a:latin typeface="Arial"/>
                <a:cs typeface="Arial"/>
              </a:rPr>
              <a:t>who progression</a:t>
            </a:r>
            <a:r>
              <a:rPr sz="1050" kern="0" spc="-26" dirty="0">
                <a:solidFill>
                  <a:srgbClr val="FFFFFF"/>
                </a:solidFill>
                <a:latin typeface="Arial"/>
                <a:cs typeface="Arial"/>
              </a:rPr>
              <a:t> </a:t>
            </a:r>
            <a:r>
              <a:rPr sz="1050" kern="0" spc="-8" dirty="0">
                <a:solidFill>
                  <a:srgbClr val="FFFFFF"/>
                </a:solidFill>
                <a:latin typeface="Arial"/>
                <a:cs typeface="Arial"/>
              </a:rPr>
              <a:t>on/after</a:t>
            </a:r>
            <a:r>
              <a:rPr sz="1050" kern="0" spc="-71" dirty="0">
                <a:solidFill>
                  <a:srgbClr val="FFFFFF"/>
                </a:solidFill>
                <a:latin typeface="Arial"/>
                <a:cs typeface="Arial"/>
              </a:rPr>
              <a:t> </a:t>
            </a:r>
            <a:r>
              <a:rPr sz="1050" kern="0" dirty="0">
                <a:solidFill>
                  <a:srgbClr val="FFFFFF"/>
                </a:solidFill>
                <a:latin typeface="Arial"/>
                <a:cs typeface="Arial"/>
              </a:rPr>
              <a:t>AI</a:t>
            </a:r>
            <a:r>
              <a:rPr sz="1050" kern="0" spc="-8" dirty="0">
                <a:solidFill>
                  <a:srgbClr val="FFFFFF"/>
                </a:solidFill>
                <a:latin typeface="Arial"/>
                <a:cs typeface="Arial"/>
              </a:rPr>
              <a:t> </a:t>
            </a:r>
            <a:r>
              <a:rPr sz="1050" kern="0" dirty="0">
                <a:solidFill>
                  <a:srgbClr val="FFFFFF"/>
                </a:solidFill>
                <a:latin typeface="Arial"/>
                <a:cs typeface="Arial"/>
              </a:rPr>
              <a:t>and</a:t>
            </a:r>
            <a:r>
              <a:rPr sz="1050" kern="0" spc="-26" dirty="0">
                <a:solidFill>
                  <a:srgbClr val="FFFFFF"/>
                </a:solidFill>
                <a:latin typeface="Arial"/>
                <a:cs typeface="Arial"/>
              </a:rPr>
              <a:t> </a:t>
            </a:r>
            <a:r>
              <a:rPr sz="1050" kern="0" dirty="0">
                <a:solidFill>
                  <a:srgbClr val="FFFFFF"/>
                </a:solidFill>
                <a:latin typeface="Arial"/>
                <a:cs typeface="Arial"/>
              </a:rPr>
              <a:t>receive</a:t>
            </a:r>
            <a:r>
              <a:rPr sz="1050" kern="0" spc="-11" dirty="0">
                <a:solidFill>
                  <a:srgbClr val="FFFFFF"/>
                </a:solidFill>
                <a:latin typeface="Arial"/>
                <a:cs typeface="Arial"/>
              </a:rPr>
              <a:t> </a:t>
            </a:r>
            <a:r>
              <a:rPr sz="1050" kern="0" spc="-8" dirty="0">
                <a:solidFill>
                  <a:srgbClr val="FFFFFF"/>
                </a:solidFill>
                <a:latin typeface="Arial"/>
                <a:cs typeface="Arial"/>
              </a:rPr>
              <a:t>chemotherapy</a:t>
            </a:r>
            <a:endParaRPr sz="1050" kern="0">
              <a:solidFill>
                <a:sysClr val="windowText" lastClr="000000"/>
              </a:solidFill>
              <a:latin typeface="Arial"/>
              <a:cs typeface="Arial"/>
            </a:endParaRPr>
          </a:p>
          <a:p>
            <a:pPr marL="1429" algn="ctr" defTabSz="685800" fontAlgn="auto">
              <a:lnSpc>
                <a:spcPts val="1133"/>
              </a:lnSpc>
              <a:spcBef>
                <a:spcPts val="0"/>
              </a:spcBef>
              <a:spcAft>
                <a:spcPts val="0"/>
              </a:spcAft>
            </a:pPr>
            <a:r>
              <a:rPr sz="1050" kern="0" dirty="0">
                <a:solidFill>
                  <a:srgbClr val="FFFFFF"/>
                </a:solidFill>
                <a:latin typeface="Arial"/>
                <a:cs typeface="Arial"/>
              </a:rPr>
              <a:t>as</a:t>
            </a:r>
            <a:r>
              <a:rPr sz="1050" kern="0" spc="-19" dirty="0">
                <a:solidFill>
                  <a:srgbClr val="FFFFFF"/>
                </a:solidFill>
                <a:latin typeface="Arial"/>
                <a:cs typeface="Arial"/>
              </a:rPr>
              <a:t> </a:t>
            </a:r>
            <a:r>
              <a:rPr sz="1050" kern="0" dirty="0">
                <a:solidFill>
                  <a:srgbClr val="FFFFFF"/>
                </a:solidFill>
                <a:latin typeface="Arial"/>
                <a:cs typeface="Arial"/>
              </a:rPr>
              <a:t>immediate</a:t>
            </a:r>
            <a:r>
              <a:rPr sz="1050" kern="0" spc="-56" dirty="0">
                <a:solidFill>
                  <a:srgbClr val="FFFFFF"/>
                </a:solidFill>
                <a:latin typeface="Arial"/>
                <a:cs typeface="Arial"/>
              </a:rPr>
              <a:t> </a:t>
            </a:r>
            <a:r>
              <a:rPr sz="1050" kern="0" dirty="0">
                <a:solidFill>
                  <a:srgbClr val="FFFFFF"/>
                </a:solidFill>
                <a:latin typeface="Arial"/>
                <a:cs typeface="Arial"/>
              </a:rPr>
              <a:t>prior</a:t>
            </a:r>
            <a:r>
              <a:rPr sz="1050" kern="0" spc="-19" dirty="0">
                <a:solidFill>
                  <a:srgbClr val="FFFFFF"/>
                </a:solidFill>
                <a:latin typeface="Arial"/>
                <a:cs typeface="Arial"/>
              </a:rPr>
              <a:t> </a:t>
            </a:r>
            <a:r>
              <a:rPr sz="1050" kern="0" dirty="0">
                <a:solidFill>
                  <a:srgbClr val="FFFFFF"/>
                </a:solidFill>
                <a:latin typeface="Arial"/>
                <a:cs typeface="Arial"/>
              </a:rPr>
              <a:t>treatment</a:t>
            </a:r>
            <a:r>
              <a:rPr sz="1050" kern="0" spc="-23" dirty="0">
                <a:solidFill>
                  <a:srgbClr val="FFFFFF"/>
                </a:solidFill>
                <a:latin typeface="Arial"/>
                <a:cs typeface="Arial"/>
              </a:rPr>
              <a:t> </a:t>
            </a:r>
            <a:r>
              <a:rPr sz="1050" kern="0" dirty="0">
                <a:solidFill>
                  <a:srgbClr val="FFFFFF"/>
                </a:solidFill>
                <a:latin typeface="Arial"/>
                <a:cs typeface="Arial"/>
              </a:rPr>
              <a:t>(n</a:t>
            </a:r>
            <a:r>
              <a:rPr sz="1050" kern="0" spc="-11" dirty="0">
                <a:solidFill>
                  <a:srgbClr val="FFFFFF"/>
                </a:solidFill>
                <a:latin typeface="Arial"/>
                <a:cs typeface="Arial"/>
              </a:rPr>
              <a:t> </a:t>
            </a:r>
            <a:r>
              <a:rPr sz="1050" kern="0" dirty="0">
                <a:solidFill>
                  <a:srgbClr val="FFFFFF"/>
                </a:solidFill>
                <a:latin typeface="Arial"/>
                <a:cs typeface="Arial"/>
              </a:rPr>
              <a:t>=</a:t>
            </a:r>
            <a:r>
              <a:rPr sz="1050" kern="0" spc="-11" dirty="0">
                <a:solidFill>
                  <a:srgbClr val="FFFFFF"/>
                </a:solidFill>
                <a:latin typeface="Arial"/>
                <a:cs typeface="Arial"/>
              </a:rPr>
              <a:t> </a:t>
            </a:r>
            <a:r>
              <a:rPr sz="1050" kern="0" spc="-15" dirty="0">
                <a:solidFill>
                  <a:srgbClr val="FFFFFF"/>
                </a:solidFill>
                <a:latin typeface="Arial"/>
                <a:cs typeface="Arial"/>
              </a:rPr>
              <a:t>112)</a:t>
            </a:r>
            <a:endParaRPr sz="1050" kern="0">
              <a:solidFill>
                <a:sysClr val="windowText" lastClr="000000"/>
              </a:solidFill>
              <a:latin typeface="Arial"/>
              <a:cs typeface="Arial"/>
            </a:endParaRPr>
          </a:p>
          <a:p>
            <a:pPr algn="ctr" defTabSz="685800" fontAlgn="auto">
              <a:lnSpc>
                <a:spcPts val="1200"/>
              </a:lnSpc>
              <a:spcBef>
                <a:spcPts val="0"/>
              </a:spcBef>
              <a:spcAft>
                <a:spcPts val="0"/>
              </a:spcAft>
            </a:pPr>
            <a:r>
              <a:rPr sz="1050" kern="0" dirty="0">
                <a:solidFill>
                  <a:srgbClr val="FFFFFF"/>
                </a:solidFill>
                <a:latin typeface="Arial"/>
                <a:cs typeface="Arial"/>
              </a:rPr>
              <a:t>Cohort</a:t>
            </a:r>
            <a:r>
              <a:rPr sz="1050" kern="0" spc="-38" dirty="0">
                <a:solidFill>
                  <a:srgbClr val="FFFFFF"/>
                </a:solidFill>
                <a:latin typeface="Arial"/>
                <a:cs typeface="Arial"/>
              </a:rPr>
              <a:t> C</a:t>
            </a:r>
            <a:endParaRPr sz="1050" kern="0">
              <a:solidFill>
                <a:sysClr val="windowText" lastClr="000000"/>
              </a:solidFill>
              <a:latin typeface="Arial"/>
              <a:cs typeface="Arial"/>
            </a:endParaRPr>
          </a:p>
        </p:txBody>
      </p:sp>
      <p:sp>
        <p:nvSpPr>
          <p:cNvPr id="15" name="object 15"/>
          <p:cNvSpPr txBox="1"/>
          <p:nvPr/>
        </p:nvSpPr>
        <p:spPr>
          <a:xfrm>
            <a:off x="2701290" y="4136231"/>
            <a:ext cx="3825240" cy="200535"/>
          </a:xfrm>
          <a:prstGeom prst="rect">
            <a:avLst/>
          </a:prstGeom>
          <a:solidFill>
            <a:srgbClr val="EFEFEC"/>
          </a:solidFill>
        </p:spPr>
        <p:txBody>
          <a:bodyPr vert="horz" wrap="square" lIns="0" tIns="38576" rIns="0" bIns="0" rtlCol="0">
            <a:spAutoFit/>
          </a:bodyPr>
          <a:lstStyle/>
          <a:p>
            <a:pPr algn="ctr" defTabSz="685800" fontAlgn="auto">
              <a:spcBef>
                <a:spcPts val="304"/>
              </a:spcBef>
              <a:spcAft>
                <a:spcPts val="0"/>
              </a:spcAft>
            </a:pPr>
            <a:r>
              <a:rPr sz="1050" kern="0" dirty="0">
                <a:solidFill>
                  <a:srgbClr val="3E4444"/>
                </a:solidFill>
                <a:latin typeface="Arial"/>
                <a:cs typeface="Arial"/>
              </a:rPr>
              <a:t>Alpelisib</a:t>
            </a:r>
            <a:r>
              <a:rPr sz="1050" kern="0" spc="-45" dirty="0">
                <a:solidFill>
                  <a:srgbClr val="3E4444"/>
                </a:solidFill>
                <a:latin typeface="Arial"/>
                <a:cs typeface="Arial"/>
              </a:rPr>
              <a:t> </a:t>
            </a:r>
            <a:r>
              <a:rPr sz="1050" kern="0" dirty="0">
                <a:solidFill>
                  <a:srgbClr val="3E4444"/>
                </a:solidFill>
                <a:latin typeface="Arial"/>
                <a:cs typeface="Arial"/>
              </a:rPr>
              <a:t>300</a:t>
            </a:r>
            <a:r>
              <a:rPr sz="1050" kern="0" spc="-15" dirty="0">
                <a:solidFill>
                  <a:srgbClr val="3E4444"/>
                </a:solidFill>
                <a:latin typeface="Arial"/>
                <a:cs typeface="Arial"/>
              </a:rPr>
              <a:t> </a:t>
            </a:r>
            <a:r>
              <a:rPr sz="1050" kern="0" dirty="0">
                <a:solidFill>
                  <a:srgbClr val="3E4444"/>
                </a:solidFill>
                <a:latin typeface="Arial"/>
                <a:cs typeface="Arial"/>
              </a:rPr>
              <a:t>mg</a:t>
            </a:r>
            <a:r>
              <a:rPr sz="1050" kern="0" spc="-26" dirty="0">
                <a:solidFill>
                  <a:srgbClr val="3E4444"/>
                </a:solidFill>
                <a:latin typeface="Arial"/>
                <a:cs typeface="Arial"/>
              </a:rPr>
              <a:t> </a:t>
            </a:r>
            <a:r>
              <a:rPr sz="1050" kern="0" dirty="0">
                <a:solidFill>
                  <a:srgbClr val="3E4444"/>
                </a:solidFill>
                <a:latin typeface="Arial"/>
                <a:cs typeface="Arial"/>
              </a:rPr>
              <a:t>QD</a:t>
            </a:r>
            <a:r>
              <a:rPr sz="1050" kern="0" spc="-11" dirty="0">
                <a:solidFill>
                  <a:srgbClr val="3E4444"/>
                </a:solidFill>
                <a:latin typeface="Arial"/>
                <a:cs typeface="Arial"/>
              </a:rPr>
              <a:t> </a:t>
            </a:r>
            <a:r>
              <a:rPr sz="1050" kern="0" dirty="0">
                <a:solidFill>
                  <a:srgbClr val="3E4444"/>
                </a:solidFill>
                <a:latin typeface="Arial"/>
                <a:cs typeface="Arial"/>
              </a:rPr>
              <a:t>+</a:t>
            </a:r>
            <a:r>
              <a:rPr sz="1050" kern="0" spc="-15" dirty="0">
                <a:solidFill>
                  <a:srgbClr val="3E4444"/>
                </a:solidFill>
                <a:latin typeface="Arial"/>
                <a:cs typeface="Arial"/>
              </a:rPr>
              <a:t> </a:t>
            </a:r>
            <a:r>
              <a:rPr sz="1050" kern="0" dirty="0">
                <a:solidFill>
                  <a:srgbClr val="3E4444"/>
                </a:solidFill>
                <a:latin typeface="Arial"/>
                <a:cs typeface="Arial"/>
              </a:rPr>
              <a:t>fulvestrant</a:t>
            </a:r>
            <a:r>
              <a:rPr sz="1050" kern="0" spc="-15" dirty="0">
                <a:solidFill>
                  <a:srgbClr val="3E4444"/>
                </a:solidFill>
                <a:latin typeface="Arial"/>
                <a:cs typeface="Arial"/>
              </a:rPr>
              <a:t> </a:t>
            </a:r>
            <a:r>
              <a:rPr sz="1050" kern="0" dirty="0">
                <a:solidFill>
                  <a:srgbClr val="3E4444"/>
                </a:solidFill>
                <a:latin typeface="Arial"/>
                <a:cs typeface="Arial"/>
              </a:rPr>
              <a:t>500</a:t>
            </a:r>
            <a:r>
              <a:rPr sz="1050" kern="0" spc="-30" dirty="0">
                <a:solidFill>
                  <a:srgbClr val="3E4444"/>
                </a:solidFill>
                <a:latin typeface="Arial"/>
                <a:cs typeface="Arial"/>
              </a:rPr>
              <a:t> </a:t>
            </a:r>
            <a:r>
              <a:rPr sz="1050" kern="0" spc="-19" dirty="0">
                <a:solidFill>
                  <a:srgbClr val="3E4444"/>
                </a:solidFill>
                <a:latin typeface="Arial"/>
                <a:cs typeface="Arial"/>
              </a:rPr>
              <a:t>mg</a:t>
            </a:r>
            <a:endParaRPr sz="1050" kern="0">
              <a:solidFill>
                <a:sysClr val="windowText" lastClr="000000"/>
              </a:solidFill>
              <a:latin typeface="Arial"/>
              <a:cs typeface="Arial"/>
            </a:endParaRPr>
          </a:p>
        </p:txBody>
      </p:sp>
      <p:sp>
        <p:nvSpPr>
          <p:cNvPr id="16" name="object 16"/>
          <p:cNvSpPr/>
          <p:nvPr/>
        </p:nvSpPr>
        <p:spPr>
          <a:xfrm>
            <a:off x="6640830" y="1602582"/>
            <a:ext cx="1929765" cy="2775584"/>
          </a:xfrm>
          <a:custGeom>
            <a:avLst/>
            <a:gdLst/>
            <a:ahLst/>
            <a:cxnLst/>
            <a:rect l="l" t="t" r="r" b="b"/>
            <a:pathLst>
              <a:path w="2573020" h="3700779">
                <a:moveTo>
                  <a:pt x="2209673" y="0"/>
                </a:moveTo>
                <a:lnTo>
                  <a:pt x="363219" y="0"/>
                </a:lnTo>
                <a:lnTo>
                  <a:pt x="313947" y="3317"/>
                </a:lnTo>
                <a:lnTo>
                  <a:pt x="266685" y="12979"/>
                </a:lnTo>
                <a:lnTo>
                  <a:pt x="221867" y="28553"/>
                </a:lnTo>
                <a:lnTo>
                  <a:pt x="179926" y="49605"/>
                </a:lnTo>
                <a:lnTo>
                  <a:pt x="141295" y="75702"/>
                </a:lnTo>
                <a:lnTo>
                  <a:pt x="106410" y="106410"/>
                </a:lnTo>
                <a:lnTo>
                  <a:pt x="75702" y="141295"/>
                </a:lnTo>
                <a:lnTo>
                  <a:pt x="49605" y="179926"/>
                </a:lnTo>
                <a:lnTo>
                  <a:pt x="28553" y="221867"/>
                </a:lnTo>
                <a:lnTo>
                  <a:pt x="12979" y="266685"/>
                </a:lnTo>
                <a:lnTo>
                  <a:pt x="3317" y="313947"/>
                </a:lnTo>
                <a:lnTo>
                  <a:pt x="0" y="363220"/>
                </a:lnTo>
                <a:lnTo>
                  <a:pt x="0" y="3337560"/>
                </a:lnTo>
                <a:lnTo>
                  <a:pt x="3317" y="3386840"/>
                </a:lnTo>
                <a:lnTo>
                  <a:pt x="12979" y="3434107"/>
                </a:lnTo>
                <a:lnTo>
                  <a:pt x="28553" y="3478929"/>
                </a:lnTo>
                <a:lnTo>
                  <a:pt x="49605" y="3520870"/>
                </a:lnTo>
                <a:lnTo>
                  <a:pt x="75702" y="3559500"/>
                </a:lnTo>
                <a:lnTo>
                  <a:pt x="106410" y="3594384"/>
                </a:lnTo>
                <a:lnTo>
                  <a:pt x="141295" y="3625089"/>
                </a:lnTo>
                <a:lnTo>
                  <a:pt x="179926" y="3651183"/>
                </a:lnTo>
                <a:lnTo>
                  <a:pt x="221867" y="3672232"/>
                </a:lnTo>
                <a:lnTo>
                  <a:pt x="266685" y="3687803"/>
                </a:lnTo>
                <a:lnTo>
                  <a:pt x="313947" y="3697463"/>
                </a:lnTo>
                <a:lnTo>
                  <a:pt x="363219" y="3700779"/>
                </a:lnTo>
                <a:lnTo>
                  <a:pt x="2209673" y="3700779"/>
                </a:lnTo>
                <a:lnTo>
                  <a:pt x="2258974" y="3697463"/>
                </a:lnTo>
                <a:lnTo>
                  <a:pt x="2306261" y="3687803"/>
                </a:lnTo>
                <a:lnTo>
                  <a:pt x="2351099" y="3672232"/>
                </a:lnTo>
                <a:lnTo>
                  <a:pt x="2393056" y="3651183"/>
                </a:lnTo>
                <a:lnTo>
                  <a:pt x="2431698" y="3625089"/>
                </a:lnTo>
                <a:lnTo>
                  <a:pt x="2466593" y="3594384"/>
                </a:lnTo>
                <a:lnTo>
                  <a:pt x="2497308" y="3559500"/>
                </a:lnTo>
                <a:lnTo>
                  <a:pt x="2523410" y="3520870"/>
                </a:lnTo>
                <a:lnTo>
                  <a:pt x="2544464" y="3478929"/>
                </a:lnTo>
                <a:lnTo>
                  <a:pt x="2560040" y="3434107"/>
                </a:lnTo>
                <a:lnTo>
                  <a:pt x="2569702" y="3386840"/>
                </a:lnTo>
                <a:lnTo>
                  <a:pt x="2573019" y="3337560"/>
                </a:lnTo>
                <a:lnTo>
                  <a:pt x="2573019" y="363220"/>
                </a:lnTo>
                <a:lnTo>
                  <a:pt x="2569702" y="313947"/>
                </a:lnTo>
                <a:lnTo>
                  <a:pt x="2560040" y="266685"/>
                </a:lnTo>
                <a:lnTo>
                  <a:pt x="2544464" y="221867"/>
                </a:lnTo>
                <a:lnTo>
                  <a:pt x="2523410" y="179926"/>
                </a:lnTo>
                <a:lnTo>
                  <a:pt x="2497308" y="141295"/>
                </a:lnTo>
                <a:lnTo>
                  <a:pt x="2466594" y="106410"/>
                </a:lnTo>
                <a:lnTo>
                  <a:pt x="2431698" y="75702"/>
                </a:lnTo>
                <a:lnTo>
                  <a:pt x="2393056" y="49605"/>
                </a:lnTo>
                <a:lnTo>
                  <a:pt x="2351099" y="28553"/>
                </a:lnTo>
                <a:lnTo>
                  <a:pt x="2306261" y="12979"/>
                </a:lnTo>
                <a:lnTo>
                  <a:pt x="2258974" y="3317"/>
                </a:lnTo>
                <a:lnTo>
                  <a:pt x="2209673" y="0"/>
                </a:lnTo>
                <a:close/>
              </a:path>
            </a:pathLst>
          </a:custGeom>
          <a:solidFill>
            <a:srgbClr val="D0E3F4"/>
          </a:solidFill>
        </p:spPr>
        <p:txBody>
          <a:bodyPr wrap="square" lIns="0" tIns="0" rIns="0" bIns="0" rtlCol="0"/>
          <a:lstStyle/>
          <a:p>
            <a:pPr defTabSz="685800" fontAlgn="auto">
              <a:spcBef>
                <a:spcPts val="0"/>
              </a:spcBef>
              <a:spcAft>
                <a:spcPts val="0"/>
              </a:spcAft>
            </a:pPr>
            <a:endParaRPr sz="1350" kern="0">
              <a:solidFill>
                <a:sysClr val="windowText" lastClr="000000"/>
              </a:solidFill>
            </a:endParaRPr>
          </a:p>
        </p:txBody>
      </p:sp>
      <p:sp>
        <p:nvSpPr>
          <p:cNvPr id="17" name="object 17"/>
          <p:cNvSpPr txBox="1"/>
          <p:nvPr/>
        </p:nvSpPr>
        <p:spPr>
          <a:xfrm>
            <a:off x="6739128" y="1896252"/>
            <a:ext cx="1731645" cy="798456"/>
          </a:xfrm>
          <a:prstGeom prst="rect">
            <a:avLst/>
          </a:prstGeom>
        </p:spPr>
        <p:txBody>
          <a:bodyPr vert="horz" wrap="square" lIns="0" tIns="49054" rIns="0" bIns="0" rtlCol="0">
            <a:spAutoFit/>
          </a:bodyPr>
          <a:lstStyle/>
          <a:p>
            <a:pPr marL="9525" defTabSz="685800" fontAlgn="auto">
              <a:spcBef>
                <a:spcPts val="386"/>
              </a:spcBef>
              <a:spcAft>
                <a:spcPts val="0"/>
              </a:spcAft>
            </a:pPr>
            <a:r>
              <a:rPr sz="1200" b="1" kern="0" dirty="0">
                <a:solidFill>
                  <a:srgbClr val="C7440C"/>
                </a:solidFill>
                <a:latin typeface="Arial"/>
                <a:cs typeface="Arial"/>
              </a:rPr>
              <a:t>Primary</a:t>
            </a:r>
            <a:r>
              <a:rPr sz="1200" b="1" kern="0" spc="-11" dirty="0">
                <a:solidFill>
                  <a:srgbClr val="C7440C"/>
                </a:solidFill>
                <a:latin typeface="Arial"/>
                <a:cs typeface="Arial"/>
              </a:rPr>
              <a:t> </a:t>
            </a:r>
            <a:r>
              <a:rPr sz="1200" b="1" kern="0" spc="-8" dirty="0">
                <a:solidFill>
                  <a:srgbClr val="C7440C"/>
                </a:solidFill>
                <a:latin typeface="Arial"/>
                <a:cs typeface="Arial"/>
              </a:rPr>
              <a:t>endpoint</a:t>
            </a:r>
            <a:endParaRPr sz="1200" kern="0">
              <a:solidFill>
                <a:sysClr val="windowText" lastClr="000000"/>
              </a:solidFill>
              <a:latin typeface="Arial"/>
              <a:cs typeface="Arial"/>
            </a:endParaRPr>
          </a:p>
          <a:p>
            <a:pPr marL="224790" marR="3810" indent="-215741" defTabSz="685800" fontAlgn="auto">
              <a:lnSpc>
                <a:spcPts val="1290"/>
              </a:lnSpc>
              <a:spcBef>
                <a:spcPts val="484"/>
              </a:spcBef>
              <a:spcAft>
                <a:spcPts val="0"/>
              </a:spcAft>
              <a:buFont typeface="Wingdings"/>
              <a:buChar char=""/>
              <a:tabLst>
                <a:tab pos="224790" algn="l"/>
              </a:tabLst>
            </a:pPr>
            <a:r>
              <a:rPr sz="1200" kern="0" dirty="0">
                <a:solidFill>
                  <a:srgbClr val="C7440C"/>
                </a:solidFill>
                <a:latin typeface="Arial"/>
                <a:cs typeface="Arial"/>
              </a:rPr>
              <a:t>Proportion</a:t>
            </a:r>
            <a:r>
              <a:rPr sz="1200" kern="0" spc="-19" dirty="0">
                <a:solidFill>
                  <a:srgbClr val="C7440C"/>
                </a:solidFill>
                <a:latin typeface="Arial"/>
                <a:cs typeface="Arial"/>
              </a:rPr>
              <a:t> </a:t>
            </a:r>
            <a:r>
              <a:rPr sz="1200" kern="0" dirty="0">
                <a:solidFill>
                  <a:srgbClr val="C7440C"/>
                </a:solidFill>
                <a:latin typeface="Arial"/>
                <a:cs typeface="Arial"/>
              </a:rPr>
              <a:t>of</a:t>
            </a:r>
            <a:r>
              <a:rPr sz="1200" kern="0" spc="-15" dirty="0">
                <a:solidFill>
                  <a:srgbClr val="C7440C"/>
                </a:solidFill>
                <a:latin typeface="Arial"/>
                <a:cs typeface="Arial"/>
              </a:rPr>
              <a:t> </a:t>
            </a:r>
            <a:r>
              <a:rPr sz="1200" kern="0" spc="-8" dirty="0">
                <a:solidFill>
                  <a:srgbClr val="C7440C"/>
                </a:solidFill>
                <a:latin typeface="Arial"/>
                <a:cs typeface="Arial"/>
              </a:rPr>
              <a:t>patients </a:t>
            </a:r>
            <a:r>
              <a:rPr sz="1200" kern="0" dirty="0">
                <a:solidFill>
                  <a:srgbClr val="C7440C"/>
                </a:solidFill>
                <a:latin typeface="Arial"/>
                <a:cs typeface="Arial"/>
              </a:rPr>
              <a:t>alive</a:t>
            </a:r>
            <a:r>
              <a:rPr sz="1200" kern="0" spc="-49" dirty="0">
                <a:solidFill>
                  <a:srgbClr val="C7440C"/>
                </a:solidFill>
                <a:latin typeface="Arial"/>
                <a:cs typeface="Arial"/>
              </a:rPr>
              <a:t> </a:t>
            </a:r>
            <a:r>
              <a:rPr sz="1200" kern="0" dirty="0">
                <a:solidFill>
                  <a:srgbClr val="C7440C"/>
                </a:solidFill>
                <a:latin typeface="Arial"/>
                <a:cs typeface="Arial"/>
              </a:rPr>
              <a:t>without</a:t>
            </a:r>
            <a:r>
              <a:rPr sz="1200" kern="0" spc="15" dirty="0">
                <a:solidFill>
                  <a:srgbClr val="C7440C"/>
                </a:solidFill>
                <a:latin typeface="Arial"/>
                <a:cs typeface="Arial"/>
              </a:rPr>
              <a:t> </a:t>
            </a:r>
            <a:r>
              <a:rPr sz="1200" kern="0" dirty="0">
                <a:solidFill>
                  <a:srgbClr val="C7440C"/>
                </a:solidFill>
                <a:latin typeface="Arial"/>
                <a:cs typeface="Arial"/>
              </a:rPr>
              <a:t>PD</a:t>
            </a:r>
            <a:r>
              <a:rPr sz="1200" kern="0" spc="-15" dirty="0">
                <a:solidFill>
                  <a:srgbClr val="C7440C"/>
                </a:solidFill>
                <a:latin typeface="Arial"/>
                <a:cs typeface="Arial"/>
              </a:rPr>
              <a:t> </a:t>
            </a:r>
            <a:r>
              <a:rPr sz="1200" kern="0" dirty="0">
                <a:solidFill>
                  <a:srgbClr val="C7440C"/>
                </a:solidFill>
                <a:latin typeface="Arial"/>
                <a:cs typeface="Arial"/>
              </a:rPr>
              <a:t>at</a:t>
            </a:r>
            <a:r>
              <a:rPr sz="1200" kern="0" spc="-11" dirty="0">
                <a:solidFill>
                  <a:srgbClr val="C7440C"/>
                </a:solidFill>
                <a:latin typeface="Arial"/>
                <a:cs typeface="Arial"/>
              </a:rPr>
              <a:t> </a:t>
            </a:r>
            <a:r>
              <a:rPr sz="1200" kern="0" spc="-38" dirty="0">
                <a:solidFill>
                  <a:srgbClr val="C7440C"/>
                </a:solidFill>
                <a:latin typeface="Arial"/>
                <a:cs typeface="Arial"/>
              </a:rPr>
              <a:t>6 </a:t>
            </a:r>
            <a:r>
              <a:rPr sz="1200" kern="0" dirty="0">
                <a:solidFill>
                  <a:srgbClr val="C7440C"/>
                </a:solidFill>
                <a:latin typeface="Arial"/>
                <a:cs typeface="Arial"/>
              </a:rPr>
              <a:t>months</a:t>
            </a:r>
            <a:r>
              <a:rPr sz="1200" kern="0" spc="4" dirty="0">
                <a:solidFill>
                  <a:srgbClr val="C7440C"/>
                </a:solidFill>
                <a:latin typeface="Arial"/>
                <a:cs typeface="Arial"/>
              </a:rPr>
              <a:t> </a:t>
            </a:r>
            <a:r>
              <a:rPr sz="1200" kern="0" dirty="0">
                <a:solidFill>
                  <a:srgbClr val="C7440C"/>
                </a:solidFill>
                <a:latin typeface="Arial"/>
                <a:cs typeface="Arial"/>
              </a:rPr>
              <a:t>in</a:t>
            </a:r>
            <a:r>
              <a:rPr sz="1200" kern="0" spc="-26" dirty="0">
                <a:solidFill>
                  <a:srgbClr val="C7440C"/>
                </a:solidFill>
                <a:latin typeface="Arial"/>
                <a:cs typeface="Arial"/>
              </a:rPr>
              <a:t> </a:t>
            </a:r>
            <a:r>
              <a:rPr sz="1200" kern="0" dirty="0">
                <a:solidFill>
                  <a:srgbClr val="C7440C"/>
                </a:solidFill>
                <a:latin typeface="Arial"/>
                <a:cs typeface="Arial"/>
              </a:rPr>
              <a:t>each </a:t>
            </a:r>
            <a:r>
              <a:rPr sz="1200" kern="0" spc="-8" dirty="0">
                <a:solidFill>
                  <a:srgbClr val="C7440C"/>
                </a:solidFill>
                <a:latin typeface="Arial"/>
                <a:cs typeface="Arial"/>
              </a:rPr>
              <a:t>cohort</a:t>
            </a:r>
            <a:endParaRPr sz="1200" kern="0">
              <a:solidFill>
                <a:sysClr val="windowText" lastClr="000000"/>
              </a:solidFill>
              <a:latin typeface="Arial"/>
              <a:cs typeface="Arial"/>
            </a:endParaRPr>
          </a:p>
        </p:txBody>
      </p:sp>
      <p:sp>
        <p:nvSpPr>
          <p:cNvPr id="18" name="object 18"/>
          <p:cNvSpPr txBox="1"/>
          <p:nvPr/>
        </p:nvSpPr>
        <p:spPr>
          <a:xfrm>
            <a:off x="6739129" y="2709433"/>
            <a:ext cx="1568291" cy="194284"/>
          </a:xfrm>
          <a:prstGeom prst="rect">
            <a:avLst/>
          </a:prstGeom>
        </p:spPr>
        <p:txBody>
          <a:bodyPr vert="horz" wrap="square" lIns="0" tIns="9525" rIns="0" bIns="0" rtlCol="0">
            <a:spAutoFit/>
          </a:bodyPr>
          <a:lstStyle/>
          <a:p>
            <a:pPr marL="9525" defTabSz="685800" fontAlgn="auto">
              <a:spcBef>
                <a:spcPts val="75"/>
              </a:spcBef>
              <a:spcAft>
                <a:spcPts val="0"/>
              </a:spcAft>
            </a:pPr>
            <a:r>
              <a:rPr sz="1200" b="1" kern="0" dirty="0">
                <a:solidFill>
                  <a:srgbClr val="C7440C"/>
                </a:solidFill>
                <a:latin typeface="Arial"/>
                <a:cs typeface="Arial"/>
              </a:rPr>
              <a:t>Secondary</a:t>
            </a:r>
            <a:r>
              <a:rPr sz="1200" b="1" kern="0" spc="-41" dirty="0">
                <a:solidFill>
                  <a:srgbClr val="C7440C"/>
                </a:solidFill>
                <a:latin typeface="Arial"/>
                <a:cs typeface="Arial"/>
              </a:rPr>
              <a:t> </a:t>
            </a:r>
            <a:r>
              <a:rPr sz="1200" b="1" kern="0" spc="-8" dirty="0">
                <a:solidFill>
                  <a:srgbClr val="C7440C"/>
                </a:solidFill>
                <a:latin typeface="Arial"/>
                <a:cs typeface="Arial"/>
              </a:rPr>
              <a:t>endpoints</a:t>
            </a:r>
            <a:endParaRPr sz="1200" kern="0">
              <a:solidFill>
                <a:sysClr val="windowText" lastClr="000000"/>
              </a:solidFill>
              <a:latin typeface="Arial"/>
              <a:cs typeface="Arial"/>
            </a:endParaRPr>
          </a:p>
        </p:txBody>
      </p:sp>
      <p:sp>
        <p:nvSpPr>
          <p:cNvPr id="19" name="object 19"/>
          <p:cNvSpPr txBox="1"/>
          <p:nvPr/>
        </p:nvSpPr>
        <p:spPr>
          <a:xfrm>
            <a:off x="6739128" y="2890838"/>
            <a:ext cx="1403985" cy="1127232"/>
          </a:xfrm>
          <a:prstGeom prst="rect">
            <a:avLst/>
          </a:prstGeom>
        </p:spPr>
        <p:txBody>
          <a:bodyPr vert="horz" wrap="square" lIns="0" tIns="49530" rIns="0" bIns="0" rtlCol="0">
            <a:spAutoFit/>
          </a:bodyPr>
          <a:lstStyle/>
          <a:p>
            <a:pPr marL="224790" indent="-215265" defTabSz="685800" fontAlgn="auto">
              <a:spcBef>
                <a:spcPts val="390"/>
              </a:spcBef>
              <a:spcAft>
                <a:spcPts val="0"/>
              </a:spcAft>
              <a:buFont typeface="Wingdings"/>
              <a:buChar char=""/>
              <a:tabLst>
                <a:tab pos="224790" algn="l"/>
              </a:tabLst>
            </a:pPr>
            <a:r>
              <a:rPr sz="1200" kern="0" spc="-19" dirty="0">
                <a:solidFill>
                  <a:srgbClr val="C7440C"/>
                </a:solidFill>
                <a:latin typeface="Arial"/>
                <a:cs typeface="Arial"/>
              </a:rPr>
              <a:t>PFS</a:t>
            </a:r>
            <a:endParaRPr sz="1200" kern="0">
              <a:solidFill>
                <a:sysClr val="windowText" lastClr="000000"/>
              </a:solidFill>
              <a:latin typeface="Arial"/>
              <a:cs typeface="Arial"/>
            </a:endParaRPr>
          </a:p>
          <a:p>
            <a:pPr marL="224790" indent="-215265" defTabSz="685800" fontAlgn="auto">
              <a:spcBef>
                <a:spcPts val="315"/>
              </a:spcBef>
              <a:spcAft>
                <a:spcPts val="0"/>
              </a:spcAft>
              <a:buFont typeface="Wingdings"/>
              <a:buChar char=""/>
              <a:tabLst>
                <a:tab pos="224790" algn="l"/>
              </a:tabLst>
            </a:pPr>
            <a:r>
              <a:rPr sz="1200" kern="0" spc="-15" dirty="0">
                <a:solidFill>
                  <a:srgbClr val="C7440C"/>
                </a:solidFill>
                <a:latin typeface="Arial"/>
                <a:cs typeface="Arial"/>
              </a:rPr>
              <a:t>PFS2</a:t>
            </a:r>
            <a:endParaRPr sz="1200" kern="0">
              <a:solidFill>
                <a:sysClr val="windowText" lastClr="000000"/>
              </a:solidFill>
              <a:latin typeface="Arial"/>
              <a:cs typeface="Arial"/>
            </a:endParaRPr>
          </a:p>
          <a:p>
            <a:pPr marL="224790" indent="-215265" defTabSz="685800" fontAlgn="auto">
              <a:spcBef>
                <a:spcPts val="300"/>
              </a:spcBef>
              <a:spcAft>
                <a:spcPts val="0"/>
              </a:spcAft>
              <a:buFont typeface="Wingdings"/>
              <a:buChar char=""/>
              <a:tabLst>
                <a:tab pos="224790" algn="l"/>
              </a:tabLst>
            </a:pPr>
            <a:r>
              <a:rPr sz="1200" kern="0" dirty="0">
                <a:solidFill>
                  <a:srgbClr val="C7440C"/>
                </a:solidFill>
                <a:latin typeface="Arial"/>
                <a:cs typeface="Arial"/>
              </a:rPr>
              <a:t>ORR,</a:t>
            </a:r>
            <a:r>
              <a:rPr sz="1200" kern="0" spc="-8" dirty="0">
                <a:solidFill>
                  <a:srgbClr val="C7440C"/>
                </a:solidFill>
                <a:latin typeface="Arial"/>
                <a:cs typeface="Arial"/>
              </a:rPr>
              <a:t> </a:t>
            </a:r>
            <a:r>
              <a:rPr sz="1200" kern="0" dirty="0">
                <a:solidFill>
                  <a:srgbClr val="C7440C"/>
                </a:solidFill>
                <a:latin typeface="Arial"/>
                <a:cs typeface="Arial"/>
              </a:rPr>
              <a:t>CBR,</a:t>
            </a:r>
            <a:r>
              <a:rPr sz="1200" kern="0" spc="-11" dirty="0">
                <a:solidFill>
                  <a:srgbClr val="C7440C"/>
                </a:solidFill>
                <a:latin typeface="Arial"/>
                <a:cs typeface="Arial"/>
              </a:rPr>
              <a:t> </a:t>
            </a:r>
            <a:r>
              <a:rPr sz="1200" kern="0" spc="-19" dirty="0">
                <a:solidFill>
                  <a:srgbClr val="C7440C"/>
                </a:solidFill>
                <a:latin typeface="Arial"/>
                <a:cs typeface="Arial"/>
              </a:rPr>
              <a:t>DOR</a:t>
            </a:r>
            <a:endParaRPr sz="1200" kern="0">
              <a:solidFill>
                <a:sysClr val="windowText" lastClr="000000"/>
              </a:solidFill>
              <a:latin typeface="Arial"/>
              <a:cs typeface="Arial"/>
            </a:endParaRPr>
          </a:p>
          <a:p>
            <a:pPr marL="224790" indent="-215265" defTabSz="685800" fontAlgn="auto">
              <a:spcBef>
                <a:spcPts val="300"/>
              </a:spcBef>
              <a:spcAft>
                <a:spcPts val="0"/>
              </a:spcAft>
              <a:buFont typeface="Wingdings"/>
              <a:buChar char=""/>
              <a:tabLst>
                <a:tab pos="224790" algn="l"/>
              </a:tabLst>
            </a:pPr>
            <a:r>
              <a:rPr sz="1200" kern="0" spc="-19" dirty="0">
                <a:solidFill>
                  <a:srgbClr val="C7440C"/>
                </a:solidFill>
                <a:latin typeface="Arial"/>
                <a:cs typeface="Arial"/>
              </a:rPr>
              <a:t>OS</a:t>
            </a:r>
            <a:endParaRPr sz="1200" kern="0">
              <a:solidFill>
                <a:sysClr val="windowText" lastClr="000000"/>
              </a:solidFill>
              <a:latin typeface="Arial"/>
              <a:cs typeface="Arial"/>
            </a:endParaRPr>
          </a:p>
          <a:p>
            <a:pPr marL="224790" indent="-215265" defTabSz="685800" fontAlgn="auto">
              <a:spcBef>
                <a:spcPts val="315"/>
              </a:spcBef>
              <a:spcAft>
                <a:spcPts val="0"/>
              </a:spcAft>
              <a:buFont typeface="Wingdings"/>
              <a:buChar char=""/>
              <a:tabLst>
                <a:tab pos="224790" algn="l"/>
              </a:tabLst>
            </a:pPr>
            <a:r>
              <a:rPr sz="1200" kern="0" spc="-8" dirty="0">
                <a:solidFill>
                  <a:srgbClr val="C7440C"/>
                </a:solidFill>
                <a:latin typeface="Arial"/>
                <a:cs typeface="Arial"/>
              </a:rPr>
              <a:t>Safety</a:t>
            </a:r>
            <a:endParaRPr sz="1200" kern="0">
              <a:solidFill>
                <a:sysClr val="windowText" lastClr="000000"/>
              </a:solidFill>
              <a:latin typeface="Arial"/>
              <a:cs typeface="Arial"/>
            </a:endParaRPr>
          </a:p>
        </p:txBody>
      </p:sp>
    </p:spTree>
    <p:extLst>
      <p:ext uri="{BB962C8B-B14F-4D97-AF65-F5344CB8AC3E}">
        <p14:creationId xmlns:p14="http://schemas.microsoft.com/office/powerpoint/2010/main" val="39419194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543" y="-9774"/>
            <a:ext cx="6718875" cy="953146"/>
          </a:xfrm>
          <a:prstGeom prst="rect">
            <a:avLst/>
          </a:prstGeom>
        </p:spPr>
        <p:txBody>
          <a:bodyPr vert="horz" wrap="square" lIns="0" tIns="212408" rIns="0" bIns="0" rtlCol="0">
            <a:spAutoFit/>
          </a:bodyPr>
          <a:lstStyle/>
          <a:p>
            <a:pPr marL="529590">
              <a:spcBef>
                <a:spcPts val="75"/>
              </a:spcBef>
            </a:pPr>
            <a:r>
              <a:rPr sz="2400" dirty="0"/>
              <a:t>Lessons</a:t>
            </a:r>
            <a:r>
              <a:rPr sz="2400" spc="-45" dirty="0"/>
              <a:t> </a:t>
            </a:r>
            <a:r>
              <a:rPr sz="2400" dirty="0"/>
              <a:t>Learned</a:t>
            </a:r>
            <a:r>
              <a:rPr sz="2400" spc="-41" dirty="0"/>
              <a:t> </a:t>
            </a:r>
            <a:r>
              <a:rPr sz="2400" dirty="0"/>
              <a:t>From</a:t>
            </a:r>
            <a:r>
              <a:rPr sz="2400" spc="-8" dirty="0"/>
              <a:t> SOLAR-</a:t>
            </a:r>
            <a:r>
              <a:rPr sz="2400" dirty="0"/>
              <a:t>1</a:t>
            </a:r>
            <a:r>
              <a:rPr sz="2400" spc="-30" dirty="0"/>
              <a:t> </a:t>
            </a:r>
            <a:r>
              <a:rPr sz="2400" dirty="0"/>
              <a:t>and</a:t>
            </a:r>
            <a:r>
              <a:rPr sz="2400" spc="-26" dirty="0"/>
              <a:t> </a:t>
            </a:r>
            <a:r>
              <a:rPr sz="2400" dirty="0"/>
              <a:t>BYLieve</a:t>
            </a:r>
            <a:r>
              <a:rPr sz="2400" spc="23" dirty="0"/>
              <a:t> </a:t>
            </a:r>
            <a:r>
              <a:rPr sz="2400" spc="-8" dirty="0"/>
              <a:t>Trials</a:t>
            </a:r>
            <a:endParaRPr sz="2400"/>
          </a:p>
        </p:txBody>
      </p:sp>
      <p:sp>
        <p:nvSpPr>
          <p:cNvPr id="3" name="object 3"/>
          <p:cNvSpPr txBox="1"/>
          <p:nvPr/>
        </p:nvSpPr>
        <p:spPr>
          <a:xfrm>
            <a:off x="125491" y="4620100"/>
            <a:ext cx="8851583" cy="500202"/>
          </a:xfrm>
          <a:prstGeom prst="rect">
            <a:avLst/>
          </a:prstGeom>
        </p:spPr>
        <p:txBody>
          <a:bodyPr vert="horz" wrap="square" lIns="0" tIns="9525" rIns="0" bIns="0" rtlCol="0">
            <a:spAutoFit/>
          </a:bodyPr>
          <a:lstStyle/>
          <a:p>
            <a:pPr marL="9525" defTabSz="685800" fontAlgn="auto">
              <a:spcBef>
                <a:spcPts val="75"/>
              </a:spcBef>
              <a:spcAft>
                <a:spcPts val="0"/>
              </a:spcAft>
            </a:pPr>
            <a:r>
              <a:rPr sz="750" kern="0" spc="-45" dirty="0">
                <a:solidFill>
                  <a:sysClr val="windowText" lastClr="000000"/>
                </a:solidFill>
                <a:latin typeface="Arial"/>
                <a:cs typeface="Arial"/>
              </a:rPr>
              <a:t>AE,</a:t>
            </a:r>
            <a:r>
              <a:rPr sz="750" kern="0" spc="-30" dirty="0">
                <a:solidFill>
                  <a:sysClr val="windowText" lastClr="000000"/>
                </a:solidFill>
                <a:latin typeface="Arial"/>
                <a:cs typeface="Arial"/>
              </a:rPr>
              <a:t> </a:t>
            </a:r>
            <a:r>
              <a:rPr sz="750" kern="0" spc="-45" dirty="0">
                <a:solidFill>
                  <a:sysClr val="windowText" lastClr="000000"/>
                </a:solidFill>
                <a:latin typeface="Arial"/>
                <a:cs typeface="Arial"/>
              </a:rPr>
              <a:t>adverse</a:t>
            </a:r>
            <a:r>
              <a:rPr sz="750" kern="0" spc="-26" dirty="0">
                <a:solidFill>
                  <a:sysClr val="windowText" lastClr="000000"/>
                </a:solidFill>
                <a:latin typeface="Arial"/>
                <a:cs typeface="Arial"/>
              </a:rPr>
              <a:t> event;</a:t>
            </a:r>
            <a:r>
              <a:rPr sz="750" kern="0" spc="-15" dirty="0">
                <a:solidFill>
                  <a:sysClr val="windowText" lastClr="000000"/>
                </a:solidFill>
                <a:latin typeface="Arial"/>
                <a:cs typeface="Arial"/>
              </a:rPr>
              <a:t> </a:t>
            </a:r>
            <a:r>
              <a:rPr sz="750" kern="0" spc="-75" dirty="0">
                <a:solidFill>
                  <a:sysClr val="windowText" lastClr="000000"/>
                </a:solidFill>
                <a:latin typeface="Arial"/>
                <a:cs typeface="Arial"/>
              </a:rPr>
              <a:t>CBR,</a:t>
            </a:r>
            <a:r>
              <a:rPr sz="750" kern="0" spc="-49" dirty="0">
                <a:solidFill>
                  <a:sysClr val="windowText" lastClr="000000"/>
                </a:solidFill>
                <a:latin typeface="Arial"/>
                <a:cs typeface="Arial"/>
              </a:rPr>
              <a:t> </a:t>
            </a:r>
            <a:r>
              <a:rPr sz="750" kern="0" spc="-23" dirty="0">
                <a:solidFill>
                  <a:sysClr val="windowText" lastClr="000000"/>
                </a:solidFill>
                <a:latin typeface="Arial"/>
                <a:cs typeface="Arial"/>
              </a:rPr>
              <a:t>clinical </a:t>
            </a:r>
            <a:r>
              <a:rPr sz="750" kern="0" spc="-15" dirty="0">
                <a:solidFill>
                  <a:sysClr val="windowText" lastClr="000000"/>
                </a:solidFill>
                <a:latin typeface="Arial"/>
                <a:cs typeface="Arial"/>
              </a:rPr>
              <a:t>benefit</a:t>
            </a:r>
            <a:r>
              <a:rPr sz="750" kern="0" spc="-34" dirty="0">
                <a:solidFill>
                  <a:sysClr val="windowText" lastClr="000000"/>
                </a:solidFill>
                <a:latin typeface="Arial"/>
                <a:cs typeface="Arial"/>
              </a:rPr>
              <a:t> </a:t>
            </a:r>
            <a:r>
              <a:rPr sz="750" kern="0" spc="-19" dirty="0">
                <a:solidFill>
                  <a:sysClr val="windowText" lastClr="000000"/>
                </a:solidFill>
                <a:latin typeface="Arial"/>
                <a:cs typeface="Arial"/>
              </a:rPr>
              <a:t>rate;</a:t>
            </a:r>
            <a:r>
              <a:rPr sz="750" kern="0" spc="-15" dirty="0">
                <a:solidFill>
                  <a:sysClr val="windowText" lastClr="000000"/>
                </a:solidFill>
                <a:latin typeface="Arial"/>
                <a:cs typeface="Arial"/>
              </a:rPr>
              <a:t> </a:t>
            </a:r>
            <a:r>
              <a:rPr sz="750" kern="0" spc="-64" dirty="0">
                <a:solidFill>
                  <a:sysClr val="windowText" lastClr="000000"/>
                </a:solidFill>
                <a:latin typeface="Arial"/>
                <a:cs typeface="Arial"/>
              </a:rPr>
              <a:t>ORR,</a:t>
            </a:r>
            <a:r>
              <a:rPr sz="750" kern="0" spc="-68" dirty="0">
                <a:solidFill>
                  <a:sysClr val="windowText" lastClr="000000"/>
                </a:solidFill>
                <a:latin typeface="Arial"/>
                <a:cs typeface="Arial"/>
              </a:rPr>
              <a:t> </a:t>
            </a:r>
            <a:r>
              <a:rPr sz="750" kern="0" spc="-26" dirty="0">
                <a:solidFill>
                  <a:sysClr val="windowText" lastClr="000000"/>
                </a:solidFill>
                <a:latin typeface="Arial"/>
                <a:cs typeface="Arial"/>
              </a:rPr>
              <a:t>overall</a:t>
            </a:r>
            <a:r>
              <a:rPr sz="750" kern="0" spc="-23" dirty="0">
                <a:solidFill>
                  <a:sysClr val="windowText" lastClr="000000"/>
                </a:solidFill>
                <a:latin typeface="Arial"/>
                <a:cs typeface="Arial"/>
              </a:rPr>
              <a:t> </a:t>
            </a:r>
            <a:r>
              <a:rPr sz="750" kern="0" spc="-45" dirty="0">
                <a:solidFill>
                  <a:sysClr val="windowText" lastClr="000000"/>
                </a:solidFill>
                <a:latin typeface="Arial"/>
                <a:cs typeface="Arial"/>
              </a:rPr>
              <a:t>response</a:t>
            </a:r>
            <a:r>
              <a:rPr sz="750" kern="0" spc="-41" dirty="0">
                <a:solidFill>
                  <a:sysClr val="windowText" lastClr="000000"/>
                </a:solidFill>
                <a:latin typeface="Arial"/>
                <a:cs typeface="Arial"/>
              </a:rPr>
              <a:t> </a:t>
            </a:r>
            <a:r>
              <a:rPr sz="750" kern="0" spc="-8" dirty="0">
                <a:solidFill>
                  <a:sysClr val="windowText" lastClr="000000"/>
                </a:solidFill>
                <a:latin typeface="Arial"/>
                <a:cs typeface="Arial"/>
              </a:rPr>
              <a:t>rate.</a:t>
            </a:r>
            <a:endParaRPr sz="750" kern="0" dirty="0">
              <a:solidFill>
                <a:sysClr val="windowText" lastClr="000000"/>
              </a:solidFill>
              <a:latin typeface="Arial"/>
              <a:cs typeface="Arial"/>
            </a:endParaRPr>
          </a:p>
          <a:p>
            <a:pPr defTabSz="685800" fontAlgn="auto">
              <a:spcBef>
                <a:spcPts val="4"/>
              </a:spcBef>
              <a:spcAft>
                <a:spcPts val="0"/>
              </a:spcAft>
            </a:pPr>
            <a:endParaRPr sz="938" kern="0" dirty="0">
              <a:solidFill>
                <a:sysClr val="windowText" lastClr="000000"/>
              </a:solidFill>
              <a:latin typeface="Arial"/>
              <a:cs typeface="Arial"/>
            </a:endParaRPr>
          </a:p>
          <a:p>
            <a:pPr marL="9525" marR="3810" defTabSz="685800" fontAlgn="auto">
              <a:spcBef>
                <a:spcPts val="0"/>
              </a:spcBef>
              <a:spcAft>
                <a:spcPts val="0"/>
              </a:spcAft>
            </a:pPr>
            <a:r>
              <a:rPr sz="750" b="1" kern="0" spc="-19" dirty="0">
                <a:solidFill>
                  <a:sysClr val="windowText" lastClr="000000"/>
                </a:solidFill>
                <a:latin typeface="Arial"/>
                <a:cs typeface="Arial"/>
              </a:rPr>
              <a:t>a.</a:t>
            </a:r>
            <a:r>
              <a:rPr sz="750" b="1" kern="0" spc="-53" dirty="0">
                <a:solidFill>
                  <a:sysClr val="windowText" lastClr="000000"/>
                </a:solidFill>
                <a:latin typeface="Arial"/>
                <a:cs typeface="Arial"/>
              </a:rPr>
              <a:t> </a:t>
            </a:r>
            <a:r>
              <a:rPr sz="750" b="1" kern="0" spc="-49" dirty="0">
                <a:solidFill>
                  <a:sysClr val="windowText" lastClr="000000"/>
                </a:solidFill>
                <a:latin typeface="Arial"/>
                <a:cs typeface="Arial"/>
              </a:rPr>
              <a:t>André</a:t>
            </a:r>
            <a:r>
              <a:rPr sz="750" b="1" kern="0" spc="-30" dirty="0">
                <a:solidFill>
                  <a:sysClr val="windowText" lastClr="000000"/>
                </a:solidFill>
                <a:latin typeface="Arial"/>
                <a:cs typeface="Arial"/>
              </a:rPr>
              <a:t> </a:t>
            </a:r>
            <a:r>
              <a:rPr sz="750" b="1" kern="0" spc="-26" dirty="0">
                <a:solidFill>
                  <a:sysClr val="windowText" lastClr="000000"/>
                </a:solidFill>
                <a:latin typeface="Arial"/>
                <a:cs typeface="Arial"/>
              </a:rPr>
              <a:t>F,</a:t>
            </a:r>
            <a:r>
              <a:rPr sz="750" b="1" kern="0" spc="-34" dirty="0">
                <a:solidFill>
                  <a:sysClr val="windowText" lastClr="000000"/>
                </a:solidFill>
                <a:latin typeface="Arial"/>
                <a:cs typeface="Arial"/>
              </a:rPr>
              <a:t> </a:t>
            </a:r>
            <a:r>
              <a:rPr sz="750" b="1" kern="0" dirty="0">
                <a:solidFill>
                  <a:sysClr val="windowText" lastClr="000000"/>
                </a:solidFill>
                <a:latin typeface="Arial"/>
                <a:cs typeface="Arial"/>
              </a:rPr>
              <a:t>et</a:t>
            </a:r>
            <a:r>
              <a:rPr sz="750" b="1" kern="0" spc="-56" dirty="0">
                <a:solidFill>
                  <a:sysClr val="windowText" lastClr="000000"/>
                </a:solidFill>
                <a:latin typeface="Arial"/>
                <a:cs typeface="Arial"/>
              </a:rPr>
              <a:t> </a:t>
            </a:r>
            <a:r>
              <a:rPr sz="750" b="1" kern="0" spc="-19" dirty="0">
                <a:solidFill>
                  <a:sysClr val="windowText" lastClr="000000"/>
                </a:solidFill>
                <a:latin typeface="Arial"/>
                <a:cs typeface="Arial"/>
              </a:rPr>
              <a:t>al.</a:t>
            </a:r>
            <a:r>
              <a:rPr sz="750" b="1" kern="0" spc="-34" dirty="0">
                <a:solidFill>
                  <a:sysClr val="windowText" lastClr="000000"/>
                </a:solidFill>
                <a:latin typeface="Arial"/>
                <a:cs typeface="Arial"/>
              </a:rPr>
              <a:t> </a:t>
            </a:r>
            <a:r>
              <a:rPr sz="750" b="1" kern="0" dirty="0">
                <a:solidFill>
                  <a:sysClr val="windowText" lastClr="000000"/>
                </a:solidFill>
                <a:latin typeface="Arial"/>
                <a:cs typeface="Arial"/>
              </a:rPr>
              <a:t>N</a:t>
            </a:r>
            <a:r>
              <a:rPr sz="750" b="1" kern="0" spc="-45" dirty="0">
                <a:solidFill>
                  <a:sysClr val="windowText" lastClr="000000"/>
                </a:solidFill>
                <a:latin typeface="Arial"/>
                <a:cs typeface="Arial"/>
              </a:rPr>
              <a:t> </a:t>
            </a:r>
            <a:r>
              <a:rPr sz="750" b="1" kern="0" spc="-56" dirty="0">
                <a:solidFill>
                  <a:sysClr val="windowText" lastClr="000000"/>
                </a:solidFill>
                <a:latin typeface="Arial"/>
                <a:cs typeface="Arial"/>
              </a:rPr>
              <a:t>Engl</a:t>
            </a:r>
            <a:r>
              <a:rPr sz="750" b="1" kern="0" spc="-26" dirty="0">
                <a:solidFill>
                  <a:sysClr val="windowText" lastClr="000000"/>
                </a:solidFill>
                <a:latin typeface="Arial"/>
                <a:cs typeface="Arial"/>
              </a:rPr>
              <a:t> </a:t>
            </a:r>
            <a:r>
              <a:rPr sz="750" b="1" kern="0" spc="-124" dirty="0">
                <a:solidFill>
                  <a:sysClr val="windowText" lastClr="000000"/>
                </a:solidFill>
                <a:latin typeface="Arial"/>
                <a:cs typeface="Arial"/>
              </a:rPr>
              <a:t>J</a:t>
            </a:r>
            <a:r>
              <a:rPr sz="750" b="1" kern="0" spc="-41" dirty="0">
                <a:solidFill>
                  <a:sysClr val="windowText" lastClr="000000"/>
                </a:solidFill>
                <a:latin typeface="Arial"/>
                <a:cs typeface="Arial"/>
              </a:rPr>
              <a:t> </a:t>
            </a:r>
            <a:r>
              <a:rPr sz="750" b="1" kern="0" spc="-26" dirty="0">
                <a:solidFill>
                  <a:sysClr val="windowText" lastClr="000000"/>
                </a:solidFill>
                <a:latin typeface="Arial"/>
                <a:cs typeface="Arial"/>
              </a:rPr>
              <a:t>Med.</a:t>
            </a:r>
            <a:r>
              <a:rPr sz="750" b="1" kern="0" spc="-45" dirty="0">
                <a:solidFill>
                  <a:sysClr val="windowText" lastClr="000000"/>
                </a:solidFill>
                <a:latin typeface="Arial"/>
                <a:cs typeface="Arial"/>
              </a:rPr>
              <a:t> </a:t>
            </a:r>
            <a:r>
              <a:rPr sz="750" b="1" kern="0" spc="-30" dirty="0">
                <a:solidFill>
                  <a:sysClr val="windowText" lastClr="000000"/>
                </a:solidFill>
                <a:latin typeface="Arial"/>
                <a:cs typeface="Arial"/>
              </a:rPr>
              <a:t>2019;380:1929-1940;</a:t>
            </a:r>
            <a:r>
              <a:rPr sz="750" b="1" kern="0" spc="-101" dirty="0">
                <a:solidFill>
                  <a:sysClr val="windowText" lastClr="000000"/>
                </a:solidFill>
                <a:latin typeface="Arial"/>
                <a:cs typeface="Arial"/>
              </a:rPr>
              <a:t> </a:t>
            </a:r>
            <a:r>
              <a:rPr sz="750" b="1" kern="0" spc="-23" dirty="0">
                <a:solidFill>
                  <a:sysClr val="windowText" lastClr="000000"/>
                </a:solidFill>
                <a:latin typeface="Arial"/>
                <a:cs typeface="Arial"/>
              </a:rPr>
              <a:t>b.</a:t>
            </a:r>
            <a:r>
              <a:rPr sz="750" b="1" kern="0" spc="-30" dirty="0">
                <a:solidFill>
                  <a:sysClr val="windowText" lastClr="000000"/>
                </a:solidFill>
                <a:latin typeface="Arial"/>
                <a:cs typeface="Arial"/>
              </a:rPr>
              <a:t> </a:t>
            </a:r>
            <a:r>
              <a:rPr sz="750" b="1" kern="0" spc="-64" dirty="0">
                <a:solidFill>
                  <a:sysClr val="windowText" lastClr="000000"/>
                </a:solidFill>
                <a:latin typeface="Arial"/>
                <a:cs typeface="Arial"/>
              </a:rPr>
              <a:t>Rugo</a:t>
            </a:r>
            <a:r>
              <a:rPr sz="750" b="1" kern="0" spc="-15" dirty="0">
                <a:solidFill>
                  <a:sysClr val="windowText" lastClr="000000"/>
                </a:solidFill>
                <a:latin typeface="Arial"/>
                <a:cs typeface="Arial"/>
              </a:rPr>
              <a:t> </a:t>
            </a:r>
            <a:r>
              <a:rPr sz="750" b="1" kern="0" dirty="0">
                <a:solidFill>
                  <a:sysClr val="windowText" lastClr="000000"/>
                </a:solidFill>
                <a:latin typeface="Arial"/>
                <a:cs typeface="Arial"/>
              </a:rPr>
              <a:t>H,</a:t>
            </a:r>
            <a:r>
              <a:rPr sz="750" b="1" kern="0" spc="-49" dirty="0">
                <a:solidFill>
                  <a:sysClr val="windowText" lastClr="000000"/>
                </a:solidFill>
                <a:latin typeface="Arial"/>
                <a:cs typeface="Arial"/>
              </a:rPr>
              <a:t> </a:t>
            </a:r>
            <a:r>
              <a:rPr sz="750" b="1" kern="0" dirty="0">
                <a:solidFill>
                  <a:sysClr val="windowText" lastClr="000000"/>
                </a:solidFill>
                <a:latin typeface="Arial"/>
                <a:cs typeface="Arial"/>
              </a:rPr>
              <a:t>et</a:t>
            </a:r>
            <a:r>
              <a:rPr sz="750" b="1" kern="0" spc="-34" dirty="0">
                <a:solidFill>
                  <a:sysClr val="windowText" lastClr="000000"/>
                </a:solidFill>
                <a:latin typeface="Arial"/>
                <a:cs typeface="Arial"/>
              </a:rPr>
              <a:t> </a:t>
            </a:r>
            <a:r>
              <a:rPr sz="750" b="1" kern="0" spc="-19" dirty="0">
                <a:solidFill>
                  <a:sysClr val="windowText" lastClr="000000"/>
                </a:solidFill>
                <a:latin typeface="Arial"/>
                <a:cs typeface="Arial"/>
              </a:rPr>
              <a:t>al.</a:t>
            </a:r>
            <a:r>
              <a:rPr sz="750" b="1" kern="0" spc="-68" dirty="0">
                <a:solidFill>
                  <a:sysClr val="windowText" lastClr="000000"/>
                </a:solidFill>
                <a:latin typeface="Arial"/>
                <a:cs typeface="Arial"/>
              </a:rPr>
              <a:t> </a:t>
            </a:r>
            <a:r>
              <a:rPr sz="750" b="1" kern="0" spc="-45" dirty="0">
                <a:solidFill>
                  <a:sysClr val="windowText" lastClr="000000"/>
                </a:solidFill>
                <a:latin typeface="Arial"/>
                <a:cs typeface="Arial"/>
              </a:rPr>
              <a:t>Presented</a:t>
            </a:r>
            <a:r>
              <a:rPr sz="750" b="1" kern="0" spc="-53" dirty="0">
                <a:solidFill>
                  <a:sysClr val="windowText" lastClr="000000"/>
                </a:solidFill>
                <a:latin typeface="Arial"/>
                <a:cs typeface="Arial"/>
              </a:rPr>
              <a:t> </a:t>
            </a:r>
            <a:r>
              <a:rPr sz="750" b="1" kern="0" spc="-19" dirty="0">
                <a:solidFill>
                  <a:sysClr val="windowText" lastClr="000000"/>
                </a:solidFill>
                <a:latin typeface="Arial"/>
                <a:cs typeface="Arial"/>
              </a:rPr>
              <a:t>at:</a:t>
            </a:r>
            <a:r>
              <a:rPr sz="750" b="1" kern="0" spc="-49" dirty="0">
                <a:solidFill>
                  <a:sysClr val="windowText" lastClr="000000"/>
                </a:solidFill>
                <a:latin typeface="Arial"/>
                <a:cs typeface="Arial"/>
              </a:rPr>
              <a:t> </a:t>
            </a:r>
            <a:r>
              <a:rPr sz="750" b="1" kern="0" spc="-45" dirty="0">
                <a:solidFill>
                  <a:sysClr val="windowText" lastClr="000000"/>
                </a:solidFill>
                <a:latin typeface="Arial"/>
                <a:cs typeface="Arial"/>
              </a:rPr>
              <a:t>2020</a:t>
            </a:r>
            <a:r>
              <a:rPr sz="750" b="1" kern="0" spc="-49" dirty="0">
                <a:solidFill>
                  <a:sysClr val="windowText" lastClr="000000"/>
                </a:solidFill>
                <a:latin typeface="Arial"/>
                <a:cs typeface="Arial"/>
              </a:rPr>
              <a:t> </a:t>
            </a:r>
            <a:r>
              <a:rPr sz="750" b="1" kern="0" spc="-71" dirty="0">
                <a:solidFill>
                  <a:sysClr val="windowText" lastClr="000000"/>
                </a:solidFill>
                <a:latin typeface="Arial"/>
                <a:cs typeface="Arial"/>
              </a:rPr>
              <a:t>ASCO</a:t>
            </a:r>
            <a:r>
              <a:rPr sz="750" b="1" kern="0" spc="-34" dirty="0">
                <a:solidFill>
                  <a:sysClr val="windowText" lastClr="000000"/>
                </a:solidFill>
                <a:latin typeface="Arial"/>
                <a:cs typeface="Arial"/>
              </a:rPr>
              <a:t> </a:t>
            </a:r>
            <a:r>
              <a:rPr sz="750" b="1" kern="0" spc="-49" dirty="0">
                <a:solidFill>
                  <a:sysClr val="windowText" lastClr="000000"/>
                </a:solidFill>
                <a:latin typeface="Arial"/>
                <a:cs typeface="Arial"/>
              </a:rPr>
              <a:t>Annual </a:t>
            </a:r>
            <a:r>
              <a:rPr sz="750" b="1" kern="0" spc="-26" dirty="0">
                <a:solidFill>
                  <a:sysClr val="windowText" lastClr="000000"/>
                </a:solidFill>
                <a:latin typeface="Arial"/>
                <a:cs typeface="Arial"/>
              </a:rPr>
              <a:t>Meeting;</a:t>
            </a:r>
            <a:r>
              <a:rPr sz="750" b="1" kern="0" spc="-23" dirty="0">
                <a:solidFill>
                  <a:sysClr val="windowText" lastClr="000000"/>
                </a:solidFill>
                <a:latin typeface="Arial"/>
                <a:cs typeface="Arial"/>
              </a:rPr>
              <a:t> </a:t>
            </a:r>
            <a:r>
              <a:rPr sz="750" b="1" kern="0" spc="-34" dirty="0">
                <a:solidFill>
                  <a:sysClr val="windowText" lastClr="000000"/>
                </a:solidFill>
                <a:latin typeface="Arial"/>
                <a:cs typeface="Arial"/>
              </a:rPr>
              <a:t>May</a:t>
            </a:r>
            <a:r>
              <a:rPr sz="750" b="1" kern="0" spc="-30" dirty="0">
                <a:solidFill>
                  <a:sysClr val="windowText" lastClr="000000"/>
                </a:solidFill>
                <a:latin typeface="Arial"/>
                <a:cs typeface="Arial"/>
              </a:rPr>
              <a:t> 29</a:t>
            </a:r>
            <a:r>
              <a:rPr sz="750" b="1" kern="0" spc="-45" dirty="0">
                <a:solidFill>
                  <a:sysClr val="windowText" lastClr="000000"/>
                </a:solidFill>
                <a:latin typeface="Arial"/>
                <a:cs typeface="Arial"/>
              </a:rPr>
              <a:t> </a:t>
            </a:r>
            <a:r>
              <a:rPr sz="750" b="1" kern="0" spc="-8" dirty="0">
                <a:solidFill>
                  <a:sysClr val="windowText" lastClr="000000"/>
                </a:solidFill>
                <a:latin typeface="Arial"/>
                <a:cs typeface="Arial"/>
              </a:rPr>
              <a:t>to</a:t>
            </a:r>
            <a:r>
              <a:rPr sz="750" b="1" kern="0" spc="-30" dirty="0">
                <a:solidFill>
                  <a:sysClr val="windowText" lastClr="000000"/>
                </a:solidFill>
                <a:latin typeface="Arial"/>
                <a:cs typeface="Arial"/>
              </a:rPr>
              <a:t> </a:t>
            </a:r>
            <a:r>
              <a:rPr sz="750" b="1" kern="0" spc="-34" dirty="0">
                <a:solidFill>
                  <a:sysClr val="windowText" lastClr="000000"/>
                </a:solidFill>
                <a:latin typeface="Arial"/>
                <a:cs typeface="Arial"/>
              </a:rPr>
              <a:t>May</a:t>
            </a:r>
            <a:r>
              <a:rPr sz="750" b="1" kern="0" spc="-49" dirty="0">
                <a:solidFill>
                  <a:sysClr val="windowText" lastClr="000000"/>
                </a:solidFill>
                <a:latin typeface="Arial"/>
                <a:cs typeface="Arial"/>
              </a:rPr>
              <a:t> </a:t>
            </a:r>
            <a:r>
              <a:rPr sz="750" b="1" kern="0" spc="-34" dirty="0">
                <a:solidFill>
                  <a:sysClr val="windowText" lastClr="000000"/>
                </a:solidFill>
                <a:latin typeface="Arial"/>
                <a:cs typeface="Arial"/>
              </a:rPr>
              <a:t>31, </a:t>
            </a:r>
            <a:r>
              <a:rPr sz="750" b="1" kern="0" spc="-41" dirty="0">
                <a:solidFill>
                  <a:sysClr val="windowText" lastClr="000000"/>
                </a:solidFill>
                <a:latin typeface="Arial"/>
                <a:cs typeface="Arial"/>
              </a:rPr>
              <a:t>2020;</a:t>
            </a:r>
            <a:r>
              <a:rPr sz="750" b="1" kern="0" spc="-49" dirty="0">
                <a:solidFill>
                  <a:sysClr val="windowText" lastClr="000000"/>
                </a:solidFill>
                <a:latin typeface="Arial"/>
                <a:cs typeface="Arial"/>
              </a:rPr>
              <a:t> </a:t>
            </a:r>
            <a:r>
              <a:rPr sz="750" b="1" kern="0" spc="-26" dirty="0">
                <a:solidFill>
                  <a:sysClr val="windowText" lastClr="000000"/>
                </a:solidFill>
                <a:latin typeface="Arial"/>
                <a:cs typeface="Arial"/>
              </a:rPr>
              <a:t>Virtual.</a:t>
            </a:r>
            <a:r>
              <a:rPr sz="750" b="1" kern="0" spc="-30" dirty="0">
                <a:solidFill>
                  <a:sysClr val="windowText" lastClr="000000"/>
                </a:solidFill>
                <a:latin typeface="Arial"/>
                <a:cs typeface="Arial"/>
              </a:rPr>
              <a:t> </a:t>
            </a:r>
            <a:r>
              <a:rPr sz="750" b="1" kern="0" spc="-41" dirty="0">
                <a:solidFill>
                  <a:sysClr val="windowText" lastClr="000000"/>
                </a:solidFill>
                <a:latin typeface="Arial"/>
                <a:cs typeface="Arial"/>
              </a:rPr>
              <a:t>Abstract</a:t>
            </a:r>
            <a:r>
              <a:rPr sz="750" b="1" kern="0" spc="-38" dirty="0">
                <a:solidFill>
                  <a:sysClr val="windowText" lastClr="000000"/>
                </a:solidFill>
                <a:latin typeface="Arial"/>
                <a:cs typeface="Arial"/>
              </a:rPr>
              <a:t> </a:t>
            </a:r>
            <a:r>
              <a:rPr sz="750" b="1" kern="0" spc="-34" dirty="0">
                <a:solidFill>
                  <a:sysClr val="windowText" lastClr="000000"/>
                </a:solidFill>
                <a:latin typeface="Arial"/>
                <a:cs typeface="Arial"/>
              </a:rPr>
              <a:t>1006;</a:t>
            </a:r>
            <a:r>
              <a:rPr sz="750" b="1" kern="0" spc="-64" dirty="0">
                <a:solidFill>
                  <a:sysClr val="windowText" lastClr="000000"/>
                </a:solidFill>
                <a:latin typeface="Arial"/>
                <a:cs typeface="Arial"/>
              </a:rPr>
              <a:t> </a:t>
            </a:r>
            <a:r>
              <a:rPr sz="750" b="1" kern="0" spc="-49" dirty="0">
                <a:solidFill>
                  <a:sysClr val="windowText" lastClr="000000"/>
                </a:solidFill>
                <a:latin typeface="Arial"/>
                <a:cs typeface="Arial"/>
              </a:rPr>
              <a:t>c. </a:t>
            </a:r>
            <a:r>
              <a:rPr sz="750" b="1" kern="0" spc="-64" dirty="0">
                <a:solidFill>
                  <a:sysClr val="windowText" lastClr="000000"/>
                </a:solidFill>
                <a:latin typeface="Arial"/>
                <a:cs typeface="Arial"/>
              </a:rPr>
              <a:t>Rugo</a:t>
            </a:r>
            <a:r>
              <a:rPr sz="750" b="1" kern="0" spc="-15" dirty="0">
                <a:solidFill>
                  <a:sysClr val="windowText" lastClr="000000"/>
                </a:solidFill>
                <a:latin typeface="Arial"/>
                <a:cs typeface="Arial"/>
              </a:rPr>
              <a:t> </a:t>
            </a:r>
            <a:r>
              <a:rPr sz="750" b="1" kern="0" dirty="0">
                <a:solidFill>
                  <a:sysClr val="windowText" lastClr="000000"/>
                </a:solidFill>
                <a:latin typeface="Arial"/>
                <a:cs typeface="Arial"/>
              </a:rPr>
              <a:t>H,</a:t>
            </a:r>
            <a:r>
              <a:rPr sz="750" b="1" kern="0" spc="-30" dirty="0">
                <a:solidFill>
                  <a:sysClr val="windowText" lastClr="000000"/>
                </a:solidFill>
                <a:latin typeface="Arial"/>
                <a:cs typeface="Arial"/>
              </a:rPr>
              <a:t> </a:t>
            </a:r>
            <a:r>
              <a:rPr sz="750" b="1" kern="0" dirty="0">
                <a:solidFill>
                  <a:sysClr val="windowText" lastClr="000000"/>
                </a:solidFill>
                <a:latin typeface="Arial"/>
                <a:cs typeface="Arial"/>
              </a:rPr>
              <a:t>et</a:t>
            </a:r>
            <a:r>
              <a:rPr sz="750" b="1" kern="0" spc="-56" dirty="0">
                <a:solidFill>
                  <a:sysClr val="windowText" lastClr="000000"/>
                </a:solidFill>
                <a:latin typeface="Arial"/>
                <a:cs typeface="Arial"/>
              </a:rPr>
              <a:t> </a:t>
            </a:r>
            <a:r>
              <a:rPr sz="750" b="1" kern="0" spc="-19" dirty="0">
                <a:solidFill>
                  <a:sysClr val="windowText" lastClr="000000"/>
                </a:solidFill>
                <a:latin typeface="Arial"/>
                <a:cs typeface="Arial"/>
              </a:rPr>
              <a:t>al.</a:t>
            </a:r>
            <a:r>
              <a:rPr sz="750" b="1" kern="0" spc="-30" dirty="0">
                <a:solidFill>
                  <a:sysClr val="windowText" lastClr="000000"/>
                </a:solidFill>
                <a:latin typeface="Arial"/>
                <a:cs typeface="Arial"/>
              </a:rPr>
              <a:t> </a:t>
            </a:r>
            <a:r>
              <a:rPr sz="750" b="1" kern="0" spc="-45" dirty="0">
                <a:solidFill>
                  <a:sysClr val="windowText" lastClr="000000"/>
                </a:solidFill>
                <a:latin typeface="Arial"/>
                <a:cs typeface="Arial"/>
              </a:rPr>
              <a:t>Presented</a:t>
            </a:r>
            <a:r>
              <a:rPr sz="750" b="1" kern="0" spc="-53" dirty="0">
                <a:solidFill>
                  <a:sysClr val="windowText" lastClr="000000"/>
                </a:solidFill>
                <a:latin typeface="Arial"/>
                <a:cs typeface="Arial"/>
              </a:rPr>
              <a:t> </a:t>
            </a:r>
            <a:r>
              <a:rPr sz="750" b="1" kern="0" spc="-19" dirty="0">
                <a:solidFill>
                  <a:sysClr val="windowText" lastClr="000000"/>
                </a:solidFill>
                <a:latin typeface="Arial"/>
                <a:cs typeface="Arial"/>
              </a:rPr>
              <a:t>at:</a:t>
            </a:r>
            <a:r>
              <a:rPr sz="750" b="1" kern="0" spc="-68" dirty="0">
                <a:solidFill>
                  <a:sysClr val="windowText" lastClr="000000"/>
                </a:solidFill>
                <a:latin typeface="Arial"/>
                <a:cs typeface="Arial"/>
              </a:rPr>
              <a:t> </a:t>
            </a:r>
            <a:r>
              <a:rPr sz="750" b="1" kern="0" spc="-56" dirty="0">
                <a:solidFill>
                  <a:sysClr val="windowText" lastClr="000000"/>
                </a:solidFill>
                <a:latin typeface="Arial"/>
                <a:cs typeface="Arial"/>
              </a:rPr>
              <a:t>San</a:t>
            </a:r>
            <a:r>
              <a:rPr sz="750" b="1" kern="0" spc="-49" dirty="0">
                <a:solidFill>
                  <a:sysClr val="windowText" lastClr="000000"/>
                </a:solidFill>
                <a:latin typeface="Arial"/>
                <a:cs typeface="Arial"/>
              </a:rPr>
              <a:t> </a:t>
            </a:r>
            <a:r>
              <a:rPr sz="750" b="1" kern="0" spc="-38" dirty="0">
                <a:solidFill>
                  <a:sysClr val="windowText" lastClr="000000"/>
                </a:solidFill>
                <a:latin typeface="Arial"/>
                <a:cs typeface="Arial"/>
              </a:rPr>
              <a:t>Antonio</a:t>
            </a:r>
            <a:r>
              <a:rPr sz="750" b="1" kern="0" spc="-49" dirty="0">
                <a:solidFill>
                  <a:sysClr val="windowText" lastClr="000000"/>
                </a:solidFill>
                <a:latin typeface="Arial"/>
                <a:cs typeface="Arial"/>
              </a:rPr>
              <a:t> Breast</a:t>
            </a:r>
            <a:r>
              <a:rPr sz="750" b="1" kern="0" spc="-34" dirty="0">
                <a:solidFill>
                  <a:sysClr val="windowText" lastClr="000000"/>
                </a:solidFill>
                <a:latin typeface="Arial"/>
                <a:cs typeface="Arial"/>
              </a:rPr>
              <a:t> </a:t>
            </a:r>
            <a:r>
              <a:rPr sz="750" b="1" kern="0" spc="-8" dirty="0">
                <a:solidFill>
                  <a:sysClr val="windowText" lastClr="000000"/>
                </a:solidFill>
                <a:latin typeface="Arial"/>
                <a:cs typeface="Arial"/>
              </a:rPr>
              <a:t>Cancer </a:t>
            </a:r>
            <a:r>
              <a:rPr sz="750" b="1" kern="0" spc="-56" dirty="0">
                <a:solidFill>
                  <a:sysClr val="windowText" lastClr="000000"/>
                </a:solidFill>
                <a:latin typeface="Arial"/>
                <a:cs typeface="Arial"/>
              </a:rPr>
              <a:t>Symposium</a:t>
            </a:r>
            <a:r>
              <a:rPr sz="750" b="1" kern="0" spc="-4" dirty="0">
                <a:solidFill>
                  <a:sysClr val="windowText" lastClr="000000"/>
                </a:solidFill>
                <a:latin typeface="Arial"/>
                <a:cs typeface="Arial"/>
              </a:rPr>
              <a:t> </a:t>
            </a:r>
            <a:r>
              <a:rPr sz="750" b="1" kern="0" spc="-68" dirty="0">
                <a:solidFill>
                  <a:sysClr val="windowText" lastClr="000000"/>
                </a:solidFill>
                <a:latin typeface="Arial"/>
                <a:cs typeface="Arial"/>
              </a:rPr>
              <a:t>(SABCS)</a:t>
            </a:r>
            <a:r>
              <a:rPr sz="750" b="1" kern="0" spc="-15" dirty="0">
                <a:solidFill>
                  <a:sysClr val="windowText" lastClr="000000"/>
                </a:solidFill>
                <a:latin typeface="Arial"/>
                <a:cs typeface="Arial"/>
              </a:rPr>
              <a:t> </a:t>
            </a:r>
            <a:r>
              <a:rPr sz="750" b="1" kern="0" spc="-41" dirty="0">
                <a:solidFill>
                  <a:sysClr val="windowText" lastClr="000000"/>
                </a:solidFill>
                <a:latin typeface="Arial"/>
                <a:cs typeface="Arial"/>
              </a:rPr>
              <a:t>2020;</a:t>
            </a:r>
            <a:r>
              <a:rPr sz="750" b="1" kern="0" spc="-26" dirty="0">
                <a:solidFill>
                  <a:sysClr val="windowText" lastClr="000000"/>
                </a:solidFill>
                <a:latin typeface="Arial"/>
                <a:cs typeface="Arial"/>
              </a:rPr>
              <a:t> </a:t>
            </a:r>
            <a:r>
              <a:rPr sz="750" b="1" kern="0" spc="-45" dirty="0">
                <a:solidFill>
                  <a:sysClr val="windowText" lastClr="000000"/>
                </a:solidFill>
                <a:latin typeface="Arial"/>
                <a:cs typeface="Arial"/>
              </a:rPr>
              <a:t>December</a:t>
            </a:r>
            <a:r>
              <a:rPr sz="750" b="1" kern="0" spc="-38" dirty="0">
                <a:solidFill>
                  <a:sysClr val="windowText" lastClr="000000"/>
                </a:solidFill>
                <a:latin typeface="Arial"/>
                <a:cs typeface="Arial"/>
              </a:rPr>
              <a:t> </a:t>
            </a:r>
            <a:r>
              <a:rPr sz="750" b="1" kern="0" dirty="0">
                <a:solidFill>
                  <a:sysClr val="windowText" lastClr="000000"/>
                </a:solidFill>
                <a:latin typeface="Arial"/>
                <a:cs typeface="Arial"/>
              </a:rPr>
              <a:t>8-</a:t>
            </a:r>
            <a:r>
              <a:rPr sz="750" b="1" kern="0" spc="-26" dirty="0">
                <a:solidFill>
                  <a:sysClr val="windowText" lastClr="000000"/>
                </a:solidFill>
                <a:latin typeface="Arial"/>
                <a:cs typeface="Arial"/>
              </a:rPr>
              <a:t>11,</a:t>
            </a:r>
            <a:r>
              <a:rPr sz="750" b="1" kern="0" spc="-23" dirty="0">
                <a:solidFill>
                  <a:sysClr val="windowText" lastClr="000000"/>
                </a:solidFill>
                <a:latin typeface="Arial"/>
                <a:cs typeface="Arial"/>
              </a:rPr>
              <a:t> </a:t>
            </a:r>
            <a:r>
              <a:rPr sz="750" b="1" kern="0" spc="-38" dirty="0">
                <a:solidFill>
                  <a:sysClr val="windowText" lastClr="000000"/>
                </a:solidFill>
                <a:latin typeface="Arial"/>
                <a:cs typeface="Arial"/>
              </a:rPr>
              <a:t>2020;</a:t>
            </a:r>
            <a:r>
              <a:rPr sz="750" b="1" kern="0" spc="-26" dirty="0">
                <a:solidFill>
                  <a:sysClr val="windowText" lastClr="000000"/>
                </a:solidFill>
                <a:latin typeface="Arial"/>
                <a:cs typeface="Arial"/>
              </a:rPr>
              <a:t> Virtual.</a:t>
            </a:r>
            <a:r>
              <a:rPr sz="750" b="1" kern="0" spc="-4" dirty="0">
                <a:solidFill>
                  <a:sysClr val="windowText" lastClr="000000"/>
                </a:solidFill>
                <a:latin typeface="Arial"/>
                <a:cs typeface="Arial"/>
              </a:rPr>
              <a:t> </a:t>
            </a:r>
            <a:r>
              <a:rPr sz="750" b="1" kern="0" spc="-38" dirty="0">
                <a:solidFill>
                  <a:sysClr val="windowText" lastClr="000000"/>
                </a:solidFill>
                <a:latin typeface="Arial"/>
                <a:cs typeface="Arial"/>
              </a:rPr>
              <a:t>Presentation</a:t>
            </a:r>
            <a:r>
              <a:rPr sz="750" b="1" kern="0" spc="-41" dirty="0">
                <a:solidFill>
                  <a:sysClr val="windowText" lastClr="000000"/>
                </a:solidFill>
                <a:latin typeface="Arial"/>
                <a:cs typeface="Arial"/>
              </a:rPr>
              <a:t> </a:t>
            </a:r>
            <a:r>
              <a:rPr sz="750" b="1" kern="0" spc="-45" dirty="0">
                <a:solidFill>
                  <a:sysClr val="windowText" lastClr="000000"/>
                </a:solidFill>
                <a:latin typeface="Arial"/>
                <a:cs typeface="Arial"/>
              </a:rPr>
              <a:t>PD2-</a:t>
            </a:r>
            <a:r>
              <a:rPr sz="750" b="1" kern="0" spc="-19" dirty="0">
                <a:solidFill>
                  <a:sysClr val="windowText" lastClr="000000"/>
                </a:solidFill>
                <a:latin typeface="Arial"/>
                <a:cs typeface="Arial"/>
              </a:rPr>
              <a:t>07.</a:t>
            </a:r>
            <a:endParaRPr sz="750" kern="0" dirty="0">
              <a:solidFill>
                <a:sysClr val="windowText" lastClr="000000"/>
              </a:solidFill>
              <a:latin typeface="Arial"/>
              <a:cs typeface="Arial"/>
            </a:endParaRPr>
          </a:p>
        </p:txBody>
      </p:sp>
      <p:graphicFrame>
        <p:nvGraphicFramePr>
          <p:cNvPr id="4" name="object 4"/>
          <p:cNvGraphicFramePr>
            <a:graphicFrameLocks noGrp="1"/>
          </p:cNvGraphicFramePr>
          <p:nvPr>
            <p:extLst>
              <p:ext uri="{D42A27DB-BD31-4B8C-83A1-F6EECF244321}">
                <p14:modId xmlns:p14="http://schemas.microsoft.com/office/powerpoint/2010/main" val="3012253625"/>
              </p:ext>
            </p:extLst>
          </p:nvPr>
        </p:nvGraphicFramePr>
        <p:xfrm>
          <a:off x="321945" y="943372"/>
          <a:ext cx="8407239" cy="3489894"/>
        </p:xfrm>
        <a:graphic>
          <a:graphicData uri="http://schemas.openxmlformats.org/drawingml/2006/table">
            <a:tbl>
              <a:tblPr firstRow="1" bandRow="1">
                <a:tableStyleId>{2D5ABB26-0587-4C30-8999-92F81FD0307C}</a:tableStyleId>
              </a:tblPr>
              <a:tblGrid>
                <a:gridCol w="3459956">
                  <a:extLst>
                    <a:ext uri="{9D8B030D-6E8A-4147-A177-3AD203B41FA5}">
                      <a16:colId xmlns:a16="http://schemas.microsoft.com/office/drawing/2014/main" val="20000"/>
                    </a:ext>
                  </a:extLst>
                </a:gridCol>
                <a:gridCol w="1737836">
                  <a:extLst>
                    <a:ext uri="{9D8B030D-6E8A-4147-A177-3AD203B41FA5}">
                      <a16:colId xmlns:a16="http://schemas.microsoft.com/office/drawing/2014/main" val="20001"/>
                    </a:ext>
                  </a:extLst>
                </a:gridCol>
                <a:gridCol w="1655444">
                  <a:extLst>
                    <a:ext uri="{9D8B030D-6E8A-4147-A177-3AD203B41FA5}">
                      <a16:colId xmlns:a16="http://schemas.microsoft.com/office/drawing/2014/main" val="20002"/>
                    </a:ext>
                  </a:extLst>
                </a:gridCol>
                <a:gridCol w="1554003">
                  <a:extLst>
                    <a:ext uri="{9D8B030D-6E8A-4147-A177-3AD203B41FA5}">
                      <a16:colId xmlns:a16="http://schemas.microsoft.com/office/drawing/2014/main" val="20003"/>
                    </a:ext>
                  </a:extLst>
                </a:gridCol>
              </a:tblGrid>
              <a:tr h="439590">
                <a:tc>
                  <a:txBody>
                    <a:bodyPr/>
                    <a:lstStyle/>
                    <a:p>
                      <a:pPr>
                        <a:lnSpc>
                          <a:spcPct val="100000"/>
                        </a:lnSpc>
                      </a:pPr>
                      <a:endParaRPr sz="1100">
                        <a:latin typeface="Times New Roman"/>
                        <a:cs typeface="Times New Roman"/>
                      </a:endParaRPr>
                    </a:p>
                  </a:txBody>
                  <a:tcPr marL="0" marR="0" marT="0" marB="0">
                    <a:lnR w="12700">
                      <a:solidFill>
                        <a:srgbClr val="FFFFFF"/>
                      </a:solidFill>
                      <a:prstDash val="solid"/>
                    </a:lnR>
                    <a:lnB w="12700">
                      <a:solidFill>
                        <a:srgbClr val="FFFFFF"/>
                      </a:solidFill>
                      <a:prstDash val="solid"/>
                    </a:lnB>
                    <a:solidFill>
                      <a:srgbClr val="737373"/>
                    </a:solidFill>
                  </a:tcPr>
                </a:tc>
                <a:tc>
                  <a:txBody>
                    <a:bodyPr/>
                    <a:lstStyle/>
                    <a:p>
                      <a:pPr marL="3175" algn="ctr">
                        <a:lnSpc>
                          <a:spcPct val="100000"/>
                        </a:lnSpc>
                        <a:spcBef>
                          <a:spcPts val="360"/>
                        </a:spcBef>
                      </a:pPr>
                      <a:r>
                        <a:rPr sz="1200" spc="-215" dirty="0">
                          <a:solidFill>
                            <a:srgbClr val="FFFFFF"/>
                          </a:solidFill>
                          <a:latin typeface="Arial"/>
                          <a:cs typeface="Arial"/>
                        </a:rPr>
                        <a:t>SOLAR-</a:t>
                      </a:r>
                      <a:r>
                        <a:rPr sz="1200" spc="-20" dirty="0">
                          <a:solidFill>
                            <a:srgbClr val="FFFFFF"/>
                          </a:solidFill>
                          <a:latin typeface="Arial"/>
                          <a:cs typeface="Arial"/>
                        </a:rPr>
                        <a:t>1</a:t>
                      </a:r>
                      <a:r>
                        <a:rPr sz="1200" spc="-30" baseline="26455" dirty="0">
                          <a:solidFill>
                            <a:srgbClr val="FFFFFF"/>
                          </a:solidFill>
                          <a:latin typeface="Arial"/>
                          <a:cs typeface="Arial"/>
                        </a:rPr>
                        <a:t>[a]</a:t>
                      </a:r>
                      <a:endParaRPr sz="1200" baseline="26455">
                        <a:latin typeface="Arial"/>
                        <a:cs typeface="Arial"/>
                      </a:endParaRPr>
                    </a:p>
                    <a:p>
                      <a:pPr algn="ctr">
                        <a:lnSpc>
                          <a:spcPct val="100000"/>
                        </a:lnSpc>
                      </a:pPr>
                      <a:r>
                        <a:rPr sz="1200" spc="-70" dirty="0">
                          <a:solidFill>
                            <a:srgbClr val="FFFFFF"/>
                          </a:solidFill>
                          <a:latin typeface="Arial"/>
                          <a:cs typeface="Arial"/>
                        </a:rPr>
                        <a:t>Fulvestrant</a:t>
                      </a:r>
                      <a:r>
                        <a:rPr sz="1200" spc="-50" dirty="0">
                          <a:solidFill>
                            <a:srgbClr val="FFFFFF"/>
                          </a:solidFill>
                          <a:latin typeface="Arial"/>
                          <a:cs typeface="Arial"/>
                        </a:rPr>
                        <a:t> </a:t>
                      </a:r>
                      <a:r>
                        <a:rPr sz="1200" spc="-150" dirty="0">
                          <a:solidFill>
                            <a:srgbClr val="FFFFFF"/>
                          </a:solidFill>
                          <a:latin typeface="Arial"/>
                          <a:cs typeface="Arial"/>
                        </a:rPr>
                        <a:t>+</a:t>
                      </a:r>
                      <a:r>
                        <a:rPr sz="1200" spc="-70" dirty="0">
                          <a:solidFill>
                            <a:srgbClr val="FFFFFF"/>
                          </a:solidFill>
                          <a:latin typeface="Arial"/>
                          <a:cs typeface="Arial"/>
                        </a:rPr>
                        <a:t> </a:t>
                      </a:r>
                      <a:r>
                        <a:rPr sz="1200" spc="-10" dirty="0">
                          <a:solidFill>
                            <a:srgbClr val="FFFFFF"/>
                          </a:solidFill>
                          <a:latin typeface="Arial"/>
                          <a:cs typeface="Arial"/>
                        </a:rPr>
                        <a:t>Alpelisib</a:t>
                      </a:r>
                      <a:endParaRPr sz="1200">
                        <a:latin typeface="Arial"/>
                        <a:cs typeface="Arial"/>
                      </a:endParaRPr>
                    </a:p>
                  </a:txBody>
                  <a:tcPr marL="0" marR="0" marT="34290" marB="0">
                    <a:lnL w="12700">
                      <a:solidFill>
                        <a:srgbClr val="FFFFFF"/>
                      </a:solidFill>
                      <a:prstDash val="solid"/>
                    </a:lnL>
                    <a:lnR w="12700">
                      <a:solidFill>
                        <a:srgbClr val="FFFFFF"/>
                      </a:solidFill>
                      <a:prstDash val="solid"/>
                    </a:lnR>
                    <a:lnB w="12700">
                      <a:solidFill>
                        <a:srgbClr val="FFFFFF"/>
                      </a:solidFill>
                      <a:prstDash val="solid"/>
                    </a:lnB>
                    <a:solidFill>
                      <a:srgbClr val="737373"/>
                    </a:solidFill>
                  </a:tcPr>
                </a:tc>
                <a:tc>
                  <a:txBody>
                    <a:bodyPr/>
                    <a:lstStyle/>
                    <a:p>
                      <a:pPr marL="1270" algn="ctr">
                        <a:lnSpc>
                          <a:spcPct val="100000"/>
                        </a:lnSpc>
                        <a:spcBef>
                          <a:spcPts val="360"/>
                        </a:spcBef>
                      </a:pPr>
                      <a:r>
                        <a:rPr sz="1200" spc="-155" dirty="0">
                          <a:solidFill>
                            <a:srgbClr val="FFFFFF"/>
                          </a:solidFill>
                          <a:latin typeface="Arial"/>
                          <a:cs typeface="Arial"/>
                        </a:rPr>
                        <a:t>BYLieve</a:t>
                      </a:r>
                      <a:r>
                        <a:rPr sz="1200" spc="-85" dirty="0">
                          <a:solidFill>
                            <a:srgbClr val="FFFFFF"/>
                          </a:solidFill>
                          <a:latin typeface="Arial"/>
                          <a:cs typeface="Arial"/>
                        </a:rPr>
                        <a:t> </a:t>
                      </a:r>
                      <a:r>
                        <a:rPr sz="1200" spc="-65" dirty="0">
                          <a:solidFill>
                            <a:srgbClr val="FFFFFF"/>
                          </a:solidFill>
                          <a:latin typeface="Arial"/>
                          <a:cs typeface="Arial"/>
                        </a:rPr>
                        <a:t>Cohort</a:t>
                      </a:r>
                      <a:r>
                        <a:rPr sz="1200" spc="-40" dirty="0">
                          <a:solidFill>
                            <a:srgbClr val="FFFFFF"/>
                          </a:solidFill>
                          <a:latin typeface="Arial"/>
                          <a:cs typeface="Arial"/>
                        </a:rPr>
                        <a:t> </a:t>
                      </a:r>
                      <a:r>
                        <a:rPr sz="1200" spc="-20" dirty="0">
                          <a:solidFill>
                            <a:srgbClr val="FFFFFF"/>
                          </a:solidFill>
                          <a:latin typeface="Arial"/>
                          <a:cs typeface="Arial"/>
                        </a:rPr>
                        <a:t>A</a:t>
                      </a:r>
                      <a:r>
                        <a:rPr sz="1200" spc="-30" baseline="26455" dirty="0">
                          <a:solidFill>
                            <a:srgbClr val="FFFFFF"/>
                          </a:solidFill>
                          <a:latin typeface="Arial"/>
                          <a:cs typeface="Arial"/>
                        </a:rPr>
                        <a:t>[b]</a:t>
                      </a:r>
                      <a:endParaRPr sz="1200" baseline="26455">
                        <a:latin typeface="Arial"/>
                        <a:cs typeface="Arial"/>
                      </a:endParaRPr>
                    </a:p>
                    <a:p>
                      <a:pPr marL="4445" algn="ctr">
                        <a:lnSpc>
                          <a:spcPct val="100000"/>
                        </a:lnSpc>
                      </a:pPr>
                      <a:r>
                        <a:rPr sz="1200" spc="-70" dirty="0">
                          <a:solidFill>
                            <a:srgbClr val="FFFFFF"/>
                          </a:solidFill>
                          <a:latin typeface="Arial"/>
                          <a:cs typeface="Arial"/>
                        </a:rPr>
                        <a:t>Fulvestrant</a:t>
                      </a:r>
                      <a:r>
                        <a:rPr sz="1200" spc="-50" dirty="0">
                          <a:solidFill>
                            <a:srgbClr val="FFFFFF"/>
                          </a:solidFill>
                          <a:latin typeface="Arial"/>
                          <a:cs typeface="Arial"/>
                        </a:rPr>
                        <a:t> </a:t>
                      </a:r>
                      <a:r>
                        <a:rPr sz="1200" spc="-150" dirty="0">
                          <a:solidFill>
                            <a:srgbClr val="FFFFFF"/>
                          </a:solidFill>
                          <a:latin typeface="Arial"/>
                          <a:cs typeface="Arial"/>
                        </a:rPr>
                        <a:t>+</a:t>
                      </a:r>
                      <a:r>
                        <a:rPr sz="1200" spc="-70" dirty="0">
                          <a:solidFill>
                            <a:srgbClr val="FFFFFF"/>
                          </a:solidFill>
                          <a:latin typeface="Arial"/>
                          <a:cs typeface="Arial"/>
                        </a:rPr>
                        <a:t> </a:t>
                      </a:r>
                      <a:r>
                        <a:rPr sz="1200" spc="-10" dirty="0">
                          <a:solidFill>
                            <a:srgbClr val="FFFFFF"/>
                          </a:solidFill>
                          <a:latin typeface="Arial"/>
                          <a:cs typeface="Arial"/>
                        </a:rPr>
                        <a:t>Alpelisib</a:t>
                      </a:r>
                      <a:endParaRPr sz="1200">
                        <a:latin typeface="Arial"/>
                        <a:cs typeface="Arial"/>
                      </a:endParaRPr>
                    </a:p>
                  </a:txBody>
                  <a:tcPr marL="0" marR="0" marT="34290" marB="0">
                    <a:lnL w="12700">
                      <a:solidFill>
                        <a:srgbClr val="FFFFFF"/>
                      </a:solidFill>
                      <a:prstDash val="solid"/>
                    </a:lnL>
                    <a:lnR w="12700">
                      <a:solidFill>
                        <a:srgbClr val="FFFFFF"/>
                      </a:solidFill>
                      <a:prstDash val="solid"/>
                    </a:lnR>
                    <a:lnB w="12700">
                      <a:solidFill>
                        <a:srgbClr val="FFFFFF"/>
                      </a:solidFill>
                      <a:prstDash val="solid"/>
                    </a:lnB>
                    <a:solidFill>
                      <a:srgbClr val="737373"/>
                    </a:solidFill>
                  </a:tcPr>
                </a:tc>
                <a:tc>
                  <a:txBody>
                    <a:bodyPr/>
                    <a:lstStyle/>
                    <a:p>
                      <a:pPr marL="266700">
                        <a:lnSpc>
                          <a:spcPct val="100000"/>
                        </a:lnSpc>
                        <a:spcBef>
                          <a:spcPts val="360"/>
                        </a:spcBef>
                      </a:pPr>
                      <a:r>
                        <a:rPr sz="1200" spc="-155" dirty="0">
                          <a:solidFill>
                            <a:srgbClr val="FFFFFF"/>
                          </a:solidFill>
                          <a:latin typeface="Arial"/>
                          <a:cs typeface="Arial"/>
                        </a:rPr>
                        <a:t>BYLieve</a:t>
                      </a:r>
                      <a:r>
                        <a:rPr sz="1200" spc="-85" dirty="0">
                          <a:solidFill>
                            <a:srgbClr val="FFFFFF"/>
                          </a:solidFill>
                          <a:latin typeface="Arial"/>
                          <a:cs typeface="Arial"/>
                        </a:rPr>
                        <a:t> </a:t>
                      </a:r>
                      <a:r>
                        <a:rPr sz="1200" spc="-65" dirty="0">
                          <a:solidFill>
                            <a:srgbClr val="FFFFFF"/>
                          </a:solidFill>
                          <a:latin typeface="Arial"/>
                          <a:cs typeface="Arial"/>
                        </a:rPr>
                        <a:t>Cohort</a:t>
                      </a:r>
                      <a:r>
                        <a:rPr sz="1200" spc="-40" dirty="0">
                          <a:solidFill>
                            <a:srgbClr val="FFFFFF"/>
                          </a:solidFill>
                          <a:latin typeface="Arial"/>
                          <a:cs typeface="Arial"/>
                        </a:rPr>
                        <a:t> </a:t>
                      </a:r>
                      <a:r>
                        <a:rPr sz="1200" spc="-20" dirty="0">
                          <a:solidFill>
                            <a:srgbClr val="FFFFFF"/>
                          </a:solidFill>
                          <a:latin typeface="Arial"/>
                          <a:cs typeface="Arial"/>
                        </a:rPr>
                        <a:t>B</a:t>
                      </a:r>
                      <a:r>
                        <a:rPr sz="1200" spc="-30" baseline="26455" dirty="0">
                          <a:solidFill>
                            <a:srgbClr val="FFFFFF"/>
                          </a:solidFill>
                          <a:latin typeface="Arial"/>
                          <a:cs typeface="Arial"/>
                        </a:rPr>
                        <a:t>[c]</a:t>
                      </a:r>
                      <a:endParaRPr sz="1200" baseline="26455">
                        <a:latin typeface="Arial"/>
                        <a:cs typeface="Arial"/>
                      </a:endParaRPr>
                    </a:p>
                    <a:p>
                      <a:pPr marL="212725">
                        <a:lnSpc>
                          <a:spcPct val="100000"/>
                        </a:lnSpc>
                      </a:pPr>
                      <a:r>
                        <a:rPr sz="1200" spc="-80" dirty="0">
                          <a:solidFill>
                            <a:srgbClr val="FFFFFF"/>
                          </a:solidFill>
                          <a:latin typeface="Arial"/>
                          <a:cs typeface="Arial"/>
                        </a:rPr>
                        <a:t>Letrozole</a:t>
                      </a:r>
                      <a:r>
                        <a:rPr sz="1200" spc="-55" dirty="0">
                          <a:solidFill>
                            <a:srgbClr val="FFFFFF"/>
                          </a:solidFill>
                          <a:latin typeface="Arial"/>
                          <a:cs typeface="Arial"/>
                        </a:rPr>
                        <a:t> </a:t>
                      </a:r>
                      <a:r>
                        <a:rPr sz="1200" spc="-150" dirty="0">
                          <a:solidFill>
                            <a:srgbClr val="FFFFFF"/>
                          </a:solidFill>
                          <a:latin typeface="Arial"/>
                          <a:cs typeface="Arial"/>
                        </a:rPr>
                        <a:t>+</a:t>
                      </a:r>
                      <a:r>
                        <a:rPr sz="1200" spc="-55" dirty="0">
                          <a:solidFill>
                            <a:srgbClr val="FFFFFF"/>
                          </a:solidFill>
                          <a:latin typeface="Arial"/>
                          <a:cs typeface="Arial"/>
                        </a:rPr>
                        <a:t> </a:t>
                      </a:r>
                      <a:r>
                        <a:rPr sz="1200" spc="-10" dirty="0">
                          <a:solidFill>
                            <a:srgbClr val="FFFFFF"/>
                          </a:solidFill>
                          <a:latin typeface="Arial"/>
                          <a:cs typeface="Arial"/>
                        </a:rPr>
                        <a:t>Alpelisib</a:t>
                      </a:r>
                      <a:endParaRPr sz="1200">
                        <a:latin typeface="Arial"/>
                        <a:cs typeface="Arial"/>
                      </a:endParaRPr>
                    </a:p>
                  </a:txBody>
                  <a:tcPr marL="0" marR="0" marT="34290" marB="0">
                    <a:lnL w="12700">
                      <a:solidFill>
                        <a:srgbClr val="FFFFFF"/>
                      </a:solidFill>
                      <a:prstDash val="solid"/>
                    </a:lnL>
                    <a:lnB w="12700">
                      <a:solidFill>
                        <a:srgbClr val="FFFFFF"/>
                      </a:solidFill>
                      <a:prstDash val="solid"/>
                    </a:lnB>
                    <a:solidFill>
                      <a:srgbClr val="737373"/>
                    </a:solidFill>
                  </a:tcPr>
                </a:tc>
                <a:extLst>
                  <a:ext uri="{0D108BD9-81ED-4DB2-BD59-A6C34878D82A}">
                    <a16:rowId xmlns:a16="http://schemas.microsoft.com/office/drawing/2014/main" val="10000"/>
                  </a:ext>
                </a:extLst>
              </a:tr>
              <a:tr h="773790">
                <a:tc>
                  <a:txBody>
                    <a:bodyPr/>
                    <a:lstStyle/>
                    <a:p>
                      <a:pPr marL="340360" marR="1634489" indent="-251460">
                        <a:lnSpc>
                          <a:spcPct val="100000"/>
                        </a:lnSpc>
                        <a:spcBef>
                          <a:spcPts val="545"/>
                        </a:spcBef>
                      </a:pPr>
                      <a:r>
                        <a:rPr sz="1200" dirty="0">
                          <a:latin typeface="Arial"/>
                          <a:cs typeface="Arial"/>
                        </a:rPr>
                        <a:t>Prior</a:t>
                      </a:r>
                      <a:r>
                        <a:rPr sz="1200" spc="-20" dirty="0">
                          <a:latin typeface="Arial"/>
                          <a:cs typeface="Arial"/>
                        </a:rPr>
                        <a:t> </a:t>
                      </a:r>
                      <a:r>
                        <a:rPr sz="1200" dirty="0">
                          <a:latin typeface="Arial"/>
                          <a:cs typeface="Arial"/>
                        </a:rPr>
                        <a:t>Rx</a:t>
                      </a:r>
                      <a:r>
                        <a:rPr sz="1200" spc="-35" dirty="0">
                          <a:latin typeface="Arial"/>
                          <a:cs typeface="Arial"/>
                        </a:rPr>
                        <a:t> </a:t>
                      </a:r>
                      <a:r>
                        <a:rPr sz="1200" dirty="0">
                          <a:latin typeface="Arial"/>
                          <a:cs typeface="Arial"/>
                        </a:rPr>
                        <a:t>in</a:t>
                      </a:r>
                      <a:r>
                        <a:rPr sz="1200" spc="-25" dirty="0">
                          <a:latin typeface="Arial"/>
                          <a:cs typeface="Arial"/>
                        </a:rPr>
                        <a:t> </a:t>
                      </a:r>
                      <a:r>
                        <a:rPr sz="1200" dirty="0">
                          <a:latin typeface="Arial"/>
                          <a:cs typeface="Arial"/>
                        </a:rPr>
                        <a:t>metastatic</a:t>
                      </a:r>
                      <a:r>
                        <a:rPr sz="1200" spc="5" dirty="0">
                          <a:latin typeface="Arial"/>
                          <a:cs typeface="Arial"/>
                        </a:rPr>
                        <a:t> </a:t>
                      </a:r>
                      <a:r>
                        <a:rPr sz="1200" dirty="0">
                          <a:latin typeface="Arial"/>
                          <a:cs typeface="Arial"/>
                        </a:rPr>
                        <a:t>setting,</a:t>
                      </a:r>
                      <a:r>
                        <a:rPr sz="1200" spc="20" dirty="0">
                          <a:latin typeface="Arial"/>
                          <a:cs typeface="Arial"/>
                        </a:rPr>
                        <a:t> </a:t>
                      </a:r>
                      <a:r>
                        <a:rPr sz="1200" spc="-50" dirty="0">
                          <a:latin typeface="Arial"/>
                          <a:cs typeface="Arial"/>
                        </a:rPr>
                        <a:t>% </a:t>
                      </a:r>
                      <a:r>
                        <a:rPr sz="1200" dirty="0">
                          <a:latin typeface="Arial"/>
                          <a:cs typeface="Arial"/>
                        </a:rPr>
                        <a:t>First</a:t>
                      </a:r>
                      <a:r>
                        <a:rPr sz="1200" spc="-10" dirty="0">
                          <a:latin typeface="Arial"/>
                          <a:cs typeface="Arial"/>
                        </a:rPr>
                        <a:t> </a:t>
                      </a:r>
                      <a:r>
                        <a:rPr sz="1200" spc="-20" dirty="0">
                          <a:latin typeface="Arial"/>
                          <a:cs typeface="Arial"/>
                        </a:rPr>
                        <a:t>line</a:t>
                      </a:r>
                      <a:endParaRPr sz="1200" dirty="0">
                        <a:latin typeface="Arial"/>
                        <a:cs typeface="Arial"/>
                      </a:endParaRPr>
                    </a:p>
                  </a:txBody>
                  <a:tcPr marL="0" marR="0" marT="51911" marB="0">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spcBef>
                          <a:spcPts val="50"/>
                        </a:spcBef>
                      </a:pPr>
                      <a:endParaRPr sz="1600">
                        <a:latin typeface="Times New Roman"/>
                        <a:cs typeface="Times New Roman"/>
                      </a:endParaRPr>
                    </a:p>
                    <a:p>
                      <a:pPr marL="2540" algn="ctr">
                        <a:lnSpc>
                          <a:spcPct val="100000"/>
                        </a:lnSpc>
                      </a:pPr>
                      <a:r>
                        <a:rPr sz="1200" spc="-25" dirty="0">
                          <a:latin typeface="Arial"/>
                          <a:cs typeface="Arial"/>
                        </a:rPr>
                        <a:t>52</a:t>
                      </a:r>
                      <a:endParaRPr sz="1200">
                        <a:latin typeface="Arial"/>
                        <a:cs typeface="Arial"/>
                      </a:endParaRPr>
                    </a:p>
                    <a:p>
                      <a:pPr marL="2540" algn="ctr">
                        <a:lnSpc>
                          <a:spcPct val="100000"/>
                        </a:lnSpc>
                      </a:pPr>
                      <a:r>
                        <a:rPr sz="1200" spc="-25" dirty="0">
                          <a:latin typeface="Arial"/>
                          <a:cs typeface="Arial"/>
                        </a:rPr>
                        <a:t>47</a:t>
                      </a:r>
                      <a:endParaRPr sz="1200">
                        <a:latin typeface="Arial"/>
                        <a:cs typeface="Arial"/>
                      </a:endParaRPr>
                    </a:p>
                    <a:p>
                      <a:pPr algn="ctr">
                        <a:lnSpc>
                          <a:spcPct val="100000"/>
                        </a:lnSpc>
                      </a:pPr>
                      <a:r>
                        <a:rPr sz="1200" dirty="0">
                          <a:latin typeface="Arial"/>
                          <a:cs typeface="Arial"/>
                        </a:rPr>
                        <a:t>-</a:t>
                      </a:r>
                      <a:endParaRPr sz="1200">
                        <a:latin typeface="Arial"/>
                        <a:cs typeface="Arial"/>
                      </a:endParaRPr>
                    </a:p>
                  </a:txBody>
                  <a:tcPr marL="0" marR="0" marT="476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spcBef>
                          <a:spcPts val="50"/>
                        </a:spcBef>
                      </a:pPr>
                      <a:endParaRPr sz="1600">
                        <a:latin typeface="Times New Roman"/>
                        <a:cs typeface="Times New Roman"/>
                      </a:endParaRPr>
                    </a:p>
                    <a:p>
                      <a:pPr marL="2540" algn="ctr">
                        <a:lnSpc>
                          <a:spcPct val="100000"/>
                        </a:lnSpc>
                      </a:pPr>
                      <a:r>
                        <a:rPr sz="1200" spc="-20" dirty="0">
                          <a:latin typeface="Arial"/>
                          <a:cs typeface="Arial"/>
                        </a:rPr>
                        <a:t>70.1</a:t>
                      </a:r>
                      <a:endParaRPr sz="1200">
                        <a:latin typeface="Arial"/>
                        <a:cs typeface="Arial"/>
                      </a:endParaRPr>
                    </a:p>
                    <a:p>
                      <a:pPr marL="2540" algn="ctr">
                        <a:lnSpc>
                          <a:spcPct val="100000"/>
                        </a:lnSpc>
                      </a:pPr>
                      <a:r>
                        <a:rPr sz="1200" spc="-20" dirty="0">
                          <a:latin typeface="Arial"/>
                          <a:cs typeface="Arial"/>
                        </a:rPr>
                        <a:t>16.5</a:t>
                      </a:r>
                      <a:endParaRPr sz="1200">
                        <a:latin typeface="Arial"/>
                        <a:cs typeface="Arial"/>
                      </a:endParaRPr>
                    </a:p>
                    <a:p>
                      <a:pPr marL="2540" algn="ctr">
                        <a:lnSpc>
                          <a:spcPct val="100000"/>
                        </a:lnSpc>
                      </a:pPr>
                      <a:r>
                        <a:rPr sz="1200" spc="-25" dirty="0">
                          <a:latin typeface="Arial"/>
                          <a:cs typeface="Arial"/>
                        </a:rPr>
                        <a:t>1.6</a:t>
                      </a:r>
                      <a:endParaRPr sz="1200">
                        <a:latin typeface="Arial"/>
                        <a:cs typeface="Arial"/>
                      </a:endParaRPr>
                    </a:p>
                  </a:txBody>
                  <a:tcPr marL="0" marR="0" marT="476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spcBef>
                          <a:spcPts val="50"/>
                        </a:spcBef>
                      </a:pPr>
                      <a:endParaRPr sz="1600">
                        <a:latin typeface="Times New Roman"/>
                        <a:cs typeface="Times New Roman"/>
                      </a:endParaRPr>
                    </a:p>
                    <a:p>
                      <a:pPr marL="2540" algn="ctr">
                        <a:lnSpc>
                          <a:spcPct val="100000"/>
                        </a:lnSpc>
                      </a:pPr>
                      <a:r>
                        <a:rPr sz="1200" spc="-20" dirty="0">
                          <a:latin typeface="Arial"/>
                          <a:cs typeface="Arial"/>
                        </a:rPr>
                        <a:t>52.4</a:t>
                      </a:r>
                      <a:endParaRPr sz="1200">
                        <a:latin typeface="Arial"/>
                        <a:cs typeface="Arial"/>
                      </a:endParaRPr>
                    </a:p>
                    <a:p>
                      <a:pPr marL="2540" algn="ctr">
                        <a:lnSpc>
                          <a:spcPct val="100000"/>
                        </a:lnSpc>
                      </a:pPr>
                      <a:r>
                        <a:rPr sz="1200" spc="-20" dirty="0">
                          <a:latin typeface="Arial"/>
                          <a:cs typeface="Arial"/>
                        </a:rPr>
                        <a:t>44.4</a:t>
                      </a:r>
                      <a:endParaRPr sz="1200">
                        <a:latin typeface="Arial"/>
                        <a:cs typeface="Arial"/>
                      </a:endParaRPr>
                    </a:p>
                    <a:p>
                      <a:pPr marL="3175" algn="ctr">
                        <a:lnSpc>
                          <a:spcPct val="100000"/>
                        </a:lnSpc>
                      </a:pPr>
                      <a:r>
                        <a:rPr sz="1200" spc="-25" dirty="0">
                          <a:latin typeface="Arial"/>
                          <a:cs typeface="Arial"/>
                        </a:rPr>
                        <a:t>1.6</a:t>
                      </a:r>
                      <a:endParaRPr sz="1200">
                        <a:latin typeface="Arial"/>
                        <a:cs typeface="Arial"/>
                      </a:endParaRPr>
                    </a:p>
                  </a:txBody>
                  <a:tcPr marL="0" marR="0" marT="4763" marB="0">
                    <a:lnL w="12700">
                      <a:solidFill>
                        <a:srgbClr val="FFFFFF"/>
                      </a:solidFill>
                      <a:prstDash val="solid"/>
                    </a:lnL>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1"/>
                  </a:ext>
                </a:extLst>
              </a:tr>
              <a:tr h="254694">
                <a:tc>
                  <a:txBody>
                    <a:bodyPr/>
                    <a:lstStyle/>
                    <a:p>
                      <a:pPr marL="88900">
                        <a:lnSpc>
                          <a:spcPct val="100000"/>
                        </a:lnSpc>
                        <a:spcBef>
                          <a:spcPts val="385"/>
                        </a:spcBef>
                      </a:pPr>
                      <a:r>
                        <a:rPr sz="1200" dirty="0">
                          <a:latin typeface="Arial"/>
                          <a:cs typeface="Arial"/>
                        </a:rPr>
                        <a:t>Prior</a:t>
                      </a:r>
                      <a:r>
                        <a:rPr sz="1200" spc="-40" dirty="0">
                          <a:latin typeface="Arial"/>
                          <a:cs typeface="Arial"/>
                        </a:rPr>
                        <a:t> </a:t>
                      </a:r>
                      <a:r>
                        <a:rPr sz="1200" dirty="0">
                          <a:latin typeface="Arial"/>
                          <a:cs typeface="Arial"/>
                        </a:rPr>
                        <a:t>CDK4/6i,</a:t>
                      </a:r>
                      <a:r>
                        <a:rPr sz="1200" spc="-35" dirty="0">
                          <a:latin typeface="Arial"/>
                          <a:cs typeface="Arial"/>
                        </a:rPr>
                        <a:t> </a:t>
                      </a:r>
                      <a:r>
                        <a:rPr sz="1200" spc="-50" dirty="0">
                          <a:latin typeface="Arial"/>
                          <a:cs typeface="Arial"/>
                        </a:rPr>
                        <a:t>%</a:t>
                      </a:r>
                      <a:endParaRPr sz="1200" dirty="0">
                        <a:latin typeface="Arial"/>
                        <a:cs typeface="Arial"/>
                      </a:endParaRPr>
                    </a:p>
                  </a:txBody>
                  <a:tcPr marL="0" marR="0" marT="36671" marB="0">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L="4445" algn="ctr">
                        <a:lnSpc>
                          <a:spcPct val="100000"/>
                        </a:lnSpc>
                        <a:spcBef>
                          <a:spcPts val="385"/>
                        </a:spcBef>
                      </a:pPr>
                      <a:r>
                        <a:rPr sz="1200" spc="-25" dirty="0">
                          <a:latin typeface="Arial"/>
                          <a:cs typeface="Arial"/>
                        </a:rPr>
                        <a:t>5.3</a:t>
                      </a:r>
                      <a:endParaRPr sz="1200">
                        <a:latin typeface="Arial"/>
                        <a:cs typeface="Arial"/>
                      </a:endParaRPr>
                    </a:p>
                  </a:txBody>
                  <a:tcPr marL="0" marR="0" marT="366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R="928369" algn="r">
                        <a:lnSpc>
                          <a:spcPct val="100000"/>
                        </a:lnSpc>
                        <a:spcBef>
                          <a:spcPts val="385"/>
                        </a:spcBef>
                      </a:pPr>
                      <a:r>
                        <a:rPr sz="1200" spc="-25" dirty="0">
                          <a:latin typeface="Arial"/>
                          <a:cs typeface="Arial"/>
                        </a:rPr>
                        <a:t>100</a:t>
                      </a:r>
                      <a:endParaRPr sz="1200">
                        <a:latin typeface="Arial"/>
                        <a:cs typeface="Arial"/>
                      </a:endParaRPr>
                    </a:p>
                  </a:txBody>
                  <a:tcPr marL="0" marR="0" marT="366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R="859790" algn="r">
                        <a:lnSpc>
                          <a:spcPct val="100000"/>
                        </a:lnSpc>
                        <a:spcBef>
                          <a:spcPts val="385"/>
                        </a:spcBef>
                      </a:pPr>
                      <a:r>
                        <a:rPr sz="1200" spc="-25" dirty="0">
                          <a:latin typeface="Arial"/>
                          <a:cs typeface="Arial"/>
                        </a:rPr>
                        <a:t>100</a:t>
                      </a:r>
                      <a:endParaRPr sz="1200">
                        <a:latin typeface="Arial"/>
                        <a:cs typeface="Arial"/>
                      </a:endParaRPr>
                    </a:p>
                  </a:txBody>
                  <a:tcPr marL="0" marR="0" marT="36671" marB="0">
                    <a:lnL w="12700">
                      <a:solidFill>
                        <a:srgbClr val="FFFFFF"/>
                      </a:solidFill>
                      <a:prstDash val="solid"/>
                    </a:lnL>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2"/>
                  </a:ext>
                </a:extLst>
              </a:tr>
              <a:tr h="245912">
                <a:tc>
                  <a:txBody>
                    <a:bodyPr/>
                    <a:lstStyle/>
                    <a:p>
                      <a:pPr marL="88900">
                        <a:lnSpc>
                          <a:spcPct val="100000"/>
                        </a:lnSpc>
                        <a:spcBef>
                          <a:spcPts val="385"/>
                        </a:spcBef>
                      </a:pPr>
                      <a:r>
                        <a:rPr sz="1200" dirty="0">
                          <a:latin typeface="Arial"/>
                          <a:cs typeface="Arial"/>
                        </a:rPr>
                        <a:t>Median</a:t>
                      </a:r>
                      <a:r>
                        <a:rPr sz="1200" spc="-60" dirty="0">
                          <a:latin typeface="Arial"/>
                          <a:cs typeface="Arial"/>
                        </a:rPr>
                        <a:t> </a:t>
                      </a:r>
                      <a:r>
                        <a:rPr sz="1200" dirty="0">
                          <a:latin typeface="Arial"/>
                          <a:cs typeface="Arial"/>
                        </a:rPr>
                        <a:t>PFS,</a:t>
                      </a:r>
                      <a:r>
                        <a:rPr sz="1200" spc="-45" dirty="0">
                          <a:latin typeface="Arial"/>
                          <a:cs typeface="Arial"/>
                        </a:rPr>
                        <a:t> </a:t>
                      </a:r>
                      <a:r>
                        <a:rPr sz="1200" spc="-10" dirty="0">
                          <a:latin typeface="Arial"/>
                          <a:cs typeface="Arial"/>
                        </a:rPr>
                        <a:t>months</a:t>
                      </a:r>
                      <a:endParaRPr sz="1200" dirty="0">
                        <a:latin typeface="Arial"/>
                        <a:cs typeface="Arial"/>
                      </a:endParaRPr>
                    </a:p>
                  </a:txBody>
                  <a:tcPr marL="0" marR="0" marT="36671" marB="0">
                    <a:lnR w="12700">
                      <a:solidFill>
                        <a:srgbClr val="FFFFFF"/>
                      </a:solidFill>
                      <a:prstDash val="solid"/>
                    </a:lnR>
                    <a:lnT w="12700">
                      <a:solidFill>
                        <a:srgbClr val="FFFFFF"/>
                      </a:solidFill>
                      <a:prstDash val="solid"/>
                    </a:lnT>
                    <a:lnB w="38100">
                      <a:solidFill>
                        <a:srgbClr val="2875B4"/>
                      </a:solidFill>
                      <a:prstDash val="solid"/>
                    </a:lnB>
                    <a:solidFill>
                      <a:srgbClr val="F1F1F1"/>
                    </a:solidFill>
                  </a:tcPr>
                </a:tc>
                <a:tc>
                  <a:txBody>
                    <a:bodyPr/>
                    <a:lstStyle/>
                    <a:p>
                      <a:pPr marL="4445" algn="ctr">
                        <a:lnSpc>
                          <a:spcPct val="100000"/>
                        </a:lnSpc>
                        <a:spcBef>
                          <a:spcPts val="385"/>
                        </a:spcBef>
                      </a:pPr>
                      <a:r>
                        <a:rPr sz="1200" spc="-20" dirty="0">
                          <a:latin typeface="Arial"/>
                          <a:cs typeface="Arial"/>
                        </a:rPr>
                        <a:t>11.0</a:t>
                      </a:r>
                      <a:endParaRPr sz="1200">
                        <a:latin typeface="Arial"/>
                        <a:cs typeface="Arial"/>
                      </a:endParaRPr>
                    </a:p>
                  </a:txBody>
                  <a:tcPr marL="0" marR="0" marT="36671" marB="0">
                    <a:lnL w="12700">
                      <a:solidFill>
                        <a:srgbClr val="FFFFFF"/>
                      </a:solidFill>
                      <a:prstDash val="solid"/>
                    </a:lnL>
                    <a:lnR w="12700">
                      <a:solidFill>
                        <a:srgbClr val="FFFFFF"/>
                      </a:solidFill>
                      <a:prstDash val="solid"/>
                    </a:lnR>
                    <a:lnT w="12700">
                      <a:solidFill>
                        <a:srgbClr val="FFFFFF"/>
                      </a:solidFill>
                      <a:prstDash val="solid"/>
                    </a:lnT>
                    <a:lnB w="38100">
                      <a:solidFill>
                        <a:srgbClr val="2875B4"/>
                      </a:solidFill>
                      <a:prstDash val="solid"/>
                    </a:lnB>
                    <a:solidFill>
                      <a:srgbClr val="F1F1F1"/>
                    </a:solidFill>
                  </a:tcPr>
                </a:tc>
                <a:tc>
                  <a:txBody>
                    <a:bodyPr/>
                    <a:lstStyle/>
                    <a:p>
                      <a:pPr marL="2540" algn="ctr">
                        <a:lnSpc>
                          <a:spcPct val="100000"/>
                        </a:lnSpc>
                        <a:spcBef>
                          <a:spcPts val="385"/>
                        </a:spcBef>
                      </a:pPr>
                      <a:r>
                        <a:rPr sz="1200" spc="-25" dirty="0">
                          <a:latin typeface="Arial"/>
                          <a:cs typeface="Arial"/>
                        </a:rPr>
                        <a:t>7.3</a:t>
                      </a:r>
                      <a:endParaRPr sz="1200">
                        <a:latin typeface="Arial"/>
                        <a:cs typeface="Arial"/>
                      </a:endParaRPr>
                    </a:p>
                  </a:txBody>
                  <a:tcPr marL="0" marR="0" marT="36671" marB="0">
                    <a:lnL w="12700">
                      <a:solidFill>
                        <a:srgbClr val="FFFFFF"/>
                      </a:solidFill>
                      <a:prstDash val="solid"/>
                    </a:lnL>
                    <a:lnR w="12700">
                      <a:solidFill>
                        <a:srgbClr val="FFFFFF"/>
                      </a:solidFill>
                      <a:prstDash val="solid"/>
                    </a:lnR>
                    <a:lnT w="12700">
                      <a:solidFill>
                        <a:srgbClr val="FFFFFF"/>
                      </a:solidFill>
                      <a:prstDash val="solid"/>
                    </a:lnT>
                    <a:lnB w="38100">
                      <a:solidFill>
                        <a:srgbClr val="2875B4"/>
                      </a:solidFill>
                      <a:prstDash val="solid"/>
                    </a:lnB>
                    <a:solidFill>
                      <a:srgbClr val="F1F1F1"/>
                    </a:solidFill>
                  </a:tcPr>
                </a:tc>
                <a:tc>
                  <a:txBody>
                    <a:bodyPr/>
                    <a:lstStyle/>
                    <a:p>
                      <a:pPr marL="3175" algn="ctr">
                        <a:lnSpc>
                          <a:spcPct val="100000"/>
                        </a:lnSpc>
                        <a:spcBef>
                          <a:spcPts val="385"/>
                        </a:spcBef>
                      </a:pPr>
                      <a:r>
                        <a:rPr sz="1200" spc="-25" dirty="0">
                          <a:latin typeface="Arial"/>
                          <a:cs typeface="Arial"/>
                        </a:rPr>
                        <a:t>5.7</a:t>
                      </a:r>
                      <a:endParaRPr sz="1200">
                        <a:latin typeface="Arial"/>
                        <a:cs typeface="Arial"/>
                      </a:endParaRPr>
                    </a:p>
                  </a:txBody>
                  <a:tcPr marL="0" marR="0" marT="36671" marB="0">
                    <a:lnL w="12700">
                      <a:solidFill>
                        <a:srgbClr val="FFFFFF"/>
                      </a:solidFill>
                      <a:prstDash val="solid"/>
                    </a:lnL>
                    <a:lnT w="12700">
                      <a:solidFill>
                        <a:srgbClr val="FFFFFF"/>
                      </a:solidFill>
                      <a:prstDash val="solid"/>
                    </a:lnT>
                    <a:lnB w="38100">
                      <a:solidFill>
                        <a:srgbClr val="2875B4"/>
                      </a:solidFill>
                      <a:prstDash val="solid"/>
                    </a:lnB>
                    <a:solidFill>
                      <a:srgbClr val="F1F1F1"/>
                    </a:solidFill>
                  </a:tcPr>
                </a:tc>
                <a:extLst>
                  <a:ext uri="{0D108BD9-81ED-4DB2-BD59-A6C34878D82A}">
                    <a16:rowId xmlns:a16="http://schemas.microsoft.com/office/drawing/2014/main" val="10003"/>
                  </a:ext>
                </a:extLst>
              </a:tr>
              <a:tr h="263477">
                <a:tc>
                  <a:txBody>
                    <a:bodyPr/>
                    <a:lstStyle/>
                    <a:p>
                      <a:pPr marL="88900">
                        <a:lnSpc>
                          <a:spcPct val="100000"/>
                        </a:lnSpc>
                        <a:spcBef>
                          <a:spcPts val="484"/>
                        </a:spcBef>
                      </a:pPr>
                      <a:r>
                        <a:rPr sz="1200" dirty="0">
                          <a:latin typeface="Arial"/>
                          <a:cs typeface="Arial"/>
                        </a:rPr>
                        <a:t>ORR,</a:t>
                      </a:r>
                      <a:r>
                        <a:rPr sz="1200" spc="-10" dirty="0">
                          <a:latin typeface="Arial"/>
                          <a:cs typeface="Arial"/>
                        </a:rPr>
                        <a:t> </a:t>
                      </a:r>
                      <a:r>
                        <a:rPr sz="1200" dirty="0">
                          <a:latin typeface="Arial"/>
                          <a:cs typeface="Arial"/>
                        </a:rPr>
                        <a:t>%</a:t>
                      </a:r>
                      <a:r>
                        <a:rPr sz="1200" spc="-30" dirty="0">
                          <a:latin typeface="Arial"/>
                          <a:cs typeface="Arial"/>
                        </a:rPr>
                        <a:t> </a:t>
                      </a:r>
                      <a:r>
                        <a:rPr sz="1200" dirty="0">
                          <a:latin typeface="Arial"/>
                          <a:cs typeface="Arial"/>
                        </a:rPr>
                        <a:t>(measurable </a:t>
                      </a:r>
                      <a:r>
                        <a:rPr sz="1200" spc="-10" dirty="0">
                          <a:latin typeface="Arial"/>
                          <a:cs typeface="Arial"/>
                        </a:rPr>
                        <a:t>disease)</a:t>
                      </a:r>
                      <a:endParaRPr sz="1200">
                        <a:latin typeface="Arial"/>
                        <a:cs typeface="Arial"/>
                      </a:endParaRPr>
                    </a:p>
                  </a:txBody>
                  <a:tcPr marL="0" marR="0" marT="46196" marB="0">
                    <a:lnL w="38100">
                      <a:solidFill>
                        <a:srgbClr val="2875B4"/>
                      </a:solidFill>
                      <a:prstDash val="solid"/>
                    </a:lnL>
                    <a:lnR w="12700">
                      <a:solidFill>
                        <a:srgbClr val="FFFFFF"/>
                      </a:solidFill>
                      <a:prstDash val="solid"/>
                    </a:lnR>
                    <a:lnT w="38100">
                      <a:solidFill>
                        <a:srgbClr val="2875B4"/>
                      </a:solidFill>
                      <a:prstDash val="solid"/>
                    </a:lnT>
                    <a:lnB w="12700">
                      <a:solidFill>
                        <a:srgbClr val="FFFFFF"/>
                      </a:solidFill>
                      <a:prstDash val="solid"/>
                    </a:lnB>
                    <a:solidFill>
                      <a:srgbClr val="F1F1F1"/>
                    </a:solidFill>
                  </a:tcPr>
                </a:tc>
                <a:tc>
                  <a:txBody>
                    <a:bodyPr/>
                    <a:lstStyle/>
                    <a:p>
                      <a:pPr marL="2540" algn="ctr">
                        <a:lnSpc>
                          <a:spcPct val="100000"/>
                        </a:lnSpc>
                        <a:spcBef>
                          <a:spcPts val="484"/>
                        </a:spcBef>
                      </a:pPr>
                      <a:r>
                        <a:rPr sz="1200" spc="-25" dirty="0">
                          <a:latin typeface="Arial"/>
                          <a:cs typeface="Arial"/>
                        </a:rPr>
                        <a:t>36</a:t>
                      </a:r>
                      <a:endParaRPr sz="1200">
                        <a:latin typeface="Arial"/>
                        <a:cs typeface="Arial"/>
                      </a:endParaRPr>
                    </a:p>
                  </a:txBody>
                  <a:tcPr marL="0" marR="0" marT="46196" marB="0">
                    <a:lnL w="12700">
                      <a:solidFill>
                        <a:srgbClr val="FFFFFF"/>
                      </a:solidFill>
                      <a:prstDash val="solid"/>
                    </a:lnL>
                    <a:lnR w="12700">
                      <a:solidFill>
                        <a:srgbClr val="FFFFFF"/>
                      </a:solidFill>
                      <a:prstDash val="solid"/>
                    </a:lnR>
                    <a:lnT w="38100">
                      <a:solidFill>
                        <a:srgbClr val="2875B4"/>
                      </a:solidFill>
                      <a:prstDash val="solid"/>
                    </a:lnT>
                    <a:lnB w="12700">
                      <a:solidFill>
                        <a:srgbClr val="FFFFFF"/>
                      </a:solidFill>
                      <a:prstDash val="solid"/>
                    </a:lnB>
                    <a:solidFill>
                      <a:srgbClr val="F1F1F1"/>
                    </a:solidFill>
                  </a:tcPr>
                </a:tc>
                <a:tc>
                  <a:txBody>
                    <a:bodyPr/>
                    <a:lstStyle/>
                    <a:p>
                      <a:pPr marL="635" algn="ctr">
                        <a:lnSpc>
                          <a:spcPct val="100000"/>
                        </a:lnSpc>
                        <a:spcBef>
                          <a:spcPts val="484"/>
                        </a:spcBef>
                      </a:pPr>
                      <a:r>
                        <a:rPr sz="1200" spc="-25" dirty="0">
                          <a:latin typeface="Arial"/>
                          <a:cs typeface="Arial"/>
                        </a:rPr>
                        <a:t>21</a:t>
                      </a:r>
                      <a:endParaRPr sz="1200">
                        <a:latin typeface="Arial"/>
                        <a:cs typeface="Arial"/>
                      </a:endParaRPr>
                    </a:p>
                  </a:txBody>
                  <a:tcPr marL="0" marR="0" marT="46196" marB="0">
                    <a:lnL w="12700">
                      <a:solidFill>
                        <a:srgbClr val="FFFFFF"/>
                      </a:solidFill>
                      <a:prstDash val="solid"/>
                    </a:lnL>
                    <a:lnR w="12700">
                      <a:solidFill>
                        <a:srgbClr val="FFFFFF"/>
                      </a:solidFill>
                      <a:prstDash val="solid"/>
                    </a:lnR>
                    <a:lnT w="38100">
                      <a:solidFill>
                        <a:srgbClr val="2875B4"/>
                      </a:solidFill>
                      <a:prstDash val="solid"/>
                    </a:lnT>
                    <a:lnB w="12700">
                      <a:solidFill>
                        <a:srgbClr val="FFFFFF"/>
                      </a:solidFill>
                      <a:prstDash val="solid"/>
                    </a:lnB>
                    <a:solidFill>
                      <a:srgbClr val="F1F1F1"/>
                    </a:solidFill>
                  </a:tcPr>
                </a:tc>
                <a:tc>
                  <a:txBody>
                    <a:bodyPr/>
                    <a:lstStyle/>
                    <a:p>
                      <a:pPr marL="635" algn="ctr">
                        <a:lnSpc>
                          <a:spcPct val="100000"/>
                        </a:lnSpc>
                        <a:spcBef>
                          <a:spcPts val="484"/>
                        </a:spcBef>
                      </a:pPr>
                      <a:r>
                        <a:rPr sz="1200" spc="-25" dirty="0">
                          <a:latin typeface="Arial"/>
                          <a:cs typeface="Arial"/>
                        </a:rPr>
                        <a:t>18</a:t>
                      </a:r>
                      <a:endParaRPr sz="1200">
                        <a:latin typeface="Arial"/>
                        <a:cs typeface="Arial"/>
                      </a:endParaRPr>
                    </a:p>
                  </a:txBody>
                  <a:tcPr marL="0" marR="0" marT="46196" marB="0">
                    <a:lnL w="12700">
                      <a:solidFill>
                        <a:srgbClr val="FFFFFF"/>
                      </a:solidFill>
                      <a:prstDash val="solid"/>
                    </a:lnL>
                    <a:lnR w="38100">
                      <a:solidFill>
                        <a:srgbClr val="2875B4"/>
                      </a:solidFill>
                      <a:prstDash val="solid"/>
                    </a:lnR>
                    <a:lnT w="38100">
                      <a:solidFill>
                        <a:srgbClr val="2875B4"/>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4"/>
                  </a:ext>
                </a:extLst>
              </a:tr>
              <a:tr h="254694">
                <a:tc>
                  <a:txBody>
                    <a:bodyPr/>
                    <a:lstStyle/>
                    <a:p>
                      <a:pPr marL="88900">
                        <a:lnSpc>
                          <a:spcPct val="100000"/>
                        </a:lnSpc>
                        <a:spcBef>
                          <a:spcPts val="390"/>
                        </a:spcBef>
                      </a:pPr>
                      <a:r>
                        <a:rPr sz="1200" dirty="0">
                          <a:latin typeface="Arial"/>
                          <a:cs typeface="Arial"/>
                        </a:rPr>
                        <a:t>CBR,</a:t>
                      </a:r>
                      <a:r>
                        <a:rPr sz="1200" spc="-45" dirty="0">
                          <a:latin typeface="Arial"/>
                          <a:cs typeface="Arial"/>
                        </a:rPr>
                        <a:t> </a:t>
                      </a:r>
                      <a:r>
                        <a:rPr sz="1200" dirty="0">
                          <a:latin typeface="Arial"/>
                          <a:cs typeface="Arial"/>
                        </a:rPr>
                        <a:t>%</a:t>
                      </a:r>
                      <a:r>
                        <a:rPr sz="1200" spc="-25" dirty="0">
                          <a:latin typeface="Arial"/>
                          <a:cs typeface="Arial"/>
                        </a:rPr>
                        <a:t> </a:t>
                      </a:r>
                      <a:r>
                        <a:rPr sz="1200" dirty="0">
                          <a:latin typeface="Arial"/>
                          <a:cs typeface="Arial"/>
                        </a:rPr>
                        <a:t>(measurable</a:t>
                      </a:r>
                      <a:r>
                        <a:rPr sz="1200" spc="-5" dirty="0">
                          <a:latin typeface="Arial"/>
                          <a:cs typeface="Arial"/>
                        </a:rPr>
                        <a:t> </a:t>
                      </a:r>
                      <a:r>
                        <a:rPr sz="1200" spc="-10" dirty="0">
                          <a:latin typeface="Arial"/>
                          <a:cs typeface="Arial"/>
                        </a:rPr>
                        <a:t>disease)</a:t>
                      </a:r>
                      <a:endParaRPr sz="1200">
                        <a:latin typeface="Arial"/>
                        <a:cs typeface="Arial"/>
                      </a:endParaRPr>
                    </a:p>
                  </a:txBody>
                  <a:tcPr marL="0" marR="0" marT="37148" marB="0">
                    <a:lnL w="38100">
                      <a:solidFill>
                        <a:srgbClr val="2875B4"/>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L="2540" algn="ctr">
                        <a:lnSpc>
                          <a:spcPct val="100000"/>
                        </a:lnSpc>
                        <a:spcBef>
                          <a:spcPts val="390"/>
                        </a:spcBef>
                      </a:pPr>
                      <a:r>
                        <a:rPr sz="1200" spc="-25" dirty="0">
                          <a:latin typeface="Arial"/>
                          <a:cs typeface="Arial"/>
                        </a:rPr>
                        <a:t>57</a:t>
                      </a:r>
                      <a:endParaRPr sz="1200">
                        <a:latin typeface="Arial"/>
                        <a:cs typeface="Arial"/>
                      </a:endParaRPr>
                    </a:p>
                  </a:txBody>
                  <a:tcPr marL="0" marR="0" marT="3714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L="635" algn="ctr">
                        <a:lnSpc>
                          <a:spcPct val="100000"/>
                        </a:lnSpc>
                        <a:spcBef>
                          <a:spcPts val="390"/>
                        </a:spcBef>
                      </a:pPr>
                      <a:r>
                        <a:rPr sz="1200" spc="-25" dirty="0">
                          <a:latin typeface="Arial"/>
                          <a:cs typeface="Arial"/>
                        </a:rPr>
                        <a:t>42</a:t>
                      </a:r>
                      <a:endParaRPr sz="1200">
                        <a:latin typeface="Arial"/>
                        <a:cs typeface="Arial"/>
                      </a:endParaRPr>
                    </a:p>
                  </a:txBody>
                  <a:tcPr marL="0" marR="0" marT="3714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L="635" algn="ctr">
                        <a:lnSpc>
                          <a:spcPct val="100000"/>
                        </a:lnSpc>
                        <a:spcBef>
                          <a:spcPts val="390"/>
                        </a:spcBef>
                      </a:pPr>
                      <a:r>
                        <a:rPr sz="1200" spc="-25" dirty="0">
                          <a:latin typeface="Arial"/>
                          <a:cs typeface="Arial"/>
                        </a:rPr>
                        <a:t>32</a:t>
                      </a:r>
                      <a:endParaRPr sz="1200">
                        <a:latin typeface="Arial"/>
                        <a:cs typeface="Arial"/>
                      </a:endParaRPr>
                    </a:p>
                  </a:txBody>
                  <a:tcPr marL="0" marR="0" marT="37148" marB="0">
                    <a:lnL w="12700">
                      <a:solidFill>
                        <a:srgbClr val="FFFFFF"/>
                      </a:solidFill>
                      <a:prstDash val="solid"/>
                    </a:lnL>
                    <a:lnR w="38100">
                      <a:solidFill>
                        <a:srgbClr val="2875B4"/>
                      </a:solidFill>
                      <a:prstDash val="solid"/>
                    </a:lnR>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5"/>
                  </a:ext>
                </a:extLst>
              </a:tr>
              <a:tr h="239543">
                <a:tc>
                  <a:txBody>
                    <a:bodyPr/>
                    <a:lstStyle/>
                    <a:p>
                      <a:pPr marL="88900">
                        <a:lnSpc>
                          <a:spcPct val="100000"/>
                        </a:lnSpc>
                        <a:spcBef>
                          <a:spcPts val="390"/>
                        </a:spcBef>
                      </a:pPr>
                      <a:r>
                        <a:rPr sz="1200" dirty="0">
                          <a:latin typeface="Arial"/>
                          <a:cs typeface="Arial"/>
                        </a:rPr>
                        <a:t>Decrease</a:t>
                      </a:r>
                      <a:r>
                        <a:rPr sz="1200" spc="-20" dirty="0">
                          <a:latin typeface="Arial"/>
                          <a:cs typeface="Arial"/>
                        </a:rPr>
                        <a:t> </a:t>
                      </a:r>
                      <a:r>
                        <a:rPr sz="1200" dirty="0">
                          <a:latin typeface="Arial"/>
                          <a:cs typeface="Arial"/>
                        </a:rPr>
                        <a:t>in</a:t>
                      </a:r>
                      <a:r>
                        <a:rPr sz="1200" spc="-20" dirty="0">
                          <a:latin typeface="Arial"/>
                          <a:cs typeface="Arial"/>
                        </a:rPr>
                        <a:t> </a:t>
                      </a:r>
                      <a:r>
                        <a:rPr sz="1200" dirty="0">
                          <a:latin typeface="Arial"/>
                          <a:cs typeface="Arial"/>
                        </a:rPr>
                        <a:t>best %</a:t>
                      </a:r>
                      <a:r>
                        <a:rPr sz="1200" spc="-25" dirty="0">
                          <a:latin typeface="Arial"/>
                          <a:cs typeface="Arial"/>
                        </a:rPr>
                        <a:t> </a:t>
                      </a:r>
                      <a:r>
                        <a:rPr sz="1200" dirty="0">
                          <a:latin typeface="Arial"/>
                          <a:cs typeface="Arial"/>
                        </a:rPr>
                        <a:t>change</a:t>
                      </a:r>
                      <a:r>
                        <a:rPr sz="1200" spc="15" dirty="0">
                          <a:latin typeface="Arial"/>
                          <a:cs typeface="Arial"/>
                        </a:rPr>
                        <a:t> </a:t>
                      </a:r>
                      <a:r>
                        <a:rPr sz="1200" dirty="0">
                          <a:latin typeface="Arial"/>
                          <a:cs typeface="Arial"/>
                        </a:rPr>
                        <a:t>from</a:t>
                      </a:r>
                      <a:r>
                        <a:rPr sz="1200" spc="-15" dirty="0">
                          <a:latin typeface="Arial"/>
                          <a:cs typeface="Arial"/>
                        </a:rPr>
                        <a:t> </a:t>
                      </a:r>
                      <a:r>
                        <a:rPr sz="1200" spc="-10" dirty="0">
                          <a:latin typeface="Arial"/>
                          <a:cs typeface="Arial"/>
                        </a:rPr>
                        <a:t>baseline</a:t>
                      </a:r>
                      <a:endParaRPr sz="1200" dirty="0">
                        <a:latin typeface="Arial"/>
                        <a:cs typeface="Arial"/>
                      </a:endParaRPr>
                    </a:p>
                  </a:txBody>
                  <a:tcPr marL="0" marR="0" marT="37148" marB="0">
                    <a:lnL w="38100">
                      <a:solidFill>
                        <a:srgbClr val="2875B4"/>
                      </a:solidFill>
                      <a:prstDash val="solid"/>
                    </a:lnL>
                    <a:lnR w="12700">
                      <a:solidFill>
                        <a:srgbClr val="FFFFFF"/>
                      </a:solidFill>
                      <a:prstDash val="solid"/>
                    </a:lnR>
                    <a:lnT w="12700">
                      <a:solidFill>
                        <a:srgbClr val="FFFFFF"/>
                      </a:solidFill>
                      <a:prstDash val="solid"/>
                    </a:lnT>
                    <a:lnB w="76200">
                      <a:solidFill>
                        <a:srgbClr val="2875B4"/>
                      </a:solidFill>
                      <a:prstDash val="solid"/>
                    </a:lnB>
                    <a:solidFill>
                      <a:srgbClr val="F1F1F1"/>
                    </a:solidFill>
                  </a:tcPr>
                </a:tc>
                <a:tc>
                  <a:txBody>
                    <a:bodyPr/>
                    <a:lstStyle/>
                    <a:p>
                      <a:pPr marL="4445" algn="ctr">
                        <a:lnSpc>
                          <a:spcPct val="100000"/>
                        </a:lnSpc>
                        <a:spcBef>
                          <a:spcPts val="390"/>
                        </a:spcBef>
                      </a:pPr>
                      <a:r>
                        <a:rPr sz="1200" spc="-20" dirty="0">
                          <a:latin typeface="Arial"/>
                          <a:cs typeface="Arial"/>
                        </a:rPr>
                        <a:t>75.9</a:t>
                      </a:r>
                      <a:endParaRPr sz="1200">
                        <a:latin typeface="Arial"/>
                        <a:cs typeface="Arial"/>
                      </a:endParaRPr>
                    </a:p>
                  </a:txBody>
                  <a:tcPr marL="0" marR="0" marT="37148" marB="0">
                    <a:lnL w="12700">
                      <a:solidFill>
                        <a:srgbClr val="FFFFFF"/>
                      </a:solidFill>
                      <a:prstDash val="solid"/>
                    </a:lnL>
                    <a:lnR w="12700">
                      <a:solidFill>
                        <a:srgbClr val="FFFFFF"/>
                      </a:solidFill>
                      <a:prstDash val="solid"/>
                    </a:lnR>
                    <a:lnT w="12700">
                      <a:solidFill>
                        <a:srgbClr val="FFFFFF"/>
                      </a:solidFill>
                      <a:prstDash val="solid"/>
                    </a:lnT>
                    <a:lnB w="76200">
                      <a:solidFill>
                        <a:srgbClr val="2875B4"/>
                      </a:solidFill>
                      <a:prstDash val="solid"/>
                    </a:lnB>
                    <a:solidFill>
                      <a:srgbClr val="F1F1F1"/>
                    </a:solidFill>
                  </a:tcPr>
                </a:tc>
                <a:tc>
                  <a:txBody>
                    <a:bodyPr/>
                    <a:lstStyle/>
                    <a:p>
                      <a:pPr marR="897890" algn="r">
                        <a:lnSpc>
                          <a:spcPct val="100000"/>
                        </a:lnSpc>
                        <a:spcBef>
                          <a:spcPts val="390"/>
                        </a:spcBef>
                      </a:pPr>
                      <a:r>
                        <a:rPr sz="1200" spc="-20" dirty="0">
                          <a:latin typeface="Arial"/>
                          <a:cs typeface="Arial"/>
                        </a:rPr>
                        <a:t>70.1</a:t>
                      </a:r>
                      <a:endParaRPr sz="1200">
                        <a:latin typeface="Arial"/>
                        <a:cs typeface="Arial"/>
                      </a:endParaRPr>
                    </a:p>
                  </a:txBody>
                  <a:tcPr marL="0" marR="0" marT="37148" marB="0">
                    <a:lnL w="12700">
                      <a:solidFill>
                        <a:srgbClr val="FFFFFF"/>
                      </a:solidFill>
                      <a:prstDash val="solid"/>
                    </a:lnL>
                    <a:lnR w="12700">
                      <a:solidFill>
                        <a:srgbClr val="FFFFFF"/>
                      </a:solidFill>
                      <a:prstDash val="solid"/>
                    </a:lnR>
                    <a:lnT w="12700">
                      <a:solidFill>
                        <a:srgbClr val="FFFFFF"/>
                      </a:solidFill>
                      <a:prstDash val="solid"/>
                    </a:lnT>
                    <a:lnB w="76200">
                      <a:solidFill>
                        <a:srgbClr val="2875B4"/>
                      </a:solidFill>
                      <a:prstDash val="solid"/>
                    </a:lnB>
                    <a:solidFill>
                      <a:srgbClr val="F1F1F1"/>
                    </a:solidFill>
                  </a:tcPr>
                </a:tc>
                <a:tc>
                  <a:txBody>
                    <a:bodyPr/>
                    <a:lstStyle/>
                    <a:p>
                      <a:pPr marR="829944" algn="r">
                        <a:lnSpc>
                          <a:spcPct val="100000"/>
                        </a:lnSpc>
                        <a:spcBef>
                          <a:spcPts val="390"/>
                        </a:spcBef>
                      </a:pPr>
                      <a:r>
                        <a:rPr sz="1200" spc="-20" dirty="0">
                          <a:latin typeface="Arial"/>
                          <a:cs typeface="Arial"/>
                        </a:rPr>
                        <a:t>66.3</a:t>
                      </a:r>
                      <a:endParaRPr sz="1200">
                        <a:latin typeface="Arial"/>
                        <a:cs typeface="Arial"/>
                      </a:endParaRPr>
                    </a:p>
                  </a:txBody>
                  <a:tcPr marL="0" marR="0" marT="37148" marB="0">
                    <a:lnL w="12700">
                      <a:solidFill>
                        <a:srgbClr val="FFFFFF"/>
                      </a:solidFill>
                      <a:prstDash val="solid"/>
                    </a:lnL>
                    <a:lnR w="38100">
                      <a:solidFill>
                        <a:srgbClr val="2875B4"/>
                      </a:solidFill>
                      <a:prstDash val="solid"/>
                    </a:lnR>
                    <a:lnT w="12700">
                      <a:solidFill>
                        <a:srgbClr val="FFFFFF"/>
                      </a:solidFill>
                      <a:prstDash val="solid"/>
                    </a:lnT>
                    <a:lnB w="76200">
                      <a:solidFill>
                        <a:srgbClr val="2875B4"/>
                      </a:solidFill>
                      <a:prstDash val="solid"/>
                    </a:lnB>
                    <a:solidFill>
                      <a:srgbClr val="F1F1F1"/>
                    </a:solidFill>
                  </a:tcPr>
                </a:tc>
                <a:extLst>
                  <a:ext uri="{0D108BD9-81ED-4DB2-BD59-A6C34878D82A}">
                    <a16:rowId xmlns:a16="http://schemas.microsoft.com/office/drawing/2014/main" val="10006"/>
                  </a:ext>
                </a:extLst>
              </a:tr>
              <a:tr h="242676">
                <a:tc>
                  <a:txBody>
                    <a:bodyPr/>
                    <a:lstStyle/>
                    <a:p>
                      <a:pPr marL="88900">
                        <a:lnSpc>
                          <a:spcPct val="100000"/>
                        </a:lnSpc>
                        <a:spcBef>
                          <a:spcPts val="229"/>
                        </a:spcBef>
                      </a:pPr>
                      <a:r>
                        <a:rPr sz="1200" dirty="0">
                          <a:latin typeface="Arial"/>
                          <a:cs typeface="Arial"/>
                        </a:rPr>
                        <a:t>Median</a:t>
                      </a:r>
                      <a:r>
                        <a:rPr sz="1200" spc="-70" dirty="0">
                          <a:latin typeface="Arial"/>
                          <a:cs typeface="Arial"/>
                        </a:rPr>
                        <a:t> </a:t>
                      </a:r>
                      <a:r>
                        <a:rPr sz="1200" dirty="0">
                          <a:latin typeface="Arial"/>
                          <a:cs typeface="Arial"/>
                        </a:rPr>
                        <a:t>relative</a:t>
                      </a:r>
                      <a:r>
                        <a:rPr sz="1200" spc="-70" dirty="0">
                          <a:latin typeface="Arial"/>
                          <a:cs typeface="Arial"/>
                        </a:rPr>
                        <a:t> </a:t>
                      </a:r>
                      <a:r>
                        <a:rPr sz="1200" dirty="0">
                          <a:latin typeface="Arial"/>
                          <a:cs typeface="Arial"/>
                        </a:rPr>
                        <a:t>dose</a:t>
                      </a:r>
                      <a:r>
                        <a:rPr sz="1200" spc="-50" dirty="0">
                          <a:latin typeface="Arial"/>
                          <a:cs typeface="Arial"/>
                        </a:rPr>
                        <a:t> </a:t>
                      </a:r>
                      <a:r>
                        <a:rPr sz="1200" spc="-20" dirty="0">
                          <a:latin typeface="Arial"/>
                          <a:cs typeface="Arial"/>
                        </a:rPr>
                        <a:t>intensity,</a:t>
                      </a:r>
                      <a:r>
                        <a:rPr sz="1200" spc="-25" dirty="0">
                          <a:latin typeface="Arial"/>
                          <a:cs typeface="Arial"/>
                        </a:rPr>
                        <a:t> </a:t>
                      </a:r>
                      <a:r>
                        <a:rPr sz="1200" spc="-50" dirty="0">
                          <a:latin typeface="Arial"/>
                          <a:cs typeface="Arial"/>
                        </a:rPr>
                        <a:t>%</a:t>
                      </a:r>
                      <a:endParaRPr sz="1200" dirty="0">
                        <a:latin typeface="Arial"/>
                        <a:cs typeface="Arial"/>
                      </a:endParaRPr>
                    </a:p>
                  </a:txBody>
                  <a:tcPr marL="0" marR="0" marT="21907" marB="0">
                    <a:lnL w="38100">
                      <a:solidFill>
                        <a:srgbClr val="2875B4"/>
                      </a:solidFill>
                      <a:prstDash val="solid"/>
                    </a:lnL>
                    <a:lnR w="12700">
                      <a:solidFill>
                        <a:srgbClr val="FFFFFF"/>
                      </a:solidFill>
                      <a:prstDash val="solid"/>
                    </a:lnR>
                    <a:lnT w="76200">
                      <a:solidFill>
                        <a:srgbClr val="2875B4"/>
                      </a:solidFill>
                      <a:prstDash val="solid"/>
                    </a:lnT>
                    <a:lnB w="76200">
                      <a:solidFill>
                        <a:srgbClr val="2875B4"/>
                      </a:solidFill>
                      <a:prstDash val="solid"/>
                    </a:lnB>
                    <a:solidFill>
                      <a:srgbClr val="F1F1F1"/>
                    </a:solidFill>
                  </a:tcPr>
                </a:tc>
                <a:tc>
                  <a:txBody>
                    <a:bodyPr/>
                    <a:lstStyle/>
                    <a:p>
                      <a:pPr marL="4445" algn="ctr">
                        <a:lnSpc>
                          <a:spcPct val="100000"/>
                        </a:lnSpc>
                        <a:spcBef>
                          <a:spcPts val="229"/>
                        </a:spcBef>
                      </a:pPr>
                      <a:r>
                        <a:rPr sz="1200" spc="-20" dirty="0">
                          <a:latin typeface="Arial"/>
                          <a:cs typeface="Arial"/>
                        </a:rPr>
                        <a:t>82.7</a:t>
                      </a:r>
                      <a:endParaRPr sz="1200" dirty="0">
                        <a:latin typeface="Arial"/>
                        <a:cs typeface="Arial"/>
                      </a:endParaRPr>
                    </a:p>
                  </a:txBody>
                  <a:tcPr marL="0" marR="0" marT="21907" marB="0">
                    <a:lnL w="12700">
                      <a:solidFill>
                        <a:srgbClr val="FFFFFF"/>
                      </a:solidFill>
                      <a:prstDash val="solid"/>
                    </a:lnL>
                    <a:lnR w="12700">
                      <a:solidFill>
                        <a:srgbClr val="FFFFFF"/>
                      </a:solidFill>
                      <a:prstDash val="solid"/>
                    </a:lnR>
                    <a:lnT w="76200">
                      <a:solidFill>
                        <a:srgbClr val="2875B4"/>
                      </a:solidFill>
                      <a:prstDash val="solid"/>
                    </a:lnT>
                    <a:lnB w="76200">
                      <a:solidFill>
                        <a:srgbClr val="2875B4"/>
                      </a:solidFill>
                      <a:prstDash val="solid"/>
                    </a:lnB>
                    <a:solidFill>
                      <a:srgbClr val="F1F1F1"/>
                    </a:solidFill>
                  </a:tcPr>
                </a:tc>
                <a:tc>
                  <a:txBody>
                    <a:bodyPr/>
                    <a:lstStyle/>
                    <a:p>
                      <a:pPr marR="897890" algn="r">
                        <a:lnSpc>
                          <a:spcPct val="100000"/>
                        </a:lnSpc>
                        <a:spcBef>
                          <a:spcPts val="229"/>
                        </a:spcBef>
                      </a:pPr>
                      <a:r>
                        <a:rPr sz="1200" spc="-20" dirty="0">
                          <a:latin typeface="Arial"/>
                          <a:cs typeface="Arial"/>
                        </a:rPr>
                        <a:t>89.9</a:t>
                      </a:r>
                      <a:endParaRPr sz="1200">
                        <a:latin typeface="Arial"/>
                        <a:cs typeface="Arial"/>
                      </a:endParaRPr>
                    </a:p>
                  </a:txBody>
                  <a:tcPr marL="0" marR="0" marT="21907" marB="0">
                    <a:lnL w="12700">
                      <a:solidFill>
                        <a:srgbClr val="FFFFFF"/>
                      </a:solidFill>
                      <a:prstDash val="solid"/>
                    </a:lnL>
                    <a:lnR w="12700">
                      <a:solidFill>
                        <a:srgbClr val="FFFFFF"/>
                      </a:solidFill>
                      <a:prstDash val="solid"/>
                    </a:lnR>
                    <a:lnT w="76200">
                      <a:solidFill>
                        <a:srgbClr val="2875B4"/>
                      </a:solidFill>
                      <a:prstDash val="solid"/>
                    </a:lnT>
                    <a:lnB w="76200">
                      <a:solidFill>
                        <a:srgbClr val="2875B4"/>
                      </a:solidFill>
                      <a:prstDash val="solid"/>
                    </a:lnB>
                    <a:solidFill>
                      <a:srgbClr val="F1F1F1"/>
                    </a:solidFill>
                  </a:tcPr>
                </a:tc>
                <a:tc>
                  <a:txBody>
                    <a:bodyPr/>
                    <a:lstStyle/>
                    <a:p>
                      <a:pPr marR="829944" algn="r">
                        <a:lnSpc>
                          <a:spcPct val="100000"/>
                        </a:lnSpc>
                        <a:spcBef>
                          <a:spcPts val="229"/>
                        </a:spcBef>
                      </a:pPr>
                      <a:r>
                        <a:rPr sz="1200" spc="-20" dirty="0">
                          <a:latin typeface="Arial"/>
                          <a:cs typeface="Arial"/>
                        </a:rPr>
                        <a:t>87.6</a:t>
                      </a:r>
                      <a:endParaRPr sz="1200">
                        <a:latin typeface="Arial"/>
                        <a:cs typeface="Arial"/>
                      </a:endParaRPr>
                    </a:p>
                  </a:txBody>
                  <a:tcPr marL="0" marR="0" marT="21907" marB="0">
                    <a:lnL w="12700">
                      <a:solidFill>
                        <a:srgbClr val="FFFFFF"/>
                      </a:solidFill>
                      <a:prstDash val="solid"/>
                    </a:lnL>
                    <a:lnR w="38100">
                      <a:solidFill>
                        <a:srgbClr val="2875B4"/>
                      </a:solidFill>
                      <a:prstDash val="solid"/>
                    </a:lnR>
                    <a:lnT w="76200">
                      <a:solidFill>
                        <a:srgbClr val="2875B4"/>
                      </a:solidFill>
                      <a:prstDash val="solid"/>
                    </a:lnT>
                    <a:lnB w="76200">
                      <a:solidFill>
                        <a:srgbClr val="2875B4"/>
                      </a:solidFill>
                      <a:prstDash val="solid"/>
                    </a:lnB>
                    <a:solidFill>
                      <a:srgbClr val="F1F1F1"/>
                    </a:solidFill>
                  </a:tcPr>
                </a:tc>
                <a:extLst>
                  <a:ext uri="{0D108BD9-81ED-4DB2-BD59-A6C34878D82A}">
                    <a16:rowId xmlns:a16="http://schemas.microsoft.com/office/drawing/2014/main" val="10007"/>
                  </a:ext>
                </a:extLst>
              </a:tr>
              <a:tr h="251459">
                <a:tc>
                  <a:txBody>
                    <a:bodyPr/>
                    <a:lstStyle/>
                    <a:p>
                      <a:pPr marL="88900">
                        <a:lnSpc>
                          <a:spcPct val="100000"/>
                        </a:lnSpc>
                        <a:spcBef>
                          <a:spcPts val="355"/>
                        </a:spcBef>
                      </a:pPr>
                      <a:r>
                        <a:rPr sz="1200" dirty="0">
                          <a:latin typeface="Arial"/>
                          <a:cs typeface="Arial"/>
                        </a:rPr>
                        <a:t>AEs</a:t>
                      </a:r>
                      <a:r>
                        <a:rPr sz="1200" spc="-25" dirty="0">
                          <a:latin typeface="Arial"/>
                          <a:cs typeface="Arial"/>
                        </a:rPr>
                        <a:t> </a:t>
                      </a:r>
                      <a:r>
                        <a:rPr sz="1200" dirty="0">
                          <a:latin typeface="Arial"/>
                          <a:cs typeface="Arial"/>
                        </a:rPr>
                        <a:t>leading</a:t>
                      </a:r>
                      <a:r>
                        <a:rPr sz="1200" spc="-30" dirty="0">
                          <a:latin typeface="Arial"/>
                          <a:cs typeface="Arial"/>
                        </a:rPr>
                        <a:t> </a:t>
                      </a:r>
                      <a:r>
                        <a:rPr sz="1200" dirty="0">
                          <a:latin typeface="Arial"/>
                          <a:cs typeface="Arial"/>
                        </a:rPr>
                        <a:t>to</a:t>
                      </a:r>
                      <a:r>
                        <a:rPr sz="1200" spc="-20" dirty="0">
                          <a:latin typeface="Arial"/>
                          <a:cs typeface="Arial"/>
                        </a:rPr>
                        <a:t> </a:t>
                      </a:r>
                      <a:r>
                        <a:rPr sz="1200" dirty="0">
                          <a:latin typeface="Arial"/>
                          <a:cs typeface="Arial"/>
                        </a:rPr>
                        <a:t>discontinuation</a:t>
                      </a:r>
                      <a:r>
                        <a:rPr sz="1200" spc="5" dirty="0">
                          <a:latin typeface="Arial"/>
                          <a:cs typeface="Arial"/>
                        </a:rPr>
                        <a:t> </a:t>
                      </a:r>
                      <a:r>
                        <a:rPr sz="1200" dirty="0">
                          <a:latin typeface="Arial"/>
                          <a:cs typeface="Arial"/>
                        </a:rPr>
                        <a:t>(≥</a:t>
                      </a:r>
                      <a:r>
                        <a:rPr sz="1200" spc="-30" dirty="0">
                          <a:latin typeface="Arial"/>
                          <a:cs typeface="Arial"/>
                        </a:rPr>
                        <a:t> </a:t>
                      </a:r>
                      <a:r>
                        <a:rPr sz="1200" dirty="0">
                          <a:latin typeface="Arial"/>
                          <a:cs typeface="Arial"/>
                        </a:rPr>
                        <a:t>1.5%),</a:t>
                      </a:r>
                      <a:r>
                        <a:rPr sz="1200" spc="-5" dirty="0">
                          <a:latin typeface="Arial"/>
                          <a:cs typeface="Arial"/>
                        </a:rPr>
                        <a:t> </a:t>
                      </a:r>
                      <a:r>
                        <a:rPr sz="1200" spc="-50" dirty="0">
                          <a:latin typeface="Arial"/>
                          <a:cs typeface="Arial"/>
                        </a:rPr>
                        <a:t>%</a:t>
                      </a:r>
                      <a:endParaRPr sz="1200">
                        <a:latin typeface="Arial"/>
                        <a:cs typeface="Arial"/>
                      </a:endParaRPr>
                    </a:p>
                  </a:txBody>
                  <a:tcPr marL="0" marR="0" marT="33814" marB="0">
                    <a:lnL w="38100">
                      <a:solidFill>
                        <a:srgbClr val="2875B4"/>
                      </a:solidFill>
                      <a:prstDash val="solid"/>
                    </a:lnL>
                    <a:lnR w="12700">
                      <a:solidFill>
                        <a:srgbClr val="FFFFFF"/>
                      </a:solidFill>
                      <a:prstDash val="solid"/>
                    </a:lnR>
                    <a:lnT w="76200">
                      <a:solidFill>
                        <a:srgbClr val="2875B4"/>
                      </a:solidFill>
                      <a:prstDash val="solid"/>
                    </a:lnT>
                    <a:lnB w="12700">
                      <a:solidFill>
                        <a:srgbClr val="FFFFFF"/>
                      </a:solidFill>
                      <a:prstDash val="solid"/>
                    </a:lnB>
                    <a:solidFill>
                      <a:srgbClr val="F1F1F1"/>
                    </a:solidFill>
                  </a:tcPr>
                </a:tc>
                <a:tc>
                  <a:txBody>
                    <a:bodyPr/>
                    <a:lstStyle/>
                    <a:p>
                      <a:pPr marL="2540" algn="ctr">
                        <a:lnSpc>
                          <a:spcPct val="100000"/>
                        </a:lnSpc>
                        <a:spcBef>
                          <a:spcPts val="355"/>
                        </a:spcBef>
                      </a:pPr>
                      <a:r>
                        <a:rPr sz="1200" spc="-25" dirty="0">
                          <a:latin typeface="Arial"/>
                          <a:cs typeface="Arial"/>
                        </a:rPr>
                        <a:t>25</a:t>
                      </a:r>
                      <a:endParaRPr sz="1200">
                        <a:latin typeface="Arial"/>
                        <a:cs typeface="Arial"/>
                      </a:endParaRPr>
                    </a:p>
                  </a:txBody>
                  <a:tcPr marL="0" marR="0" marT="33814" marB="0">
                    <a:lnL w="12700">
                      <a:solidFill>
                        <a:srgbClr val="FFFFFF"/>
                      </a:solidFill>
                      <a:prstDash val="solid"/>
                    </a:lnL>
                    <a:lnR w="12700">
                      <a:solidFill>
                        <a:srgbClr val="FFFFFF"/>
                      </a:solidFill>
                      <a:prstDash val="solid"/>
                    </a:lnR>
                    <a:lnT w="76200">
                      <a:solidFill>
                        <a:srgbClr val="2875B4"/>
                      </a:solidFill>
                      <a:prstDash val="solid"/>
                    </a:lnT>
                    <a:lnB w="12700">
                      <a:solidFill>
                        <a:srgbClr val="FFFFFF"/>
                      </a:solidFill>
                      <a:prstDash val="solid"/>
                    </a:lnB>
                    <a:solidFill>
                      <a:srgbClr val="F1F1F1"/>
                    </a:solidFill>
                  </a:tcPr>
                </a:tc>
                <a:tc>
                  <a:txBody>
                    <a:bodyPr/>
                    <a:lstStyle/>
                    <a:p>
                      <a:pPr marR="897890" algn="r">
                        <a:lnSpc>
                          <a:spcPct val="100000"/>
                        </a:lnSpc>
                        <a:spcBef>
                          <a:spcPts val="355"/>
                        </a:spcBef>
                      </a:pPr>
                      <a:r>
                        <a:rPr sz="1200" spc="-20" dirty="0">
                          <a:latin typeface="Arial"/>
                          <a:cs typeface="Arial"/>
                        </a:rPr>
                        <a:t>20.5</a:t>
                      </a:r>
                      <a:endParaRPr sz="1200">
                        <a:latin typeface="Arial"/>
                        <a:cs typeface="Arial"/>
                      </a:endParaRPr>
                    </a:p>
                  </a:txBody>
                  <a:tcPr marL="0" marR="0" marT="33814" marB="0">
                    <a:lnL w="12700">
                      <a:solidFill>
                        <a:srgbClr val="FFFFFF"/>
                      </a:solidFill>
                      <a:prstDash val="solid"/>
                    </a:lnL>
                    <a:lnR w="12700">
                      <a:solidFill>
                        <a:srgbClr val="FFFFFF"/>
                      </a:solidFill>
                      <a:prstDash val="solid"/>
                    </a:lnR>
                    <a:lnT w="76200">
                      <a:solidFill>
                        <a:srgbClr val="2875B4"/>
                      </a:solidFill>
                      <a:prstDash val="solid"/>
                    </a:lnT>
                    <a:lnB w="12700">
                      <a:solidFill>
                        <a:srgbClr val="FFFFFF"/>
                      </a:solidFill>
                      <a:prstDash val="solid"/>
                    </a:lnB>
                    <a:solidFill>
                      <a:srgbClr val="F1F1F1"/>
                    </a:solidFill>
                  </a:tcPr>
                </a:tc>
                <a:tc>
                  <a:txBody>
                    <a:bodyPr/>
                    <a:lstStyle/>
                    <a:p>
                      <a:pPr marR="829944" algn="r">
                        <a:lnSpc>
                          <a:spcPct val="100000"/>
                        </a:lnSpc>
                        <a:spcBef>
                          <a:spcPts val="355"/>
                        </a:spcBef>
                      </a:pPr>
                      <a:r>
                        <a:rPr sz="1200" spc="-20" dirty="0">
                          <a:latin typeface="Arial"/>
                          <a:cs typeface="Arial"/>
                        </a:rPr>
                        <a:t>14.3</a:t>
                      </a:r>
                      <a:endParaRPr sz="1200">
                        <a:latin typeface="Arial"/>
                        <a:cs typeface="Arial"/>
                      </a:endParaRPr>
                    </a:p>
                  </a:txBody>
                  <a:tcPr marL="0" marR="0" marT="33814" marB="0">
                    <a:lnL w="12700">
                      <a:solidFill>
                        <a:srgbClr val="FFFFFF"/>
                      </a:solidFill>
                      <a:prstDash val="solid"/>
                    </a:lnL>
                    <a:lnR w="38100">
                      <a:solidFill>
                        <a:srgbClr val="2875B4"/>
                      </a:solidFill>
                      <a:prstDash val="solid"/>
                    </a:lnR>
                    <a:lnT w="76200">
                      <a:solidFill>
                        <a:srgbClr val="2875B4"/>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8"/>
                  </a:ext>
                </a:extLst>
              </a:tr>
              <a:tr h="254694">
                <a:tc>
                  <a:txBody>
                    <a:bodyPr/>
                    <a:lstStyle/>
                    <a:p>
                      <a:pPr marL="546100">
                        <a:lnSpc>
                          <a:spcPct val="100000"/>
                        </a:lnSpc>
                        <a:spcBef>
                          <a:spcPts val="395"/>
                        </a:spcBef>
                      </a:pPr>
                      <a:r>
                        <a:rPr sz="1200" spc="-10" dirty="0">
                          <a:latin typeface="Arial"/>
                          <a:cs typeface="Arial"/>
                        </a:rPr>
                        <a:t>Hyperglycemia</a:t>
                      </a:r>
                      <a:endParaRPr sz="1200">
                        <a:latin typeface="Arial"/>
                        <a:cs typeface="Arial"/>
                      </a:endParaRPr>
                    </a:p>
                  </a:txBody>
                  <a:tcPr marL="0" marR="0" marT="37624" marB="0">
                    <a:lnL w="38100">
                      <a:solidFill>
                        <a:srgbClr val="2875B4"/>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L="4445" algn="ctr">
                        <a:lnSpc>
                          <a:spcPct val="100000"/>
                        </a:lnSpc>
                        <a:spcBef>
                          <a:spcPts val="395"/>
                        </a:spcBef>
                      </a:pPr>
                      <a:r>
                        <a:rPr sz="1200" spc="-25" dirty="0">
                          <a:latin typeface="Arial"/>
                          <a:cs typeface="Arial"/>
                        </a:rPr>
                        <a:t>6.3</a:t>
                      </a:r>
                      <a:endParaRPr sz="1200">
                        <a:latin typeface="Arial"/>
                        <a:cs typeface="Arial"/>
                      </a:endParaRPr>
                    </a:p>
                  </a:txBody>
                  <a:tcPr marL="0" marR="0" marT="376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L="2540" algn="ctr">
                        <a:lnSpc>
                          <a:spcPct val="100000"/>
                        </a:lnSpc>
                        <a:spcBef>
                          <a:spcPts val="395"/>
                        </a:spcBef>
                      </a:pPr>
                      <a:r>
                        <a:rPr sz="1200" spc="-25" dirty="0">
                          <a:latin typeface="Arial"/>
                          <a:cs typeface="Arial"/>
                        </a:rPr>
                        <a:t>1.6</a:t>
                      </a:r>
                      <a:endParaRPr sz="1200">
                        <a:latin typeface="Arial"/>
                        <a:cs typeface="Arial"/>
                      </a:endParaRPr>
                    </a:p>
                  </a:txBody>
                  <a:tcPr marL="0" marR="0" marT="376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L="3175" algn="ctr">
                        <a:lnSpc>
                          <a:spcPct val="100000"/>
                        </a:lnSpc>
                        <a:spcBef>
                          <a:spcPts val="395"/>
                        </a:spcBef>
                      </a:pPr>
                      <a:r>
                        <a:rPr sz="1200" spc="-25" dirty="0">
                          <a:latin typeface="Arial"/>
                          <a:cs typeface="Arial"/>
                        </a:rPr>
                        <a:t>0.8</a:t>
                      </a:r>
                      <a:endParaRPr sz="1200">
                        <a:latin typeface="Arial"/>
                        <a:cs typeface="Arial"/>
                      </a:endParaRPr>
                    </a:p>
                  </a:txBody>
                  <a:tcPr marL="0" marR="0" marT="37624" marB="0">
                    <a:lnL w="12700">
                      <a:solidFill>
                        <a:srgbClr val="FFFFFF"/>
                      </a:solidFill>
                      <a:prstDash val="solid"/>
                    </a:lnL>
                    <a:lnR w="38100">
                      <a:solidFill>
                        <a:srgbClr val="2875B4"/>
                      </a:solidFill>
                      <a:prstDash val="solid"/>
                    </a:lnR>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9"/>
                  </a:ext>
                </a:extLst>
              </a:tr>
              <a:tr h="245912">
                <a:tc>
                  <a:txBody>
                    <a:bodyPr/>
                    <a:lstStyle/>
                    <a:p>
                      <a:pPr marL="546100">
                        <a:lnSpc>
                          <a:spcPct val="100000"/>
                        </a:lnSpc>
                        <a:spcBef>
                          <a:spcPts val="395"/>
                        </a:spcBef>
                      </a:pPr>
                      <a:r>
                        <a:rPr sz="1200" spc="-20" dirty="0">
                          <a:latin typeface="Arial"/>
                          <a:cs typeface="Arial"/>
                        </a:rPr>
                        <a:t>Rash</a:t>
                      </a:r>
                      <a:endParaRPr sz="1200">
                        <a:latin typeface="Arial"/>
                        <a:cs typeface="Arial"/>
                      </a:endParaRPr>
                    </a:p>
                  </a:txBody>
                  <a:tcPr marL="0" marR="0" marT="37624" marB="0">
                    <a:lnL w="38100">
                      <a:solidFill>
                        <a:srgbClr val="2875B4"/>
                      </a:solidFill>
                      <a:prstDash val="solid"/>
                    </a:lnL>
                    <a:lnR w="12700">
                      <a:solidFill>
                        <a:srgbClr val="FFFFFF"/>
                      </a:solidFill>
                      <a:prstDash val="solid"/>
                    </a:lnR>
                    <a:lnT w="12700">
                      <a:solidFill>
                        <a:srgbClr val="FFFFFF"/>
                      </a:solidFill>
                      <a:prstDash val="solid"/>
                    </a:lnT>
                    <a:lnB w="38100">
                      <a:solidFill>
                        <a:srgbClr val="2875B4"/>
                      </a:solidFill>
                      <a:prstDash val="solid"/>
                    </a:lnB>
                    <a:solidFill>
                      <a:srgbClr val="F1F1F1"/>
                    </a:solidFill>
                  </a:tcPr>
                </a:tc>
                <a:tc>
                  <a:txBody>
                    <a:bodyPr/>
                    <a:lstStyle/>
                    <a:p>
                      <a:pPr marL="4445" algn="ctr">
                        <a:lnSpc>
                          <a:spcPct val="100000"/>
                        </a:lnSpc>
                        <a:spcBef>
                          <a:spcPts val="395"/>
                        </a:spcBef>
                      </a:pPr>
                      <a:r>
                        <a:rPr sz="1200" spc="-25" dirty="0">
                          <a:latin typeface="Arial"/>
                          <a:cs typeface="Arial"/>
                        </a:rPr>
                        <a:t>3.2</a:t>
                      </a:r>
                      <a:endParaRPr sz="1200" dirty="0">
                        <a:latin typeface="Arial"/>
                        <a:cs typeface="Arial"/>
                      </a:endParaRPr>
                    </a:p>
                  </a:txBody>
                  <a:tcPr marL="0" marR="0" marT="37624" marB="0">
                    <a:lnL w="12700">
                      <a:solidFill>
                        <a:srgbClr val="FFFFFF"/>
                      </a:solidFill>
                      <a:prstDash val="solid"/>
                    </a:lnL>
                    <a:lnR w="12700">
                      <a:solidFill>
                        <a:srgbClr val="FFFFFF"/>
                      </a:solidFill>
                      <a:prstDash val="solid"/>
                    </a:lnR>
                    <a:lnT w="12700">
                      <a:solidFill>
                        <a:srgbClr val="FFFFFF"/>
                      </a:solidFill>
                      <a:prstDash val="solid"/>
                    </a:lnT>
                    <a:lnB w="38100">
                      <a:solidFill>
                        <a:srgbClr val="2875B4"/>
                      </a:solidFill>
                      <a:prstDash val="solid"/>
                    </a:lnB>
                    <a:solidFill>
                      <a:srgbClr val="F1F1F1"/>
                    </a:solidFill>
                  </a:tcPr>
                </a:tc>
                <a:tc>
                  <a:txBody>
                    <a:bodyPr/>
                    <a:lstStyle/>
                    <a:p>
                      <a:pPr marL="2540" algn="ctr">
                        <a:lnSpc>
                          <a:spcPct val="100000"/>
                        </a:lnSpc>
                        <a:spcBef>
                          <a:spcPts val="395"/>
                        </a:spcBef>
                      </a:pPr>
                      <a:r>
                        <a:rPr sz="1200" spc="-25" dirty="0">
                          <a:latin typeface="Arial"/>
                          <a:cs typeface="Arial"/>
                        </a:rPr>
                        <a:t>3.9</a:t>
                      </a:r>
                      <a:endParaRPr sz="1200">
                        <a:latin typeface="Arial"/>
                        <a:cs typeface="Arial"/>
                      </a:endParaRPr>
                    </a:p>
                  </a:txBody>
                  <a:tcPr marL="0" marR="0" marT="37624" marB="0">
                    <a:lnL w="12700">
                      <a:solidFill>
                        <a:srgbClr val="FFFFFF"/>
                      </a:solidFill>
                      <a:prstDash val="solid"/>
                    </a:lnL>
                    <a:lnR w="12700">
                      <a:solidFill>
                        <a:srgbClr val="FFFFFF"/>
                      </a:solidFill>
                      <a:prstDash val="solid"/>
                    </a:lnR>
                    <a:lnT w="12700">
                      <a:solidFill>
                        <a:srgbClr val="FFFFFF"/>
                      </a:solidFill>
                      <a:prstDash val="solid"/>
                    </a:lnT>
                    <a:lnB w="38100">
                      <a:solidFill>
                        <a:srgbClr val="2875B4"/>
                      </a:solidFill>
                      <a:prstDash val="solid"/>
                    </a:lnB>
                    <a:solidFill>
                      <a:srgbClr val="F1F1F1"/>
                    </a:solidFill>
                  </a:tcPr>
                </a:tc>
                <a:tc>
                  <a:txBody>
                    <a:bodyPr/>
                    <a:lstStyle/>
                    <a:p>
                      <a:pPr marL="3175" algn="ctr">
                        <a:lnSpc>
                          <a:spcPct val="100000"/>
                        </a:lnSpc>
                        <a:spcBef>
                          <a:spcPts val="395"/>
                        </a:spcBef>
                      </a:pPr>
                      <a:r>
                        <a:rPr sz="1200" spc="-25" dirty="0">
                          <a:latin typeface="Arial"/>
                          <a:cs typeface="Arial"/>
                        </a:rPr>
                        <a:t>3.2</a:t>
                      </a:r>
                      <a:endParaRPr sz="1200" dirty="0">
                        <a:latin typeface="Arial"/>
                        <a:cs typeface="Arial"/>
                      </a:endParaRPr>
                    </a:p>
                  </a:txBody>
                  <a:tcPr marL="0" marR="0" marT="37624" marB="0">
                    <a:lnL w="12700">
                      <a:solidFill>
                        <a:srgbClr val="FFFFFF"/>
                      </a:solidFill>
                      <a:prstDash val="solid"/>
                    </a:lnL>
                    <a:lnR w="38100">
                      <a:solidFill>
                        <a:srgbClr val="2875B4"/>
                      </a:solidFill>
                      <a:prstDash val="solid"/>
                    </a:lnR>
                    <a:lnT w="12700">
                      <a:solidFill>
                        <a:srgbClr val="FFFFFF"/>
                      </a:solidFill>
                      <a:prstDash val="solid"/>
                    </a:lnT>
                    <a:lnB w="38100">
                      <a:solidFill>
                        <a:srgbClr val="2875B4"/>
                      </a:solidFill>
                      <a:prstDash val="solid"/>
                    </a:lnB>
                    <a:solidFill>
                      <a:srgbClr val="F1F1F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910330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B5335B37-E468-1644-A673-3B43C7A7D0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886"/>
            <a:ext cx="9215692" cy="5196626"/>
          </a:xfrm>
          <a:prstGeom prst="rect">
            <a:avLst/>
          </a:prstGeom>
        </p:spPr>
      </p:pic>
      <p:sp>
        <p:nvSpPr>
          <p:cNvPr id="4" name="Title 3"/>
          <p:cNvSpPr>
            <a:spLocks noGrp="1"/>
          </p:cNvSpPr>
          <p:nvPr>
            <p:ph type="title"/>
          </p:nvPr>
        </p:nvSpPr>
        <p:spPr>
          <a:xfrm>
            <a:off x="208462" y="1464180"/>
            <a:ext cx="8798768" cy="1335787"/>
          </a:xfrm>
        </p:spPr>
        <p:txBody>
          <a:bodyPr/>
          <a:lstStyle/>
          <a:p>
            <a:r>
              <a:rPr lang="en-US" sz="3200" b="1" dirty="0">
                <a:solidFill>
                  <a:srgbClr val="002E51"/>
                </a:solidFill>
              </a:rPr>
              <a:t>Selective Estrogen Receptor Down Regulators or Degraders (SERDs)</a:t>
            </a:r>
            <a:endParaRPr lang="en-US" sz="4000" b="1" dirty="0">
              <a:solidFill>
                <a:srgbClr val="002E51"/>
              </a:solidFill>
            </a:endParaRPr>
          </a:p>
        </p:txBody>
      </p:sp>
      <p:pic>
        <p:nvPicPr>
          <p:cNvPr id="6" name="Picture 5">
            <a:extLst>
              <a:ext uri="{FF2B5EF4-FFF2-40B4-BE49-F238E27FC236}">
                <a16:creationId xmlns:a16="http://schemas.microsoft.com/office/drawing/2014/main" id="{C08D4BDC-E195-878C-FEA2-84A652E887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3143" y="4624477"/>
            <a:ext cx="1396538" cy="346445"/>
          </a:xfrm>
          <a:prstGeom prst="rect">
            <a:avLst/>
          </a:prstGeom>
        </p:spPr>
      </p:pic>
    </p:spTree>
    <p:extLst>
      <p:ext uri="{BB962C8B-B14F-4D97-AF65-F5344CB8AC3E}">
        <p14:creationId xmlns:p14="http://schemas.microsoft.com/office/powerpoint/2010/main" val="24073160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80D2D-EDEC-58FF-AC0E-4DBC677A6D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513" y="0"/>
            <a:ext cx="8800213" cy="5109502"/>
          </a:xfrm>
          <a:prstGeom prst="rect">
            <a:avLst/>
          </a:prstGeom>
        </p:spPr>
      </p:pic>
    </p:spTree>
    <p:extLst>
      <p:ext uri="{BB962C8B-B14F-4D97-AF65-F5344CB8AC3E}">
        <p14:creationId xmlns:p14="http://schemas.microsoft.com/office/powerpoint/2010/main" val="15034562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73" y="-40426"/>
            <a:ext cx="9215692" cy="5196626"/>
          </a:xfrm>
          <a:prstGeom prst="rect">
            <a:avLst/>
          </a:prstGeom>
        </p:spPr>
      </p:pic>
      <p:pic>
        <p:nvPicPr>
          <p:cNvPr id="8" name="Content Placeholder 7">
            <a:extLst>
              <a:ext uri="{FF2B5EF4-FFF2-40B4-BE49-F238E27FC236}">
                <a16:creationId xmlns:a16="http://schemas.microsoft.com/office/drawing/2014/main" id="{3AB8CC3D-0EC6-8A2E-BB7F-F7417F4E0CB7}"/>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438026" y="-40426"/>
            <a:ext cx="8267947" cy="4299333"/>
          </a:xfrm>
        </p:spPr>
      </p:pic>
      <p:pic>
        <p:nvPicPr>
          <p:cNvPr id="6" name="Picture 5">
            <a:extLst>
              <a:ext uri="{FF2B5EF4-FFF2-40B4-BE49-F238E27FC236}">
                <a16:creationId xmlns:a16="http://schemas.microsoft.com/office/drawing/2014/main" id="{8D614AB5-5BBD-4308-CAA9-551CFB3E48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3143" y="4624477"/>
            <a:ext cx="1396538" cy="346445"/>
          </a:xfrm>
          <a:prstGeom prst="rect">
            <a:avLst/>
          </a:prstGeom>
        </p:spPr>
      </p:pic>
    </p:spTree>
    <p:extLst>
      <p:ext uri="{BB962C8B-B14F-4D97-AF65-F5344CB8AC3E}">
        <p14:creationId xmlns:p14="http://schemas.microsoft.com/office/powerpoint/2010/main" val="21955703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73" y="-40426"/>
            <a:ext cx="9215692" cy="5196626"/>
          </a:xfrm>
          <a:prstGeom prst="rect">
            <a:avLst/>
          </a:prstGeom>
        </p:spPr>
      </p:pic>
      <p:pic>
        <p:nvPicPr>
          <p:cNvPr id="8" name="Content Placeholder 7">
            <a:extLst>
              <a:ext uri="{FF2B5EF4-FFF2-40B4-BE49-F238E27FC236}">
                <a16:creationId xmlns:a16="http://schemas.microsoft.com/office/drawing/2014/main" id="{826CF5AF-7103-E31B-B76A-8B10314EAF80}"/>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506561" y="-40426"/>
            <a:ext cx="8130877" cy="4363541"/>
          </a:xfrm>
        </p:spPr>
      </p:pic>
      <p:pic>
        <p:nvPicPr>
          <p:cNvPr id="6" name="Picture 5">
            <a:extLst>
              <a:ext uri="{FF2B5EF4-FFF2-40B4-BE49-F238E27FC236}">
                <a16:creationId xmlns:a16="http://schemas.microsoft.com/office/drawing/2014/main" id="{8D614AB5-5BBD-4308-CAA9-551CFB3E48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3143" y="4624477"/>
            <a:ext cx="1396538" cy="346445"/>
          </a:xfrm>
          <a:prstGeom prst="rect">
            <a:avLst/>
          </a:prstGeom>
        </p:spPr>
      </p:pic>
    </p:spTree>
    <p:extLst>
      <p:ext uri="{BB962C8B-B14F-4D97-AF65-F5344CB8AC3E}">
        <p14:creationId xmlns:p14="http://schemas.microsoft.com/office/powerpoint/2010/main" val="31795463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AE604F-2FAC-E9A5-A4FF-828BF9A094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00481"/>
            <a:ext cx="9085160" cy="4716751"/>
          </a:xfrm>
          <a:prstGeom prst="rect">
            <a:avLst/>
          </a:prstGeom>
        </p:spPr>
      </p:pic>
    </p:spTree>
    <p:extLst>
      <p:ext uri="{BB962C8B-B14F-4D97-AF65-F5344CB8AC3E}">
        <p14:creationId xmlns:p14="http://schemas.microsoft.com/office/powerpoint/2010/main" val="17113170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D5668-6E14-D7ED-8A40-65D38B4AC5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24676"/>
            <a:ext cx="9032569" cy="4839210"/>
          </a:xfrm>
          <a:prstGeom prst="rect">
            <a:avLst/>
          </a:prstGeom>
        </p:spPr>
      </p:pic>
      <p:sp>
        <p:nvSpPr>
          <p:cNvPr id="4" name="Frame 3">
            <a:extLst>
              <a:ext uri="{FF2B5EF4-FFF2-40B4-BE49-F238E27FC236}">
                <a16:creationId xmlns:a16="http://schemas.microsoft.com/office/drawing/2014/main" id="{EDB7EACB-6B3D-9329-61CE-58EA1567CB92}"/>
              </a:ext>
            </a:extLst>
          </p:cNvPr>
          <p:cNvSpPr/>
          <p:nvPr/>
        </p:nvSpPr>
        <p:spPr>
          <a:xfrm>
            <a:off x="111431" y="2720618"/>
            <a:ext cx="8778240" cy="401216"/>
          </a:xfrm>
          <a:prstGeom prst="frame">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a:extLst>
              <a:ext uri="{FF2B5EF4-FFF2-40B4-BE49-F238E27FC236}">
                <a16:creationId xmlns:a16="http://schemas.microsoft.com/office/drawing/2014/main" id="{822FF8F9-6434-F68E-1A25-2EBC839A610E}"/>
              </a:ext>
            </a:extLst>
          </p:cNvPr>
          <p:cNvSpPr/>
          <p:nvPr/>
        </p:nvSpPr>
        <p:spPr>
          <a:xfrm>
            <a:off x="111431" y="3545632"/>
            <a:ext cx="8778240" cy="401216"/>
          </a:xfrm>
          <a:prstGeom prst="frame">
            <a:avLst/>
          </a:prstGeom>
          <a:solidFill>
            <a:schemeClr val="accent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367736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A5EE99-A567-5426-B556-DE34F089E5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450" y="-9331"/>
            <a:ext cx="8989243" cy="5130084"/>
          </a:xfrm>
          <a:prstGeom prst="rect">
            <a:avLst/>
          </a:prstGeom>
        </p:spPr>
      </p:pic>
    </p:spTree>
    <p:extLst>
      <p:ext uri="{BB962C8B-B14F-4D97-AF65-F5344CB8AC3E}">
        <p14:creationId xmlns:p14="http://schemas.microsoft.com/office/powerpoint/2010/main" val="500295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567E0-9FB4-E2D0-F57B-56251EA6FA1C}"/>
              </a:ext>
            </a:extLst>
          </p:cNvPr>
          <p:cNvSpPr>
            <a:spLocks noGrp="1"/>
          </p:cNvSpPr>
          <p:nvPr>
            <p:ph sz="half" idx="2"/>
          </p:nvPr>
        </p:nvSpPr>
        <p:spPr>
          <a:xfrm>
            <a:off x="98612" y="1253778"/>
            <a:ext cx="9045387" cy="2647662"/>
          </a:xfrm>
        </p:spPr>
        <p:txBody>
          <a:bodyPr/>
          <a:lstStyle/>
          <a:p>
            <a:pPr marL="0" indent="0" algn="ctr">
              <a:spcBef>
                <a:spcPts val="20"/>
              </a:spcBef>
              <a:buNone/>
            </a:pPr>
            <a:r>
              <a:rPr lang="en-US" b="1">
                <a:solidFill>
                  <a:srgbClr val="002E51"/>
                </a:solidFill>
                <a:cs typeface="Arial"/>
              </a:rPr>
              <a:t>Victoria Rizk</a:t>
            </a:r>
            <a:r>
              <a:rPr lang="en-US" sz="2800" b="1">
                <a:solidFill>
                  <a:srgbClr val="002E51"/>
                </a:solidFill>
                <a:cs typeface="Arial"/>
              </a:rPr>
              <a:t>, MD</a:t>
            </a:r>
            <a:endParaRPr lang="en-US" b="1">
              <a:solidFill>
                <a:srgbClr val="002E51"/>
              </a:solidFill>
              <a:cs typeface="Arial"/>
            </a:endParaRPr>
          </a:p>
          <a:p>
            <a:pPr marL="0" indent="0" algn="ctr">
              <a:spcBef>
                <a:spcPts val="20"/>
              </a:spcBef>
              <a:buNone/>
            </a:pPr>
            <a:r>
              <a:rPr lang="en-US">
                <a:solidFill>
                  <a:srgbClr val="002E51"/>
                </a:solidFill>
                <a:cs typeface="Arial"/>
              </a:rPr>
              <a:t>Medical Oncologist</a:t>
            </a:r>
          </a:p>
          <a:p>
            <a:pPr marL="0" indent="0" algn="ctr">
              <a:spcBef>
                <a:spcPts val="20"/>
              </a:spcBef>
              <a:buNone/>
            </a:pPr>
            <a:r>
              <a:rPr lang="en-US">
                <a:solidFill>
                  <a:srgbClr val="002E51"/>
                </a:solidFill>
                <a:cs typeface="Arial"/>
              </a:rPr>
              <a:t>Tampa General Hospital Cancer Institute</a:t>
            </a:r>
          </a:p>
          <a:p>
            <a:pPr marL="0" indent="0" algn="ctr">
              <a:spcBef>
                <a:spcPts val="20"/>
              </a:spcBef>
              <a:buNone/>
            </a:pPr>
            <a:r>
              <a:rPr lang="en-US">
                <a:solidFill>
                  <a:srgbClr val="002E51"/>
                </a:solidFill>
                <a:cs typeface="Arial"/>
              </a:rPr>
              <a:t>Tampa, FL</a:t>
            </a:r>
          </a:p>
          <a:p>
            <a:pPr marL="0" indent="0" algn="ctr">
              <a:buNone/>
            </a:pPr>
            <a:endParaRPr lang="en-US" b="1">
              <a:solidFill>
                <a:srgbClr val="002E51"/>
              </a:solidFill>
              <a:cs typeface="Arial"/>
            </a:endParaRPr>
          </a:p>
        </p:txBody>
      </p:sp>
      <p:sp>
        <p:nvSpPr>
          <p:cNvPr id="4" name="Title 3">
            <a:extLst>
              <a:ext uri="{FF2B5EF4-FFF2-40B4-BE49-F238E27FC236}">
                <a16:creationId xmlns:a16="http://schemas.microsoft.com/office/drawing/2014/main" id="{D85A5EB2-7AC2-92C2-D216-90AAF7FAD4AD}"/>
              </a:ext>
            </a:extLst>
          </p:cNvPr>
          <p:cNvSpPr>
            <a:spLocks noGrp="1"/>
          </p:cNvSpPr>
          <p:nvPr>
            <p:ph type="title"/>
          </p:nvPr>
        </p:nvSpPr>
        <p:spPr/>
        <p:txBody>
          <a:bodyPr/>
          <a:lstStyle/>
          <a:p>
            <a:r>
              <a:rPr lang="en-US"/>
              <a:t>Program Chair</a:t>
            </a:r>
          </a:p>
        </p:txBody>
      </p:sp>
    </p:spTree>
    <p:extLst>
      <p:ext uri="{BB962C8B-B14F-4D97-AF65-F5344CB8AC3E}">
        <p14:creationId xmlns:p14="http://schemas.microsoft.com/office/powerpoint/2010/main" val="14540027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D43B20-0518-8D07-0C35-160BE79B9C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208" y="0"/>
            <a:ext cx="8891463" cy="5057192"/>
          </a:xfrm>
          <a:prstGeom prst="rect">
            <a:avLst/>
          </a:prstGeom>
        </p:spPr>
      </p:pic>
    </p:spTree>
    <p:extLst>
      <p:ext uri="{BB962C8B-B14F-4D97-AF65-F5344CB8AC3E}">
        <p14:creationId xmlns:p14="http://schemas.microsoft.com/office/powerpoint/2010/main" val="34540122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73" y="-40426"/>
            <a:ext cx="9215692" cy="5196626"/>
          </a:xfrm>
          <a:prstGeom prst="rect">
            <a:avLst/>
          </a:prstGeom>
        </p:spPr>
      </p:pic>
      <p:pic>
        <p:nvPicPr>
          <p:cNvPr id="8" name="Content Placeholder 7">
            <a:extLst>
              <a:ext uri="{FF2B5EF4-FFF2-40B4-BE49-F238E27FC236}">
                <a16:creationId xmlns:a16="http://schemas.microsoft.com/office/drawing/2014/main" id="{78F25534-07DE-D046-E522-5177761304B5}"/>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387930" y="129570"/>
            <a:ext cx="8368140" cy="4166451"/>
          </a:xfrm>
        </p:spPr>
      </p:pic>
      <p:pic>
        <p:nvPicPr>
          <p:cNvPr id="6" name="Picture 5">
            <a:extLst>
              <a:ext uri="{FF2B5EF4-FFF2-40B4-BE49-F238E27FC236}">
                <a16:creationId xmlns:a16="http://schemas.microsoft.com/office/drawing/2014/main" id="{8D614AB5-5BBD-4308-CAA9-551CFB3E48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3143" y="4624477"/>
            <a:ext cx="1396538" cy="346445"/>
          </a:xfrm>
          <a:prstGeom prst="rect">
            <a:avLst/>
          </a:prstGeom>
        </p:spPr>
      </p:pic>
    </p:spTree>
    <p:extLst>
      <p:ext uri="{BB962C8B-B14F-4D97-AF65-F5344CB8AC3E}">
        <p14:creationId xmlns:p14="http://schemas.microsoft.com/office/powerpoint/2010/main" val="26332065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73" y="-40426"/>
            <a:ext cx="9215692" cy="5196626"/>
          </a:xfrm>
          <a:prstGeom prst="rect">
            <a:avLst/>
          </a:prstGeom>
        </p:spPr>
      </p:pic>
      <p:pic>
        <p:nvPicPr>
          <p:cNvPr id="8" name="Content Placeholder 7">
            <a:extLst>
              <a:ext uri="{FF2B5EF4-FFF2-40B4-BE49-F238E27FC236}">
                <a16:creationId xmlns:a16="http://schemas.microsoft.com/office/drawing/2014/main" id="{E667536A-FDF7-9360-CBC6-358F1FE42555}"/>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227673" y="177341"/>
            <a:ext cx="8727799" cy="3985848"/>
          </a:xfrm>
        </p:spPr>
      </p:pic>
      <p:pic>
        <p:nvPicPr>
          <p:cNvPr id="6" name="Picture 5">
            <a:extLst>
              <a:ext uri="{FF2B5EF4-FFF2-40B4-BE49-F238E27FC236}">
                <a16:creationId xmlns:a16="http://schemas.microsoft.com/office/drawing/2014/main" id="{8D614AB5-5BBD-4308-CAA9-551CFB3E48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3143" y="4624477"/>
            <a:ext cx="1396538" cy="346445"/>
          </a:xfrm>
          <a:prstGeom prst="rect">
            <a:avLst/>
          </a:prstGeom>
        </p:spPr>
      </p:pic>
    </p:spTree>
    <p:extLst>
      <p:ext uri="{BB962C8B-B14F-4D97-AF65-F5344CB8AC3E}">
        <p14:creationId xmlns:p14="http://schemas.microsoft.com/office/powerpoint/2010/main" val="23672251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751045-2D66-F42E-1587-7B56E1EC32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971" y="79802"/>
            <a:ext cx="8948057" cy="4988657"/>
          </a:xfrm>
          <a:prstGeom prst="rect">
            <a:avLst/>
          </a:prstGeom>
        </p:spPr>
      </p:pic>
      <p:sp>
        <p:nvSpPr>
          <p:cNvPr id="2" name="TextBox 1">
            <a:extLst>
              <a:ext uri="{FF2B5EF4-FFF2-40B4-BE49-F238E27FC236}">
                <a16:creationId xmlns:a16="http://schemas.microsoft.com/office/drawing/2014/main" id="{BBEA9A88-1106-52A7-30D1-B128FE9AA9C6}"/>
              </a:ext>
            </a:extLst>
          </p:cNvPr>
          <p:cNvSpPr txBox="1"/>
          <p:nvPr/>
        </p:nvSpPr>
        <p:spPr>
          <a:xfrm>
            <a:off x="381000" y="885825"/>
            <a:ext cx="5095875" cy="276999"/>
          </a:xfrm>
          <a:prstGeom prst="rect">
            <a:avLst/>
          </a:prstGeom>
          <a:noFill/>
        </p:spPr>
        <p:txBody>
          <a:bodyPr wrap="square" rtlCol="0">
            <a:spAutoFit/>
          </a:bodyPr>
          <a:lstStyle/>
          <a:p>
            <a:r>
              <a:rPr lang="en-US" sz="1200" dirty="0" err="1">
                <a:solidFill>
                  <a:srgbClr val="FF0000"/>
                </a:solidFill>
              </a:rPr>
              <a:t>Camizestrant</a:t>
            </a:r>
            <a:r>
              <a:rPr lang="en-US" sz="1200" dirty="0">
                <a:solidFill>
                  <a:srgbClr val="FF0000"/>
                </a:solidFill>
              </a:rPr>
              <a:t> is a next generation oral SERD and pure ER antagonist</a:t>
            </a:r>
          </a:p>
        </p:txBody>
      </p:sp>
    </p:spTree>
    <p:extLst>
      <p:ext uri="{BB962C8B-B14F-4D97-AF65-F5344CB8AC3E}">
        <p14:creationId xmlns:p14="http://schemas.microsoft.com/office/powerpoint/2010/main" val="6390540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6932CD-0461-3EA5-6C1B-DBBAA039F0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653" y="0"/>
            <a:ext cx="9050694" cy="4984440"/>
          </a:xfrm>
          <a:prstGeom prst="rect">
            <a:avLst/>
          </a:prstGeom>
        </p:spPr>
      </p:pic>
    </p:spTree>
    <p:extLst>
      <p:ext uri="{BB962C8B-B14F-4D97-AF65-F5344CB8AC3E}">
        <p14:creationId xmlns:p14="http://schemas.microsoft.com/office/powerpoint/2010/main" val="2049489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9B1AFF-7300-BA03-52F3-1709E68E33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488"/>
            <a:ext cx="9144000" cy="5135285"/>
          </a:xfrm>
          <a:prstGeom prst="rect">
            <a:avLst/>
          </a:prstGeom>
        </p:spPr>
      </p:pic>
    </p:spTree>
    <p:extLst>
      <p:ext uri="{BB962C8B-B14F-4D97-AF65-F5344CB8AC3E}">
        <p14:creationId xmlns:p14="http://schemas.microsoft.com/office/powerpoint/2010/main" val="2840089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73" y="-40426"/>
            <a:ext cx="9215692" cy="5196626"/>
          </a:xfrm>
          <a:prstGeom prst="rect">
            <a:avLst/>
          </a:prstGeom>
        </p:spPr>
      </p:pic>
      <p:sp>
        <p:nvSpPr>
          <p:cNvPr id="2" name="Content Placeholder 1"/>
          <p:cNvSpPr>
            <a:spLocks noGrp="1"/>
          </p:cNvSpPr>
          <p:nvPr>
            <p:ph sz="half" idx="1"/>
          </p:nvPr>
        </p:nvSpPr>
        <p:spPr>
          <a:xfrm>
            <a:off x="345233" y="822961"/>
            <a:ext cx="8640147" cy="3441129"/>
          </a:xfrm>
        </p:spPr>
        <p:txBody>
          <a:bodyPr/>
          <a:lstStyle/>
          <a:p>
            <a:r>
              <a:rPr lang="en-US" dirty="0">
                <a:solidFill>
                  <a:srgbClr val="002E51"/>
                </a:solidFill>
              </a:rPr>
              <a:t>Improved PFS over </a:t>
            </a:r>
            <a:r>
              <a:rPr lang="en-US" dirty="0" err="1">
                <a:solidFill>
                  <a:srgbClr val="002E51"/>
                </a:solidFill>
              </a:rPr>
              <a:t>Fulvestrant</a:t>
            </a:r>
            <a:r>
              <a:rPr lang="en-US" dirty="0">
                <a:solidFill>
                  <a:srgbClr val="002E51"/>
                </a:solidFill>
              </a:rPr>
              <a:t> in patients previously treated with CDK4/6inh (n=75)</a:t>
            </a:r>
          </a:p>
          <a:p>
            <a:r>
              <a:rPr lang="en-US" dirty="0">
                <a:solidFill>
                  <a:srgbClr val="002E51"/>
                </a:solidFill>
              </a:rPr>
              <a:t>Also improved PFS in patients with lung or liver metastasis</a:t>
            </a:r>
          </a:p>
          <a:p>
            <a:r>
              <a:rPr lang="en-US" dirty="0">
                <a:solidFill>
                  <a:srgbClr val="002E51"/>
                </a:solidFill>
              </a:rPr>
              <a:t>Both doses produced a clinically significant improvement in PFS in patients with detectable ESR1m at baseline</a:t>
            </a:r>
          </a:p>
        </p:txBody>
      </p:sp>
      <p:sp>
        <p:nvSpPr>
          <p:cNvPr id="4" name="Title 3"/>
          <p:cNvSpPr>
            <a:spLocks noGrp="1"/>
          </p:cNvSpPr>
          <p:nvPr>
            <p:ph type="title"/>
          </p:nvPr>
        </p:nvSpPr>
        <p:spPr/>
        <p:txBody>
          <a:bodyPr/>
          <a:lstStyle/>
          <a:p>
            <a:endParaRPr lang="en-US" b="1" dirty="0">
              <a:solidFill>
                <a:srgbClr val="002E51"/>
              </a:solidFill>
            </a:endParaRPr>
          </a:p>
        </p:txBody>
      </p:sp>
      <p:pic>
        <p:nvPicPr>
          <p:cNvPr id="6" name="Picture 5">
            <a:extLst>
              <a:ext uri="{FF2B5EF4-FFF2-40B4-BE49-F238E27FC236}">
                <a16:creationId xmlns:a16="http://schemas.microsoft.com/office/drawing/2014/main" id="{8D614AB5-5BBD-4308-CAA9-551CFB3E48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3143" y="4624477"/>
            <a:ext cx="1396538" cy="346445"/>
          </a:xfrm>
          <a:prstGeom prst="rect">
            <a:avLst/>
          </a:prstGeom>
        </p:spPr>
      </p:pic>
    </p:spTree>
    <p:extLst>
      <p:ext uri="{BB962C8B-B14F-4D97-AF65-F5344CB8AC3E}">
        <p14:creationId xmlns:p14="http://schemas.microsoft.com/office/powerpoint/2010/main" val="41655046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5A8643-58CF-16B0-20B7-B9FA11941E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653" y="0"/>
            <a:ext cx="8774775" cy="4986906"/>
          </a:xfrm>
          <a:prstGeom prst="rect">
            <a:avLst/>
          </a:prstGeom>
        </p:spPr>
      </p:pic>
    </p:spTree>
    <p:extLst>
      <p:ext uri="{BB962C8B-B14F-4D97-AF65-F5344CB8AC3E}">
        <p14:creationId xmlns:p14="http://schemas.microsoft.com/office/powerpoint/2010/main" val="6355288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0F176B-3DD5-B195-3DB8-84144F42B6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343" y="0"/>
            <a:ext cx="8906028" cy="5134838"/>
          </a:xfrm>
          <a:prstGeom prst="rect">
            <a:avLst/>
          </a:prstGeom>
        </p:spPr>
      </p:pic>
    </p:spTree>
    <p:extLst>
      <p:ext uri="{BB962C8B-B14F-4D97-AF65-F5344CB8AC3E}">
        <p14:creationId xmlns:p14="http://schemas.microsoft.com/office/powerpoint/2010/main" val="18426481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73" y="-40426"/>
            <a:ext cx="9215692" cy="5196626"/>
          </a:xfrm>
          <a:prstGeom prst="rect">
            <a:avLst/>
          </a:prstGeom>
        </p:spPr>
      </p:pic>
      <p:pic>
        <p:nvPicPr>
          <p:cNvPr id="8" name="Content Placeholder 7">
            <a:extLst>
              <a:ext uri="{FF2B5EF4-FFF2-40B4-BE49-F238E27FC236}">
                <a16:creationId xmlns:a16="http://schemas.microsoft.com/office/drawing/2014/main" id="{80D10EAF-1C92-80D8-DB86-78F21CF5D8E9}"/>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359227" y="385453"/>
            <a:ext cx="8248217" cy="3542735"/>
          </a:xfrm>
        </p:spPr>
      </p:pic>
      <p:pic>
        <p:nvPicPr>
          <p:cNvPr id="6" name="Picture 5">
            <a:extLst>
              <a:ext uri="{FF2B5EF4-FFF2-40B4-BE49-F238E27FC236}">
                <a16:creationId xmlns:a16="http://schemas.microsoft.com/office/drawing/2014/main" id="{8D614AB5-5BBD-4308-CAA9-551CFB3E48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3143" y="4624477"/>
            <a:ext cx="1396538" cy="346445"/>
          </a:xfrm>
          <a:prstGeom prst="rect">
            <a:avLst/>
          </a:prstGeom>
        </p:spPr>
      </p:pic>
    </p:spTree>
    <p:extLst>
      <p:ext uri="{BB962C8B-B14F-4D97-AF65-F5344CB8AC3E}">
        <p14:creationId xmlns:p14="http://schemas.microsoft.com/office/powerpoint/2010/main" val="1797690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1"/>
          <a:stretch>
            <a:fillRect/>
          </a:stretch>
        </p:blipFill>
        <p:spPr>
          <a:xfrm>
            <a:off x="14075" y="12699"/>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lIns="91440" tIns="45720" rIns="91440" bIns="45720" anchor="t">
            <a:spAutoFit/>
          </a:bodyPr>
          <a:lstStyle/>
          <a:p>
            <a:pPr algn="ctr"/>
            <a:r>
              <a:rPr lang="en-US" sz="1600" dirty="0">
                <a:solidFill>
                  <a:schemeClr val="bg1"/>
                </a:solidFill>
                <a:latin typeface="Corporate S Demi"/>
                <a:ea typeface="ＭＳ Ｐゴシック"/>
              </a:rPr>
              <a:t>Thursday, August 10, 2023</a:t>
            </a:r>
          </a:p>
        </p:txBody>
      </p:sp>
      <p:pic>
        <p:nvPicPr>
          <p:cNvPr id="4" name="Picture 3" descr="A close-up of several logos&#10;&#10;Description automatically generated with low confidence">
            <a:extLst>
              <a:ext uri="{FF2B5EF4-FFF2-40B4-BE49-F238E27FC236}">
                <a16:creationId xmlns:a16="http://schemas.microsoft.com/office/drawing/2014/main" id="{C688624C-467C-292E-E1A5-67E57FDD098B}"/>
              </a:ext>
            </a:extLst>
          </p:cNvPr>
          <p:cNvPicPr>
            <a:picLocks noChangeAspect="1"/>
          </p:cNvPicPr>
          <p:nvPr/>
        </p:nvPicPr>
        <p:blipFill rotWithShape="1">
          <a:blip r:embed="rId12"/>
          <a:srcRect t="30648" b="31346"/>
          <a:stretch/>
        </p:blipFill>
        <p:spPr>
          <a:xfrm>
            <a:off x="6882938" y="4452455"/>
            <a:ext cx="1939174" cy="387237"/>
          </a:xfrm>
          <a:prstGeom prst="rect">
            <a:avLst/>
          </a:prstGeom>
        </p:spPr>
      </p:pic>
    </p:spTree>
    <p:extLst>
      <p:ext uri="{BB962C8B-B14F-4D97-AF65-F5344CB8AC3E}">
        <p14:creationId xmlns:p14="http://schemas.microsoft.com/office/powerpoint/2010/main" val="2533447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FD149-954C-A546-2F10-ECECA30073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3938" y="0"/>
            <a:ext cx="8671481" cy="5075312"/>
          </a:xfrm>
          <a:prstGeom prst="rect">
            <a:avLst/>
          </a:prstGeom>
        </p:spPr>
      </p:pic>
    </p:spTree>
    <p:extLst>
      <p:ext uri="{BB962C8B-B14F-4D97-AF65-F5344CB8AC3E}">
        <p14:creationId xmlns:p14="http://schemas.microsoft.com/office/powerpoint/2010/main" val="3178633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183AD0-A630-708A-6886-8E982EDA84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627" y="0"/>
            <a:ext cx="8713445" cy="5105316"/>
          </a:xfrm>
          <a:prstGeom prst="rect">
            <a:avLst/>
          </a:prstGeom>
        </p:spPr>
      </p:pic>
    </p:spTree>
    <p:extLst>
      <p:ext uri="{BB962C8B-B14F-4D97-AF65-F5344CB8AC3E}">
        <p14:creationId xmlns:p14="http://schemas.microsoft.com/office/powerpoint/2010/main" val="470047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B8420A-9AB5-5CEC-563D-F0019D0FF5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140" y="-1"/>
            <a:ext cx="8865578" cy="5104423"/>
          </a:xfrm>
          <a:prstGeom prst="rect">
            <a:avLst/>
          </a:prstGeom>
        </p:spPr>
      </p:pic>
    </p:spTree>
    <p:extLst>
      <p:ext uri="{BB962C8B-B14F-4D97-AF65-F5344CB8AC3E}">
        <p14:creationId xmlns:p14="http://schemas.microsoft.com/office/powerpoint/2010/main" val="12690181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257CAA-8EB6-445D-417B-CD45B45146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06" y="55164"/>
            <a:ext cx="8957388" cy="5037933"/>
          </a:xfrm>
          <a:prstGeom prst="rect">
            <a:avLst/>
          </a:prstGeom>
        </p:spPr>
      </p:pic>
    </p:spTree>
    <p:extLst>
      <p:ext uri="{BB962C8B-B14F-4D97-AF65-F5344CB8AC3E}">
        <p14:creationId xmlns:p14="http://schemas.microsoft.com/office/powerpoint/2010/main" val="37348234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73" y="-40426"/>
            <a:ext cx="9215692" cy="5196626"/>
          </a:xfrm>
          <a:prstGeom prst="rect">
            <a:avLst/>
          </a:prstGeom>
        </p:spPr>
      </p:pic>
      <p:pic>
        <p:nvPicPr>
          <p:cNvPr id="8" name="Content Placeholder 7">
            <a:extLst>
              <a:ext uri="{FF2B5EF4-FFF2-40B4-BE49-F238E27FC236}">
                <a16:creationId xmlns:a16="http://schemas.microsoft.com/office/drawing/2014/main" id="{9A2C0E39-8C2C-AE81-CE04-BFD978545DE0}"/>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259758" y="177341"/>
            <a:ext cx="8333735" cy="4086218"/>
          </a:xfrm>
        </p:spPr>
      </p:pic>
      <p:pic>
        <p:nvPicPr>
          <p:cNvPr id="6" name="Picture 5">
            <a:extLst>
              <a:ext uri="{FF2B5EF4-FFF2-40B4-BE49-F238E27FC236}">
                <a16:creationId xmlns:a16="http://schemas.microsoft.com/office/drawing/2014/main" id="{8D614AB5-5BBD-4308-CAA9-551CFB3E48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3143" y="4624477"/>
            <a:ext cx="1396538" cy="346445"/>
          </a:xfrm>
          <a:prstGeom prst="rect">
            <a:avLst/>
          </a:prstGeom>
        </p:spPr>
      </p:pic>
    </p:spTree>
    <p:extLst>
      <p:ext uri="{BB962C8B-B14F-4D97-AF65-F5344CB8AC3E}">
        <p14:creationId xmlns:p14="http://schemas.microsoft.com/office/powerpoint/2010/main" val="16220860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4AD9CF-6CAD-6047-5F5B-C31BE26DE6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2307"/>
            <a:ext cx="9165965" cy="5135956"/>
          </a:xfrm>
          <a:prstGeom prst="rect">
            <a:avLst/>
          </a:prstGeom>
        </p:spPr>
      </p:pic>
    </p:spTree>
    <p:extLst>
      <p:ext uri="{BB962C8B-B14F-4D97-AF65-F5344CB8AC3E}">
        <p14:creationId xmlns:p14="http://schemas.microsoft.com/office/powerpoint/2010/main" val="35448783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73" y="-40426"/>
            <a:ext cx="9215692" cy="5196626"/>
          </a:xfrm>
          <a:prstGeom prst="rect">
            <a:avLst/>
          </a:prstGeom>
        </p:spPr>
      </p:pic>
      <p:pic>
        <p:nvPicPr>
          <p:cNvPr id="6" name="Picture 5">
            <a:extLst>
              <a:ext uri="{FF2B5EF4-FFF2-40B4-BE49-F238E27FC236}">
                <a16:creationId xmlns:a16="http://schemas.microsoft.com/office/drawing/2014/main" id="{8D614AB5-5BBD-4308-CAA9-551CFB3E48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3143" y="4624477"/>
            <a:ext cx="1396538" cy="346445"/>
          </a:xfrm>
          <a:prstGeom prst="rect">
            <a:avLst/>
          </a:prstGeom>
        </p:spPr>
      </p:pic>
      <p:pic>
        <p:nvPicPr>
          <p:cNvPr id="4" name="Content Placeholder 3">
            <a:extLst>
              <a:ext uri="{FF2B5EF4-FFF2-40B4-BE49-F238E27FC236}">
                <a16:creationId xmlns:a16="http://schemas.microsoft.com/office/drawing/2014/main" id="{474256AD-35DE-48B1-B420-4E6257F20E02}"/>
              </a:ext>
            </a:extLst>
          </p:cNvPr>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0" y="947056"/>
            <a:ext cx="9172806" cy="2460171"/>
          </a:xfrm>
          <a:prstGeom prst="rect">
            <a:avLst/>
          </a:prstGeom>
        </p:spPr>
      </p:pic>
    </p:spTree>
    <p:extLst>
      <p:ext uri="{BB962C8B-B14F-4D97-AF65-F5344CB8AC3E}">
        <p14:creationId xmlns:p14="http://schemas.microsoft.com/office/powerpoint/2010/main" val="15902613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73" y="-40426"/>
            <a:ext cx="9215692" cy="5196626"/>
          </a:xfrm>
          <a:prstGeom prst="rect">
            <a:avLst/>
          </a:prstGeom>
        </p:spPr>
      </p:pic>
      <p:sp>
        <p:nvSpPr>
          <p:cNvPr id="2" name="Content Placeholder 1"/>
          <p:cNvSpPr>
            <a:spLocks noGrp="1"/>
          </p:cNvSpPr>
          <p:nvPr>
            <p:ph sz="half" idx="1"/>
          </p:nvPr>
        </p:nvSpPr>
        <p:spPr/>
        <p:txBody>
          <a:bodyPr/>
          <a:lstStyle/>
          <a:p>
            <a:r>
              <a:rPr lang="en-US" dirty="0">
                <a:solidFill>
                  <a:srgbClr val="002E51"/>
                </a:solidFill>
              </a:rPr>
              <a:t>Tropics-02</a:t>
            </a:r>
          </a:p>
          <a:p>
            <a:r>
              <a:rPr lang="en-US" dirty="0">
                <a:solidFill>
                  <a:srgbClr val="002E51"/>
                </a:solidFill>
              </a:rPr>
              <a:t>Emerald</a:t>
            </a:r>
          </a:p>
          <a:p>
            <a:r>
              <a:rPr lang="en-US" dirty="0">
                <a:solidFill>
                  <a:srgbClr val="002E51"/>
                </a:solidFill>
              </a:rPr>
              <a:t>ARV-471</a:t>
            </a:r>
          </a:p>
        </p:txBody>
      </p:sp>
      <p:sp>
        <p:nvSpPr>
          <p:cNvPr id="3" name="Content Placeholder 2"/>
          <p:cNvSpPr>
            <a:spLocks noGrp="1"/>
          </p:cNvSpPr>
          <p:nvPr>
            <p:ph sz="half" idx="2"/>
          </p:nvPr>
        </p:nvSpPr>
        <p:spPr>
          <a:xfrm>
            <a:off x="4648200" y="2574130"/>
            <a:ext cx="3810000" cy="1479709"/>
          </a:xfrm>
        </p:spPr>
        <p:txBody>
          <a:bodyPr/>
          <a:lstStyle/>
          <a:p>
            <a:pPr marL="0" indent="0" algn="ctr">
              <a:buNone/>
            </a:pPr>
            <a:r>
              <a:rPr lang="en-US" sz="2000" dirty="0"/>
              <a:t>Dr. Aixa Soyano</a:t>
            </a:r>
          </a:p>
          <a:p>
            <a:pPr marL="0" indent="0" algn="ctr">
              <a:buNone/>
            </a:pPr>
            <a:r>
              <a:rPr lang="en-US" sz="2000" dirty="0" err="1"/>
              <a:t>Aixa.Soyano@moffitt.org</a:t>
            </a:r>
            <a:endParaRPr lang="en-US" sz="2000" dirty="0"/>
          </a:p>
          <a:p>
            <a:pPr marL="0" indent="0" algn="ctr">
              <a:buNone/>
            </a:pPr>
            <a:r>
              <a:rPr lang="en-US" sz="2000" dirty="0"/>
              <a:t>Medical Oncologist</a:t>
            </a:r>
          </a:p>
          <a:p>
            <a:pPr marL="0" indent="0" algn="ctr">
              <a:buNone/>
            </a:pPr>
            <a:r>
              <a:rPr lang="en-US" sz="2000" dirty="0"/>
              <a:t>Breast Oncology Department</a:t>
            </a:r>
          </a:p>
          <a:p>
            <a:endParaRPr lang="en-US" sz="2000" dirty="0">
              <a:solidFill>
                <a:srgbClr val="002E51"/>
              </a:solidFill>
            </a:endParaRPr>
          </a:p>
        </p:txBody>
      </p:sp>
      <p:sp>
        <p:nvSpPr>
          <p:cNvPr id="4" name="Title 3"/>
          <p:cNvSpPr>
            <a:spLocks noGrp="1"/>
          </p:cNvSpPr>
          <p:nvPr>
            <p:ph type="title"/>
          </p:nvPr>
        </p:nvSpPr>
        <p:spPr>
          <a:xfrm>
            <a:off x="3911096" y="1094423"/>
            <a:ext cx="5116286" cy="695496"/>
          </a:xfrm>
        </p:spPr>
        <p:txBody>
          <a:bodyPr/>
          <a:lstStyle/>
          <a:p>
            <a:r>
              <a:rPr lang="en-US" sz="4000" b="1" dirty="0">
                <a:solidFill>
                  <a:srgbClr val="002E51"/>
                </a:solidFill>
              </a:rPr>
              <a:t>Questions?</a:t>
            </a:r>
          </a:p>
        </p:txBody>
      </p:sp>
      <p:pic>
        <p:nvPicPr>
          <p:cNvPr id="6" name="Picture 5">
            <a:extLst>
              <a:ext uri="{FF2B5EF4-FFF2-40B4-BE49-F238E27FC236}">
                <a16:creationId xmlns:a16="http://schemas.microsoft.com/office/drawing/2014/main" id="{8D614AB5-5BBD-4308-CAA9-551CFB3E48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3143" y="4624477"/>
            <a:ext cx="1396538" cy="346445"/>
          </a:xfrm>
          <a:prstGeom prst="rect">
            <a:avLst/>
          </a:prstGeom>
        </p:spPr>
      </p:pic>
      <p:pic>
        <p:nvPicPr>
          <p:cNvPr id="7" name="Picture 6">
            <a:extLst>
              <a:ext uri="{FF2B5EF4-FFF2-40B4-BE49-F238E27FC236}">
                <a16:creationId xmlns:a16="http://schemas.microsoft.com/office/drawing/2014/main" id="{D037776D-4069-547E-7616-C950263D0B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205" y="822961"/>
            <a:ext cx="3329854" cy="3010699"/>
          </a:xfrm>
          <a:prstGeom prst="rect">
            <a:avLst/>
          </a:prstGeom>
        </p:spPr>
      </p:pic>
    </p:spTree>
    <p:extLst>
      <p:ext uri="{BB962C8B-B14F-4D97-AF65-F5344CB8AC3E}">
        <p14:creationId xmlns:p14="http://schemas.microsoft.com/office/powerpoint/2010/main" val="38998661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1"/>
          <a:stretch>
            <a:fillRect/>
          </a:stretch>
        </p:blipFill>
        <p:spPr>
          <a:xfrm>
            <a:off x="14075" y="12699"/>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lIns="91440" tIns="45720" rIns="91440" bIns="45720" anchor="t">
            <a:spAutoFit/>
          </a:bodyPr>
          <a:lstStyle/>
          <a:p>
            <a:pPr algn="ctr"/>
            <a:r>
              <a:rPr lang="en-US" sz="1600" dirty="0">
                <a:solidFill>
                  <a:schemeClr val="bg1"/>
                </a:solidFill>
                <a:latin typeface="Corporate S Demi"/>
                <a:ea typeface="ＭＳ Ｐゴシック"/>
              </a:rPr>
              <a:t>Thursday, August 10, 2023</a:t>
            </a:r>
          </a:p>
        </p:txBody>
      </p:sp>
      <p:pic>
        <p:nvPicPr>
          <p:cNvPr id="4" name="Picture 3" descr="A close-up of several logos&#10;&#10;Description automatically generated with low confidence">
            <a:extLst>
              <a:ext uri="{FF2B5EF4-FFF2-40B4-BE49-F238E27FC236}">
                <a16:creationId xmlns:a16="http://schemas.microsoft.com/office/drawing/2014/main" id="{C688624C-467C-292E-E1A5-67E57FDD098B}"/>
              </a:ext>
            </a:extLst>
          </p:cNvPr>
          <p:cNvPicPr>
            <a:picLocks noChangeAspect="1"/>
          </p:cNvPicPr>
          <p:nvPr/>
        </p:nvPicPr>
        <p:blipFill rotWithShape="1">
          <a:blip r:embed="rId12"/>
          <a:srcRect t="30648" b="31346"/>
          <a:stretch/>
        </p:blipFill>
        <p:spPr>
          <a:xfrm>
            <a:off x="6882938" y="4452455"/>
            <a:ext cx="1939174" cy="387237"/>
          </a:xfrm>
          <a:prstGeom prst="rect">
            <a:avLst/>
          </a:prstGeom>
        </p:spPr>
      </p:pic>
    </p:spTree>
    <p:extLst>
      <p:ext uri="{BB962C8B-B14F-4D97-AF65-F5344CB8AC3E}">
        <p14:creationId xmlns:p14="http://schemas.microsoft.com/office/powerpoint/2010/main" val="37423258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60504" y="1283661"/>
            <a:ext cx="7184572" cy="2915920"/>
          </a:xfrm>
        </p:spPr>
        <p:txBody>
          <a:bodyPr/>
          <a:lstStyle/>
          <a:p>
            <a:r>
              <a:rPr lang="en-US" sz="4800" b="1" dirty="0">
                <a:solidFill>
                  <a:srgbClr val="003767"/>
                </a:solidFill>
                <a:latin typeface="Arial" panose="020B0604020202020204" pitchFamily="34" charset="0"/>
                <a:cs typeface="Arial" panose="020B0604020202020204" pitchFamily="34" charset="0"/>
              </a:rPr>
              <a:t>Question-and-Answer</a:t>
            </a:r>
            <a:endParaRPr lang="en-US" sz="4800" kern="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1904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2520950"/>
            <a:ext cx="6400800" cy="1482089"/>
          </a:xfrm>
        </p:spPr>
        <p:txBody>
          <a:bodyPr/>
          <a:lstStyle/>
          <a:p>
            <a:r>
              <a:rPr lang="en-US" sz="2000" b="1" dirty="0">
                <a:solidFill>
                  <a:srgbClr val="002E51"/>
                </a:solidFill>
              </a:rPr>
              <a:t>Jamie McKenzie, MD</a:t>
            </a:r>
          </a:p>
          <a:p>
            <a:r>
              <a:rPr lang="en-US" sz="2000" dirty="0">
                <a:solidFill>
                  <a:srgbClr val="002E51"/>
                </a:solidFill>
              </a:rPr>
              <a:t>Breast Medical Oncology</a:t>
            </a:r>
          </a:p>
          <a:p>
            <a:r>
              <a:rPr lang="en-US" sz="2000" dirty="0">
                <a:solidFill>
                  <a:srgbClr val="002E51"/>
                </a:solidFill>
              </a:rPr>
              <a:t>Tampa General Cancer Institute</a:t>
            </a:r>
          </a:p>
          <a:p>
            <a:r>
              <a:rPr lang="en-US" sz="2000" dirty="0">
                <a:solidFill>
                  <a:srgbClr val="002E51"/>
                </a:solidFill>
              </a:rPr>
              <a:t>Tampa, FL</a:t>
            </a:r>
          </a:p>
        </p:txBody>
      </p:sp>
      <p:sp>
        <p:nvSpPr>
          <p:cNvPr id="4" name="Title 3"/>
          <p:cNvSpPr>
            <a:spLocks noGrp="1"/>
          </p:cNvSpPr>
          <p:nvPr>
            <p:ph type="title"/>
          </p:nvPr>
        </p:nvSpPr>
        <p:spPr>
          <a:xfrm>
            <a:off x="-120650" y="127465"/>
            <a:ext cx="9144000" cy="786936"/>
          </a:xfrm>
        </p:spPr>
        <p:txBody>
          <a:bodyPr/>
          <a:lstStyle/>
          <a:p>
            <a:r>
              <a:rPr lang="en-US" sz="3200" b="1" dirty="0">
                <a:solidFill>
                  <a:srgbClr val="002E51"/>
                </a:solidFill>
              </a:rPr>
              <a:t>Metastatic Breast Cancer(MBC): </a:t>
            </a:r>
            <a:br>
              <a:rPr lang="en-US" sz="3200" b="1" dirty="0">
                <a:solidFill>
                  <a:srgbClr val="002E51"/>
                </a:solidFill>
              </a:rPr>
            </a:br>
            <a:r>
              <a:rPr lang="en-US" sz="3200" b="1" dirty="0">
                <a:solidFill>
                  <a:srgbClr val="002E51"/>
                </a:solidFill>
              </a:rPr>
              <a:t>Endocrine therapy</a:t>
            </a:r>
          </a:p>
        </p:txBody>
      </p:sp>
    </p:spTree>
    <p:extLst>
      <p:ext uri="{BB962C8B-B14F-4D97-AF65-F5344CB8AC3E}">
        <p14:creationId xmlns:p14="http://schemas.microsoft.com/office/powerpoint/2010/main" val="1569121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891348" y="1260181"/>
            <a:ext cx="7392040" cy="2204975"/>
          </a:xfrm>
        </p:spPr>
        <p:txBody>
          <a:bodyPr/>
          <a:lstStyle/>
          <a:p>
            <a:pPr marL="0" indent="0" algn="ctr">
              <a:buNone/>
            </a:pPr>
            <a:r>
              <a:rPr lang="en-US" sz="4800" b="1" dirty="0">
                <a:solidFill>
                  <a:srgbClr val="003767"/>
                </a:solidFill>
                <a:latin typeface="Arial" panose="020B0604020202020204" pitchFamily="34" charset="0"/>
                <a:cs typeface="Arial" panose="020B0604020202020204" pitchFamily="34" charset="0"/>
              </a:rPr>
              <a:t>Networking Reception</a:t>
            </a:r>
          </a:p>
          <a:p>
            <a:r>
              <a:rPr lang="en-US" sz="4000" i="1" dirty="0">
                <a:solidFill>
                  <a:srgbClr val="003767"/>
                </a:solidFill>
                <a:latin typeface="Arial"/>
                <a:cs typeface="Arial"/>
              </a:rPr>
              <a:t>We will return at 7:45pm</a:t>
            </a:r>
            <a:endParaRPr lang="en-US" sz="4000" i="1" dirty="0">
              <a:latin typeface="Arial"/>
              <a:cs typeface="Arial"/>
            </a:endParaRPr>
          </a:p>
        </p:txBody>
      </p:sp>
    </p:spTree>
    <p:extLst>
      <p:ext uri="{BB962C8B-B14F-4D97-AF65-F5344CB8AC3E}">
        <p14:creationId xmlns:p14="http://schemas.microsoft.com/office/powerpoint/2010/main" val="19080540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1"/>
          <a:stretch>
            <a:fillRect/>
          </a:stretch>
        </p:blipFill>
        <p:spPr>
          <a:xfrm>
            <a:off x="14075" y="12699"/>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lIns="91440" tIns="45720" rIns="91440" bIns="45720" anchor="t">
            <a:spAutoFit/>
          </a:bodyPr>
          <a:lstStyle/>
          <a:p>
            <a:pPr algn="ctr"/>
            <a:r>
              <a:rPr lang="en-US" sz="1600" dirty="0">
                <a:solidFill>
                  <a:schemeClr val="bg1"/>
                </a:solidFill>
                <a:latin typeface="Corporate S Demi"/>
                <a:ea typeface="ＭＳ Ｐゴシック"/>
              </a:rPr>
              <a:t>Thursday, August 10, 2023</a:t>
            </a:r>
          </a:p>
        </p:txBody>
      </p:sp>
      <p:pic>
        <p:nvPicPr>
          <p:cNvPr id="4" name="Picture 3" descr="A close-up of several logos&#10;&#10;Description automatically generated with low confidence">
            <a:extLst>
              <a:ext uri="{FF2B5EF4-FFF2-40B4-BE49-F238E27FC236}">
                <a16:creationId xmlns:a16="http://schemas.microsoft.com/office/drawing/2014/main" id="{C688624C-467C-292E-E1A5-67E57FDD098B}"/>
              </a:ext>
            </a:extLst>
          </p:cNvPr>
          <p:cNvPicPr>
            <a:picLocks noChangeAspect="1"/>
          </p:cNvPicPr>
          <p:nvPr/>
        </p:nvPicPr>
        <p:blipFill rotWithShape="1">
          <a:blip r:embed="rId12"/>
          <a:srcRect t="30648" b="31346"/>
          <a:stretch/>
        </p:blipFill>
        <p:spPr>
          <a:xfrm>
            <a:off x="6882938" y="4452455"/>
            <a:ext cx="1939174" cy="387237"/>
          </a:xfrm>
          <a:prstGeom prst="rect">
            <a:avLst/>
          </a:prstGeom>
        </p:spPr>
      </p:pic>
    </p:spTree>
    <p:extLst>
      <p:ext uri="{BB962C8B-B14F-4D97-AF65-F5344CB8AC3E}">
        <p14:creationId xmlns:p14="http://schemas.microsoft.com/office/powerpoint/2010/main" val="41926787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2087186"/>
            <a:ext cx="6400800" cy="2204975"/>
          </a:xfrm>
        </p:spPr>
        <p:txBody>
          <a:bodyPr/>
          <a:lstStyle/>
          <a:p>
            <a:r>
              <a:rPr lang="en-US" b="1" dirty="0">
                <a:solidFill>
                  <a:srgbClr val="002E51"/>
                </a:solidFill>
              </a:rPr>
              <a:t>Victoria Rizk, MD</a:t>
            </a:r>
          </a:p>
          <a:p>
            <a:r>
              <a:rPr lang="en-US" dirty="0">
                <a:solidFill>
                  <a:srgbClr val="002E51"/>
                </a:solidFill>
              </a:rPr>
              <a:t>Medical Oncologist</a:t>
            </a:r>
          </a:p>
          <a:p>
            <a:r>
              <a:rPr lang="en-US" dirty="0">
                <a:solidFill>
                  <a:srgbClr val="002E51"/>
                </a:solidFill>
              </a:rPr>
              <a:t>Tampa General Hospital Cancer Institute</a:t>
            </a:r>
          </a:p>
          <a:p>
            <a:r>
              <a:rPr lang="en-US" dirty="0">
                <a:solidFill>
                  <a:srgbClr val="002E51"/>
                </a:solidFill>
              </a:rPr>
              <a:t>Tampa, FL</a:t>
            </a:r>
          </a:p>
        </p:txBody>
      </p:sp>
      <p:sp>
        <p:nvSpPr>
          <p:cNvPr id="4" name="Title 3"/>
          <p:cNvSpPr>
            <a:spLocks noGrp="1"/>
          </p:cNvSpPr>
          <p:nvPr>
            <p:ph type="title"/>
          </p:nvPr>
        </p:nvSpPr>
        <p:spPr>
          <a:xfrm>
            <a:off x="0" y="685533"/>
            <a:ext cx="9144000" cy="786936"/>
          </a:xfrm>
        </p:spPr>
        <p:txBody>
          <a:bodyPr/>
          <a:lstStyle/>
          <a:p>
            <a:pPr rtl="0" fontAlgn="base"/>
            <a:r>
              <a:rPr lang="en-US" sz="3600" b="1" i="0" dirty="0">
                <a:solidFill>
                  <a:srgbClr val="000000"/>
                </a:solidFill>
                <a:effectLst/>
                <a:latin typeface="Calibri" panose="020F0502020204030204" pitchFamily="34" charset="0"/>
              </a:rPr>
              <a:t>Managing HER2+ Early Breast Cancer</a:t>
            </a:r>
            <a:r>
              <a:rPr lang="en-US" sz="3600" b="0" i="0" dirty="0">
                <a:solidFill>
                  <a:srgbClr val="000000"/>
                </a:solidFill>
                <a:effectLst/>
                <a:latin typeface="Calibri" panose="020F0502020204030204" pitchFamily="34" charset="0"/>
              </a:rPr>
              <a:t> </a:t>
            </a:r>
            <a:endParaRPr lang="en-US" b="0" i="0" dirty="0">
              <a:effectLst/>
            </a:endParaRPr>
          </a:p>
        </p:txBody>
      </p:sp>
    </p:spTree>
    <p:extLst>
      <p:ext uri="{BB962C8B-B14F-4D97-AF65-F5344CB8AC3E}">
        <p14:creationId xmlns:p14="http://schemas.microsoft.com/office/powerpoint/2010/main" val="34165535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9848"/>
            <a:ext cx="9144000" cy="786936"/>
          </a:xfrm>
        </p:spPr>
        <p:txBody>
          <a:bodyPr/>
          <a:lstStyle/>
          <a:p>
            <a:pPr rtl="0" fontAlgn="base"/>
            <a:r>
              <a:rPr lang="en-US" sz="2400" b="1" i="0" dirty="0">
                <a:solidFill>
                  <a:srgbClr val="000000"/>
                </a:solidFill>
                <a:effectLst/>
                <a:latin typeface="Calibri" panose="020F0502020204030204" pitchFamily="34" charset="0"/>
              </a:rPr>
              <a:t>Managing HER2+ Early Breast Cancer</a:t>
            </a:r>
            <a:r>
              <a:rPr lang="en-US" sz="2400" b="0" i="0" dirty="0">
                <a:solidFill>
                  <a:srgbClr val="000000"/>
                </a:solidFill>
                <a:effectLst/>
                <a:latin typeface="Calibri" panose="020F0502020204030204" pitchFamily="34" charset="0"/>
              </a:rPr>
              <a:t> </a:t>
            </a:r>
            <a:endParaRPr lang="en-US" sz="2400" b="0" i="0" dirty="0">
              <a:effectLst/>
            </a:endParaRPr>
          </a:p>
        </p:txBody>
      </p:sp>
      <p:sp>
        <p:nvSpPr>
          <p:cNvPr id="7" name="Subtitle 6">
            <a:extLst>
              <a:ext uri="{FF2B5EF4-FFF2-40B4-BE49-F238E27FC236}">
                <a16:creationId xmlns:a16="http://schemas.microsoft.com/office/drawing/2014/main" id="{6C6C23D6-B149-48DB-9001-4149BA348666}"/>
              </a:ext>
            </a:extLst>
          </p:cNvPr>
          <p:cNvSpPr>
            <a:spLocks noGrp="1"/>
          </p:cNvSpPr>
          <p:nvPr>
            <p:ph type="subTitle" idx="1"/>
          </p:nvPr>
        </p:nvSpPr>
        <p:spPr>
          <a:xfrm>
            <a:off x="-262944" y="1282436"/>
            <a:ext cx="1873876" cy="366060"/>
          </a:xfrm>
        </p:spPr>
        <p:txBody>
          <a:bodyPr/>
          <a:lstStyle/>
          <a:p>
            <a:r>
              <a:rPr lang="en-US" sz="1400" dirty="0"/>
              <a:t>cT1a-b N0 </a:t>
            </a:r>
          </a:p>
          <a:p>
            <a:endParaRPr lang="en-US" sz="1400" dirty="0"/>
          </a:p>
          <a:p>
            <a:endParaRPr lang="en-US" sz="1400" dirty="0"/>
          </a:p>
          <a:p>
            <a:endParaRPr lang="en-US" sz="1400" dirty="0"/>
          </a:p>
        </p:txBody>
      </p:sp>
      <p:sp>
        <p:nvSpPr>
          <p:cNvPr id="8" name="TextBox 7">
            <a:extLst>
              <a:ext uri="{FF2B5EF4-FFF2-40B4-BE49-F238E27FC236}">
                <a16:creationId xmlns:a16="http://schemas.microsoft.com/office/drawing/2014/main" id="{4A0872E1-D7E8-47DE-A352-D3FCB5796FA7}"/>
              </a:ext>
            </a:extLst>
          </p:cNvPr>
          <p:cNvSpPr txBox="1"/>
          <p:nvPr/>
        </p:nvSpPr>
        <p:spPr>
          <a:xfrm>
            <a:off x="1310428" y="1256347"/>
            <a:ext cx="2219458" cy="738664"/>
          </a:xfrm>
          <a:prstGeom prst="rect">
            <a:avLst/>
          </a:prstGeom>
          <a:noFill/>
        </p:spPr>
        <p:txBody>
          <a:bodyPr wrap="square" rtlCol="0">
            <a:spAutoFit/>
          </a:bodyPr>
          <a:lstStyle/>
          <a:p>
            <a:pPr algn="ctr"/>
            <a:r>
              <a:rPr lang="en-US" sz="1400" dirty="0"/>
              <a:t>Upfront surgery</a:t>
            </a:r>
          </a:p>
          <a:p>
            <a:pPr algn="ctr"/>
            <a:endParaRPr lang="en-US" sz="1400" dirty="0"/>
          </a:p>
          <a:p>
            <a:pPr algn="ctr"/>
            <a:endParaRPr lang="en-US" sz="1400" dirty="0"/>
          </a:p>
        </p:txBody>
      </p:sp>
      <p:sp>
        <p:nvSpPr>
          <p:cNvPr id="9" name="TextBox 8">
            <a:extLst>
              <a:ext uri="{FF2B5EF4-FFF2-40B4-BE49-F238E27FC236}">
                <a16:creationId xmlns:a16="http://schemas.microsoft.com/office/drawing/2014/main" id="{9BB68638-8531-4249-B265-1E45D27D34B4}"/>
              </a:ext>
            </a:extLst>
          </p:cNvPr>
          <p:cNvSpPr txBox="1"/>
          <p:nvPr/>
        </p:nvSpPr>
        <p:spPr>
          <a:xfrm>
            <a:off x="1119660" y="2350248"/>
            <a:ext cx="2715294" cy="1384995"/>
          </a:xfrm>
          <a:prstGeom prst="rect">
            <a:avLst/>
          </a:prstGeom>
          <a:noFill/>
        </p:spPr>
        <p:txBody>
          <a:bodyPr wrap="square" rtlCol="0">
            <a:spAutoFit/>
          </a:bodyPr>
          <a:lstStyle/>
          <a:p>
            <a:pPr algn="ctr"/>
            <a:r>
              <a:rPr lang="en-US" sz="1400" dirty="0"/>
              <a:t>Neoadjuvant </a:t>
            </a:r>
          </a:p>
          <a:p>
            <a:pPr algn="ctr"/>
            <a:r>
              <a:rPr lang="en-US" sz="1400" dirty="0"/>
              <a:t>Chemotherapy </a:t>
            </a:r>
          </a:p>
          <a:p>
            <a:pPr algn="ctr"/>
            <a:r>
              <a:rPr lang="en-US" sz="1400" dirty="0"/>
              <a:t>AND </a:t>
            </a:r>
          </a:p>
          <a:p>
            <a:pPr algn="ctr"/>
            <a:r>
              <a:rPr lang="en-US" sz="1400" dirty="0"/>
              <a:t>Herceptin + Perjeta*</a:t>
            </a:r>
          </a:p>
          <a:p>
            <a:pPr algn="ctr"/>
            <a:r>
              <a:rPr lang="en-US" sz="1400" dirty="0"/>
              <a:t>every 3 weeks </a:t>
            </a:r>
          </a:p>
          <a:p>
            <a:pPr algn="ctr"/>
            <a:r>
              <a:rPr lang="en-US" sz="1400" dirty="0"/>
              <a:t>x 4-6 cycles</a:t>
            </a:r>
          </a:p>
        </p:txBody>
      </p:sp>
      <p:cxnSp>
        <p:nvCxnSpPr>
          <p:cNvPr id="12" name="Straight Arrow Connector 11">
            <a:extLst>
              <a:ext uri="{FF2B5EF4-FFF2-40B4-BE49-F238E27FC236}">
                <a16:creationId xmlns:a16="http://schemas.microsoft.com/office/drawing/2014/main" id="{18086CBA-1F9D-4DD0-8521-EBA29A8AD723}"/>
              </a:ext>
            </a:extLst>
          </p:cNvPr>
          <p:cNvCxnSpPr/>
          <p:nvPr/>
        </p:nvCxnSpPr>
        <p:spPr bwMode="auto">
          <a:xfrm>
            <a:off x="1181649" y="2913415"/>
            <a:ext cx="41856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76513272-1077-4926-806B-89F8CD2F44C8}"/>
              </a:ext>
            </a:extLst>
          </p:cNvPr>
          <p:cNvCxnSpPr/>
          <p:nvPr/>
        </p:nvCxnSpPr>
        <p:spPr bwMode="auto">
          <a:xfrm>
            <a:off x="3338847" y="2888732"/>
            <a:ext cx="41856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6" name="TextBox 15">
            <a:extLst>
              <a:ext uri="{FF2B5EF4-FFF2-40B4-BE49-F238E27FC236}">
                <a16:creationId xmlns:a16="http://schemas.microsoft.com/office/drawing/2014/main" id="{CDF37F6B-5B67-4E29-B8A0-C6D5BD537A0B}"/>
              </a:ext>
            </a:extLst>
          </p:cNvPr>
          <p:cNvSpPr txBox="1"/>
          <p:nvPr/>
        </p:nvSpPr>
        <p:spPr>
          <a:xfrm>
            <a:off x="3858565" y="2734969"/>
            <a:ext cx="1732209" cy="307777"/>
          </a:xfrm>
          <a:prstGeom prst="rect">
            <a:avLst/>
          </a:prstGeom>
          <a:noFill/>
        </p:spPr>
        <p:txBody>
          <a:bodyPr wrap="square" rtlCol="0">
            <a:spAutoFit/>
          </a:bodyPr>
          <a:lstStyle/>
          <a:p>
            <a:r>
              <a:rPr lang="en-US" sz="1400" dirty="0"/>
              <a:t>Surgery</a:t>
            </a:r>
          </a:p>
        </p:txBody>
      </p:sp>
      <p:cxnSp>
        <p:nvCxnSpPr>
          <p:cNvPr id="21" name="Straight Arrow Connector 20">
            <a:extLst>
              <a:ext uri="{FF2B5EF4-FFF2-40B4-BE49-F238E27FC236}">
                <a16:creationId xmlns:a16="http://schemas.microsoft.com/office/drawing/2014/main" id="{8B7EBFCD-694A-4689-BADD-5ED586141B7D}"/>
              </a:ext>
            </a:extLst>
          </p:cNvPr>
          <p:cNvCxnSpPr>
            <a:cxnSpLocks/>
          </p:cNvCxnSpPr>
          <p:nvPr/>
        </p:nvCxnSpPr>
        <p:spPr bwMode="auto">
          <a:xfrm flipV="1">
            <a:off x="4651963" y="2706509"/>
            <a:ext cx="428486" cy="14353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3AE0B18D-163B-4E13-8B25-AA507D6828A8}"/>
              </a:ext>
            </a:extLst>
          </p:cNvPr>
          <p:cNvCxnSpPr>
            <a:cxnSpLocks/>
          </p:cNvCxnSpPr>
          <p:nvPr/>
        </p:nvCxnSpPr>
        <p:spPr bwMode="auto">
          <a:xfrm>
            <a:off x="4636396" y="2939145"/>
            <a:ext cx="428486" cy="19629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3" name="TextBox 22">
            <a:extLst>
              <a:ext uri="{FF2B5EF4-FFF2-40B4-BE49-F238E27FC236}">
                <a16:creationId xmlns:a16="http://schemas.microsoft.com/office/drawing/2014/main" id="{EAC71551-D371-4C2E-89ED-2B8BA8AA8561}"/>
              </a:ext>
            </a:extLst>
          </p:cNvPr>
          <p:cNvSpPr txBox="1"/>
          <p:nvPr/>
        </p:nvSpPr>
        <p:spPr>
          <a:xfrm>
            <a:off x="5127671" y="2538042"/>
            <a:ext cx="1873876" cy="276999"/>
          </a:xfrm>
          <a:prstGeom prst="rect">
            <a:avLst/>
          </a:prstGeom>
          <a:noFill/>
        </p:spPr>
        <p:txBody>
          <a:bodyPr wrap="square" rtlCol="0">
            <a:spAutoFit/>
          </a:bodyPr>
          <a:lstStyle/>
          <a:p>
            <a:r>
              <a:rPr lang="en-US" sz="1200" dirty="0"/>
              <a:t>Residual Disease</a:t>
            </a:r>
          </a:p>
        </p:txBody>
      </p:sp>
      <p:sp>
        <p:nvSpPr>
          <p:cNvPr id="26" name="TextBox 25">
            <a:extLst>
              <a:ext uri="{FF2B5EF4-FFF2-40B4-BE49-F238E27FC236}">
                <a16:creationId xmlns:a16="http://schemas.microsoft.com/office/drawing/2014/main" id="{46390AFD-C1C3-43F8-9017-D8797A0F2A00}"/>
              </a:ext>
            </a:extLst>
          </p:cNvPr>
          <p:cNvSpPr txBox="1"/>
          <p:nvPr/>
        </p:nvSpPr>
        <p:spPr>
          <a:xfrm>
            <a:off x="5049322" y="3037294"/>
            <a:ext cx="2163650" cy="276999"/>
          </a:xfrm>
          <a:prstGeom prst="rect">
            <a:avLst/>
          </a:prstGeom>
          <a:noFill/>
        </p:spPr>
        <p:txBody>
          <a:bodyPr wrap="square" rtlCol="0">
            <a:spAutoFit/>
          </a:bodyPr>
          <a:lstStyle/>
          <a:p>
            <a:r>
              <a:rPr lang="en-US" sz="1200" dirty="0"/>
              <a:t>No Residual Disease</a:t>
            </a:r>
          </a:p>
        </p:txBody>
      </p:sp>
      <p:sp>
        <p:nvSpPr>
          <p:cNvPr id="27" name="TextBox 26">
            <a:extLst>
              <a:ext uri="{FF2B5EF4-FFF2-40B4-BE49-F238E27FC236}">
                <a16:creationId xmlns:a16="http://schemas.microsoft.com/office/drawing/2014/main" id="{6088A1AC-1E62-4A16-B4F1-D38B298B0CA9}"/>
              </a:ext>
            </a:extLst>
          </p:cNvPr>
          <p:cNvSpPr txBox="1"/>
          <p:nvPr/>
        </p:nvSpPr>
        <p:spPr>
          <a:xfrm>
            <a:off x="39981" y="2778277"/>
            <a:ext cx="1261055" cy="677108"/>
          </a:xfrm>
          <a:prstGeom prst="rect">
            <a:avLst/>
          </a:prstGeom>
          <a:noFill/>
        </p:spPr>
        <p:txBody>
          <a:bodyPr wrap="square" rtlCol="0">
            <a:spAutoFit/>
          </a:bodyPr>
          <a:lstStyle/>
          <a:p>
            <a:r>
              <a:rPr lang="en-US" sz="1400" dirty="0"/>
              <a:t>cT1c-4 N0-1</a:t>
            </a:r>
          </a:p>
          <a:p>
            <a:endParaRPr lang="en-US" dirty="0"/>
          </a:p>
        </p:txBody>
      </p:sp>
      <p:sp>
        <p:nvSpPr>
          <p:cNvPr id="32" name="TextBox 31">
            <a:extLst>
              <a:ext uri="{FF2B5EF4-FFF2-40B4-BE49-F238E27FC236}">
                <a16:creationId xmlns:a16="http://schemas.microsoft.com/office/drawing/2014/main" id="{6AEB735C-83D8-4348-8DD6-E6911E1545F1}"/>
              </a:ext>
            </a:extLst>
          </p:cNvPr>
          <p:cNvSpPr txBox="1"/>
          <p:nvPr/>
        </p:nvSpPr>
        <p:spPr>
          <a:xfrm>
            <a:off x="7001547" y="3004993"/>
            <a:ext cx="2009104" cy="461665"/>
          </a:xfrm>
          <a:prstGeom prst="rect">
            <a:avLst/>
          </a:prstGeom>
          <a:noFill/>
        </p:spPr>
        <p:txBody>
          <a:bodyPr wrap="square" rtlCol="0">
            <a:spAutoFit/>
          </a:bodyPr>
          <a:lstStyle/>
          <a:p>
            <a:r>
              <a:rPr lang="en-US" sz="1200" dirty="0"/>
              <a:t>Adjuvant HP to complete  12 months</a:t>
            </a:r>
          </a:p>
        </p:txBody>
      </p:sp>
      <p:sp>
        <p:nvSpPr>
          <p:cNvPr id="33" name="TextBox 32">
            <a:extLst>
              <a:ext uri="{FF2B5EF4-FFF2-40B4-BE49-F238E27FC236}">
                <a16:creationId xmlns:a16="http://schemas.microsoft.com/office/drawing/2014/main" id="{459729F2-7858-460F-B186-94A0EB06A632}"/>
              </a:ext>
            </a:extLst>
          </p:cNvPr>
          <p:cNvSpPr txBox="1"/>
          <p:nvPr/>
        </p:nvSpPr>
        <p:spPr>
          <a:xfrm>
            <a:off x="6939033" y="2438222"/>
            <a:ext cx="1964028" cy="461665"/>
          </a:xfrm>
          <a:prstGeom prst="rect">
            <a:avLst/>
          </a:prstGeom>
          <a:noFill/>
        </p:spPr>
        <p:txBody>
          <a:bodyPr wrap="square" rtlCol="0">
            <a:spAutoFit/>
          </a:bodyPr>
          <a:lstStyle/>
          <a:p>
            <a:r>
              <a:rPr lang="en-US" sz="1200" dirty="0"/>
              <a:t>Adjuvant TDM-1 every 3 weeks x 14 cycles</a:t>
            </a:r>
          </a:p>
        </p:txBody>
      </p:sp>
      <p:cxnSp>
        <p:nvCxnSpPr>
          <p:cNvPr id="35" name="Straight Arrow Connector 34">
            <a:extLst>
              <a:ext uri="{FF2B5EF4-FFF2-40B4-BE49-F238E27FC236}">
                <a16:creationId xmlns:a16="http://schemas.microsoft.com/office/drawing/2014/main" id="{1E726F10-0BFF-4CA6-9884-DE476D7D126D}"/>
              </a:ext>
            </a:extLst>
          </p:cNvPr>
          <p:cNvCxnSpPr/>
          <p:nvPr/>
        </p:nvCxnSpPr>
        <p:spPr bwMode="auto">
          <a:xfrm>
            <a:off x="6582983" y="3172304"/>
            <a:ext cx="41856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658E3493-603E-4304-AE08-83F937604030}"/>
              </a:ext>
            </a:extLst>
          </p:cNvPr>
          <p:cNvCxnSpPr/>
          <p:nvPr/>
        </p:nvCxnSpPr>
        <p:spPr bwMode="auto">
          <a:xfrm>
            <a:off x="6475393" y="2675449"/>
            <a:ext cx="41856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4" name="TextBox 53">
            <a:extLst>
              <a:ext uri="{FF2B5EF4-FFF2-40B4-BE49-F238E27FC236}">
                <a16:creationId xmlns:a16="http://schemas.microsoft.com/office/drawing/2014/main" id="{DCDB4F5F-D417-4A89-BCFF-0F9E21FC2A40}"/>
              </a:ext>
            </a:extLst>
          </p:cNvPr>
          <p:cNvSpPr txBox="1"/>
          <p:nvPr/>
        </p:nvSpPr>
        <p:spPr>
          <a:xfrm>
            <a:off x="3578717" y="1263259"/>
            <a:ext cx="4704008" cy="461665"/>
          </a:xfrm>
          <a:prstGeom prst="rect">
            <a:avLst/>
          </a:prstGeom>
          <a:noFill/>
        </p:spPr>
        <p:txBody>
          <a:bodyPr wrap="square">
            <a:spAutoFit/>
          </a:bodyPr>
          <a:lstStyle/>
          <a:p>
            <a:r>
              <a:rPr lang="en-US" sz="1200" dirty="0"/>
              <a:t>Adjuvant Paclitaxel IV weekly x 12 + Herceptin every 3 weeks </a:t>
            </a:r>
          </a:p>
          <a:p>
            <a:r>
              <a:rPr lang="en-US" sz="1200" dirty="0"/>
              <a:t>to complete  12 months</a:t>
            </a:r>
          </a:p>
        </p:txBody>
      </p:sp>
      <p:cxnSp>
        <p:nvCxnSpPr>
          <p:cNvPr id="55" name="Straight Arrow Connector 54">
            <a:extLst>
              <a:ext uri="{FF2B5EF4-FFF2-40B4-BE49-F238E27FC236}">
                <a16:creationId xmlns:a16="http://schemas.microsoft.com/office/drawing/2014/main" id="{6DDB2EB7-9D6C-4077-9B48-796E97AEAB0F}"/>
              </a:ext>
            </a:extLst>
          </p:cNvPr>
          <p:cNvCxnSpPr/>
          <p:nvPr/>
        </p:nvCxnSpPr>
        <p:spPr bwMode="auto">
          <a:xfrm>
            <a:off x="1212785" y="1410236"/>
            <a:ext cx="41856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6" name="Straight Arrow Connector 55">
            <a:extLst>
              <a:ext uri="{FF2B5EF4-FFF2-40B4-BE49-F238E27FC236}">
                <a16:creationId xmlns:a16="http://schemas.microsoft.com/office/drawing/2014/main" id="{CAB87464-9D06-42AA-8ED8-B921BFB49385}"/>
              </a:ext>
            </a:extLst>
          </p:cNvPr>
          <p:cNvCxnSpPr/>
          <p:nvPr/>
        </p:nvCxnSpPr>
        <p:spPr bwMode="auto">
          <a:xfrm>
            <a:off x="3111322" y="1414528"/>
            <a:ext cx="41856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7" name="TextBox 56">
            <a:extLst>
              <a:ext uri="{FF2B5EF4-FFF2-40B4-BE49-F238E27FC236}">
                <a16:creationId xmlns:a16="http://schemas.microsoft.com/office/drawing/2014/main" id="{EBFBB24E-854F-48F9-918E-7F2796499F9D}"/>
              </a:ext>
            </a:extLst>
          </p:cNvPr>
          <p:cNvSpPr txBox="1"/>
          <p:nvPr/>
        </p:nvSpPr>
        <p:spPr>
          <a:xfrm>
            <a:off x="932669" y="3982758"/>
            <a:ext cx="3214329" cy="215444"/>
          </a:xfrm>
          <a:prstGeom prst="rect">
            <a:avLst/>
          </a:prstGeom>
          <a:noFill/>
        </p:spPr>
        <p:txBody>
          <a:bodyPr wrap="square" rtlCol="0">
            <a:spAutoFit/>
          </a:bodyPr>
          <a:lstStyle/>
          <a:p>
            <a:pPr algn="ctr"/>
            <a:r>
              <a:rPr lang="en-US" sz="800" dirty="0"/>
              <a:t>*Perjeta is usually added for tumors &gt;2cm or node positive</a:t>
            </a:r>
          </a:p>
        </p:txBody>
      </p:sp>
    </p:spTree>
    <p:extLst>
      <p:ext uri="{BB962C8B-B14F-4D97-AF65-F5344CB8AC3E}">
        <p14:creationId xmlns:p14="http://schemas.microsoft.com/office/powerpoint/2010/main" val="9009471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FA263D-AE6A-4C87-ACFF-D0BEE0EE10FB}"/>
              </a:ext>
            </a:extLst>
          </p:cNvPr>
          <p:cNvPicPr>
            <a:picLocks noChangeAspect="1"/>
          </p:cNvPicPr>
          <p:nvPr/>
        </p:nvPicPr>
        <p:blipFill rotWithShape="1">
          <a:blip r:embed="rId2"/>
          <a:srcRect b="38867"/>
          <a:stretch/>
        </p:blipFill>
        <p:spPr>
          <a:xfrm>
            <a:off x="1115042" y="537411"/>
            <a:ext cx="6512863" cy="3147279"/>
          </a:xfrm>
          <a:prstGeom prst="rect">
            <a:avLst/>
          </a:prstGeom>
        </p:spPr>
      </p:pic>
    </p:spTree>
    <p:extLst>
      <p:ext uri="{BB962C8B-B14F-4D97-AF65-F5344CB8AC3E}">
        <p14:creationId xmlns:p14="http://schemas.microsoft.com/office/powerpoint/2010/main" val="13531490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4FC50D-2917-4229-954F-DB552ECE6C7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750BE8D-C4B3-43B9-9EFD-DEB036C1D2E7}"/>
              </a:ext>
            </a:extLst>
          </p:cNvPr>
          <p:cNvPicPr>
            <a:picLocks noChangeAspect="1"/>
          </p:cNvPicPr>
          <p:nvPr/>
        </p:nvPicPr>
        <p:blipFill>
          <a:blip r:embed="rId2"/>
          <a:stretch>
            <a:fillRect/>
          </a:stretch>
        </p:blipFill>
        <p:spPr>
          <a:xfrm>
            <a:off x="592555" y="374835"/>
            <a:ext cx="7675956" cy="3499333"/>
          </a:xfrm>
          <a:prstGeom prst="rect">
            <a:avLst/>
          </a:prstGeom>
        </p:spPr>
      </p:pic>
    </p:spTree>
    <p:extLst>
      <p:ext uri="{BB962C8B-B14F-4D97-AF65-F5344CB8AC3E}">
        <p14:creationId xmlns:p14="http://schemas.microsoft.com/office/powerpoint/2010/main" val="15701977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69F3E1-7D9F-433D-8EBC-336C366ECD6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DE930D9C-8F96-4EFF-8CCF-BDA19F6BD1B3}"/>
              </a:ext>
            </a:extLst>
          </p:cNvPr>
          <p:cNvPicPr>
            <a:picLocks noChangeAspect="1"/>
          </p:cNvPicPr>
          <p:nvPr/>
        </p:nvPicPr>
        <p:blipFill rotWithShape="1">
          <a:blip r:embed="rId2"/>
          <a:srcRect b="25788"/>
          <a:stretch/>
        </p:blipFill>
        <p:spPr>
          <a:xfrm>
            <a:off x="1274199" y="392121"/>
            <a:ext cx="5626017" cy="3698017"/>
          </a:xfrm>
          <a:prstGeom prst="rect">
            <a:avLst/>
          </a:prstGeom>
        </p:spPr>
      </p:pic>
      <p:pic>
        <p:nvPicPr>
          <p:cNvPr id="6" name="Picture 5">
            <a:extLst>
              <a:ext uri="{FF2B5EF4-FFF2-40B4-BE49-F238E27FC236}">
                <a16:creationId xmlns:a16="http://schemas.microsoft.com/office/drawing/2014/main" id="{A81DDBD5-3920-42C7-9260-75CDFB48CCE4}"/>
              </a:ext>
            </a:extLst>
          </p:cNvPr>
          <p:cNvPicPr>
            <a:picLocks noChangeAspect="1"/>
          </p:cNvPicPr>
          <p:nvPr/>
        </p:nvPicPr>
        <p:blipFill rotWithShape="1">
          <a:blip r:embed="rId2"/>
          <a:srcRect t="76187" r="33165"/>
          <a:stretch/>
        </p:blipFill>
        <p:spPr>
          <a:xfrm>
            <a:off x="6283254" y="3400927"/>
            <a:ext cx="2860746" cy="902786"/>
          </a:xfrm>
          <a:prstGeom prst="rect">
            <a:avLst/>
          </a:prstGeom>
        </p:spPr>
      </p:pic>
    </p:spTree>
    <p:extLst>
      <p:ext uri="{BB962C8B-B14F-4D97-AF65-F5344CB8AC3E}">
        <p14:creationId xmlns:p14="http://schemas.microsoft.com/office/powerpoint/2010/main" val="3615039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204F327-071A-42A5-A5B6-80C59BE0F3F8}"/>
              </a:ext>
            </a:extLst>
          </p:cNvPr>
          <p:cNvPicPr>
            <a:picLocks noGrp="1" noChangeAspect="1"/>
          </p:cNvPicPr>
          <p:nvPr>
            <p:ph idx="1"/>
          </p:nvPr>
        </p:nvPicPr>
        <p:blipFill>
          <a:blip r:embed="rId2"/>
          <a:stretch>
            <a:fillRect/>
          </a:stretch>
        </p:blipFill>
        <p:spPr>
          <a:xfrm>
            <a:off x="1339516" y="253876"/>
            <a:ext cx="5706432" cy="3923172"/>
          </a:xfrm>
        </p:spPr>
      </p:pic>
    </p:spTree>
    <p:extLst>
      <p:ext uri="{BB962C8B-B14F-4D97-AF65-F5344CB8AC3E}">
        <p14:creationId xmlns:p14="http://schemas.microsoft.com/office/powerpoint/2010/main" val="30351361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D78A15-38B8-4D63-A6E6-163052677348}"/>
              </a:ext>
            </a:extLst>
          </p:cNvPr>
          <p:cNvPicPr>
            <a:picLocks noChangeAspect="1"/>
          </p:cNvPicPr>
          <p:nvPr/>
        </p:nvPicPr>
        <p:blipFill>
          <a:blip r:embed="rId3"/>
          <a:stretch>
            <a:fillRect/>
          </a:stretch>
        </p:blipFill>
        <p:spPr>
          <a:xfrm>
            <a:off x="1577663" y="132080"/>
            <a:ext cx="5518597" cy="4187075"/>
          </a:xfrm>
          <a:prstGeom prst="rect">
            <a:avLst/>
          </a:prstGeom>
        </p:spPr>
      </p:pic>
    </p:spTree>
    <p:extLst>
      <p:ext uri="{BB962C8B-B14F-4D97-AF65-F5344CB8AC3E}">
        <p14:creationId xmlns:p14="http://schemas.microsoft.com/office/powerpoint/2010/main" val="10894569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79549" y="1066784"/>
            <a:ext cx="6400800" cy="2204975"/>
          </a:xfrm>
        </p:spPr>
        <p:txBody>
          <a:bodyPr/>
          <a:lstStyle/>
          <a:p>
            <a:pPr marL="342900" indent="-342900" algn="l" rtl="0" fontAlgn="base">
              <a:buFont typeface="Arial" panose="020B0604020202020204" pitchFamily="34" charset="0"/>
              <a:buChar char="•"/>
            </a:pPr>
            <a:r>
              <a:rPr lang="en-US" sz="2400" b="0" i="0" dirty="0">
                <a:solidFill>
                  <a:srgbClr val="000000"/>
                </a:solidFill>
                <a:effectLst/>
                <a:latin typeface="Calibri" panose="020F0502020204030204" pitchFamily="34" charset="0"/>
              </a:rPr>
              <a:t>APHINITY (ESMO 22 plenary VP6-2022) </a:t>
            </a:r>
          </a:p>
          <a:p>
            <a:pPr marL="342900" indent="-342900" algn="l" rtl="0" fontAlgn="base">
              <a:buFont typeface="Arial" panose="020B0604020202020204" pitchFamily="34" charset="0"/>
              <a:buChar char="•"/>
            </a:pPr>
            <a:r>
              <a:rPr lang="en-US" sz="2400" b="0" i="0" dirty="0">
                <a:solidFill>
                  <a:srgbClr val="000000"/>
                </a:solidFill>
                <a:effectLst/>
                <a:latin typeface="Calibri" panose="020F0502020204030204" pitchFamily="34" charset="0"/>
              </a:rPr>
              <a:t>KATHERINE</a:t>
            </a:r>
            <a:endParaRPr lang="en-US" sz="2400" b="0" i="0" dirty="0">
              <a:effectLst/>
              <a:latin typeface="Calibri" panose="020F0502020204030204" pitchFamily="34" charset="0"/>
            </a:endParaRPr>
          </a:p>
          <a:p>
            <a:pPr marL="342900" indent="-342900" algn="l" rtl="0" fontAlgn="base">
              <a:buFont typeface="Arial" panose="020B0604020202020204" pitchFamily="34" charset="0"/>
              <a:buChar char="•"/>
            </a:pPr>
            <a:r>
              <a:rPr lang="en-US" sz="2400" b="0" i="0" dirty="0" err="1">
                <a:solidFill>
                  <a:srgbClr val="000000"/>
                </a:solidFill>
                <a:effectLst/>
                <a:latin typeface="Calibri" panose="020F0502020204030204" pitchFamily="34" charset="0"/>
              </a:rPr>
              <a:t>PHranceSCa</a:t>
            </a:r>
            <a:endParaRPr lang="en-US" sz="2400" b="0" i="0" dirty="0">
              <a:solidFill>
                <a:srgbClr val="000000"/>
              </a:solidFill>
              <a:effectLst/>
              <a:latin typeface="Calibri" panose="020F0502020204030204" pitchFamily="34" charset="0"/>
            </a:endParaRPr>
          </a:p>
          <a:p>
            <a:pPr marL="342900" indent="-342900" algn="l" rtl="0" fontAlgn="base">
              <a:buFont typeface="Arial" panose="020B0604020202020204" pitchFamily="34" charset="0"/>
              <a:buChar char="•"/>
            </a:pPr>
            <a:r>
              <a:rPr lang="en-US" sz="2400" b="0" i="0" dirty="0" err="1">
                <a:solidFill>
                  <a:srgbClr val="000000"/>
                </a:solidFill>
                <a:effectLst/>
                <a:latin typeface="Calibri" panose="020F0502020204030204" pitchFamily="34" charset="0"/>
              </a:rPr>
              <a:t>FeDeriCa</a:t>
            </a:r>
            <a:r>
              <a:rPr lang="en-US" sz="2400" b="0" i="0" dirty="0">
                <a:solidFill>
                  <a:srgbClr val="000000"/>
                </a:solidFill>
                <a:effectLst/>
                <a:latin typeface="Calibri" panose="020F0502020204030204" pitchFamily="34" charset="0"/>
              </a:rPr>
              <a:t> </a:t>
            </a:r>
            <a:endParaRPr lang="en-US" sz="2400" b="0" i="0" dirty="0">
              <a:effectLst/>
              <a:latin typeface="Calibri" panose="020F0502020204030204" pitchFamily="34" charset="0"/>
            </a:endParaRPr>
          </a:p>
        </p:txBody>
      </p:sp>
      <p:sp>
        <p:nvSpPr>
          <p:cNvPr id="4" name="Title 3"/>
          <p:cNvSpPr>
            <a:spLocks noGrp="1"/>
          </p:cNvSpPr>
          <p:nvPr>
            <p:ph type="title"/>
          </p:nvPr>
        </p:nvSpPr>
        <p:spPr>
          <a:xfrm>
            <a:off x="0" y="279848"/>
            <a:ext cx="9144000" cy="786936"/>
          </a:xfrm>
        </p:spPr>
        <p:txBody>
          <a:bodyPr/>
          <a:lstStyle/>
          <a:p>
            <a:pPr rtl="0" fontAlgn="base"/>
            <a:r>
              <a:rPr lang="en-US" sz="2400" b="1" i="0" dirty="0">
                <a:solidFill>
                  <a:srgbClr val="000000"/>
                </a:solidFill>
                <a:effectLst/>
                <a:latin typeface="Calibri" panose="020F0502020204030204" pitchFamily="34" charset="0"/>
              </a:rPr>
              <a:t>Managing HER2+ Early Breast Cancer</a:t>
            </a:r>
            <a:r>
              <a:rPr lang="en-US" sz="2400" b="0" i="0" dirty="0">
                <a:solidFill>
                  <a:srgbClr val="000000"/>
                </a:solidFill>
                <a:effectLst/>
                <a:latin typeface="Calibri" panose="020F0502020204030204" pitchFamily="34" charset="0"/>
              </a:rPr>
              <a:t> </a:t>
            </a:r>
            <a:endParaRPr lang="en-US" sz="2400" b="0" i="0" dirty="0">
              <a:effectLst/>
            </a:endParaRPr>
          </a:p>
        </p:txBody>
      </p:sp>
    </p:spTree>
    <p:extLst>
      <p:ext uri="{BB962C8B-B14F-4D97-AF65-F5344CB8AC3E}">
        <p14:creationId xmlns:p14="http://schemas.microsoft.com/office/powerpoint/2010/main" val="10669350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5DAC3F-13AB-46E7-8F34-0AA229403CBA}">
  <ds:schemaRefs>
    <ds:schemaRef ds:uri="5d185315-3185-4f85-882e-9624ef9185a2"/>
    <ds:schemaRef ds:uri="bd2a530d-6ddd-4962-a7b9-5fc3be46ea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7D2C464-C771-4E2C-A4E0-A9031062A07A}">
  <ds:schemaRefs>
    <ds:schemaRef ds:uri="http://schemas.microsoft.com/sharepoint/v3/contenttype/forms"/>
  </ds:schemaRefs>
</ds:datastoreItem>
</file>

<file path=customXml/itemProps3.xml><?xml version="1.0" encoding="utf-8"?>
<ds:datastoreItem xmlns:ds="http://schemas.openxmlformats.org/officeDocument/2006/customXml" ds:itemID="{6BEC0C9A-B742-4687-A9CB-8B149E7DD7A8}">
  <ds:schemaRefs>
    <ds:schemaRef ds:uri="5d185315-3185-4f85-882e-9624ef9185a2"/>
    <ds:schemaRef ds:uri="bd2a530d-6ddd-4962-a7b9-5fc3be46eae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159</Slides>
  <Notes>72</Notes>
  <HiddenSlides>0</HiddenSlides>
  <ScaleCrop>false</ScaleCrop>
  <HeadingPairs>
    <vt:vector size="4" baseType="variant">
      <vt:variant>
        <vt:lpstr>Theme</vt:lpstr>
      </vt:variant>
      <vt:variant>
        <vt:i4>7</vt:i4>
      </vt:variant>
      <vt:variant>
        <vt:lpstr>Slide Titles</vt:lpstr>
      </vt:variant>
      <vt:variant>
        <vt:i4>159</vt:i4>
      </vt:variant>
    </vt:vector>
  </HeadingPairs>
  <TitlesOfParts>
    <vt:vector size="166" baseType="lpstr">
      <vt:lpstr>MLC2015_PPT_Slides</vt:lpstr>
      <vt:lpstr>Custom Design</vt:lpstr>
      <vt:lpstr>1_Custom Design</vt:lpstr>
      <vt:lpstr>MLC2015_PPT_Slides</vt:lpstr>
      <vt:lpstr>1_Office Theme</vt:lpstr>
      <vt:lpstr>Office Theme</vt:lpstr>
      <vt:lpstr>MLC2015_PPT_Slides</vt:lpstr>
      <vt:lpstr>PowerPoint Presentation</vt:lpstr>
      <vt:lpstr>Welcome</vt:lpstr>
      <vt:lpstr>Thank You to Our Supporters:</vt:lpstr>
      <vt:lpstr>PowerPoint Presentation</vt:lpstr>
      <vt:lpstr>PowerPoint Presentation</vt:lpstr>
      <vt:lpstr>PowerPoint Presentation</vt:lpstr>
      <vt:lpstr>Program Chair</vt:lpstr>
      <vt:lpstr>PowerPoint Presentation</vt:lpstr>
      <vt:lpstr>Metastatic Breast Cancer(MBC):  Endocrine therapy</vt:lpstr>
      <vt:lpstr>CDK 4/6 Inhibitors in MBC</vt:lpstr>
      <vt:lpstr>CDK 4/6 Inhibitors in MBC</vt:lpstr>
      <vt:lpstr>NCCN Guidelines 2023 HR(+) MBC preferred regimens</vt:lpstr>
      <vt:lpstr>Are CDK 4/6 Inhibitors the same or different?</vt:lpstr>
      <vt:lpstr>CDK4/6 inhibitor side effects</vt:lpstr>
      <vt:lpstr>1st line HR(+) MBC </vt:lpstr>
      <vt:lpstr>CDK 4/6 studies - 1st line MBC </vt:lpstr>
      <vt:lpstr>MONALEESA - 7</vt:lpstr>
      <vt:lpstr>MONALEESA - 7</vt:lpstr>
      <vt:lpstr>MONALEESA - 7</vt:lpstr>
      <vt:lpstr>MONALEESA - 7</vt:lpstr>
      <vt:lpstr>MONALEESA - 7</vt:lpstr>
      <vt:lpstr>MONALEESA - 7</vt:lpstr>
      <vt:lpstr>MONALEESA - 7</vt:lpstr>
      <vt:lpstr>MONALEESA - 7</vt:lpstr>
      <vt:lpstr>2nd line MBC </vt:lpstr>
      <vt:lpstr>MONARCH 2</vt:lpstr>
      <vt:lpstr>MONARCH 2</vt:lpstr>
      <vt:lpstr>MONARCH 2</vt:lpstr>
      <vt:lpstr>PALOMA – 3 </vt:lpstr>
      <vt:lpstr>PALOMA – 3 </vt:lpstr>
      <vt:lpstr>PALOMA – 3 </vt:lpstr>
      <vt:lpstr>Case Discussion </vt:lpstr>
      <vt:lpstr>RIGHT CHOICE</vt:lpstr>
      <vt:lpstr>Case Discussion </vt:lpstr>
      <vt:lpstr>MAINTAIN trial</vt:lpstr>
      <vt:lpstr>PACE trial</vt:lpstr>
      <vt:lpstr>postMONARCH</vt:lpstr>
      <vt:lpstr>Case Discussion </vt:lpstr>
      <vt:lpstr>SONIA trial </vt:lpstr>
      <vt:lpstr>SONIA trial: PFS2 </vt:lpstr>
      <vt:lpstr>SONIA trial: OS </vt:lpstr>
      <vt:lpstr>PowerPoint Presentation</vt:lpstr>
      <vt:lpstr>Beyond CDK4/6 Inhibitors in Breast Cancer</vt:lpstr>
      <vt:lpstr>Disclosures</vt:lpstr>
      <vt:lpstr>Capivasertib and fulvestrant for patients with aromatase inhibitor-resistant hormone receptor-positive/human epidermal growth factor receptor 2-negative advanced breast cancer: Results from the Phase III CAPItello-291 trial</vt:lpstr>
      <vt:lpstr>Background and overview of capivasertib</vt:lpstr>
      <vt:lpstr>CAPItello­291: Study overview</vt:lpstr>
      <vt:lpstr>Baseline and tumor characteristics</vt:lpstr>
      <vt:lpstr>Prior treatments</vt:lpstr>
      <vt:lpstr>AKT pathway alterations</vt:lpstr>
      <vt:lpstr>Dual­primary endpoint: Investigator ­assessed PFS in the overall population</vt:lpstr>
      <vt:lpstr>Dual­primary endpoint: Investigator ­assessed PFS in the AKT pathway ­altered population</vt:lpstr>
      <vt:lpstr>Investigator­ assessed PFS by subgroup: Overall population</vt:lpstr>
      <vt:lpstr>Overall survival at 28% maturity overall</vt:lpstr>
      <vt:lpstr>CAPItello-291 Adverse Events</vt:lpstr>
      <vt:lpstr>CAPItello­291: Conclusions</vt:lpstr>
      <vt:lpstr>PowerPoint Presentation</vt:lpstr>
      <vt:lpstr>HR+ PIK3CA-Mutated Disease</vt:lpstr>
      <vt:lpstr>PowerPoint Presentation</vt:lpstr>
      <vt:lpstr>PowerPoint Presentation</vt:lpstr>
      <vt:lpstr>Alpelisib + ET (Fulvestrant vs Letrozole) in PIK3CA-Mutated ABC</vt:lpstr>
      <vt:lpstr>Lessons Learned From SOLAR-1 and BYLieve Trials</vt:lpstr>
      <vt:lpstr>Selective Estrogen Receptor Down Regulators or Degraders (SERDs)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Managing HER2+ Early Breast Cancer </vt:lpstr>
      <vt:lpstr>Managing HER2+ Early Breast Cancer </vt:lpstr>
      <vt:lpstr>PowerPoint Presentation</vt:lpstr>
      <vt:lpstr>PowerPoint Presentation</vt:lpstr>
      <vt:lpstr>PowerPoint Presentation</vt:lpstr>
      <vt:lpstr>PowerPoint Presentation</vt:lpstr>
      <vt:lpstr>PowerPoint Presentation</vt:lpstr>
      <vt:lpstr>Managing HER2+ Early Breast Cancer </vt:lpstr>
      <vt:lpstr>PowerPoint Presentation</vt:lpstr>
      <vt:lpstr>APHINITY TRIAL</vt:lpstr>
      <vt:lpstr>APHINITY TRIAL</vt:lpstr>
      <vt:lpstr>APHINITY TRIAL</vt:lpstr>
      <vt:lpstr>APHINITY TRIAL</vt:lpstr>
      <vt:lpstr>KATHERINE TRIAL</vt:lpstr>
      <vt:lpstr>KATHERINE TRIAL</vt:lpstr>
      <vt:lpstr>KATHERINE TRIAL</vt:lpstr>
      <vt:lpstr>PHranceSCa TRIAL</vt:lpstr>
      <vt:lpstr>PHranceSCa TRIAL</vt:lpstr>
      <vt:lpstr>PHranceSCa TRIAL</vt:lpstr>
      <vt:lpstr>PHranceSCa TRIAL</vt:lpstr>
      <vt:lpstr>PHranceSCa TRIAL</vt:lpstr>
      <vt:lpstr>Antibody-Drug Conjugates (ADCs) in  HER2+ Metastatic Breast Cancer </vt:lpstr>
      <vt:lpstr>Antibody-Drug Conjugates (ADCs) in HER2+ Breast Cancer  </vt:lpstr>
      <vt:lpstr>DESTINY-Breast 02 (SABCS 22 abstract GS2-01)</vt:lpstr>
      <vt:lpstr>DESTINY-Breast 02 (SABCS 22 abstr GS2-01) </vt:lpstr>
      <vt:lpstr>DESTINY-Breast03 (SABCS 22 Abstract GS2-02)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Updates in Triple Negative Breast Cancer and Immunotherapy </vt:lpstr>
      <vt:lpstr>PowerPoint Presentation</vt:lpstr>
      <vt:lpstr>Neoadjuvant Therapy </vt:lpstr>
      <vt:lpstr>Keynote-522</vt:lpstr>
      <vt:lpstr>KEYNOTE-522: Results EFS</vt:lpstr>
      <vt:lpstr>              </vt:lpstr>
      <vt:lpstr>Neoadjuvant Therapy </vt:lpstr>
      <vt:lpstr>NeoPACT</vt:lpstr>
      <vt:lpstr>Neoadjuvant Therapy </vt:lpstr>
      <vt:lpstr>PowerPoint Presentation</vt:lpstr>
      <vt:lpstr>Metastatic TNBC (mTNBC):  </vt:lpstr>
      <vt:lpstr>Keynote-355</vt:lpstr>
      <vt:lpstr>PowerPoint Presentation</vt:lpstr>
      <vt:lpstr>Metastatic TNBC (mTNBC):  Expanded treatment options </vt:lpstr>
      <vt:lpstr>Anti-body Drug Conjugates and mTNBC</vt:lpstr>
      <vt:lpstr>                 </vt:lpstr>
      <vt:lpstr>ASCENT</vt:lpstr>
      <vt:lpstr>PowerPoint Presentation</vt:lpstr>
      <vt:lpstr>Overview of HER family</vt:lpstr>
      <vt:lpstr> Trastuzumab Deruxtecan</vt:lpstr>
      <vt:lpstr>Destiny Breast-04 </vt:lpstr>
      <vt:lpstr>PowerPoint Presentation</vt:lpstr>
      <vt:lpstr>PowerPoint Presentation</vt:lpstr>
      <vt:lpstr>                   </vt:lpstr>
      <vt:lpstr>PowerPoint Presentation</vt:lpstr>
      <vt:lpstr>   </vt:lpstr>
      <vt:lpstr>        </vt:lpstr>
      <vt:lpstr> </vt:lpstr>
      <vt:lpstr>      </vt:lpstr>
      <vt:lpstr>       </vt:lpstr>
      <vt:lpstr>PowerPoint Presentation</vt:lpstr>
      <vt:lpstr>PowerPoint Presentation</vt:lpstr>
      <vt:lpstr>Thank You to Our Supporters:</vt:lpstr>
      <vt:lpstr>Concluding Remarks</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revision>15</cp:revision>
  <dcterms:modified xsi:type="dcterms:W3CDTF">2023-08-15T20:36:34Z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