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3.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7.xml"/>
  <Override ContentType="application/vnd.openxmlformats-officedocument.presentationml.slideMaster+xml" PartName="/ppt/slideMasters/slideMaster5.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14.xml"/>
  <Override ContentType="application/vnd.openxmlformats-officedocument.presentationml.slideMaster+xml" PartName="/ppt/slideMasters/slideMaster12.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14.xml"/>
  <Override ContentType="application/vnd.openxmlformats-officedocument.theme+xml" PartName="/ppt/theme/theme6.xml"/>
  <Override ContentType="application/vnd.openxmlformats-officedocument.theme+xml" PartName="/ppt/theme/theme3.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15.xml"/>
  <Override ContentType="application/vnd.openxmlformats-officedocument.theme+xml" PartName="/ppt/theme/theme9.xml"/>
  <Override ContentType="application/vnd.openxmlformats-officedocument.theme+xml" PartName="/ppt/theme/theme13.xml"/>
  <Override ContentType="application/vnd.openxmlformats-officedocument.theme+xml" PartName="/ppt/theme/theme7.xml"/>
  <Override ContentType="application/vnd.openxmlformats-officedocument.theme+xml" PartName="/ppt/theme/theme2.xml"/>
  <Override ContentType="application/vnd.openxmlformats-officedocument.theme+xml" PartName="/ppt/theme/theme4.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04" r:id="rId5"/>
    <p:sldMasterId id="2147483805" r:id="rId6"/>
    <p:sldMasterId id="2147483806" r:id="rId7"/>
    <p:sldMasterId id="2147483807" r:id="rId8"/>
    <p:sldMasterId id="2147483808" r:id="rId9"/>
    <p:sldMasterId id="2147483809" r:id="rId10"/>
    <p:sldMasterId id="2147483810" r:id="rId11"/>
    <p:sldMasterId id="2147483811" r:id="rId12"/>
    <p:sldMasterId id="2147483812" r:id="rId13"/>
    <p:sldMasterId id="2147483813" r:id="rId14"/>
    <p:sldMasterId id="2147483814" r:id="rId15"/>
    <p:sldMasterId id="2147483815" r:id="rId16"/>
    <p:sldMasterId id="2147483816" r:id="rId17"/>
    <p:sldMasterId id="2147483817" r:id="rId18"/>
  </p:sldMasterIdLst>
  <p:notesMasterIdLst>
    <p:notesMasterId r:id="rId19"/>
  </p:notesMasterIdLst>
  <p:sldIdLst>
    <p:sldId id="256" r:id="rId20"/>
    <p:sldId id="257" r:id="rId21"/>
    <p:sldId id="258" r:id="rId22"/>
    <p:sldId id="259" r:id="rId23"/>
    <p:sldId id="260" r:id="rId24"/>
    <p:sldId id="261" r:id="rId25"/>
    <p:sldId id="262"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284" r:id="rId48"/>
    <p:sldId id="285" r:id="rId49"/>
    <p:sldId id="286" r:id="rId50"/>
    <p:sldId id="287" r:id="rId51"/>
    <p:sldId id="288" r:id="rId52"/>
    <p:sldId id="289" r:id="rId53"/>
    <p:sldId id="290" r:id="rId54"/>
    <p:sldId id="291" r:id="rId55"/>
    <p:sldId id="292" r:id="rId56"/>
    <p:sldId id="293" r:id="rId57"/>
    <p:sldId id="294" r:id="rId58"/>
    <p:sldId id="295" r:id="rId59"/>
    <p:sldId id="296" r:id="rId60"/>
    <p:sldId id="297" r:id="rId61"/>
    <p:sldId id="298" r:id="rId62"/>
    <p:sldId id="299" r:id="rId63"/>
    <p:sldId id="300" r:id="rId64"/>
    <p:sldId id="301" r:id="rId65"/>
    <p:sldId id="302" r:id="rId66"/>
    <p:sldId id="303" r:id="rId67"/>
    <p:sldId id="304" r:id="rId68"/>
    <p:sldId id="305" r:id="rId69"/>
    <p:sldId id="306" r:id="rId70"/>
    <p:sldId id="307" r:id="rId71"/>
    <p:sldId id="308" r:id="rId72"/>
    <p:sldId id="309" r:id="rId73"/>
    <p:sldId id="310" r:id="rId74"/>
    <p:sldId id="311" r:id="rId75"/>
    <p:sldId id="312" r:id="rId76"/>
    <p:sldId id="313" r:id="rId77"/>
    <p:sldId id="314" r:id="rId78"/>
    <p:sldId id="315" r:id="rId79"/>
    <p:sldId id="316" r:id="rId80"/>
    <p:sldId id="317" r:id="rId81"/>
    <p:sldId id="318" r:id="rId82"/>
    <p:sldId id="319" r:id="rId83"/>
    <p:sldId id="320" r:id="rId84"/>
    <p:sldId id="321" r:id="rId85"/>
    <p:sldId id="322" r:id="rId86"/>
    <p:sldId id="323" r:id="rId87"/>
    <p:sldId id="324" r:id="rId88"/>
    <p:sldId id="325" r:id="rId89"/>
    <p:sldId id="326" r:id="rId90"/>
    <p:sldId id="327" r:id="rId91"/>
    <p:sldId id="328" r:id="rId92"/>
    <p:sldId id="329" r:id="rId93"/>
    <p:sldId id="330" r:id="rId94"/>
    <p:sldId id="331" r:id="rId95"/>
    <p:sldId id="332" r:id="rId96"/>
    <p:sldId id="333" r:id="rId97"/>
    <p:sldId id="334" r:id="rId98"/>
    <p:sldId id="335" r:id="rId99"/>
    <p:sldId id="336" r:id="rId100"/>
    <p:sldId id="337" r:id="rId101"/>
    <p:sldId id="338" r:id="rId102"/>
    <p:sldId id="339" r:id="rId103"/>
    <p:sldId id="340" r:id="rId104"/>
    <p:sldId id="341" r:id="rId105"/>
    <p:sldId id="342" r:id="rId106"/>
    <p:sldId id="343" r:id="rId107"/>
    <p:sldId id="344" r:id="rId108"/>
    <p:sldId id="345" r:id="rId109"/>
    <p:sldId id="346" r:id="rId110"/>
    <p:sldId id="347" r:id="rId111"/>
    <p:sldId id="348" r:id="rId112"/>
    <p:sldId id="349" r:id="rId113"/>
    <p:sldId id="350" r:id="rId114"/>
    <p:sldId id="351" r:id="rId115"/>
    <p:sldId id="352" r:id="rId116"/>
    <p:sldId id="353" r:id="rId117"/>
    <p:sldId id="354" r:id="rId118"/>
    <p:sldId id="355" r:id="rId119"/>
    <p:sldId id="356" r:id="rId120"/>
    <p:sldId id="357" r:id="rId121"/>
    <p:sldId id="358" r:id="rId122"/>
    <p:sldId id="359" r:id="rId123"/>
    <p:sldId id="360" r:id="rId124"/>
    <p:sldId id="361" r:id="rId125"/>
    <p:sldId id="362" r:id="rId126"/>
    <p:sldId id="363" r:id="rId127"/>
    <p:sldId id="364" r:id="rId128"/>
    <p:sldId id="365" r:id="rId129"/>
    <p:sldId id="366" r:id="rId130"/>
    <p:sldId id="367" r:id="rId131"/>
    <p:sldId id="368" r:id="rId132"/>
    <p:sldId id="369" r:id="rId133"/>
    <p:sldId id="370" r:id="rId134"/>
    <p:sldId id="371" r:id="rId135"/>
    <p:sldId id="372" r:id="rId136"/>
    <p:sldId id="373" r:id="rId137"/>
    <p:sldId id="374" r:id="rId138"/>
    <p:sldId id="375" r:id="rId139"/>
    <p:sldId id="376" r:id="rId140"/>
    <p:sldId id="377" r:id="rId141"/>
    <p:sldId id="378" r:id="rId142"/>
    <p:sldId id="379" r:id="rId143"/>
    <p:sldId id="380" r:id="rId144"/>
    <p:sldId id="381" r:id="rId145"/>
    <p:sldId id="382" r:id="rId146"/>
    <p:sldId id="383" r:id="rId147"/>
    <p:sldId id="384" r:id="rId148"/>
    <p:sldId id="385" r:id="rId149"/>
    <p:sldId id="386" r:id="rId150"/>
    <p:sldId id="387" r:id="rId151"/>
    <p:sldId id="388" r:id="rId152"/>
    <p:sldId id="389" r:id="rId153"/>
    <p:sldId id="390" r:id="rId154"/>
    <p:sldId id="391" r:id="rId155"/>
    <p:sldId id="392" r:id="rId156"/>
    <p:sldId id="393" r:id="rId157"/>
    <p:sldId id="394" r:id="rId158"/>
    <p:sldId id="395" r:id="rId159"/>
    <p:sldId id="396" r:id="rId160"/>
    <p:sldId id="397" r:id="rId161"/>
    <p:sldId id="398" r:id="rId162"/>
    <p:sldId id="399" r:id="rId163"/>
    <p:sldId id="400" r:id="rId164"/>
    <p:sldId id="401" r:id="rId165"/>
    <p:sldId id="402" r:id="rId166"/>
    <p:sldId id="403" r:id="rId167"/>
    <p:sldId id="404" r:id="rId168"/>
    <p:sldId id="405" r:id="rId169"/>
    <p:sldId id="406" r:id="rId170"/>
  </p:sldIdLst>
  <p:sldSz cy="5143500" cx="9144000"/>
  <p:notesSz cx="6858000" cy="9144000"/>
  <p:embeddedFontLst>
    <p:embeddedFont>
      <p:font typeface="Roboto"/>
      <p:regular r:id="rId171"/>
      <p:bold r:id="rId172"/>
      <p:italic r:id="rId173"/>
      <p:boldItalic r:id="rId174"/>
    </p:embeddedFont>
    <p:embeddedFont>
      <p:font typeface="Arial Narrow"/>
      <p:regular r:id="rId175"/>
      <p:bold r:id="rId176"/>
      <p:italic r:id="rId177"/>
      <p:boldItalic r:id="rId1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1270CE7-8E50-4EA7-A10A-801CB5046A01}">
  <a:tblStyle styleId="{D1270CE7-8E50-4EA7-A10A-801CB5046A0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59FBB86-9AAE-43D5-985E-EE6F138FA6D6}"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3F9FA"/>
          </a:solidFill>
        </a:fill>
      </a:tcStyle>
    </a:wholeTbl>
    <a:band1H>
      <a:tcTxStyle/>
      <a:tcStyle>
        <a:fill>
          <a:solidFill>
            <a:srgbClr val="E7F3F4"/>
          </a:solidFill>
        </a:fill>
      </a:tcStyle>
    </a:band1H>
    <a:band2H>
      <a:tcTxStyle/>
    </a:band2H>
    <a:band1V>
      <a:tcTxStyle/>
      <a:tcStyle>
        <a:fill>
          <a:solidFill>
            <a:srgbClr val="E7F3F4"/>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0B3F117C-A3F8-4787-A85D-8E3F96BF4249}" styleName="Table_2">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FF9"/>
          </a:solidFill>
        </a:fill>
      </a:tcStyle>
    </a:wholeTbl>
    <a:band1H>
      <a:tcTxStyle/>
      <a:tcStyle>
        <a:fill>
          <a:solidFill>
            <a:srgbClr val="CADEF2"/>
          </a:solidFill>
        </a:fill>
      </a:tcStyle>
    </a:band1H>
    <a:band2H>
      <a:tcTxStyle/>
    </a:band2H>
    <a:band1V>
      <a:tcTxStyle/>
      <a:tcStyle>
        <a:fill>
          <a:solidFill>
            <a:srgbClr val="CADEF2"/>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868A124-42AC-4191-B4F5-980B5F09FBED}" styleName="Table_3">
    <a:wholeTbl>
      <a:tcTxStyle b="off" i="off">
        <a:font>
          <a:latin typeface="Arial"/>
          <a:ea typeface="Arial"/>
          <a:cs typeface="Arial"/>
        </a:font>
        <a:schemeClr val="dk1"/>
      </a:tcTxStyle>
      <a:tcStyle>
        <a:tcBdr>
          <a:left>
            <a:ln cap="flat" cmpd="sng" w="12700">
              <a:solidFill>
                <a:schemeClr val="accent2"/>
              </a:solidFill>
              <a:prstDash val="solid"/>
              <a:round/>
              <a:headEnd len="sm" w="sm" type="none"/>
              <a:tailEnd len="sm" w="sm" type="none"/>
            </a:ln>
          </a:left>
          <a:right>
            <a:ln cap="flat" cmpd="sng" w="12700">
              <a:solidFill>
                <a:schemeClr val="accent2"/>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12700">
              <a:solidFill>
                <a:schemeClr val="accent2"/>
              </a:solidFill>
              <a:prstDash val="solid"/>
              <a:round/>
              <a:headEnd len="sm" w="sm" type="none"/>
              <a:tailEnd len="sm" w="sm" type="none"/>
            </a:ln>
          </a:insideH>
          <a:insideV>
            <a:ln cap="flat" cmpd="sng" w="12700">
              <a:solidFill>
                <a:schemeClr val="accent2"/>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20000"/>
            </a:schemeClr>
          </a:solidFill>
        </a:fill>
      </a:tcStyle>
    </a:band1H>
    <a:band2H>
      <a:tcTxStyle/>
    </a:band2H>
    <a:band1V>
      <a:tcTxStyle/>
      <a:tcStyle>
        <a:fill>
          <a:solidFill>
            <a:schemeClr val="accent2">
              <a:alpha val="20000"/>
            </a:schemeClr>
          </a:solidFill>
        </a:fill>
      </a:tcStyle>
    </a:band1V>
    <a:band2V>
      <a:tcTxStyle/>
    </a:band2V>
    <a:lastCol>
      <a:tcTxStyle b="on" i="off"/>
    </a:lastCol>
    <a:firstCol>
      <a:tcTxStyle b="on" i="off"/>
    </a:firstCol>
    <a:lastRow>
      <a:tcTxStyle b="on" i="off"/>
      <a:tcStyle>
        <a:tcBdr>
          <a:top>
            <a:ln cap="flat" cmpd="sng" w="50800">
              <a:solidFill>
                <a:schemeClr val="accent2"/>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2"/>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1.xml"/><Relationship Id="rId42" Type="http://schemas.openxmlformats.org/officeDocument/2006/relationships/slide" Target="slides/slide23.xml"/><Relationship Id="rId41" Type="http://schemas.openxmlformats.org/officeDocument/2006/relationships/slide" Target="slides/slide22.xml"/><Relationship Id="rId44" Type="http://schemas.openxmlformats.org/officeDocument/2006/relationships/slide" Target="slides/slide25.xml"/><Relationship Id="rId43" Type="http://schemas.openxmlformats.org/officeDocument/2006/relationships/slide" Target="slides/slide24.xml"/><Relationship Id="rId46" Type="http://schemas.openxmlformats.org/officeDocument/2006/relationships/slide" Target="slides/slide27.xml"/><Relationship Id="rId45" Type="http://schemas.openxmlformats.org/officeDocument/2006/relationships/slide" Target="slides/slide26.xml"/><Relationship Id="rId107" Type="http://schemas.openxmlformats.org/officeDocument/2006/relationships/slide" Target="slides/slide88.xml"/><Relationship Id="rId106" Type="http://schemas.openxmlformats.org/officeDocument/2006/relationships/slide" Target="slides/slide87.xml"/><Relationship Id="rId105" Type="http://schemas.openxmlformats.org/officeDocument/2006/relationships/slide" Target="slides/slide86.xml"/><Relationship Id="rId104" Type="http://schemas.openxmlformats.org/officeDocument/2006/relationships/slide" Target="slides/slide85.xml"/><Relationship Id="rId109" Type="http://schemas.openxmlformats.org/officeDocument/2006/relationships/slide" Target="slides/slide90.xml"/><Relationship Id="rId108" Type="http://schemas.openxmlformats.org/officeDocument/2006/relationships/slide" Target="slides/slide89.xml"/><Relationship Id="rId48" Type="http://schemas.openxmlformats.org/officeDocument/2006/relationships/slide" Target="slides/slide29.xml"/><Relationship Id="rId47" Type="http://schemas.openxmlformats.org/officeDocument/2006/relationships/slide" Target="slides/slide28.xml"/><Relationship Id="rId49" Type="http://schemas.openxmlformats.org/officeDocument/2006/relationships/slide" Target="slides/slide30.xml"/><Relationship Id="rId103" Type="http://schemas.openxmlformats.org/officeDocument/2006/relationships/slide" Target="slides/slide84.xml"/><Relationship Id="rId102" Type="http://schemas.openxmlformats.org/officeDocument/2006/relationships/slide" Target="slides/slide83.xml"/><Relationship Id="rId101" Type="http://schemas.openxmlformats.org/officeDocument/2006/relationships/slide" Target="slides/slide82.xml"/><Relationship Id="rId100" Type="http://schemas.openxmlformats.org/officeDocument/2006/relationships/slide" Target="slides/slide81.xml"/><Relationship Id="rId31" Type="http://schemas.openxmlformats.org/officeDocument/2006/relationships/slide" Target="slides/slide12.xml"/><Relationship Id="rId30" Type="http://schemas.openxmlformats.org/officeDocument/2006/relationships/slide" Target="slides/slide11.xml"/><Relationship Id="rId33" Type="http://schemas.openxmlformats.org/officeDocument/2006/relationships/slide" Target="slides/slide14.xml"/><Relationship Id="rId32" Type="http://schemas.openxmlformats.org/officeDocument/2006/relationships/slide" Target="slides/slide13.xml"/><Relationship Id="rId35" Type="http://schemas.openxmlformats.org/officeDocument/2006/relationships/slide" Target="slides/slide16.xml"/><Relationship Id="rId34" Type="http://schemas.openxmlformats.org/officeDocument/2006/relationships/slide" Target="slides/slide15.xml"/><Relationship Id="rId37" Type="http://schemas.openxmlformats.org/officeDocument/2006/relationships/slide" Target="slides/slide18.xml"/><Relationship Id="rId176" Type="http://schemas.openxmlformats.org/officeDocument/2006/relationships/font" Target="fonts/ArialNarrow-bold.fntdata"/><Relationship Id="rId36" Type="http://schemas.openxmlformats.org/officeDocument/2006/relationships/slide" Target="slides/slide17.xml"/><Relationship Id="rId175" Type="http://schemas.openxmlformats.org/officeDocument/2006/relationships/font" Target="fonts/ArialNarrow-regular.fntdata"/><Relationship Id="rId39" Type="http://schemas.openxmlformats.org/officeDocument/2006/relationships/slide" Target="slides/slide20.xml"/><Relationship Id="rId174" Type="http://schemas.openxmlformats.org/officeDocument/2006/relationships/font" Target="fonts/Roboto-boldItalic.fntdata"/><Relationship Id="rId38" Type="http://schemas.openxmlformats.org/officeDocument/2006/relationships/slide" Target="slides/slide19.xml"/><Relationship Id="rId173" Type="http://schemas.openxmlformats.org/officeDocument/2006/relationships/font" Target="fonts/Roboto-italic.fntdata"/><Relationship Id="rId178" Type="http://schemas.openxmlformats.org/officeDocument/2006/relationships/font" Target="fonts/ArialNarrow-boldItalic.fntdata"/><Relationship Id="rId177" Type="http://schemas.openxmlformats.org/officeDocument/2006/relationships/font" Target="fonts/ArialNarrow-italic.fntdata"/><Relationship Id="rId20" Type="http://schemas.openxmlformats.org/officeDocument/2006/relationships/slide" Target="slides/slide1.xml"/><Relationship Id="rId22" Type="http://schemas.openxmlformats.org/officeDocument/2006/relationships/slide" Target="slides/slide3.xml"/><Relationship Id="rId21" Type="http://schemas.openxmlformats.org/officeDocument/2006/relationships/slide" Target="slides/slide2.xml"/><Relationship Id="rId24" Type="http://schemas.openxmlformats.org/officeDocument/2006/relationships/slide" Target="slides/slide5.xml"/><Relationship Id="rId23" Type="http://schemas.openxmlformats.org/officeDocument/2006/relationships/slide" Target="slides/slide4.xml"/><Relationship Id="rId129" Type="http://schemas.openxmlformats.org/officeDocument/2006/relationships/slide" Target="slides/slide110.xml"/><Relationship Id="rId128" Type="http://schemas.openxmlformats.org/officeDocument/2006/relationships/slide" Target="slides/slide109.xml"/><Relationship Id="rId127" Type="http://schemas.openxmlformats.org/officeDocument/2006/relationships/slide" Target="slides/slide108.xml"/><Relationship Id="rId126" Type="http://schemas.openxmlformats.org/officeDocument/2006/relationships/slide" Target="slides/slide107.xml"/><Relationship Id="rId26" Type="http://schemas.openxmlformats.org/officeDocument/2006/relationships/slide" Target="slides/slide7.xml"/><Relationship Id="rId121" Type="http://schemas.openxmlformats.org/officeDocument/2006/relationships/slide" Target="slides/slide102.xml"/><Relationship Id="rId25" Type="http://schemas.openxmlformats.org/officeDocument/2006/relationships/slide" Target="slides/slide6.xml"/><Relationship Id="rId120" Type="http://schemas.openxmlformats.org/officeDocument/2006/relationships/slide" Target="slides/slide101.xml"/><Relationship Id="rId28" Type="http://schemas.openxmlformats.org/officeDocument/2006/relationships/slide" Target="slides/slide9.xml"/><Relationship Id="rId27" Type="http://schemas.openxmlformats.org/officeDocument/2006/relationships/slide" Target="slides/slide8.xml"/><Relationship Id="rId125" Type="http://schemas.openxmlformats.org/officeDocument/2006/relationships/slide" Target="slides/slide106.xml"/><Relationship Id="rId29" Type="http://schemas.openxmlformats.org/officeDocument/2006/relationships/slide" Target="slides/slide10.xml"/><Relationship Id="rId124" Type="http://schemas.openxmlformats.org/officeDocument/2006/relationships/slide" Target="slides/slide105.xml"/><Relationship Id="rId123" Type="http://schemas.openxmlformats.org/officeDocument/2006/relationships/slide" Target="slides/slide104.xml"/><Relationship Id="rId122" Type="http://schemas.openxmlformats.org/officeDocument/2006/relationships/slide" Target="slides/slide103.xml"/><Relationship Id="rId95" Type="http://schemas.openxmlformats.org/officeDocument/2006/relationships/slide" Target="slides/slide76.xml"/><Relationship Id="rId94" Type="http://schemas.openxmlformats.org/officeDocument/2006/relationships/slide" Target="slides/slide75.xml"/><Relationship Id="rId97" Type="http://schemas.openxmlformats.org/officeDocument/2006/relationships/slide" Target="slides/slide78.xml"/><Relationship Id="rId96" Type="http://schemas.openxmlformats.org/officeDocument/2006/relationships/slide" Target="slides/slide77.xml"/><Relationship Id="rId11" Type="http://schemas.openxmlformats.org/officeDocument/2006/relationships/slideMaster" Target="slideMasters/slideMaster7.xml"/><Relationship Id="rId99" Type="http://schemas.openxmlformats.org/officeDocument/2006/relationships/slide" Target="slides/slide80.xml"/><Relationship Id="rId10" Type="http://schemas.openxmlformats.org/officeDocument/2006/relationships/slideMaster" Target="slideMasters/slideMaster6.xml"/><Relationship Id="rId98" Type="http://schemas.openxmlformats.org/officeDocument/2006/relationships/slide" Target="slides/slide79.xml"/><Relationship Id="rId13" Type="http://schemas.openxmlformats.org/officeDocument/2006/relationships/slideMaster" Target="slideMasters/slideMaster9.xml"/><Relationship Id="rId12" Type="http://schemas.openxmlformats.org/officeDocument/2006/relationships/slideMaster" Target="slideMasters/slideMaster8.xml"/><Relationship Id="rId91" Type="http://schemas.openxmlformats.org/officeDocument/2006/relationships/slide" Target="slides/slide72.xml"/><Relationship Id="rId90" Type="http://schemas.openxmlformats.org/officeDocument/2006/relationships/slide" Target="slides/slide71.xml"/><Relationship Id="rId93" Type="http://schemas.openxmlformats.org/officeDocument/2006/relationships/slide" Target="slides/slide74.xml"/><Relationship Id="rId92" Type="http://schemas.openxmlformats.org/officeDocument/2006/relationships/slide" Target="slides/slide73.xml"/><Relationship Id="rId118" Type="http://schemas.openxmlformats.org/officeDocument/2006/relationships/slide" Target="slides/slide99.xml"/><Relationship Id="rId117" Type="http://schemas.openxmlformats.org/officeDocument/2006/relationships/slide" Target="slides/slide98.xml"/><Relationship Id="rId116" Type="http://schemas.openxmlformats.org/officeDocument/2006/relationships/slide" Target="slides/slide97.xml"/><Relationship Id="rId115" Type="http://schemas.openxmlformats.org/officeDocument/2006/relationships/slide" Target="slides/slide96.xml"/><Relationship Id="rId119" Type="http://schemas.openxmlformats.org/officeDocument/2006/relationships/slide" Target="slides/slide100.xml"/><Relationship Id="rId15" Type="http://schemas.openxmlformats.org/officeDocument/2006/relationships/slideMaster" Target="slideMasters/slideMaster11.xml"/><Relationship Id="rId110" Type="http://schemas.openxmlformats.org/officeDocument/2006/relationships/slide" Target="slides/slide91.xml"/><Relationship Id="rId14" Type="http://schemas.openxmlformats.org/officeDocument/2006/relationships/slideMaster" Target="slideMasters/slideMaster10.xml"/><Relationship Id="rId17" Type="http://schemas.openxmlformats.org/officeDocument/2006/relationships/slideMaster" Target="slideMasters/slideMaster13.xml"/><Relationship Id="rId16" Type="http://schemas.openxmlformats.org/officeDocument/2006/relationships/slideMaster" Target="slideMasters/slideMaster12.xml"/><Relationship Id="rId19" Type="http://schemas.openxmlformats.org/officeDocument/2006/relationships/notesMaster" Target="notesMasters/notesMaster1.xml"/><Relationship Id="rId114" Type="http://schemas.openxmlformats.org/officeDocument/2006/relationships/slide" Target="slides/slide95.xml"/><Relationship Id="rId18" Type="http://schemas.openxmlformats.org/officeDocument/2006/relationships/slideMaster" Target="slideMasters/slideMaster14.xml"/><Relationship Id="rId113" Type="http://schemas.openxmlformats.org/officeDocument/2006/relationships/slide" Target="slides/slide94.xml"/><Relationship Id="rId112" Type="http://schemas.openxmlformats.org/officeDocument/2006/relationships/slide" Target="slides/slide93.xml"/><Relationship Id="rId111" Type="http://schemas.openxmlformats.org/officeDocument/2006/relationships/slide" Target="slides/slide92.xml"/><Relationship Id="rId84" Type="http://schemas.openxmlformats.org/officeDocument/2006/relationships/slide" Target="slides/slide65.xml"/><Relationship Id="rId83" Type="http://schemas.openxmlformats.org/officeDocument/2006/relationships/slide" Target="slides/slide64.xml"/><Relationship Id="rId86" Type="http://schemas.openxmlformats.org/officeDocument/2006/relationships/slide" Target="slides/slide67.xml"/><Relationship Id="rId85" Type="http://schemas.openxmlformats.org/officeDocument/2006/relationships/slide" Target="slides/slide66.xml"/><Relationship Id="rId88" Type="http://schemas.openxmlformats.org/officeDocument/2006/relationships/slide" Target="slides/slide69.xml"/><Relationship Id="rId150" Type="http://schemas.openxmlformats.org/officeDocument/2006/relationships/slide" Target="slides/slide131.xml"/><Relationship Id="rId87" Type="http://schemas.openxmlformats.org/officeDocument/2006/relationships/slide" Target="slides/slide68.xml"/><Relationship Id="rId89" Type="http://schemas.openxmlformats.org/officeDocument/2006/relationships/slide" Target="slides/slide70.xml"/><Relationship Id="rId80" Type="http://schemas.openxmlformats.org/officeDocument/2006/relationships/slide" Target="slides/slide61.xml"/><Relationship Id="rId82" Type="http://schemas.openxmlformats.org/officeDocument/2006/relationships/slide" Target="slides/slide63.xml"/><Relationship Id="rId81" Type="http://schemas.openxmlformats.org/officeDocument/2006/relationships/slide" Target="slides/slide62.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0.xml"/><Relationship Id="rId4" Type="http://schemas.openxmlformats.org/officeDocument/2006/relationships/tableStyles" Target="tableStyles.xml"/><Relationship Id="rId148" Type="http://schemas.openxmlformats.org/officeDocument/2006/relationships/slide" Target="slides/slide129.xml"/><Relationship Id="rId9" Type="http://schemas.openxmlformats.org/officeDocument/2006/relationships/slideMaster" Target="slideMasters/slideMaster5.xml"/><Relationship Id="rId143" Type="http://schemas.openxmlformats.org/officeDocument/2006/relationships/slide" Target="slides/slide124.xml"/><Relationship Id="rId142" Type="http://schemas.openxmlformats.org/officeDocument/2006/relationships/slide" Target="slides/slide123.xml"/><Relationship Id="rId141" Type="http://schemas.openxmlformats.org/officeDocument/2006/relationships/slide" Target="slides/slide122.xml"/><Relationship Id="rId140" Type="http://schemas.openxmlformats.org/officeDocument/2006/relationships/slide" Target="slides/slide121.xml"/><Relationship Id="rId5" Type="http://schemas.openxmlformats.org/officeDocument/2006/relationships/slideMaster" Target="slideMasters/slideMaster1.xml"/><Relationship Id="rId147" Type="http://schemas.openxmlformats.org/officeDocument/2006/relationships/slide" Target="slides/slide128.xml"/><Relationship Id="rId6" Type="http://schemas.openxmlformats.org/officeDocument/2006/relationships/slideMaster" Target="slideMasters/slideMaster2.xml"/><Relationship Id="rId146" Type="http://schemas.openxmlformats.org/officeDocument/2006/relationships/slide" Target="slides/slide127.xml"/><Relationship Id="rId7" Type="http://schemas.openxmlformats.org/officeDocument/2006/relationships/slideMaster" Target="slideMasters/slideMaster3.xml"/><Relationship Id="rId145" Type="http://schemas.openxmlformats.org/officeDocument/2006/relationships/slide" Target="slides/slide126.xml"/><Relationship Id="rId8" Type="http://schemas.openxmlformats.org/officeDocument/2006/relationships/slideMaster" Target="slideMasters/slideMaster4.xml"/><Relationship Id="rId144" Type="http://schemas.openxmlformats.org/officeDocument/2006/relationships/slide" Target="slides/slide125.xml"/><Relationship Id="rId73" Type="http://schemas.openxmlformats.org/officeDocument/2006/relationships/slide" Target="slides/slide54.xml"/><Relationship Id="rId72" Type="http://schemas.openxmlformats.org/officeDocument/2006/relationships/slide" Target="slides/slide53.xml"/><Relationship Id="rId75" Type="http://schemas.openxmlformats.org/officeDocument/2006/relationships/slide" Target="slides/slide56.xml"/><Relationship Id="rId74" Type="http://schemas.openxmlformats.org/officeDocument/2006/relationships/slide" Target="slides/slide55.xml"/><Relationship Id="rId77" Type="http://schemas.openxmlformats.org/officeDocument/2006/relationships/slide" Target="slides/slide58.xml"/><Relationship Id="rId76" Type="http://schemas.openxmlformats.org/officeDocument/2006/relationships/slide" Target="slides/slide57.xml"/><Relationship Id="rId79" Type="http://schemas.openxmlformats.org/officeDocument/2006/relationships/slide" Target="slides/slide60.xml"/><Relationship Id="rId78" Type="http://schemas.openxmlformats.org/officeDocument/2006/relationships/slide" Target="slides/slide59.xml"/><Relationship Id="rId71" Type="http://schemas.openxmlformats.org/officeDocument/2006/relationships/slide" Target="slides/slide52.xml"/><Relationship Id="rId70" Type="http://schemas.openxmlformats.org/officeDocument/2006/relationships/slide" Target="slides/slide51.xml"/><Relationship Id="rId139" Type="http://schemas.openxmlformats.org/officeDocument/2006/relationships/slide" Target="slides/slide120.xml"/><Relationship Id="rId138" Type="http://schemas.openxmlformats.org/officeDocument/2006/relationships/slide" Target="slides/slide119.xml"/><Relationship Id="rId137" Type="http://schemas.openxmlformats.org/officeDocument/2006/relationships/slide" Target="slides/slide118.xml"/><Relationship Id="rId132" Type="http://schemas.openxmlformats.org/officeDocument/2006/relationships/slide" Target="slides/slide113.xml"/><Relationship Id="rId131" Type="http://schemas.openxmlformats.org/officeDocument/2006/relationships/slide" Target="slides/slide112.xml"/><Relationship Id="rId130" Type="http://schemas.openxmlformats.org/officeDocument/2006/relationships/slide" Target="slides/slide111.xml"/><Relationship Id="rId136" Type="http://schemas.openxmlformats.org/officeDocument/2006/relationships/slide" Target="slides/slide117.xml"/><Relationship Id="rId135" Type="http://schemas.openxmlformats.org/officeDocument/2006/relationships/slide" Target="slides/slide116.xml"/><Relationship Id="rId134" Type="http://schemas.openxmlformats.org/officeDocument/2006/relationships/slide" Target="slides/slide115.xml"/><Relationship Id="rId133" Type="http://schemas.openxmlformats.org/officeDocument/2006/relationships/slide" Target="slides/slide114.xml"/><Relationship Id="rId62" Type="http://schemas.openxmlformats.org/officeDocument/2006/relationships/slide" Target="slides/slide43.xml"/><Relationship Id="rId61" Type="http://schemas.openxmlformats.org/officeDocument/2006/relationships/slide" Target="slides/slide42.xml"/><Relationship Id="rId64" Type="http://schemas.openxmlformats.org/officeDocument/2006/relationships/slide" Target="slides/slide45.xml"/><Relationship Id="rId63" Type="http://schemas.openxmlformats.org/officeDocument/2006/relationships/slide" Target="slides/slide44.xml"/><Relationship Id="rId66" Type="http://schemas.openxmlformats.org/officeDocument/2006/relationships/slide" Target="slides/slide47.xml"/><Relationship Id="rId172" Type="http://schemas.openxmlformats.org/officeDocument/2006/relationships/font" Target="fonts/Roboto-bold.fntdata"/><Relationship Id="rId65" Type="http://schemas.openxmlformats.org/officeDocument/2006/relationships/slide" Target="slides/slide46.xml"/><Relationship Id="rId171" Type="http://schemas.openxmlformats.org/officeDocument/2006/relationships/font" Target="fonts/Roboto-regular.fntdata"/><Relationship Id="rId68" Type="http://schemas.openxmlformats.org/officeDocument/2006/relationships/slide" Target="slides/slide49.xml"/><Relationship Id="rId170" Type="http://schemas.openxmlformats.org/officeDocument/2006/relationships/slide" Target="slides/slide151.xml"/><Relationship Id="rId67" Type="http://schemas.openxmlformats.org/officeDocument/2006/relationships/slide" Target="slides/slide48.xml"/><Relationship Id="rId60" Type="http://schemas.openxmlformats.org/officeDocument/2006/relationships/slide" Target="slides/slide41.xml"/><Relationship Id="rId165" Type="http://schemas.openxmlformats.org/officeDocument/2006/relationships/slide" Target="slides/slide146.xml"/><Relationship Id="rId69" Type="http://schemas.openxmlformats.org/officeDocument/2006/relationships/slide" Target="slides/slide50.xml"/><Relationship Id="rId164" Type="http://schemas.openxmlformats.org/officeDocument/2006/relationships/slide" Target="slides/slide145.xml"/><Relationship Id="rId163" Type="http://schemas.openxmlformats.org/officeDocument/2006/relationships/slide" Target="slides/slide144.xml"/><Relationship Id="rId162" Type="http://schemas.openxmlformats.org/officeDocument/2006/relationships/slide" Target="slides/slide143.xml"/><Relationship Id="rId169" Type="http://schemas.openxmlformats.org/officeDocument/2006/relationships/slide" Target="slides/slide150.xml"/><Relationship Id="rId168" Type="http://schemas.openxmlformats.org/officeDocument/2006/relationships/slide" Target="slides/slide149.xml"/><Relationship Id="rId167" Type="http://schemas.openxmlformats.org/officeDocument/2006/relationships/slide" Target="slides/slide148.xml"/><Relationship Id="rId166" Type="http://schemas.openxmlformats.org/officeDocument/2006/relationships/slide" Target="slides/slide147.xml"/><Relationship Id="rId51" Type="http://schemas.openxmlformats.org/officeDocument/2006/relationships/slide" Target="slides/slide32.xml"/><Relationship Id="rId50" Type="http://schemas.openxmlformats.org/officeDocument/2006/relationships/slide" Target="slides/slide31.xml"/><Relationship Id="rId53" Type="http://schemas.openxmlformats.org/officeDocument/2006/relationships/slide" Target="slides/slide34.xml"/><Relationship Id="rId52" Type="http://schemas.openxmlformats.org/officeDocument/2006/relationships/slide" Target="slides/slide33.xml"/><Relationship Id="rId55" Type="http://schemas.openxmlformats.org/officeDocument/2006/relationships/slide" Target="slides/slide36.xml"/><Relationship Id="rId161" Type="http://schemas.openxmlformats.org/officeDocument/2006/relationships/slide" Target="slides/slide142.xml"/><Relationship Id="rId54" Type="http://schemas.openxmlformats.org/officeDocument/2006/relationships/slide" Target="slides/slide35.xml"/><Relationship Id="rId160" Type="http://schemas.openxmlformats.org/officeDocument/2006/relationships/slide" Target="slides/slide141.xml"/><Relationship Id="rId57" Type="http://schemas.openxmlformats.org/officeDocument/2006/relationships/slide" Target="slides/slide38.xml"/><Relationship Id="rId56" Type="http://schemas.openxmlformats.org/officeDocument/2006/relationships/slide" Target="slides/slide37.xml"/><Relationship Id="rId159" Type="http://schemas.openxmlformats.org/officeDocument/2006/relationships/slide" Target="slides/slide140.xml"/><Relationship Id="rId59" Type="http://schemas.openxmlformats.org/officeDocument/2006/relationships/slide" Target="slides/slide40.xml"/><Relationship Id="rId154" Type="http://schemas.openxmlformats.org/officeDocument/2006/relationships/slide" Target="slides/slide135.xml"/><Relationship Id="rId58" Type="http://schemas.openxmlformats.org/officeDocument/2006/relationships/slide" Target="slides/slide39.xml"/><Relationship Id="rId153" Type="http://schemas.openxmlformats.org/officeDocument/2006/relationships/slide" Target="slides/slide134.xml"/><Relationship Id="rId152" Type="http://schemas.openxmlformats.org/officeDocument/2006/relationships/slide" Target="slides/slide133.xml"/><Relationship Id="rId151" Type="http://schemas.openxmlformats.org/officeDocument/2006/relationships/slide" Target="slides/slide132.xml"/><Relationship Id="rId158" Type="http://schemas.openxmlformats.org/officeDocument/2006/relationships/slide" Target="slides/slide139.xml"/><Relationship Id="rId157" Type="http://schemas.openxmlformats.org/officeDocument/2006/relationships/slide" Target="slides/slide138.xml"/><Relationship Id="rId156" Type="http://schemas.openxmlformats.org/officeDocument/2006/relationships/slide" Target="slides/slide137.xml"/><Relationship Id="rId155" Type="http://schemas.openxmlformats.org/officeDocument/2006/relationships/slide" Target="slides/slide1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081908526d_0_2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3081908526d_0_29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081908526d_0_82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g3081908526d_0_8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g3081908526d_0_8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3081908526d_0_25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g3081908526d_0_251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3081908526d_0_25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g3081908526d_0_251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3081908526d_0_25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g3081908526d_0_252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3081908526d_0_25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g3081908526d_0_252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8" name="Shape 1638"/>
        <p:cNvGrpSpPr/>
        <p:nvPr/>
      </p:nvGrpSpPr>
      <p:grpSpPr>
        <a:xfrm>
          <a:off x="0" y="0"/>
          <a:ext cx="0" cy="0"/>
          <a:chOff x="0" y="0"/>
          <a:chExt cx="0" cy="0"/>
        </a:xfrm>
      </p:grpSpPr>
      <p:sp>
        <p:nvSpPr>
          <p:cNvPr id="1639" name="Google Shape;1639;g3081908526d_0_25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g3081908526d_0_253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3081908526d_0_25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g3081908526d_0_254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3081908526d_0_25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g3081908526d_0_254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3081908526d_0_25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g3081908526d_0_255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g3081908526d_0_25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g3081908526d_0_255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0" name="Shape 1670"/>
        <p:cNvGrpSpPr/>
        <p:nvPr/>
      </p:nvGrpSpPr>
      <p:grpSpPr>
        <a:xfrm>
          <a:off x="0" y="0"/>
          <a:ext cx="0" cy="0"/>
          <a:chOff x="0" y="0"/>
          <a:chExt cx="0" cy="0"/>
        </a:xfrm>
      </p:grpSpPr>
      <p:sp>
        <p:nvSpPr>
          <p:cNvPr id="1671" name="Google Shape;1671;g3081908526d_0_2562:notes"/>
          <p:cNvSpPr/>
          <p:nvPr>
            <p:ph idx="2" type="sldImg"/>
          </p:nvPr>
        </p:nvSpPr>
        <p:spPr>
          <a:xfrm>
            <a:off x="822673" y="1006475"/>
            <a:ext cx="6127200" cy="3446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2" name="Google Shape;1672;g3081908526d_0_2562:notes"/>
          <p:cNvSpPr txBox="1"/>
          <p:nvPr>
            <p:ph idx="1" type="body"/>
          </p:nvPr>
        </p:nvSpPr>
        <p:spPr>
          <a:xfrm>
            <a:off x="1185120" y="4787640"/>
            <a:ext cx="5407500" cy="5950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0" lang="en" sz="2000" strike="noStrike">
                <a:latin typeface="Arial"/>
                <a:ea typeface="Arial"/>
                <a:cs typeface="Arial"/>
                <a:sym typeface="Arial"/>
              </a:rPr>
              <a:t>CIRCULATE‐Japan overview. ctDNA, circulating tumor DNA; F/U, follow up; FTD/TPI, trifluridine/tipiracil; mo, month; NAC, neoadjuvant chemotherapy; Op, operative; WES, whole‐exome sequencing</a:t>
            </a:r>
            <a:endParaRPr/>
          </a:p>
          <a:p>
            <a:pPr indent="0" lvl="0" marL="0" rtl="0" algn="l">
              <a:spcBef>
                <a:spcPts val="0"/>
              </a:spcBef>
              <a:spcAft>
                <a:spcPts val="0"/>
              </a:spcAft>
              <a:buNone/>
            </a:pPr>
            <a:r>
              <a:rPr b="0" lang="en" sz="2000" strike="noStrike">
                <a:latin typeface="Arial"/>
                <a:ea typeface="Arial"/>
                <a:cs typeface="Arial"/>
                <a:sym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081908526d_0_8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g3081908526d_0_83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g3081908526d_0_25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g3081908526d_0_256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g3081908526d_0_25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g3081908526d_0_257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g3081908526d_0_25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g3081908526d_0_258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g3081908526d_0_258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g3081908526d_0_258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6" name="Shape 1706"/>
        <p:cNvGrpSpPr/>
        <p:nvPr/>
      </p:nvGrpSpPr>
      <p:grpSpPr>
        <a:xfrm>
          <a:off x="0" y="0"/>
          <a:ext cx="0" cy="0"/>
          <a:chOff x="0" y="0"/>
          <a:chExt cx="0" cy="0"/>
        </a:xfrm>
      </p:grpSpPr>
      <p:sp>
        <p:nvSpPr>
          <p:cNvPr id="1707" name="Google Shape;1707;g3081908526d_0_25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g3081908526d_0_259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4" name="Shape 1714"/>
        <p:cNvGrpSpPr/>
        <p:nvPr/>
      </p:nvGrpSpPr>
      <p:grpSpPr>
        <a:xfrm>
          <a:off x="0" y="0"/>
          <a:ext cx="0" cy="0"/>
          <a:chOff x="0" y="0"/>
          <a:chExt cx="0" cy="0"/>
        </a:xfrm>
      </p:grpSpPr>
      <p:sp>
        <p:nvSpPr>
          <p:cNvPr id="1715" name="Google Shape;1715;g3081908526d_0_26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g3081908526d_0_260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1" name="Shape 1721"/>
        <p:cNvGrpSpPr/>
        <p:nvPr/>
      </p:nvGrpSpPr>
      <p:grpSpPr>
        <a:xfrm>
          <a:off x="0" y="0"/>
          <a:ext cx="0" cy="0"/>
          <a:chOff x="0" y="0"/>
          <a:chExt cx="0" cy="0"/>
        </a:xfrm>
      </p:grpSpPr>
      <p:sp>
        <p:nvSpPr>
          <p:cNvPr id="1722" name="Google Shape;1722;g3081908526d_0_26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g3081908526d_0_260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g3081908526d_0_33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g3081908526d_0_330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3081908526d_0_331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7" name="Google Shape;1737;g3081908526d_0_3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8" name="Google Shape;1738;g3081908526d_0_33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g3081908526d_0_33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g3081908526d_0_331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3081908526d_0_83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3081908526d_0_8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https://www.researchgate.net/figure/First-line-systemic-therapy-in-unresectable-hepatocellular-carcinoma-ECOG-PS-Eastern_fig1_369253767</a:t>
            </a:r>
            <a:endParaRPr/>
          </a:p>
        </p:txBody>
      </p:sp>
      <p:sp>
        <p:nvSpPr>
          <p:cNvPr id="864" name="Google Shape;864;g3081908526d_0_8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g3081908526d_0_33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g3081908526d_0_332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3081908526d_0_33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g3081908526d_0_332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1" name="Shape 1761"/>
        <p:cNvGrpSpPr/>
        <p:nvPr/>
      </p:nvGrpSpPr>
      <p:grpSpPr>
        <a:xfrm>
          <a:off x="0" y="0"/>
          <a:ext cx="0" cy="0"/>
          <a:chOff x="0" y="0"/>
          <a:chExt cx="0" cy="0"/>
        </a:xfrm>
      </p:grpSpPr>
      <p:sp>
        <p:nvSpPr>
          <p:cNvPr id="1762" name="Google Shape;1762;g3081908526d_0_33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g3081908526d_0_333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g3081908526d_0_3374:notes"/>
          <p:cNvSpPr txBox="1"/>
          <p:nvPr>
            <p:ph idx="1" type="body"/>
          </p:nvPr>
        </p:nvSpPr>
        <p:spPr>
          <a:xfrm>
            <a:off x="906359" y="4606007"/>
            <a:ext cx="4985100" cy="4363500"/>
          </a:xfrm>
          <a:prstGeom prst="rect">
            <a:avLst/>
          </a:prstGeom>
          <a:noFill/>
          <a:ln>
            <a:noFill/>
          </a:ln>
        </p:spPr>
        <p:txBody>
          <a:bodyPr anchorCtr="0" anchor="ctr" bIns="96625" lIns="96625" spcFirstLastPara="1" rIns="96625" wrap="square" tIns="96625">
            <a:noAutofit/>
          </a:bodyPr>
          <a:lstStyle/>
          <a:p>
            <a:pPr indent="0" lvl="0" marL="0" rtl="0" algn="l">
              <a:spcBef>
                <a:spcPts val="0"/>
              </a:spcBef>
              <a:spcAft>
                <a:spcPts val="0"/>
              </a:spcAft>
              <a:buNone/>
            </a:pPr>
            <a:r>
              <a:t/>
            </a:r>
            <a:endParaRPr/>
          </a:p>
        </p:txBody>
      </p:sp>
      <p:sp>
        <p:nvSpPr>
          <p:cNvPr id="1805" name="Google Shape;1805;g3081908526d_0_3374:notes"/>
          <p:cNvSpPr/>
          <p:nvPr>
            <p:ph idx="2" type="sldImg"/>
          </p:nvPr>
        </p:nvSpPr>
        <p:spPr>
          <a:xfrm>
            <a:off x="165292" y="727075"/>
            <a:ext cx="6467100" cy="36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g3081908526d_0_3402:notes"/>
          <p:cNvSpPr txBox="1"/>
          <p:nvPr>
            <p:ph idx="1" type="body"/>
          </p:nvPr>
        </p:nvSpPr>
        <p:spPr>
          <a:xfrm>
            <a:off x="906360" y="4606008"/>
            <a:ext cx="4985100" cy="43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1834" name="Google Shape;1834;g3081908526d_0_3402:notes"/>
          <p:cNvSpPr/>
          <p:nvPr>
            <p:ph idx="2" type="sldImg"/>
          </p:nvPr>
        </p:nvSpPr>
        <p:spPr>
          <a:xfrm>
            <a:off x="165292" y="727075"/>
            <a:ext cx="6467100" cy="36369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4" name="Shape 1844"/>
        <p:cNvGrpSpPr/>
        <p:nvPr/>
      </p:nvGrpSpPr>
      <p:grpSpPr>
        <a:xfrm>
          <a:off x="0" y="0"/>
          <a:ext cx="0" cy="0"/>
          <a:chOff x="0" y="0"/>
          <a:chExt cx="0" cy="0"/>
        </a:xfrm>
      </p:grpSpPr>
      <p:sp>
        <p:nvSpPr>
          <p:cNvPr id="1845" name="Google Shape;1845;g3081908526d_0_34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g3081908526d_0_341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3081908526d_0_34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g3081908526d_0_341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g3081908526d_0_34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g3081908526d_0_343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g3081908526d_0_34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g3081908526d_0_344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g3081908526d_0_34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g3081908526d_0_345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081908526d_0_8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g3081908526d_0_84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7" name="Shape 1897"/>
        <p:cNvGrpSpPr/>
        <p:nvPr/>
      </p:nvGrpSpPr>
      <p:grpSpPr>
        <a:xfrm>
          <a:off x="0" y="0"/>
          <a:ext cx="0" cy="0"/>
          <a:chOff x="0" y="0"/>
          <a:chExt cx="0" cy="0"/>
        </a:xfrm>
      </p:grpSpPr>
      <p:sp>
        <p:nvSpPr>
          <p:cNvPr id="1898" name="Google Shape;1898;g3081908526d_0_346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9" name="Google Shape;1899;g3081908526d_0_34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0" name="Google Shape;1900;g3081908526d_0_3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g3081908526d_0_34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g3081908526d_0_347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3081908526d_0_34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g3081908526d_0_347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3081908526d_0_34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g3081908526d_0_348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5" name="Shape 1935"/>
        <p:cNvGrpSpPr/>
        <p:nvPr/>
      </p:nvGrpSpPr>
      <p:grpSpPr>
        <a:xfrm>
          <a:off x="0" y="0"/>
          <a:ext cx="0" cy="0"/>
          <a:chOff x="0" y="0"/>
          <a:chExt cx="0" cy="0"/>
        </a:xfrm>
      </p:grpSpPr>
      <p:sp>
        <p:nvSpPr>
          <p:cNvPr id="1936" name="Google Shape;1936;g3081908526d_0_34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g3081908526d_0_349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g3081908526d_0_35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g3081908526d_0_350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g3081908526d_0_35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g3081908526d_0_350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g3081908526d_0_35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g3081908526d_0_351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g3081908526d_0_35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g3081908526d_0_352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0" name="Shape 1980"/>
        <p:cNvGrpSpPr/>
        <p:nvPr/>
      </p:nvGrpSpPr>
      <p:grpSpPr>
        <a:xfrm>
          <a:off x="0" y="0"/>
          <a:ext cx="0" cy="0"/>
          <a:chOff x="0" y="0"/>
          <a:chExt cx="0" cy="0"/>
        </a:xfrm>
      </p:grpSpPr>
      <p:sp>
        <p:nvSpPr>
          <p:cNvPr id="1981" name="Google Shape;1981;g3081908526d_0_35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g3081908526d_0_353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3081908526d_0_85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g3081908526d_0_8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Cabozantinib is a multi kinase inhibitor with targets including VEGF1,2,3, MET, and AXL, which are implicated in the progression of HCC and development of resistance to sorafenib. MET expression has been shown to increase in tumors following sorafenib exposure</a:t>
            </a:r>
            <a:endParaRPr/>
          </a:p>
          <a:p>
            <a:pPr indent="0" lvl="0" marL="0" rtl="0" algn="l">
              <a:spcBef>
                <a:spcPts val="0"/>
              </a:spcBef>
              <a:spcAft>
                <a:spcPts val="0"/>
              </a:spcAft>
              <a:buNone/>
            </a:pPr>
            <a:r>
              <a:rPr lang="en"/>
              <a:t>Randomized double blind phase 3 trial evaluating cabozantinib vs. placebo in previously treated patients with advanced HCC</a:t>
            </a:r>
            <a:endParaRPr/>
          </a:p>
        </p:txBody>
      </p:sp>
      <p:sp>
        <p:nvSpPr>
          <p:cNvPr id="878" name="Google Shape;878;g3081908526d_0_8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g3081908526d_0_35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g3081908526d_0_354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g3081908526d_0_35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g3081908526d_0_355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5" name="Shape 2015"/>
        <p:cNvGrpSpPr/>
        <p:nvPr/>
      </p:nvGrpSpPr>
      <p:grpSpPr>
        <a:xfrm>
          <a:off x="0" y="0"/>
          <a:ext cx="0" cy="0"/>
          <a:chOff x="0" y="0"/>
          <a:chExt cx="0" cy="0"/>
        </a:xfrm>
      </p:grpSpPr>
      <p:sp>
        <p:nvSpPr>
          <p:cNvPr id="2016" name="Google Shape;2016;g3081908526d_0_35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g3081908526d_0_356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5" name="Shape 2025"/>
        <p:cNvGrpSpPr/>
        <p:nvPr/>
      </p:nvGrpSpPr>
      <p:grpSpPr>
        <a:xfrm>
          <a:off x="0" y="0"/>
          <a:ext cx="0" cy="0"/>
          <a:chOff x="0" y="0"/>
          <a:chExt cx="0" cy="0"/>
        </a:xfrm>
      </p:grpSpPr>
      <p:sp>
        <p:nvSpPr>
          <p:cNvPr id="2026" name="Google Shape;2026;g3081908526d_0_35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g3081908526d_0_357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5" name="Shape 2035"/>
        <p:cNvGrpSpPr/>
        <p:nvPr/>
      </p:nvGrpSpPr>
      <p:grpSpPr>
        <a:xfrm>
          <a:off x="0" y="0"/>
          <a:ext cx="0" cy="0"/>
          <a:chOff x="0" y="0"/>
          <a:chExt cx="0" cy="0"/>
        </a:xfrm>
      </p:grpSpPr>
      <p:sp>
        <p:nvSpPr>
          <p:cNvPr id="2036" name="Google Shape;2036;g3081908526d_0_35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g3081908526d_0_358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g3081908526d_0_35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g3081908526d_0_359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3081908526d_0_36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g3081908526d_0_360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2" name="Shape 2062"/>
        <p:cNvGrpSpPr/>
        <p:nvPr/>
      </p:nvGrpSpPr>
      <p:grpSpPr>
        <a:xfrm>
          <a:off x="0" y="0"/>
          <a:ext cx="0" cy="0"/>
          <a:chOff x="0" y="0"/>
          <a:chExt cx="0" cy="0"/>
        </a:xfrm>
      </p:grpSpPr>
      <p:sp>
        <p:nvSpPr>
          <p:cNvPr id="2063" name="Google Shape;2063;g3081908526d_0_36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g3081908526d_0_360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g3081908526d_0_40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g3081908526d_0_402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5" name="Shape 2075"/>
        <p:cNvGrpSpPr/>
        <p:nvPr/>
      </p:nvGrpSpPr>
      <p:grpSpPr>
        <a:xfrm>
          <a:off x="0" y="0"/>
          <a:ext cx="0" cy="0"/>
          <a:chOff x="0" y="0"/>
          <a:chExt cx="0" cy="0"/>
        </a:xfrm>
      </p:grpSpPr>
      <p:sp>
        <p:nvSpPr>
          <p:cNvPr id="2076" name="Google Shape;2076;g3081908526d_0_40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g3081908526d_0_403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081908526d_0_85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g3081908526d_0_8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Treatment interruptions and dose reductions (initially 40 mg, then 20 mg) were allowed to manage AEs</a:t>
            </a:r>
            <a:endParaRPr/>
          </a:p>
          <a:p>
            <a:pPr indent="0" lvl="0" marL="0" rtl="0" algn="l">
              <a:spcBef>
                <a:spcPts val="0"/>
              </a:spcBef>
              <a:spcAft>
                <a:spcPts val="0"/>
              </a:spcAft>
              <a:buNone/>
            </a:pPr>
            <a:r>
              <a:rPr lang="en"/>
              <a:t>Primary endpoint was overall survival</a:t>
            </a:r>
            <a:endParaRPr/>
          </a:p>
          <a:p>
            <a:pPr indent="0" lvl="0" marL="0" rtl="0" algn="l">
              <a:spcBef>
                <a:spcPts val="0"/>
              </a:spcBef>
              <a:spcAft>
                <a:spcPts val="0"/>
              </a:spcAft>
              <a:buNone/>
            </a:pPr>
            <a:r>
              <a:rPr lang="en"/>
              <a:t>Secondary efficacy endpoints were progression free survival and overall response rates</a:t>
            </a:r>
            <a:endParaRPr/>
          </a:p>
        </p:txBody>
      </p:sp>
      <p:sp>
        <p:nvSpPr>
          <p:cNvPr id="887" name="Google Shape;887;g3081908526d_0_8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g3081908526d_0_40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g3081908526d_0_403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g3081908526d_0_40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g3081908526d_0_404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3081908526d_0_8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g3081908526d_0_86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081908526d_0_87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3081908526d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median OS for cabozantinib was 10.2 months, vs. 8.0 months in placebo arm</a:t>
            </a:r>
            <a:endParaRPr/>
          </a:p>
          <a:p>
            <a:pPr indent="0" lvl="0" marL="0" rtl="0" algn="l">
              <a:spcBef>
                <a:spcPts val="0"/>
              </a:spcBef>
              <a:spcAft>
                <a:spcPts val="0"/>
              </a:spcAft>
              <a:buNone/>
            </a:pPr>
            <a:r>
              <a:rPr lang="en"/>
              <a:t>In the subgroup of patients whose only prior systemic therapy was sorafenib, median OS was 11.3 months with cabo, 7.2 months with placebo</a:t>
            </a:r>
            <a:endParaRPr/>
          </a:p>
        </p:txBody>
      </p:sp>
      <p:sp>
        <p:nvSpPr>
          <p:cNvPr id="903" name="Google Shape;903;g3081908526d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081908526d_0_8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g3081908526d_0_88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3081908526d_0_8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g3081908526d_0_89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3081908526d_0_2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3081908526d_0_29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3081908526d_0_8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g3081908526d_0_89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3081908526d_0_9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g3081908526d_0_90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081908526d_0_9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g3081908526d_0_90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081908526d_0_9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g3081908526d_0_91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081908526d_0_91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g3081908526d_0_9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Median follow up was 15.8 months and median PFS was 6.8 months in combination treatment group vs. 4.2 months in sorafenib group. Median OS was 15.4 months in combination treatment group vs. 15.5 months in the sorafenib group.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ITT population was overenrolled in the combination treatment group and sorafenib group as a result of the protocol amendment.</a:t>
            </a:r>
            <a:endParaRPr/>
          </a:p>
        </p:txBody>
      </p:sp>
      <p:sp>
        <p:nvSpPr>
          <p:cNvPr id="956" name="Google Shape;956;g3081908526d_0_9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1" name="Shape 961"/>
        <p:cNvGrpSpPr/>
        <p:nvPr/>
      </p:nvGrpSpPr>
      <p:grpSpPr>
        <a:xfrm>
          <a:off x="0" y="0"/>
          <a:ext cx="0" cy="0"/>
          <a:chOff x="0" y="0"/>
          <a:chExt cx="0" cy="0"/>
        </a:xfrm>
      </p:grpSpPr>
      <p:sp>
        <p:nvSpPr>
          <p:cNvPr id="962" name="Google Shape;962;g3081908526d_0_9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g3081908526d_0_92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3081908526d_0_93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3" name="Google Shape;973;g3081908526d_0_9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g3081908526d_0_9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g3081908526d_0_9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3081908526d_0_94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3081908526d_0_9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g3081908526d_0_94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3081908526d_0_9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g3081908526d_0_95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081908526d_0_3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3081908526d_0_30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3081908526d_0_95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g3081908526d_0_9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1" lang="en"/>
              <a:t>AFP, α-fetoprotein; BCLC, Barcelona Clinic Liver Cancer; BICR, blinded independent committee review; DoR, duration of response; ECOG, Eastern Cooperative Oncology Group; HCC, hepatocellular carcinoma; mRECIST, modified Response Evaluation Criteria in Solid Tumors; PD, progressive disease; PS, performance status; RECIST, Response Evaluation Criteria in Solid Tumors; ROW, rest of word.</a:t>
            </a:r>
            <a:endParaRPr/>
          </a:p>
        </p:txBody>
      </p:sp>
      <p:sp>
        <p:nvSpPr>
          <p:cNvPr id="999" name="Google Shape;999;g3081908526d_0_9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3081908526d_0_9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g3081908526d_0_98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3081908526d_0_9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g3081908526d_0_98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3081908526d_0_9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3081908526d_0_99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3081908526d_0_10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g3081908526d_0_100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g3081908526d_0_100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g3081908526d_0_10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1" lang="en"/>
              <a:t>HCC, hepatocellular carcinoma; OS, overall survival; PFS, progression-free survival.</a:t>
            </a:r>
            <a:endParaRPr b="0"/>
          </a:p>
        </p:txBody>
      </p:sp>
      <p:sp>
        <p:nvSpPr>
          <p:cNvPr id="1055" name="Google Shape;1055;g3081908526d_0_10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3081908526d_0_10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g3081908526d_0_101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3081908526d_0_10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g3081908526d_0_101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3081908526d_0_13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g3081908526d_0_130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3081908526d_0_130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g3081908526d_0_1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g3081908526d_0_1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3081908526d_0_3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3081908526d_0_30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3081908526d_0_131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g3081908526d_0_1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g3081908526d_0_1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3081908526d_0_13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g3081908526d_0_132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3081908526d_0_13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g3081908526d_0_135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3081908526d_0_13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g3081908526d_0_135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3081908526d_0_13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g3081908526d_0_135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3081908526d_0_13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g3081908526d_0_136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3081908526d_0_13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g3081908526d_0_136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3081908526d_0_13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g3081908526d_0_137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g3081908526d_0_13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g3081908526d_0_137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g3081908526d_0_13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g3081908526d_0_138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081908526d_0_3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3081908526d_0_31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3081908526d_0_13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g3081908526d_0_139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3081908526d_0_13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g3081908526d_0_139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3081908526d_0_140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g3081908526d_0_140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g3081908526d_0_14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g3081908526d_0_140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3081908526d_0_14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g3081908526d_0_141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3081908526d_0_14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g3081908526d_0_142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g3081908526d_0_14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g3081908526d_0_142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3081908526d_0_14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g3081908526d_0_143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3081908526d_0_14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g3081908526d_0_144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3081908526d_0_14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g3081908526d_0_144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081908526d_0_3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g3081908526d_0_31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g3081908526d_0_14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g3081908526d_0_144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3081908526d_0_18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g3081908526d_0_180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3081908526d_0_180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4" name="Google Shape;1254;g3081908526d_0_18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5" name="Google Shape;1255;g3081908526d_0_18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3081908526d_0_181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1" name="Google Shape;1261;g3081908526d_0_18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2" name="Google Shape;1262;g3081908526d_0_18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3081908526d_0_181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g3081908526d_0_18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0" name="Google Shape;1270;g3081908526d_0_18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g3081908526d_0_18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g3081908526d_0_182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3081908526d_0_18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g3081908526d_0_183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g3081908526d_0_18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g3081908526d_0_185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3081908526d_0_186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g3081908526d_0_186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3081908526d_0_18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g3081908526d_0_186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3081908526d_0_32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g3081908526d_0_32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3081908526d_0_18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g3081908526d_0_187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3081908526d_0_18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g3081908526d_0_187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3081908526d_0_18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g3081908526d_0_188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3081908526d_0_189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g3081908526d_0_18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0" name="Google Shape;1350;g3081908526d_0_18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3081908526d_0_192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0" name="Google Shape;1380;g3081908526d_0_19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1" name="Google Shape;1381;g3081908526d_0_19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g3081908526d_0_196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3" name="Google Shape;1423;g3081908526d_0_19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4" name="Google Shape;1424;g3081908526d_0_19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3081908526d_0_19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g3081908526d_0_197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3081908526d_0_19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g3081908526d_0_197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3081908526d_0_19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g3081908526d_0_198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3081908526d_0_19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g3081908526d_0_198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081908526d_0_3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32" name="Google Shape;832;g3081908526d_0_32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3081908526d_0_199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g3081908526d_0_199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6" name="Shape 1466"/>
        <p:cNvGrpSpPr/>
        <p:nvPr/>
      </p:nvGrpSpPr>
      <p:grpSpPr>
        <a:xfrm>
          <a:off x="0" y="0"/>
          <a:ext cx="0" cy="0"/>
          <a:chOff x="0" y="0"/>
          <a:chExt cx="0" cy="0"/>
        </a:xfrm>
      </p:grpSpPr>
      <p:sp>
        <p:nvSpPr>
          <p:cNvPr id="1467" name="Google Shape;1467;g3081908526d_0_20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g3081908526d_0_200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3" name="Shape 1473"/>
        <p:cNvGrpSpPr/>
        <p:nvPr/>
      </p:nvGrpSpPr>
      <p:grpSpPr>
        <a:xfrm>
          <a:off x="0" y="0"/>
          <a:ext cx="0" cy="0"/>
          <a:chOff x="0" y="0"/>
          <a:chExt cx="0" cy="0"/>
        </a:xfrm>
      </p:grpSpPr>
      <p:sp>
        <p:nvSpPr>
          <p:cNvPr id="1474" name="Google Shape;1474;g3081908526d_0_20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g3081908526d_0_200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g3081908526d_0_20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g3081908526d_0_201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3081908526d_0_20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g3081908526d_0_201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3" name="Shape 1493"/>
        <p:cNvGrpSpPr/>
        <p:nvPr/>
      </p:nvGrpSpPr>
      <p:grpSpPr>
        <a:xfrm>
          <a:off x="0" y="0"/>
          <a:ext cx="0" cy="0"/>
          <a:chOff x="0" y="0"/>
          <a:chExt cx="0" cy="0"/>
        </a:xfrm>
      </p:grpSpPr>
      <p:sp>
        <p:nvSpPr>
          <p:cNvPr id="1494" name="Google Shape;1494;g3081908526d_0_20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g3081908526d_0_202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3081908526d_0_20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g3081908526d_0_202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3081908526d_0_2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g3081908526d_0_2157: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3081908526d_0_216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6" name="Google Shape;1526;g3081908526d_0_2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7" name="Google Shape;1527;g3081908526d_0_21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3081908526d_0_21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g3081908526d_0_216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3081908526d_0_8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g3081908526d_0_819: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3081908526d_0_24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g3081908526d_0_244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3081908526d_0_2452: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4" name="Google Shape;1544;g3081908526d_0_24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5" name="Google Shape;1545;g3081908526d_0_24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3081908526d_0_245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1" name="Google Shape;1551;g3081908526d_0_24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2" name="Google Shape;1552;g3081908526d_0_24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3081908526d_0_24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g3081908526d_0_2466: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3081908526d_0_24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g3081908526d_0_2473: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g3081908526d_0_2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g3081908526d_0_2481: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3081908526d_0_24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g3081908526d_0_2488: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3081908526d_0_24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g3081908526d_0_2494: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3081908526d_0_25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g3081908526d_0_2500: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3081908526d_0_250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g3081908526d_0_2505:notes"/>
          <p:cNvSpPr/>
          <p:nvPr>
            <p:ph idx="2" type="sldImg"/>
          </p:nvPr>
        </p:nvSpPr>
        <p:spPr>
          <a:xfrm>
            <a:off x="686445" y="1143000"/>
            <a:ext cx="5485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7.png"/><Relationship Id="rId3" Type="http://schemas.openxmlformats.org/officeDocument/2006/relationships/image" Target="../media/image25.jp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jp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jp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7.jp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45.jp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3.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4.jp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9.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8.jpg"/><Relationship Id="rId3" Type="http://schemas.openxmlformats.org/officeDocument/2006/relationships/image" Target="../media/image22.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6.jp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4.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7.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5.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8.jpg"/><Relationship Id="rId3" Type="http://schemas.openxmlformats.org/officeDocument/2006/relationships/image" Target="../media/image2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4.png"/><Relationship Id="rId3" Type="http://schemas.openxmlformats.org/officeDocument/2006/relationships/hyperlink" Target="http://www.clinicaloptions.com/"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4.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33" name="Shape 433"/>
        <p:cNvGrpSpPr/>
        <p:nvPr/>
      </p:nvGrpSpPr>
      <p:grpSpPr>
        <a:xfrm>
          <a:off x="0" y="0"/>
          <a:ext cx="0" cy="0"/>
          <a:chOff x="0" y="0"/>
          <a:chExt cx="0" cy="0"/>
        </a:xfrm>
      </p:grpSpPr>
      <p:sp>
        <p:nvSpPr>
          <p:cNvPr id="434" name="Google Shape;434;p111"/>
          <p:cNvSpPr txBox="1"/>
          <p:nvPr>
            <p:ph type="title"/>
          </p:nvPr>
        </p:nvSpPr>
        <p:spPr>
          <a:xfrm>
            <a:off x="0" y="0"/>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435" name="Google Shape;435;p111"/>
          <p:cNvSpPr txBox="1"/>
          <p:nvPr>
            <p:ph idx="1" type="body"/>
          </p:nvPr>
        </p:nvSpPr>
        <p:spPr>
          <a:xfrm rot="5400000">
            <a:off x="3202050" y="-1144647"/>
            <a:ext cx="2739900"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6" name="Google Shape;436;p111"/>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37" name="Shape 437"/>
        <p:cNvGrpSpPr/>
        <p:nvPr/>
      </p:nvGrpSpPr>
      <p:grpSpPr>
        <a:xfrm>
          <a:off x="0" y="0"/>
          <a:ext cx="0" cy="0"/>
          <a:chOff x="0" y="0"/>
          <a:chExt cx="0" cy="0"/>
        </a:xfrm>
      </p:grpSpPr>
      <p:sp>
        <p:nvSpPr>
          <p:cNvPr id="438" name="Google Shape;438;p112"/>
          <p:cNvSpPr txBox="1"/>
          <p:nvPr>
            <p:ph type="title"/>
          </p:nvPr>
        </p:nvSpPr>
        <p:spPr>
          <a:xfrm>
            <a:off x="628650" y="274385"/>
            <a:ext cx="7886700" cy="9930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439" name="Google Shape;439;p112"/>
          <p:cNvSpPr txBox="1"/>
          <p:nvPr>
            <p:ph idx="11" type="ftr"/>
          </p:nvPr>
        </p:nvSpPr>
        <p:spPr>
          <a:xfrm>
            <a:off x="2897632" y="4589643"/>
            <a:ext cx="3903600" cy="41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x">
  <p:cSld name="TITLE_AND_BODY">
    <p:spTree>
      <p:nvGrpSpPr>
        <p:cNvPr id="440" name="Shape 440"/>
        <p:cNvGrpSpPr/>
        <p:nvPr/>
      </p:nvGrpSpPr>
      <p:grpSpPr>
        <a:xfrm>
          <a:off x="0" y="0"/>
          <a:ext cx="0" cy="0"/>
          <a:chOff x="0" y="0"/>
          <a:chExt cx="0" cy="0"/>
        </a:xfrm>
      </p:grpSpPr>
      <p:sp>
        <p:nvSpPr>
          <p:cNvPr id="441" name="Google Shape;441;p113"/>
          <p:cNvSpPr txBox="1"/>
          <p:nvPr>
            <p:ph type="title"/>
          </p:nvPr>
        </p:nvSpPr>
        <p:spPr>
          <a:xfrm>
            <a:off x="457200" y="205121"/>
            <a:ext cx="8229300" cy="858600"/>
          </a:xfrm>
          <a:prstGeom prst="rect">
            <a:avLst/>
          </a:prstGeom>
          <a:noFill/>
          <a:ln>
            <a:noFill/>
          </a:ln>
        </p:spPr>
        <p:txBody>
          <a:bodyPr anchorCtr="0" anchor="ctr" bIns="0" lIns="0" spcFirstLastPara="1" rIns="0" wrap="square" tIns="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442" name="Google Shape;442;p113"/>
          <p:cNvSpPr txBox="1"/>
          <p:nvPr>
            <p:ph idx="1" type="subTitle"/>
          </p:nvPr>
        </p:nvSpPr>
        <p:spPr>
          <a:xfrm>
            <a:off x="457200" y="1203568"/>
            <a:ext cx="8229300" cy="2982900"/>
          </a:xfrm>
          <a:prstGeom prst="rect">
            <a:avLst/>
          </a:prstGeom>
          <a:noFill/>
          <a:ln>
            <a:noFill/>
          </a:ln>
        </p:spPr>
        <p:txBody>
          <a:bodyPr anchorCtr="0" anchor="ctr" bIns="0" lIns="0" spcFirstLastPara="1" rIns="0" wrap="square" tIns="0">
            <a:noAutofit/>
          </a:bodyPr>
          <a:lstStyle>
            <a:lvl1pPr lvl="0" algn="l">
              <a:spcBef>
                <a:spcPts val="360"/>
              </a:spcBef>
              <a:spcAft>
                <a:spcPts val="0"/>
              </a:spcAft>
              <a:buClr>
                <a:schemeClr val="dk1"/>
              </a:buClr>
              <a:buSzPts val="1800"/>
              <a:buChar char="•"/>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SzPts val="1400"/>
              <a:buNone/>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9" name="Shape 449"/>
        <p:cNvGrpSpPr/>
        <p:nvPr/>
      </p:nvGrpSpPr>
      <p:grpSpPr>
        <a:xfrm>
          <a:off x="0" y="0"/>
          <a:ext cx="0" cy="0"/>
          <a:chOff x="0" y="0"/>
          <a:chExt cx="0" cy="0"/>
        </a:xfrm>
      </p:grpSpPr>
      <p:sp>
        <p:nvSpPr>
          <p:cNvPr id="450" name="Google Shape;450;p115"/>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1" name="Google Shape;451;p115"/>
          <p:cNvSpPr txBox="1"/>
          <p:nvPr>
            <p:ph idx="1" type="body"/>
          </p:nvPr>
        </p:nvSpPr>
        <p:spPr>
          <a:xfrm>
            <a:off x="730044" y="1193008"/>
            <a:ext cx="7501200" cy="32919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solidFill>
                  <a:schemeClr val="lt1"/>
                </a:solidFill>
              </a:defRPr>
            </a:lvl1pPr>
            <a:lvl2pPr indent="-342900" lvl="1" marL="914400" algn="l">
              <a:lnSpc>
                <a:spcPct val="90000"/>
              </a:lnSpc>
              <a:spcBef>
                <a:spcPts val="450"/>
              </a:spcBef>
              <a:spcAft>
                <a:spcPts val="0"/>
              </a:spcAft>
              <a:buSzPts val="1800"/>
              <a:buChar char="•"/>
              <a:defRPr>
                <a:solidFill>
                  <a:schemeClr val="lt1"/>
                </a:solidFill>
              </a:defRPr>
            </a:lvl2pPr>
            <a:lvl3pPr indent="-342900" lvl="2" marL="1371600" algn="l">
              <a:lnSpc>
                <a:spcPct val="90000"/>
              </a:lnSpc>
              <a:spcBef>
                <a:spcPts val="450"/>
              </a:spcBef>
              <a:spcAft>
                <a:spcPts val="0"/>
              </a:spcAft>
              <a:buSzPts val="1800"/>
              <a:buChar char="•"/>
              <a:defRPr>
                <a:solidFill>
                  <a:schemeClr val="lt1"/>
                </a:solidFill>
              </a:defRPr>
            </a:lvl3pPr>
            <a:lvl4pPr indent="-342900" lvl="3" marL="1828800" algn="l">
              <a:lnSpc>
                <a:spcPct val="90000"/>
              </a:lnSpc>
              <a:spcBef>
                <a:spcPts val="450"/>
              </a:spcBef>
              <a:spcAft>
                <a:spcPts val="0"/>
              </a:spcAft>
              <a:buSzPts val="1800"/>
              <a:buChar char="•"/>
              <a:defRPr>
                <a:solidFill>
                  <a:schemeClr val="lt1"/>
                </a:solidFill>
              </a:defRPr>
            </a:lvl4pPr>
            <a:lvl5pPr indent="-342900" lvl="4" marL="2286000" algn="l">
              <a:lnSpc>
                <a:spcPct val="90000"/>
              </a:lnSpc>
              <a:spcBef>
                <a:spcPts val="450"/>
              </a:spcBef>
              <a:spcAft>
                <a:spcPts val="0"/>
              </a:spcAft>
              <a:buSzPts val="1800"/>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52" name="Google Shape;452;p115"/>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3" name="Google Shape;453;p115"/>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15"/>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5" name="Shape 455"/>
        <p:cNvGrpSpPr/>
        <p:nvPr/>
      </p:nvGrpSpPr>
      <p:grpSpPr>
        <a:xfrm>
          <a:off x="0" y="0"/>
          <a:ext cx="0" cy="0"/>
          <a:chOff x="0" y="0"/>
          <a:chExt cx="0" cy="0"/>
        </a:xfrm>
      </p:grpSpPr>
      <p:sp>
        <p:nvSpPr>
          <p:cNvPr id="456" name="Google Shape;456;p116"/>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7" name="Google Shape;457;p116"/>
          <p:cNvSpPr txBox="1"/>
          <p:nvPr>
            <p:ph idx="1" type="body"/>
          </p:nvPr>
        </p:nvSpPr>
        <p:spPr>
          <a:xfrm>
            <a:off x="730044" y="1488285"/>
            <a:ext cx="3577800" cy="29349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sz="1800"/>
            </a:lvl1pPr>
            <a:lvl2pPr indent="-342900" lvl="1" marL="914400" algn="l">
              <a:lnSpc>
                <a:spcPct val="90000"/>
              </a:lnSpc>
              <a:spcBef>
                <a:spcPts val="450"/>
              </a:spcBef>
              <a:spcAft>
                <a:spcPts val="0"/>
              </a:spcAft>
              <a:buSzPts val="1800"/>
              <a:buChar char="•"/>
              <a:defRPr sz="1800"/>
            </a:lvl2pPr>
            <a:lvl3pPr indent="-342900" lvl="2" marL="1371600" algn="l">
              <a:lnSpc>
                <a:spcPct val="90000"/>
              </a:lnSpc>
              <a:spcBef>
                <a:spcPts val="450"/>
              </a:spcBef>
              <a:spcAft>
                <a:spcPts val="0"/>
              </a:spcAft>
              <a:buSzPts val="1800"/>
              <a:buChar char="•"/>
              <a:defRPr sz="1800"/>
            </a:lvl3pPr>
            <a:lvl4pPr indent="-342900" lvl="3" marL="1828800" algn="l">
              <a:lnSpc>
                <a:spcPct val="90000"/>
              </a:lnSpc>
              <a:spcBef>
                <a:spcPts val="450"/>
              </a:spcBef>
              <a:spcAft>
                <a:spcPts val="0"/>
              </a:spcAft>
              <a:buSzPts val="1800"/>
              <a:buChar char="•"/>
              <a:defRPr sz="1800"/>
            </a:lvl4pPr>
            <a:lvl5pPr indent="-342900" lvl="4" marL="2286000" algn="l">
              <a:lnSpc>
                <a:spcPct val="90000"/>
              </a:lnSpc>
              <a:spcBef>
                <a:spcPts val="450"/>
              </a:spcBef>
              <a:spcAft>
                <a:spcPts val="0"/>
              </a:spcAft>
              <a:buSzPts val="1800"/>
              <a:buChar char="•"/>
              <a:defRPr sz="180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458" name="Google Shape;458;p116"/>
          <p:cNvSpPr txBox="1"/>
          <p:nvPr>
            <p:ph idx="2" type="body"/>
          </p:nvPr>
        </p:nvSpPr>
        <p:spPr>
          <a:xfrm>
            <a:off x="4831624" y="1488285"/>
            <a:ext cx="3581100" cy="29349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sz="1800"/>
            </a:lvl1pPr>
            <a:lvl2pPr indent="-342900" lvl="1" marL="914400" algn="l">
              <a:lnSpc>
                <a:spcPct val="90000"/>
              </a:lnSpc>
              <a:spcBef>
                <a:spcPts val="450"/>
              </a:spcBef>
              <a:spcAft>
                <a:spcPts val="0"/>
              </a:spcAft>
              <a:buSzPts val="1800"/>
              <a:buChar char="•"/>
              <a:defRPr sz="1800"/>
            </a:lvl2pPr>
            <a:lvl3pPr indent="-342900" lvl="2" marL="1371600" algn="l">
              <a:lnSpc>
                <a:spcPct val="90000"/>
              </a:lnSpc>
              <a:spcBef>
                <a:spcPts val="450"/>
              </a:spcBef>
              <a:spcAft>
                <a:spcPts val="0"/>
              </a:spcAft>
              <a:buSzPts val="1800"/>
              <a:buChar char="•"/>
              <a:defRPr sz="1800"/>
            </a:lvl3pPr>
            <a:lvl4pPr indent="-342900" lvl="3" marL="1828800" algn="l">
              <a:lnSpc>
                <a:spcPct val="90000"/>
              </a:lnSpc>
              <a:spcBef>
                <a:spcPts val="450"/>
              </a:spcBef>
              <a:spcAft>
                <a:spcPts val="0"/>
              </a:spcAft>
              <a:buSzPts val="1800"/>
              <a:buChar char="•"/>
              <a:defRPr sz="1800"/>
            </a:lvl4pPr>
            <a:lvl5pPr indent="-342900" lvl="4" marL="2286000" algn="l">
              <a:lnSpc>
                <a:spcPct val="90000"/>
              </a:lnSpc>
              <a:spcBef>
                <a:spcPts val="450"/>
              </a:spcBef>
              <a:spcAft>
                <a:spcPts val="0"/>
              </a:spcAft>
              <a:buSzPts val="1800"/>
              <a:buChar char="•"/>
              <a:defRPr sz="180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459" name="Google Shape;459;p116"/>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0" name="Google Shape;460;p116"/>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1" name="Google Shape;461;p116"/>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2" name="Shape 462"/>
        <p:cNvGrpSpPr/>
        <p:nvPr/>
      </p:nvGrpSpPr>
      <p:grpSpPr>
        <a:xfrm>
          <a:off x="0" y="0"/>
          <a:ext cx="0" cy="0"/>
          <a:chOff x="0" y="0"/>
          <a:chExt cx="0" cy="0"/>
        </a:xfrm>
      </p:grpSpPr>
      <p:sp>
        <p:nvSpPr>
          <p:cNvPr id="463" name="Google Shape;463;p117"/>
          <p:cNvSpPr txBox="1"/>
          <p:nvPr>
            <p:ph type="ctrTitle"/>
          </p:nvPr>
        </p:nvSpPr>
        <p:spPr>
          <a:xfrm>
            <a:off x="730043" y="2140749"/>
            <a:ext cx="7499400" cy="10479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4501"/>
              <a:buFont typeface="Arial"/>
              <a:buNone/>
              <a:defRPr sz="450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4" name="Google Shape;464;p117"/>
          <p:cNvSpPr txBox="1"/>
          <p:nvPr>
            <p:ph idx="1" type="subTitle"/>
          </p:nvPr>
        </p:nvSpPr>
        <p:spPr>
          <a:xfrm>
            <a:off x="730044" y="3193264"/>
            <a:ext cx="7501200" cy="514200"/>
          </a:xfrm>
          <a:prstGeom prst="rect">
            <a:avLst/>
          </a:prstGeom>
          <a:noFill/>
          <a:ln>
            <a:noFill/>
          </a:ln>
        </p:spPr>
        <p:txBody>
          <a:bodyPr anchorCtr="0" anchor="t" bIns="45700" lIns="0" spcFirstLastPara="1" rIns="0" wrap="square" tIns="45700">
            <a:noAutofit/>
          </a:bodyPr>
          <a:lstStyle>
            <a:lvl1pPr lvl="0" algn="l">
              <a:lnSpc>
                <a:spcPct val="80000"/>
              </a:lnSpc>
              <a:spcBef>
                <a:spcPts val="0"/>
              </a:spcBef>
              <a:spcAft>
                <a:spcPts val="0"/>
              </a:spcAft>
              <a:buSzPts val="1800"/>
              <a:buNone/>
              <a:defRPr b="0" sz="1800" cap="none">
                <a:solidFill>
                  <a:schemeClr val="accent1"/>
                </a:solidFill>
              </a:defRPr>
            </a:lvl1pPr>
            <a:lvl2pPr lvl="1" algn="ctr">
              <a:lnSpc>
                <a:spcPct val="90000"/>
              </a:lnSpc>
              <a:spcBef>
                <a:spcPts val="450"/>
              </a:spcBef>
              <a:spcAft>
                <a:spcPts val="0"/>
              </a:spcAft>
              <a:buSzPts val="1800"/>
              <a:buNone/>
              <a:defRPr>
                <a:solidFill>
                  <a:srgbClr val="888888"/>
                </a:solidFill>
              </a:defRPr>
            </a:lvl2pPr>
            <a:lvl3pPr lvl="2" algn="ctr">
              <a:lnSpc>
                <a:spcPct val="90000"/>
              </a:lnSpc>
              <a:spcBef>
                <a:spcPts val="450"/>
              </a:spcBef>
              <a:spcAft>
                <a:spcPts val="0"/>
              </a:spcAft>
              <a:buSzPts val="1800"/>
              <a:buNone/>
              <a:defRPr>
                <a:solidFill>
                  <a:srgbClr val="888888"/>
                </a:solidFill>
              </a:defRPr>
            </a:lvl3pPr>
            <a:lvl4pPr lvl="3" algn="ctr">
              <a:lnSpc>
                <a:spcPct val="90000"/>
              </a:lnSpc>
              <a:spcBef>
                <a:spcPts val="450"/>
              </a:spcBef>
              <a:spcAft>
                <a:spcPts val="0"/>
              </a:spcAft>
              <a:buSzPts val="1800"/>
              <a:buNone/>
              <a:defRPr>
                <a:solidFill>
                  <a:srgbClr val="888888"/>
                </a:solidFill>
              </a:defRPr>
            </a:lvl4pPr>
            <a:lvl5pPr lvl="4" algn="ctr">
              <a:lnSpc>
                <a:spcPct val="90000"/>
              </a:lnSpc>
              <a:spcBef>
                <a:spcPts val="450"/>
              </a:spcBef>
              <a:spcAft>
                <a:spcPts val="0"/>
              </a:spcAft>
              <a:buSzPts val="18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465" name="Google Shape;465;p117"/>
          <p:cNvSpPr/>
          <p:nvPr/>
        </p:nvSpPr>
        <p:spPr>
          <a:xfrm>
            <a:off x="730044" y="504350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66" name="Google Shape;466;p117"/>
          <p:cNvSpPr/>
          <p:nvPr/>
        </p:nvSpPr>
        <p:spPr>
          <a:xfrm>
            <a:off x="406109" y="402432"/>
            <a:ext cx="628772" cy="685803"/>
          </a:xfrm>
          <a:custGeom>
            <a:rect b="b" l="l" r="r" t="t"/>
            <a:pathLst>
              <a:path extrusionOk="0" h="1188" w="1089">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with full bleed image">
  <p:cSld name="Title Slide_with full bleed image">
    <p:spTree>
      <p:nvGrpSpPr>
        <p:cNvPr id="467" name="Shape 467"/>
        <p:cNvGrpSpPr/>
        <p:nvPr/>
      </p:nvGrpSpPr>
      <p:grpSpPr>
        <a:xfrm>
          <a:off x="0" y="0"/>
          <a:ext cx="0" cy="0"/>
          <a:chOff x="0" y="0"/>
          <a:chExt cx="0" cy="0"/>
        </a:xfrm>
      </p:grpSpPr>
      <p:sp>
        <p:nvSpPr>
          <p:cNvPr id="468" name="Google Shape;468;p118"/>
          <p:cNvSpPr txBox="1"/>
          <p:nvPr>
            <p:ph type="ctrTitle"/>
          </p:nvPr>
        </p:nvSpPr>
        <p:spPr>
          <a:xfrm>
            <a:off x="730043" y="2140749"/>
            <a:ext cx="7499400" cy="10479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4501"/>
              <a:buFont typeface="Arial"/>
              <a:buNone/>
              <a:defRPr sz="450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9" name="Google Shape;469;p118"/>
          <p:cNvSpPr txBox="1"/>
          <p:nvPr>
            <p:ph idx="1" type="subTitle"/>
          </p:nvPr>
        </p:nvSpPr>
        <p:spPr>
          <a:xfrm>
            <a:off x="729947" y="3193264"/>
            <a:ext cx="7501200" cy="514200"/>
          </a:xfrm>
          <a:prstGeom prst="rect">
            <a:avLst/>
          </a:prstGeom>
          <a:noFill/>
          <a:ln>
            <a:noFill/>
          </a:ln>
        </p:spPr>
        <p:txBody>
          <a:bodyPr anchorCtr="0" anchor="t" bIns="45700" lIns="0" spcFirstLastPara="1" rIns="0" wrap="square" tIns="45700">
            <a:noAutofit/>
          </a:bodyPr>
          <a:lstStyle>
            <a:lvl1pPr lvl="0" algn="l">
              <a:lnSpc>
                <a:spcPct val="80000"/>
              </a:lnSpc>
              <a:spcBef>
                <a:spcPts val="0"/>
              </a:spcBef>
              <a:spcAft>
                <a:spcPts val="0"/>
              </a:spcAft>
              <a:buSzPts val="1800"/>
              <a:buNone/>
              <a:defRPr b="0" sz="1800" cap="none">
                <a:solidFill>
                  <a:schemeClr val="lt1"/>
                </a:solidFill>
              </a:defRPr>
            </a:lvl1pPr>
            <a:lvl2pPr lvl="1" algn="ctr">
              <a:lnSpc>
                <a:spcPct val="90000"/>
              </a:lnSpc>
              <a:spcBef>
                <a:spcPts val="450"/>
              </a:spcBef>
              <a:spcAft>
                <a:spcPts val="0"/>
              </a:spcAft>
              <a:buSzPts val="1800"/>
              <a:buNone/>
              <a:defRPr>
                <a:solidFill>
                  <a:srgbClr val="888888"/>
                </a:solidFill>
              </a:defRPr>
            </a:lvl2pPr>
            <a:lvl3pPr lvl="2" algn="ctr">
              <a:lnSpc>
                <a:spcPct val="90000"/>
              </a:lnSpc>
              <a:spcBef>
                <a:spcPts val="450"/>
              </a:spcBef>
              <a:spcAft>
                <a:spcPts val="0"/>
              </a:spcAft>
              <a:buSzPts val="1800"/>
              <a:buNone/>
              <a:defRPr>
                <a:solidFill>
                  <a:srgbClr val="888888"/>
                </a:solidFill>
              </a:defRPr>
            </a:lvl3pPr>
            <a:lvl4pPr lvl="3" algn="ctr">
              <a:lnSpc>
                <a:spcPct val="90000"/>
              </a:lnSpc>
              <a:spcBef>
                <a:spcPts val="450"/>
              </a:spcBef>
              <a:spcAft>
                <a:spcPts val="0"/>
              </a:spcAft>
              <a:buSzPts val="1800"/>
              <a:buNone/>
              <a:defRPr>
                <a:solidFill>
                  <a:srgbClr val="888888"/>
                </a:solidFill>
              </a:defRPr>
            </a:lvl4pPr>
            <a:lvl5pPr lvl="4" algn="ctr">
              <a:lnSpc>
                <a:spcPct val="90000"/>
              </a:lnSpc>
              <a:spcBef>
                <a:spcPts val="450"/>
              </a:spcBef>
              <a:spcAft>
                <a:spcPts val="0"/>
              </a:spcAft>
              <a:buSzPts val="18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470" name="Google Shape;470;p118"/>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1" name="Google Shape;471;p118"/>
          <p:cNvSpPr/>
          <p:nvPr/>
        </p:nvSpPr>
        <p:spPr>
          <a:xfrm>
            <a:off x="406109" y="402432"/>
            <a:ext cx="628772" cy="685803"/>
          </a:xfrm>
          <a:custGeom>
            <a:rect b="b" l="l" r="r" t="t"/>
            <a:pathLst>
              <a:path extrusionOk="0" h="1188" w="1089">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60/40 image">
  <p:cSld name="Title slide_60/40 image">
    <p:spTree>
      <p:nvGrpSpPr>
        <p:cNvPr id="472" name="Shape 472"/>
        <p:cNvGrpSpPr/>
        <p:nvPr/>
      </p:nvGrpSpPr>
      <p:grpSpPr>
        <a:xfrm>
          <a:off x="0" y="0"/>
          <a:ext cx="0" cy="0"/>
          <a:chOff x="0" y="0"/>
          <a:chExt cx="0" cy="0"/>
        </a:xfrm>
      </p:grpSpPr>
      <p:sp>
        <p:nvSpPr>
          <p:cNvPr id="473" name="Google Shape;473;p119"/>
          <p:cNvSpPr txBox="1"/>
          <p:nvPr>
            <p:ph type="ctrTitle"/>
          </p:nvPr>
        </p:nvSpPr>
        <p:spPr>
          <a:xfrm>
            <a:off x="730042" y="2140749"/>
            <a:ext cx="4410900" cy="10479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4501"/>
              <a:buFont typeface="Arial"/>
              <a:buNone/>
              <a:defRPr sz="450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4" name="Google Shape;474;p119"/>
          <p:cNvSpPr txBox="1"/>
          <p:nvPr>
            <p:ph idx="1" type="subTitle"/>
          </p:nvPr>
        </p:nvSpPr>
        <p:spPr>
          <a:xfrm>
            <a:off x="729946" y="3193264"/>
            <a:ext cx="4410900" cy="514200"/>
          </a:xfrm>
          <a:prstGeom prst="rect">
            <a:avLst/>
          </a:prstGeom>
          <a:noFill/>
          <a:ln>
            <a:noFill/>
          </a:ln>
        </p:spPr>
        <p:txBody>
          <a:bodyPr anchorCtr="0" anchor="t" bIns="45700" lIns="0" spcFirstLastPara="1" rIns="0" wrap="square" tIns="45700">
            <a:noAutofit/>
          </a:bodyPr>
          <a:lstStyle>
            <a:lvl1pPr lvl="0" algn="l">
              <a:lnSpc>
                <a:spcPct val="80000"/>
              </a:lnSpc>
              <a:spcBef>
                <a:spcPts val="0"/>
              </a:spcBef>
              <a:spcAft>
                <a:spcPts val="0"/>
              </a:spcAft>
              <a:buSzPts val="1800"/>
              <a:buNone/>
              <a:defRPr b="0" sz="1800" cap="none">
                <a:solidFill>
                  <a:schemeClr val="accent1"/>
                </a:solidFill>
              </a:defRPr>
            </a:lvl1pPr>
            <a:lvl2pPr lvl="1" algn="ctr">
              <a:lnSpc>
                <a:spcPct val="90000"/>
              </a:lnSpc>
              <a:spcBef>
                <a:spcPts val="450"/>
              </a:spcBef>
              <a:spcAft>
                <a:spcPts val="0"/>
              </a:spcAft>
              <a:buSzPts val="1800"/>
              <a:buNone/>
              <a:defRPr>
                <a:solidFill>
                  <a:srgbClr val="888888"/>
                </a:solidFill>
              </a:defRPr>
            </a:lvl2pPr>
            <a:lvl3pPr lvl="2" algn="ctr">
              <a:lnSpc>
                <a:spcPct val="90000"/>
              </a:lnSpc>
              <a:spcBef>
                <a:spcPts val="450"/>
              </a:spcBef>
              <a:spcAft>
                <a:spcPts val="0"/>
              </a:spcAft>
              <a:buSzPts val="1800"/>
              <a:buNone/>
              <a:defRPr>
                <a:solidFill>
                  <a:srgbClr val="888888"/>
                </a:solidFill>
              </a:defRPr>
            </a:lvl3pPr>
            <a:lvl4pPr lvl="3" algn="ctr">
              <a:lnSpc>
                <a:spcPct val="90000"/>
              </a:lnSpc>
              <a:spcBef>
                <a:spcPts val="450"/>
              </a:spcBef>
              <a:spcAft>
                <a:spcPts val="0"/>
              </a:spcAft>
              <a:buSzPts val="1800"/>
              <a:buNone/>
              <a:defRPr>
                <a:solidFill>
                  <a:srgbClr val="888888"/>
                </a:solidFill>
              </a:defRPr>
            </a:lvl4pPr>
            <a:lvl5pPr lvl="4" algn="ctr">
              <a:lnSpc>
                <a:spcPct val="90000"/>
              </a:lnSpc>
              <a:spcBef>
                <a:spcPts val="450"/>
              </a:spcBef>
              <a:spcAft>
                <a:spcPts val="0"/>
              </a:spcAft>
              <a:buSzPts val="18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475" name="Google Shape;475;p119"/>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6" name="Google Shape;476;p119"/>
          <p:cNvSpPr/>
          <p:nvPr/>
        </p:nvSpPr>
        <p:spPr>
          <a:xfrm>
            <a:off x="406109" y="402432"/>
            <a:ext cx="628772" cy="685803"/>
          </a:xfrm>
          <a:custGeom>
            <a:rect b="b" l="l" r="r" t="t"/>
            <a:pathLst>
              <a:path extrusionOk="0" h="1188" w="1089">
                <a:moveTo>
                  <a:pt x="598" y="609"/>
                </a:moveTo>
                <a:cubicBezTo>
                  <a:pt x="598" y="783"/>
                  <a:pt x="598" y="783"/>
                  <a:pt x="598" y="783"/>
                </a:cubicBezTo>
                <a:cubicBezTo>
                  <a:pt x="598" y="850"/>
                  <a:pt x="619" y="904"/>
                  <a:pt x="661" y="944"/>
                </a:cubicBezTo>
                <a:cubicBezTo>
                  <a:pt x="661" y="944"/>
                  <a:pt x="661" y="944"/>
                  <a:pt x="661" y="944"/>
                </a:cubicBezTo>
                <a:cubicBezTo>
                  <a:pt x="661" y="898"/>
                  <a:pt x="661" y="898"/>
                  <a:pt x="661" y="898"/>
                </a:cubicBezTo>
                <a:cubicBezTo>
                  <a:pt x="645" y="869"/>
                  <a:pt x="637" y="834"/>
                  <a:pt x="637" y="794"/>
                </a:cubicBezTo>
                <a:cubicBezTo>
                  <a:pt x="637" y="760"/>
                  <a:pt x="637" y="760"/>
                  <a:pt x="637" y="760"/>
                </a:cubicBezTo>
                <a:cubicBezTo>
                  <a:pt x="690" y="760"/>
                  <a:pt x="690" y="760"/>
                  <a:pt x="690" y="760"/>
                </a:cubicBezTo>
                <a:cubicBezTo>
                  <a:pt x="690" y="760"/>
                  <a:pt x="690" y="929"/>
                  <a:pt x="690" y="937"/>
                </a:cubicBezTo>
                <a:cubicBezTo>
                  <a:pt x="690" y="953"/>
                  <a:pt x="690" y="962"/>
                  <a:pt x="689" y="966"/>
                </a:cubicBezTo>
                <a:cubicBezTo>
                  <a:pt x="682" y="1063"/>
                  <a:pt x="635" y="1128"/>
                  <a:pt x="544" y="1166"/>
                </a:cubicBezTo>
                <a:cubicBezTo>
                  <a:pt x="454" y="1128"/>
                  <a:pt x="406" y="1063"/>
                  <a:pt x="399" y="967"/>
                </a:cubicBezTo>
                <a:cubicBezTo>
                  <a:pt x="461" y="925"/>
                  <a:pt x="490" y="864"/>
                  <a:pt x="490" y="783"/>
                </a:cubicBezTo>
                <a:cubicBezTo>
                  <a:pt x="490" y="760"/>
                  <a:pt x="490" y="760"/>
                  <a:pt x="490" y="760"/>
                </a:cubicBezTo>
                <a:cubicBezTo>
                  <a:pt x="569" y="760"/>
                  <a:pt x="569" y="760"/>
                  <a:pt x="569" y="760"/>
                </a:cubicBezTo>
                <a:cubicBezTo>
                  <a:pt x="569" y="721"/>
                  <a:pt x="569" y="721"/>
                  <a:pt x="569" y="721"/>
                </a:cubicBezTo>
                <a:cubicBezTo>
                  <a:pt x="360" y="721"/>
                  <a:pt x="360" y="721"/>
                  <a:pt x="360" y="721"/>
                </a:cubicBezTo>
                <a:cubicBezTo>
                  <a:pt x="360" y="929"/>
                  <a:pt x="360" y="929"/>
                  <a:pt x="360" y="929"/>
                </a:cubicBezTo>
                <a:cubicBezTo>
                  <a:pt x="360" y="929"/>
                  <a:pt x="360" y="930"/>
                  <a:pt x="360" y="930"/>
                </a:cubicBezTo>
                <a:cubicBezTo>
                  <a:pt x="360" y="930"/>
                  <a:pt x="360" y="930"/>
                  <a:pt x="360" y="930"/>
                </a:cubicBezTo>
                <a:cubicBezTo>
                  <a:pt x="376" y="919"/>
                  <a:pt x="388" y="906"/>
                  <a:pt x="398" y="890"/>
                </a:cubicBezTo>
                <a:cubicBezTo>
                  <a:pt x="398" y="760"/>
                  <a:pt x="398" y="760"/>
                  <a:pt x="398" y="760"/>
                </a:cubicBezTo>
                <a:cubicBezTo>
                  <a:pt x="452" y="760"/>
                  <a:pt x="452" y="760"/>
                  <a:pt x="452" y="760"/>
                </a:cubicBezTo>
                <a:cubicBezTo>
                  <a:pt x="452" y="794"/>
                  <a:pt x="452" y="794"/>
                  <a:pt x="452" y="794"/>
                </a:cubicBezTo>
                <a:cubicBezTo>
                  <a:pt x="452" y="854"/>
                  <a:pt x="434" y="902"/>
                  <a:pt x="398" y="936"/>
                </a:cubicBezTo>
                <a:cubicBezTo>
                  <a:pt x="383" y="951"/>
                  <a:pt x="370" y="959"/>
                  <a:pt x="361" y="964"/>
                </a:cubicBezTo>
                <a:cubicBezTo>
                  <a:pt x="352" y="970"/>
                  <a:pt x="345" y="973"/>
                  <a:pt x="336" y="977"/>
                </a:cubicBezTo>
                <a:cubicBezTo>
                  <a:pt x="257" y="944"/>
                  <a:pt x="219" y="882"/>
                  <a:pt x="219" y="794"/>
                </a:cubicBezTo>
                <a:cubicBezTo>
                  <a:pt x="219" y="648"/>
                  <a:pt x="219" y="648"/>
                  <a:pt x="219" y="648"/>
                </a:cubicBezTo>
                <a:cubicBezTo>
                  <a:pt x="452" y="648"/>
                  <a:pt x="452" y="648"/>
                  <a:pt x="452" y="648"/>
                </a:cubicBezTo>
                <a:cubicBezTo>
                  <a:pt x="452" y="692"/>
                  <a:pt x="452" y="692"/>
                  <a:pt x="452" y="692"/>
                </a:cubicBezTo>
                <a:cubicBezTo>
                  <a:pt x="490" y="692"/>
                  <a:pt x="490" y="692"/>
                  <a:pt x="490" y="692"/>
                </a:cubicBezTo>
                <a:cubicBezTo>
                  <a:pt x="490" y="609"/>
                  <a:pt x="490" y="609"/>
                  <a:pt x="490" y="609"/>
                </a:cubicBezTo>
                <a:cubicBezTo>
                  <a:pt x="181" y="609"/>
                  <a:pt x="181" y="609"/>
                  <a:pt x="181" y="609"/>
                </a:cubicBezTo>
                <a:cubicBezTo>
                  <a:pt x="181" y="783"/>
                  <a:pt x="181" y="783"/>
                  <a:pt x="181" y="783"/>
                </a:cubicBezTo>
                <a:cubicBezTo>
                  <a:pt x="181" y="889"/>
                  <a:pt x="231" y="959"/>
                  <a:pt x="336" y="999"/>
                </a:cubicBezTo>
                <a:cubicBezTo>
                  <a:pt x="346" y="995"/>
                  <a:pt x="355" y="991"/>
                  <a:pt x="364" y="987"/>
                </a:cubicBezTo>
                <a:cubicBezTo>
                  <a:pt x="380" y="1082"/>
                  <a:pt x="439" y="1148"/>
                  <a:pt x="544" y="1188"/>
                </a:cubicBezTo>
                <a:cubicBezTo>
                  <a:pt x="649" y="1148"/>
                  <a:pt x="708" y="1082"/>
                  <a:pt x="724" y="987"/>
                </a:cubicBezTo>
                <a:cubicBezTo>
                  <a:pt x="733" y="991"/>
                  <a:pt x="743" y="995"/>
                  <a:pt x="753" y="999"/>
                </a:cubicBezTo>
                <a:cubicBezTo>
                  <a:pt x="857" y="959"/>
                  <a:pt x="907" y="889"/>
                  <a:pt x="907" y="783"/>
                </a:cubicBezTo>
                <a:cubicBezTo>
                  <a:pt x="907" y="609"/>
                  <a:pt x="907" y="609"/>
                  <a:pt x="907" y="609"/>
                </a:cubicBezTo>
                <a:lnTo>
                  <a:pt x="598" y="609"/>
                </a:lnTo>
                <a:close/>
                <a:moveTo>
                  <a:pt x="869" y="794"/>
                </a:moveTo>
                <a:cubicBezTo>
                  <a:pt x="869" y="882"/>
                  <a:pt x="831" y="944"/>
                  <a:pt x="753" y="977"/>
                </a:cubicBezTo>
                <a:cubicBezTo>
                  <a:pt x="744" y="973"/>
                  <a:pt x="735" y="969"/>
                  <a:pt x="727" y="964"/>
                </a:cubicBezTo>
                <a:cubicBezTo>
                  <a:pt x="728" y="953"/>
                  <a:pt x="729" y="941"/>
                  <a:pt x="729" y="929"/>
                </a:cubicBezTo>
                <a:cubicBezTo>
                  <a:pt x="729" y="721"/>
                  <a:pt x="729" y="721"/>
                  <a:pt x="729" y="721"/>
                </a:cubicBezTo>
                <a:cubicBezTo>
                  <a:pt x="637" y="721"/>
                  <a:pt x="637" y="721"/>
                  <a:pt x="637" y="721"/>
                </a:cubicBezTo>
                <a:cubicBezTo>
                  <a:pt x="637" y="648"/>
                  <a:pt x="637" y="648"/>
                  <a:pt x="637" y="648"/>
                </a:cubicBezTo>
                <a:cubicBezTo>
                  <a:pt x="869" y="648"/>
                  <a:pt x="869" y="648"/>
                  <a:pt x="869" y="648"/>
                </a:cubicBezTo>
                <a:lnTo>
                  <a:pt x="869" y="794"/>
                </a:lnTo>
                <a:close/>
                <a:moveTo>
                  <a:pt x="1062" y="347"/>
                </a:moveTo>
                <a:cubicBezTo>
                  <a:pt x="1074" y="347"/>
                  <a:pt x="1074" y="347"/>
                  <a:pt x="1074" y="347"/>
                </a:cubicBezTo>
                <a:cubicBezTo>
                  <a:pt x="1084" y="298"/>
                  <a:pt x="1084" y="298"/>
                  <a:pt x="1084" y="298"/>
                </a:cubicBezTo>
                <a:cubicBezTo>
                  <a:pt x="1068" y="290"/>
                  <a:pt x="1041" y="285"/>
                  <a:pt x="1016" y="285"/>
                </a:cubicBezTo>
                <a:cubicBezTo>
                  <a:pt x="944" y="285"/>
                  <a:pt x="895" y="331"/>
                  <a:pt x="895" y="392"/>
                </a:cubicBezTo>
                <a:cubicBezTo>
                  <a:pt x="895" y="451"/>
                  <a:pt x="938" y="493"/>
                  <a:pt x="1007" y="493"/>
                </a:cubicBezTo>
                <a:cubicBezTo>
                  <a:pt x="1041" y="493"/>
                  <a:pt x="1069" y="482"/>
                  <a:pt x="1089" y="464"/>
                </a:cubicBezTo>
                <a:cubicBezTo>
                  <a:pt x="1080" y="453"/>
                  <a:pt x="1080" y="453"/>
                  <a:pt x="1080" y="453"/>
                </a:cubicBezTo>
                <a:cubicBezTo>
                  <a:pt x="1062" y="466"/>
                  <a:pt x="1040" y="473"/>
                  <a:pt x="1018" y="473"/>
                </a:cubicBezTo>
                <a:cubicBezTo>
                  <a:pt x="969" y="473"/>
                  <a:pt x="932" y="440"/>
                  <a:pt x="932" y="383"/>
                </a:cubicBezTo>
                <a:cubicBezTo>
                  <a:pt x="932" y="331"/>
                  <a:pt x="962" y="302"/>
                  <a:pt x="1009" y="302"/>
                </a:cubicBezTo>
                <a:cubicBezTo>
                  <a:pt x="1047" y="302"/>
                  <a:pt x="1062" y="313"/>
                  <a:pt x="1062" y="341"/>
                </a:cubicBezTo>
                <a:lnTo>
                  <a:pt x="1062" y="347"/>
                </a:lnTo>
                <a:close/>
                <a:moveTo>
                  <a:pt x="783" y="303"/>
                </a:moveTo>
                <a:cubicBezTo>
                  <a:pt x="808" y="304"/>
                  <a:pt x="810" y="306"/>
                  <a:pt x="810" y="320"/>
                </a:cubicBezTo>
                <a:cubicBezTo>
                  <a:pt x="810" y="458"/>
                  <a:pt x="810" y="458"/>
                  <a:pt x="810" y="458"/>
                </a:cubicBezTo>
                <a:cubicBezTo>
                  <a:pt x="810" y="471"/>
                  <a:pt x="808" y="473"/>
                  <a:pt x="783" y="474"/>
                </a:cubicBezTo>
                <a:cubicBezTo>
                  <a:pt x="783" y="489"/>
                  <a:pt x="783" y="489"/>
                  <a:pt x="783" y="489"/>
                </a:cubicBezTo>
                <a:cubicBezTo>
                  <a:pt x="872" y="489"/>
                  <a:pt x="872" y="489"/>
                  <a:pt x="872" y="489"/>
                </a:cubicBezTo>
                <a:cubicBezTo>
                  <a:pt x="872" y="474"/>
                  <a:pt x="872" y="474"/>
                  <a:pt x="872" y="474"/>
                </a:cubicBezTo>
                <a:cubicBezTo>
                  <a:pt x="847" y="473"/>
                  <a:pt x="845" y="471"/>
                  <a:pt x="845" y="458"/>
                </a:cubicBezTo>
                <a:cubicBezTo>
                  <a:pt x="845" y="320"/>
                  <a:pt x="845" y="320"/>
                  <a:pt x="845" y="320"/>
                </a:cubicBezTo>
                <a:cubicBezTo>
                  <a:pt x="845" y="306"/>
                  <a:pt x="847" y="304"/>
                  <a:pt x="872" y="303"/>
                </a:cubicBezTo>
                <a:cubicBezTo>
                  <a:pt x="872" y="289"/>
                  <a:pt x="872" y="289"/>
                  <a:pt x="872" y="289"/>
                </a:cubicBezTo>
                <a:cubicBezTo>
                  <a:pt x="783" y="289"/>
                  <a:pt x="783" y="289"/>
                  <a:pt x="783" y="289"/>
                </a:cubicBezTo>
                <a:lnTo>
                  <a:pt x="783" y="303"/>
                </a:lnTo>
                <a:close/>
                <a:moveTo>
                  <a:pt x="731" y="335"/>
                </a:moveTo>
                <a:cubicBezTo>
                  <a:pt x="731" y="308"/>
                  <a:pt x="736" y="303"/>
                  <a:pt x="758" y="303"/>
                </a:cubicBezTo>
                <a:cubicBezTo>
                  <a:pt x="758" y="289"/>
                  <a:pt x="758" y="289"/>
                  <a:pt x="758" y="289"/>
                </a:cubicBezTo>
                <a:cubicBezTo>
                  <a:pt x="686" y="289"/>
                  <a:pt x="686" y="289"/>
                  <a:pt x="686" y="289"/>
                </a:cubicBezTo>
                <a:cubicBezTo>
                  <a:pt x="686" y="303"/>
                  <a:pt x="686" y="303"/>
                  <a:pt x="686" y="303"/>
                </a:cubicBezTo>
                <a:cubicBezTo>
                  <a:pt x="708" y="303"/>
                  <a:pt x="713" y="308"/>
                  <a:pt x="713" y="335"/>
                </a:cubicBezTo>
                <a:cubicBezTo>
                  <a:pt x="713" y="436"/>
                  <a:pt x="713" y="436"/>
                  <a:pt x="713" y="436"/>
                </a:cubicBezTo>
                <a:cubicBezTo>
                  <a:pt x="584" y="289"/>
                  <a:pt x="584" y="289"/>
                  <a:pt x="584" y="289"/>
                </a:cubicBezTo>
                <a:cubicBezTo>
                  <a:pt x="526" y="289"/>
                  <a:pt x="526" y="289"/>
                  <a:pt x="526" y="289"/>
                </a:cubicBezTo>
                <a:cubicBezTo>
                  <a:pt x="528" y="302"/>
                  <a:pt x="528" y="302"/>
                  <a:pt x="528" y="302"/>
                </a:cubicBezTo>
                <a:cubicBezTo>
                  <a:pt x="552" y="306"/>
                  <a:pt x="555" y="308"/>
                  <a:pt x="555" y="329"/>
                </a:cubicBezTo>
                <a:cubicBezTo>
                  <a:pt x="555" y="443"/>
                  <a:pt x="555" y="443"/>
                  <a:pt x="555" y="443"/>
                </a:cubicBezTo>
                <a:cubicBezTo>
                  <a:pt x="555" y="469"/>
                  <a:pt x="550" y="474"/>
                  <a:pt x="528" y="474"/>
                </a:cubicBezTo>
                <a:cubicBezTo>
                  <a:pt x="528" y="489"/>
                  <a:pt x="528" y="489"/>
                  <a:pt x="528" y="489"/>
                </a:cubicBezTo>
                <a:cubicBezTo>
                  <a:pt x="600" y="489"/>
                  <a:pt x="600" y="489"/>
                  <a:pt x="600" y="489"/>
                </a:cubicBezTo>
                <a:cubicBezTo>
                  <a:pt x="600" y="474"/>
                  <a:pt x="600" y="474"/>
                  <a:pt x="600" y="474"/>
                </a:cubicBezTo>
                <a:cubicBezTo>
                  <a:pt x="577" y="474"/>
                  <a:pt x="573" y="469"/>
                  <a:pt x="573" y="443"/>
                </a:cubicBezTo>
                <a:cubicBezTo>
                  <a:pt x="573" y="329"/>
                  <a:pt x="573" y="329"/>
                  <a:pt x="573" y="329"/>
                </a:cubicBezTo>
                <a:cubicBezTo>
                  <a:pt x="716" y="491"/>
                  <a:pt x="716" y="491"/>
                  <a:pt x="716" y="491"/>
                </a:cubicBezTo>
                <a:cubicBezTo>
                  <a:pt x="731" y="491"/>
                  <a:pt x="731" y="491"/>
                  <a:pt x="731" y="491"/>
                </a:cubicBezTo>
                <a:lnTo>
                  <a:pt x="731" y="335"/>
                </a:lnTo>
                <a:close/>
                <a:moveTo>
                  <a:pt x="408" y="303"/>
                </a:moveTo>
                <a:cubicBezTo>
                  <a:pt x="433" y="304"/>
                  <a:pt x="436" y="306"/>
                  <a:pt x="436" y="320"/>
                </a:cubicBezTo>
                <a:cubicBezTo>
                  <a:pt x="436" y="458"/>
                  <a:pt x="436" y="458"/>
                  <a:pt x="436" y="458"/>
                </a:cubicBezTo>
                <a:cubicBezTo>
                  <a:pt x="436" y="471"/>
                  <a:pt x="433" y="473"/>
                  <a:pt x="408" y="474"/>
                </a:cubicBezTo>
                <a:cubicBezTo>
                  <a:pt x="408" y="489"/>
                  <a:pt x="408" y="489"/>
                  <a:pt x="408" y="489"/>
                </a:cubicBezTo>
                <a:cubicBezTo>
                  <a:pt x="498" y="489"/>
                  <a:pt x="498" y="489"/>
                  <a:pt x="498" y="489"/>
                </a:cubicBezTo>
                <a:cubicBezTo>
                  <a:pt x="498" y="474"/>
                  <a:pt x="498" y="474"/>
                  <a:pt x="498" y="474"/>
                </a:cubicBezTo>
                <a:cubicBezTo>
                  <a:pt x="473" y="473"/>
                  <a:pt x="471" y="471"/>
                  <a:pt x="471" y="458"/>
                </a:cubicBezTo>
                <a:cubicBezTo>
                  <a:pt x="471" y="320"/>
                  <a:pt x="471" y="320"/>
                  <a:pt x="471" y="320"/>
                </a:cubicBezTo>
                <a:cubicBezTo>
                  <a:pt x="471" y="306"/>
                  <a:pt x="473" y="304"/>
                  <a:pt x="498" y="303"/>
                </a:cubicBezTo>
                <a:cubicBezTo>
                  <a:pt x="498" y="289"/>
                  <a:pt x="498" y="289"/>
                  <a:pt x="498" y="289"/>
                </a:cubicBezTo>
                <a:cubicBezTo>
                  <a:pt x="408" y="289"/>
                  <a:pt x="408" y="289"/>
                  <a:pt x="408" y="289"/>
                </a:cubicBezTo>
                <a:lnTo>
                  <a:pt x="408" y="303"/>
                </a:lnTo>
                <a:close/>
                <a:moveTo>
                  <a:pt x="390" y="431"/>
                </a:moveTo>
                <a:cubicBezTo>
                  <a:pt x="379" y="431"/>
                  <a:pt x="379" y="431"/>
                  <a:pt x="379" y="431"/>
                </a:cubicBezTo>
                <a:cubicBezTo>
                  <a:pt x="374" y="440"/>
                  <a:pt x="374" y="440"/>
                  <a:pt x="374" y="440"/>
                </a:cubicBezTo>
                <a:cubicBezTo>
                  <a:pt x="362" y="466"/>
                  <a:pt x="352" y="472"/>
                  <a:pt x="329" y="472"/>
                </a:cubicBezTo>
                <a:cubicBezTo>
                  <a:pt x="292" y="472"/>
                  <a:pt x="292" y="472"/>
                  <a:pt x="292" y="472"/>
                </a:cubicBezTo>
                <a:cubicBezTo>
                  <a:pt x="279" y="472"/>
                  <a:pt x="278" y="467"/>
                  <a:pt x="278" y="449"/>
                </a:cubicBezTo>
                <a:cubicBezTo>
                  <a:pt x="278" y="320"/>
                  <a:pt x="278" y="320"/>
                  <a:pt x="278" y="320"/>
                </a:cubicBezTo>
                <a:cubicBezTo>
                  <a:pt x="278" y="306"/>
                  <a:pt x="280" y="303"/>
                  <a:pt x="309" y="303"/>
                </a:cubicBezTo>
                <a:cubicBezTo>
                  <a:pt x="309" y="289"/>
                  <a:pt x="309" y="289"/>
                  <a:pt x="309" y="289"/>
                </a:cubicBezTo>
                <a:cubicBezTo>
                  <a:pt x="217" y="289"/>
                  <a:pt x="217" y="289"/>
                  <a:pt x="217" y="289"/>
                </a:cubicBezTo>
                <a:cubicBezTo>
                  <a:pt x="217" y="303"/>
                  <a:pt x="217" y="303"/>
                  <a:pt x="217" y="303"/>
                </a:cubicBezTo>
                <a:cubicBezTo>
                  <a:pt x="241" y="304"/>
                  <a:pt x="243" y="306"/>
                  <a:pt x="243" y="320"/>
                </a:cubicBezTo>
                <a:cubicBezTo>
                  <a:pt x="243" y="446"/>
                  <a:pt x="243" y="446"/>
                  <a:pt x="243" y="446"/>
                </a:cubicBezTo>
                <a:cubicBezTo>
                  <a:pt x="243" y="469"/>
                  <a:pt x="241" y="471"/>
                  <a:pt x="219" y="475"/>
                </a:cubicBezTo>
                <a:cubicBezTo>
                  <a:pt x="219" y="489"/>
                  <a:pt x="219" y="489"/>
                  <a:pt x="219" y="489"/>
                </a:cubicBezTo>
                <a:cubicBezTo>
                  <a:pt x="379" y="489"/>
                  <a:pt x="379" y="489"/>
                  <a:pt x="379" y="489"/>
                </a:cubicBezTo>
                <a:lnTo>
                  <a:pt x="390" y="431"/>
                </a:lnTo>
                <a:close/>
                <a:moveTo>
                  <a:pt x="167" y="347"/>
                </a:moveTo>
                <a:cubicBezTo>
                  <a:pt x="179" y="347"/>
                  <a:pt x="179" y="347"/>
                  <a:pt x="179" y="347"/>
                </a:cubicBezTo>
                <a:cubicBezTo>
                  <a:pt x="188" y="298"/>
                  <a:pt x="188" y="298"/>
                  <a:pt x="188" y="298"/>
                </a:cubicBezTo>
                <a:cubicBezTo>
                  <a:pt x="172" y="290"/>
                  <a:pt x="146" y="285"/>
                  <a:pt x="120" y="285"/>
                </a:cubicBezTo>
                <a:cubicBezTo>
                  <a:pt x="49" y="285"/>
                  <a:pt x="0" y="331"/>
                  <a:pt x="0" y="392"/>
                </a:cubicBezTo>
                <a:cubicBezTo>
                  <a:pt x="0" y="451"/>
                  <a:pt x="43" y="493"/>
                  <a:pt x="112" y="493"/>
                </a:cubicBezTo>
                <a:cubicBezTo>
                  <a:pt x="146" y="493"/>
                  <a:pt x="174" y="482"/>
                  <a:pt x="193" y="464"/>
                </a:cubicBezTo>
                <a:cubicBezTo>
                  <a:pt x="185" y="453"/>
                  <a:pt x="185" y="453"/>
                  <a:pt x="185" y="453"/>
                </a:cubicBezTo>
                <a:cubicBezTo>
                  <a:pt x="167" y="466"/>
                  <a:pt x="145" y="473"/>
                  <a:pt x="123" y="473"/>
                </a:cubicBezTo>
                <a:cubicBezTo>
                  <a:pt x="74" y="473"/>
                  <a:pt x="37" y="440"/>
                  <a:pt x="37" y="383"/>
                </a:cubicBezTo>
                <a:cubicBezTo>
                  <a:pt x="37" y="331"/>
                  <a:pt x="66" y="302"/>
                  <a:pt x="114" y="302"/>
                </a:cubicBezTo>
                <a:cubicBezTo>
                  <a:pt x="152" y="302"/>
                  <a:pt x="167" y="313"/>
                  <a:pt x="167" y="341"/>
                </a:cubicBezTo>
                <a:lnTo>
                  <a:pt x="167" y="347"/>
                </a:lnTo>
                <a:close/>
                <a:moveTo>
                  <a:pt x="813" y="98"/>
                </a:moveTo>
                <a:cubicBezTo>
                  <a:pt x="813" y="45"/>
                  <a:pt x="840" y="16"/>
                  <a:pt x="884" y="16"/>
                </a:cubicBezTo>
                <a:cubicBezTo>
                  <a:pt x="930" y="16"/>
                  <a:pt x="960" y="50"/>
                  <a:pt x="960" y="109"/>
                </a:cubicBezTo>
                <a:cubicBezTo>
                  <a:pt x="960" y="162"/>
                  <a:pt x="933" y="190"/>
                  <a:pt x="889" y="190"/>
                </a:cubicBezTo>
                <a:cubicBezTo>
                  <a:pt x="843" y="190"/>
                  <a:pt x="813" y="156"/>
                  <a:pt x="813" y="98"/>
                </a:cubicBezTo>
                <a:moveTo>
                  <a:pt x="776" y="107"/>
                </a:moveTo>
                <a:cubicBezTo>
                  <a:pt x="776" y="167"/>
                  <a:pt x="816" y="207"/>
                  <a:pt x="883" y="207"/>
                </a:cubicBezTo>
                <a:cubicBezTo>
                  <a:pt x="951" y="207"/>
                  <a:pt x="997" y="163"/>
                  <a:pt x="997" y="100"/>
                </a:cubicBezTo>
                <a:cubicBezTo>
                  <a:pt x="997" y="40"/>
                  <a:pt x="957" y="0"/>
                  <a:pt x="890" y="0"/>
                </a:cubicBezTo>
                <a:cubicBezTo>
                  <a:pt x="822" y="0"/>
                  <a:pt x="776" y="44"/>
                  <a:pt x="776" y="107"/>
                </a:cubicBezTo>
                <a:moveTo>
                  <a:pt x="714" y="189"/>
                </a:moveTo>
                <a:cubicBezTo>
                  <a:pt x="689" y="188"/>
                  <a:pt x="687" y="186"/>
                  <a:pt x="687" y="172"/>
                </a:cubicBezTo>
                <a:cubicBezTo>
                  <a:pt x="687" y="115"/>
                  <a:pt x="687" y="115"/>
                  <a:pt x="687" y="115"/>
                </a:cubicBezTo>
                <a:cubicBezTo>
                  <a:pt x="743" y="36"/>
                  <a:pt x="743" y="36"/>
                  <a:pt x="743" y="36"/>
                </a:cubicBezTo>
                <a:cubicBezTo>
                  <a:pt x="753" y="22"/>
                  <a:pt x="756" y="18"/>
                  <a:pt x="771" y="18"/>
                </a:cubicBezTo>
                <a:cubicBezTo>
                  <a:pt x="771" y="4"/>
                  <a:pt x="771" y="4"/>
                  <a:pt x="771" y="4"/>
                </a:cubicBezTo>
                <a:cubicBezTo>
                  <a:pt x="702" y="4"/>
                  <a:pt x="702" y="4"/>
                  <a:pt x="702" y="4"/>
                </a:cubicBezTo>
                <a:cubicBezTo>
                  <a:pt x="702" y="17"/>
                  <a:pt x="702" y="17"/>
                  <a:pt x="702" y="17"/>
                </a:cubicBezTo>
                <a:cubicBezTo>
                  <a:pt x="720" y="18"/>
                  <a:pt x="724" y="21"/>
                  <a:pt x="724" y="27"/>
                </a:cubicBezTo>
                <a:cubicBezTo>
                  <a:pt x="724" y="31"/>
                  <a:pt x="722" y="36"/>
                  <a:pt x="718" y="42"/>
                </a:cubicBezTo>
                <a:cubicBezTo>
                  <a:pt x="679" y="97"/>
                  <a:pt x="679" y="97"/>
                  <a:pt x="679" y="97"/>
                </a:cubicBezTo>
                <a:cubicBezTo>
                  <a:pt x="640" y="40"/>
                  <a:pt x="640" y="40"/>
                  <a:pt x="640" y="40"/>
                </a:cubicBezTo>
                <a:cubicBezTo>
                  <a:pt x="636" y="34"/>
                  <a:pt x="634" y="31"/>
                  <a:pt x="634" y="27"/>
                </a:cubicBezTo>
                <a:cubicBezTo>
                  <a:pt x="634" y="21"/>
                  <a:pt x="639" y="18"/>
                  <a:pt x="657" y="17"/>
                </a:cubicBezTo>
                <a:cubicBezTo>
                  <a:pt x="657" y="4"/>
                  <a:pt x="657" y="4"/>
                  <a:pt x="657" y="4"/>
                </a:cubicBezTo>
                <a:cubicBezTo>
                  <a:pt x="568" y="4"/>
                  <a:pt x="568" y="4"/>
                  <a:pt x="568" y="4"/>
                </a:cubicBezTo>
                <a:cubicBezTo>
                  <a:pt x="568" y="18"/>
                  <a:pt x="568" y="18"/>
                  <a:pt x="568" y="18"/>
                </a:cubicBezTo>
                <a:cubicBezTo>
                  <a:pt x="581" y="18"/>
                  <a:pt x="585" y="22"/>
                  <a:pt x="595" y="36"/>
                </a:cubicBezTo>
                <a:cubicBezTo>
                  <a:pt x="652" y="117"/>
                  <a:pt x="652" y="117"/>
                  <a:pt x="652" y="117"/>
                </a:cubicBezTo>
                <a:cubicBezTo>
                  <a:pt x="652" y="172"/>
                  <a:pt x="652" y="172"/>
                  <a:pt x="652" y="172"/>
                </a:cubicBezTo>
                <a:cubicBezTo>
                  <a:pt x="652" y="186"/>
                  <a:pt x="650" y="188"/>
                  <a:pt x="625" y="189"/>
                </a:cubicBezTo>
                <a:cubicBezTo>
                  <a:pt x="625" y="203"/>
                  <a:pt x="625" y="203"/>
                  <a:pt x="625" y="203"/>
                </a:cubicBezTo>
                <a:cubicBezTo>
                  <a:pt x="714" y="203"/>
                  <a:pt x="714" y="203"/>
                  <a:pt x="714" y="203"/>
                </a:cubicBezTo>
                <a:lnTo>
                  <a:pt x="714" y="189"/>
                </a:lnTo>
                <a:close/>
                <a:moveTo>
                  <a:pt x="444" y="120"/>
                </a:moveTo>
                <a:cubicBezTo>
                  <a:pt x="476" y="47"/>
                  <a:pt x="476" y="47"/>
                  <a:pt x="476" y="47"/>
                </a:cubicBezTo>
                <a:cubicBezTo>
                  <a:pt x="508" y="120"/>
                  <a:pt x="508" y="120"/>
                  <a:pt x="508" y="120"/>
                </a:cubicBezTo>
                <a:lnTo>
                  <a:pt x="444" y="120"/>
                </a:lnTo>
                <a:close/>
                <a:moveTo>
                  <a:pt x="446" y="189"/>
                </a:moveTo>
                <a:cubicBezTo>
                  <a:pt x="427" y="189"/>
                  <a:pt x="421" y="185"/>
                  <a:pt x="421" y="176"/>
                </a:cubicBezTo>
                <a:cubicBezTo>
                  <a:pt x="421" y="173"/>
                  <a:pt x="423" y="168"/>
                  <a:pt x="425" y="164"/>
                </a:cubicBezTo>
                <a:cubicBezTo>
                  <a:pt x="437" y="136"/>
                  <a:pt x="437" y="136"/>
                  <a:pt x="437" y="136"/>
                </a:cubicBezTo>
                <a:cubicBezTo>
                  <a:pt x="515" y="136"/>
                  <a:pt x="515" y="136"/>
                  <a:pt x="515" y="136"/>
                </a:cubicBezTo>
                <a:cubicBezTo>
                  <a:pt x="528" y="167"/>
                  <a:pt x="528" y="167"/>
                  <a:pt x="528" y="167"/>
                </a:cubicBezTo>
                <a:cubicBezTo>
                  <a:pt x="530" y="171"/>
                  <a:pt x="531" y="175"/>
                  <a:pt x="531" y="178"/>
                </a:cubicBezTo>
                <a:cubicBezTo>
                  <a:pt x="531" y="186"/>
                  <a:pt x="526" y="189"/>
                  <a:pt x="509" y="189"/>
                </a:cubicBezTo>
                <a:cubicBezTo>
                  <a:pt x="509" y="203"/>
                  <a:pt x="509" y="203"/>
                  <a:pt x="509" y="203"/>
                </a:cubicBezTo>
                <a:cubicBezTo>
                  <a:pt x="591" y="203"/>
                  <a:pt x="591" y="203"/>
                  <a:pt x="591" y="203"/>
                </a:cubicBezTo>
                <a:cubicBezTo>
                  <a:pt x="591" y="189"/>
                  <a:pt x="591" y="189"/>
                  <a:pt x="591" y="189"/>
                </a:cubicBezTo>
                <a:cubicBezTo>
                  <a:pt x="576" y="188"/>
                  <a:pt x="574" y="185"/>
                  <a:pt x="567" y="169"/>
                </a:cubicBezTo>
                <a:cubicBezTo>
                  <a:pt x="492" y="1"/>
                  <a:pt x="492" y="1"/>
                  <a:pt x="492" y="1"/>
                </a:cubicBezTo>
                <a:cubicBezTo>
                  <a:pt x="478" y="1"/>
                  <a:pt x="478" y="1"/>
                  <a:pt x="478" y="1"/>
                </a:cubicBezTo>
                <a:cubicBezTo>
                  <a:pt x="403" y="169"/>
                  <a:pt x="403" y="169"/>
                  <a:pt x="403" y="169"/>
                </a:cubicBezTo>
                <a:cubicBezTo>
                  <a:pt x="397" y="185"/>
                  <a:pt x="394" y="188"/>
                  <a:pt x="379" y="189"/>
                </a:cubicBezTo>
                <a:cubicBezTo>
                  <a:pt x="379" y="203"/>
                  <a:pt x="379" y="203"/>
                  <a:pt x="379" y="203"/>
                </a:cubicBezTo>
                <a:cubicBezTo>
                  <a:pt x="446" y="203"/>
                  <a:pt x="446" y="203"/>
                  <a:pt x="446" y="203"/>
                </a:cubicBezTo>
                <a:lnTo>
                  <a:pt x="446" y="189"/>
                </a:lnTo>
                <a:close/>
                <a:moveTo>
                  <a:pt x="164" y="189"/>
                </a:moveTo>
                <a:cubicBezTo>
                  <a:pt x="142" y="189"/>
                  <a:pt x="137" y="184"/>
                  <a:pt x="137" y="157"/>
                </a:cubicBezTo>
                <a:cubicBezTo>
                  <a:pt x="137" y="42"/>
                  <a:pt x="137" y="42"/>
                  <a:pt x="137" y="42"/>
                </a:cubicBezTo>
                <a:cubicBezTo>
                  <a:pt x="216" y="197"/>
                  <a:pt x="216" y="197"/>
                  <a:pt x="216" y="197"/>
                </a:cubicBezTo>
                <a:cubicBezTo>
                  <a:pt x="223" y="197"/>
                  <a:pt x="223" y="197"/>
                  <a:pt x="223" y="197"/>
                </a:cubicBezTo>
                <a:cubicBezTo>
                  <a:pt x="301" y="42"/>
                  <a:pt x="301" y="42"/>
                  <a:pt x="301" y="42"/>
                </a:cubicBezTo>
                <a:cubicBezTo>
                  <a:pt x="301" y="172"/>
                  <a:pt x="301" y="172"/>
                  <a:pt x="301" y="172"/>
                </a:cubicBezTo>
                <a:cubicBezTo>
                  <a:pt x="301" y="186"/>
                  <a:pt x="299" y="188"/>
                  <a:pt x="276" y="189"/>
                </a:cubicBezTo>
                <a:cubicBezTo>
                  <a:pt x="276" y="203"/>
                  <a:pt x="276" y="203"/>
                  <a:pt x="276" y="203"/>
                </a:cubicBezTo>
                <a:cubicBezTo>
                  <a:pt x="362" y="203"/>
                  <a:pt x="362" y="203"/>
                  <a:pt x="362" y="203"/>
                </a:cubicBezTo>
                <a:cubicBezTo>
                  <a:pt x="362" y="189"/>
                  <a:pt x="362" y="189"/>
                  <a:pt x="362" y="189"/>
                </a:cubicBezTo>
                <a:cubicBezTo>
                  <a:pt x="338" y="188"/>
                  <a:pt x="336" y="186"/>
                  <a:pt x="336" y="172"/>
                </a:cubicBezTo>
                <a:cubicBezTo>
                  <a:pt x="336" y="34"/>
                  <a:pt x="336" y="34"/>
                  <a:pt x="336" y="34"/>
                </a:cubicBezTo>
                <a:cubicBezTo>
                  <a:pt x="336" y="21"/>
                  <a:pt x="338" y="19"/>
                  <a:pt x="362" y="18"/>
                </a:cubicBezTo>
                <a:cubicBezTo>
                  <a:pt x="362" y="4"/>
                  <a:pt x="362" y="4"/>
                  <a:pt x="362" y="4"/>
                </a:cubicBezTo>
                <a:cubicBezTo>
                  <a:pt x="302" y="4"/>
                  <a:pt x="302" y="4"/>
                  <a:pt x="302" y="4"/>
                </a:cubicBezTo>
                <a:cubicBezTo>
                  <a:pt x="229" y="148"/>
                  <a:pt x="229" y="148"/>
                  <a:pt x="229" y="148"/>
                </a:cubicBezTo>
                <a:cubicBezTo>
                  <a:pt x="156" y="4"/>
                  <a:pt x="156" y="4"/>
                  <a:pt x="156" y="4"/>
                </a:cubicBezTo>
                <a:cubicBezTo>
                  <a:pt x="92" y="4"/>
                  <a:pt x="92" y="4"/>
                  <a:pt x="92" y="4"/>
                </a:cubicBezTo>
                <a:cubicBezTo>
                  <a:pt x="92" y="17"/>
                  <a:pt x="92" y="17"/>
                  <a:pt x="92" y="17"/>
                </a:cubicBezTo>
                <a:cubicBezTo>
                  <a:pt x="115" y="20"/>
                  <a:pt x="119" y="22"/>
                  <a:pt x="119" y="47"/>
                </a:cubicBezTo>
                <a:cubicBezTo>
                  <a:pt x="119" y="157"/>
                  <a:pt x="119" y="157"/>
                  <a:pt x="119" y="157"/>
                </a:cubicBezTo>
                <a:cubicBezTo>
                  <a:pt x="119" y="184"/>
                  <a:pt x="114" y="189"/>
                  <a:pt x="92" y="189"/>
                </a:cubicBezTo>
                <a:cubicBezTo>
                  <a:pt x="92" y="203"/>
                  <a:pt x="92" y="203"/>
                  <a:pt x="92" y="203"/>
                </a:cubicBezTo>
                <a:cubicBezTo>
                  <a:pt x="164" y="203"/>
                  <a:pt x="164" y="203"/>
                  <a:pt x="164" y="203"/>
                </a:cubicBezTo>
                <a:lnTo>
                  <a:pt x="164" y="189"/>
                </a:lnTo>
                <a:close/>
              </a:path>
            </a:pathLst>
          </a:cu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477" name="Google Shape;477;p119"/>
          <p:cNvSpPr/>
          <p:nvPr>
            <p:ph idx="2" type="pic"/>
          </p:nvPr>
        </p:nvSpPr>
        <p:spPr>
          <a:xfrm>
            <a:off x="5419946" y="0"/>
            <a:ext cx="3724200" cy="5143500"/>
          </a:xfrm>
          <a:prstGeom prst="rect">
            <a:avLst/>
          </a:prstGeom>
          <a:noFill/>
          <a:ln>
            <a:noFill/>
          </a:ln>
        </p:spPr>
      </p:sp>
      <p:sp>
        <p:nvSpPr>
          <p:cNvPr id="478" name="Google Shape;478;p119"/>
          <p:cNvSpPr/>
          <p:nvPr/>
        </p:nvSpPr>
        <p:spPr>
          <a:xfrm>
            <a:off x="730044" y="504350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ategy and Vision">
  <p:cSld name="Strategy and Vision">
    <p:spTree>
      <p:nvGrpSpPr>
        <p:cNvPr id="479" name="Shape 479"/>
        <p:cNvGrpSpPr/>
        <p:nvPr/>
      </p:nvGrpSpPr>
      <p:grpSpPr>
        <a:xfrm>
          <a:off x="0" y="0"/>
          <a:ext cx="0" cy="0"/>
          <a:chOff x="0" y="0"/>
          <a:chExt cx="0" cy="0"/>
        </a:xfrm>
      </p:grpSpPr>
      <p:sp>
        <p:nvSpPr>
          <p:cNvPr id="480" name="Google Shape;480;p120"/>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1" name="Google Shape;481;p120"/>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2" name="Google Shape;482;p120"/>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3" name="Google Shape;483;p120"/>
          <p:cNvSpPr txBox="1"/>
          <p:nvPr>
            <p:ph idx="1" type="body"/>
          </p:nvPr>
        </p:nvSpPr>
        <p:spPr>
          <a:xfrm>
            <a:off x="730043" y="3825172"/>
            <a:ext cx="1714800" cy="933000"/>
          </a:xfrm>
          <a:prstGeom prst="rect">
            <a:avLst/>
          </a:prstGeom>
          <a:noFill/>
          <a:ln>
            <a:noFill/>
          </a:ln>
        </p:spPr>
        <p:txBody>
          <a:bodyPr anchorCtr="0" anchor="t" bIns="45700" lIns="0" spcFirstLastPara="1" rIns="0" wrap="square" tIns="91425">
            <a:noAutofit/>
          </a:bodyPr>
          <a:lstStyle>
            <a:lvl1pPr indent="-323850" lvl="0" marL="457200" algn="l">
              <a:lnSpc>
                <a:spcPct val="90000"/>
              </a:lnSpc>
              <a:spcBef>
                <a:spcPts val="450"/>
              </a:spcBef>
              <a:spcAft>
                <a:spcPts val="0"/>
              </a:spcAft>
              <a:buSzPts val="1500"/>
              <a:buFont typeface="Arial"/>
              <a:buChar char="•"/>
              <a:defRPr sz="1500"/>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84" name="Google Shape;484;p120"/>
          <p:cNvSpPr txBox="1"/>
          <p:nvPr>
            <p:ph idx="2" type="body"/>
          </p:nvPr>
        </p:nvSpPr>
        <p:spPr>
          <a:xfrm>
            <a:off x="730043" y="3613315"/>
            <a:ext cx="17148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85" name="Google Shape;485;p120"/>
          <p:cNvSpPr txBox="1"/>
          <p:nvPr>
            <p:ph idx="3" type="body"/>
          </p:nvPr>
        </p:nvSpPr>
        <p:spPr>
          <a:xfrm>
            <a:off x="730044" y="1400179"/>
            <a:ext cx="7501200" cy="4143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0"/>
              </a:spcBef>
              <a:spcAft>
                <a:spcPts val="0"/>
              </a:spcAft>
              <a:buSzPts val="1500"/>
              <a:buNone/>
              <a:defRPr sz="1500"/>
            </a:lvl1pPr>
            <a:lvl2pPr indent="-323850" lvl="1" marL="914400" algn="l">
              <a:lnSpc>
                <a:spcPct val="90000"/>
              </a:lnSpc>
              <a:spcBef>
                <a:spcPts val="450"/>
              </a:spcBef>
              <a:spcAft>
                <a:spcPts val="0"/>
              </a:spcAft>
              <a:buSzPts val="1500"/>
              <a:buChar char="•"/>
              <a:defRPr sz="1500"/>
            </a:lvl2pPr>
            <a:lvl3pPr indent="-342900" lvl="2" marL="1371600" algn="l">
              <a:lnSpc>
                <a:spcPct val="90000"/>
              </a:lnSpc>
              <a:spcBef>
                <a:spcPts val="450"/>
              </a:spcBef>
              <a:spcAft>
                <a:spcPts val="0"/>
              </a:spcAft>
              <a:buSzPts val="1800"/>
              <a:buChar char="•"/>
              <a:defRPr/>
            </a:lvl3pPr>
            <a:lvl4pPr indent="-228600" lvl="3" marL="1828800" algn="l">
              <a:lnSpc>
                <a:spcPct val="90000"/>
              </a:lnSpc>
              <a:spcBef>
                <a:spcPts val="450"/>
              </a:spcBef>
              <a:spcAft>
                <a:spcPts val="0"/>
              </a:spcAft>
              <a:buSzPts val="1800"/>
              <a:buNone/>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86" name="Google Shape;486;p120"/>
          <p:cNvSpPr txBox="1"/>
          <p:nvPr>
            <p:ph idx="4" type="body"/>
          </p:nvPr>
        </p:nvSpPr>
        <p:spPr>
          <a:xfrm>
            <a:off x="730123" y="1197772"/>
            <a:ext cx="75030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87" name="Google Shape;487;p120"/>
          <p:cNvSpPr txBox="1"/>
          <p:nvPr>
            <p:ph idx="5" type="body"/>
          </p:nvPr>
        </p:nvSpPr>
        <p:spPr>
          <a:xfrm>
            <a:off x="730044" y="2449505"/>
            <a:ext cx="7501200" cy="693000"/>
          </a:xfrm>
          <a:prstGeom prst="rect">
            <a:avLst/>
          </a:prstGeom>
          <a:noFill/>
          <a:ln>
            <a:noFill/>
          </a:ln>
        </p:spPr>
        <p:txBody>
          <a:bodyPr anchorCtr="0" anchor="t" bIns="45700" lIns="0" spcFirstLastPara="1" rIns="0" wrap="square" tIns="91425">
            <a:noAutofit/>
          </a:bodyPr>
          <a:lstStyle>
            <a:lvl1pPr indent="-323850" lvl="0" marL="457200" algn="l">
              <a:lnSpc>
                <a:spcPct val="90000"/>
              </a:lnSpc>
              <a:spcBef>
                <a:spcPts val="450"/>
              </a:spcBef>
              <a:spcAft>
                <a:spcPts val="0"/>
              </a:spcAft>
              <a:buSzPts val="1500"/>
              <a:buFont typeface="Arial"/>
              <a:buChar char="•"/>
              <a:defRPr sz="1500"/>
            </a:lvl1pPr>
            <a:lvl2pPr indent="-323850" lvl="1" marL="914400" algn="l">
              <a:lnSpc>
                <a:spcPct val="90000"/>
              </a:lnSpc>
              <a:spcBef>
                <a:spcPts val="450"/>
              </a:spcBef>
              <a:spcAft>
                <a:spcPts val="0"/>
              </a:spcAft>
              <a:buSzPts val="1500"/>
              <a:buChar char="•"/>
              <a:defRPr sz="1500"/>
            </a:lvl2pPr>
            <a:lvl3pPr indent="-323850" lvl="2" marL="1371600" algn="l">
              <a:lnSpc>
                <a:spcPct val="90000"/>
              </a:lnSpc>
              <a:spcBef>
                <a:spcPts val="450"/>
              </a:spcBef>
              <a:spcAft>
                <a:spcPts val="0"/>
              </a:spcAft>
              <a:buSzPts val="1500"/>
              <a:buChar char="•"/>
              <a:defRPr sz="1500"/>
            </a:lvl3pPr>
            <a:lvl4pPr indent="-228600" lvl="3" marL="1828800" algn="l">
              <a:lnSpc>
                <a:spcPct val="90000"/>
              </a:lnSpc>
              <a:spcBef>
                <a:spcPts val="450"/>
              </a:spcBef>
              <a:spcAft>
                <a:spcPts val="0"/>
              </a:spcAft>
              <a:buSzPts val="1800"/>
              <a:buNone/>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88" name="Google Shape;488;p120"/>
          <p:cNvSpPr txBox="1"/>
          <p:nvPr>
            <p:ph idx="6" type="body"/>
          </p:nvPr>
        </p:nvSpPr>
        <p:spPr>
          <a:xfrm>
            <a:off x="730123" y="2244939"/>
            <a:ext cx="75030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89" name="Google Shape;489;p120"/>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0" name="Google Shape;490;p120"/>
          <p:cNvSpPr txBox="1"/>
          <p:nvPr>
            <p:ph idx="7" type="body"/>
          </p:nvPr>
        </p:nvSpPr>
        <p:spPr>
          <a:xfrm>
            <a:off x="2660685" y="3825172"/>
            <a:ext cx="1714800" cy="933000"/>
          </a:xfrm>
          <a:prstGeom prst="rect">
            <a:avLst/>
          </a:prstGeom>
          <a:noFill/>
          <a:ln>
            <a:noFill/>
          </a:ln>
        </p:spPr>
        <p:txBody>
          <a:bodyPr anchorCtr="0" anchor="t" bIns="45700" lIns="0" spcFirstLastPara="1" rIns="0" wrap="square" tIns="91425">
            <a:noAutofit/>
          </a:bodyPr>
          <a:lstStyle>
            <a:lvl1pPr indent="-323850" lvl="0" marL="457200" algn="l">
              <a:lnSpc>
                <a:spcPct val="90000"/>
              </a:lnSpc>
              <a:spcBef>
                <a:spcPts val="450"/>
              </a:spcBef>
              <a:spcAft>
                <a:spcPts val="0"/>
              </a:spcAft>
              <a:buSzPts val="1500"/>
              <a:buFont typeface="Arial"/>
              <a:buChar char="•"/>
              <a:defRPr sz="1500"/>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91" name="Google Shape;491;p120"/>
          <p:cNvSpPr txBox="1"/>
          <p:nvPr>
            <p:ph idx="8" type="body"/>
          </p:nvPr>
        </p:nvSpPr>
        <p:spPr>
          <a:xfrm>
            <a:off x="2660685" y="3613315"/>
            <a:ext cx="17148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92" name="Google Shape;492;p120"/>
          <p:cNvSpPr txBox="1"/>
          <p:nvPr>
            <p:ph idx="9" type="body"/>
          </p:nvPr>
        </p:nvSpPr>
        <p:spPr>
          <a:xfrm>
            <a:off x="4591325" y="3825172"/>
            <a:ext cx="1714800" cy="933000"/>
          </a:xfrm>
          <a:prstGeom prst="rect">
            <a:avLst/>
          </a:prstGeom>
          <a:noFill/>
          <a:ln>
            <a:noFill/>
          </a:ln>
        </p:spPr>
        <p:txBody>
          <a:bodyPr anchorCtr="0" anchor="t" bIns="45700" lIns="0" spcFirstLastPara="1" rIns="0" wrap="square" tIns="91425">
            <a:noAutofit/>
          </a:bodyPr>
          <a:lstStyle>
            <a:lvl1pPr indent="-323850" lvl="0" marL="457200" algn="l">
              <a:lnSpc>
                <a:spcPct val="90000"/>
              </a:lnSpc>
              <a:spcBef>
                <a:spcPts val="450"/>
              </a:spcBef>
              <a:spcAft>
                <a:spcPts val="0"/>
              </a:spcAft>
              <a:buSzPts val="1500"/>
              <a:buFont typeface="Arial"/>
              <a:buChar char="•"/>
              <a:defRPr sz="1500"/>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93" name="Google Shape;493;p120"/>
          <p:cNvSpPr txBox="1"/>
          <p:nvPr>
            <p:ph idx="13" type="body"/>
          </p:nvPr>
        </p:nvSpPr>
        <p:spPr>
          <a:xfrm>
            <a:off x="4591325" y="3613315"/>
            <a:ext cx="17148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94" name="Google Shape;494;p120"/>
          <p:cNvSpPr txBox="1"/>
          <p:nvPr>
            <p:ph idx="14" type="body"/>
          </p:nvPr>
        </p:nvSpPr>
        <p:spPr>
          <a:xfrm>
            <a:off x="6514894" y="3825172"/>
            <a:ext cx="1714800" cy="933000"/>
          </a:xfrm>
          <a:prstGeom prst="rect">
            <a:avLst/>
          </a:prstGeom>
          <a:noFill/>
          <a:ln>
            <a:noFill/>
          </a:ln>
        </p:spPr>
        <p:txBody>
          <a:bodyPr anchorCtr="0" anchor="t" bIns="45700" lIns="0" spcFirstLastPara="1" rIns="0" wrap="square" tIns="91425">
            <a:noAutofit/>
          </a:bodyPr>
          <a:lstStyle>
            <a:lvl1pPr indent="-323850" lvl="0" marL="457200" algn="l">
              <a:lnSpc>
                <a:spcPct val="90000"/>
              </a:lnSpc>
              <a:spcBef>
                <a:spcPts val="450"/>
              </a:spcBef>
              <a:spcAft>
                <a:spcPts val="0"/>
              </a:spcAft>
              <a:buSzPts val="1500"/>
              <a:buFont typeface="Arial"/>
              <a:buChar char="•"/>
              <a:defRPr sz="1500"/>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495" name="Google Shape;495;p120"/>
          <p:cNvSpPr txBox="1"/>
          <p:nvPr>
            <p:ph idx="15" type="body"/>
          </p:nvPr>
        </p:nvSpPr>
        <p:spPr>
          <a:xfrm>
            <a:off x="6514894" y="3613315"/>
            <a:ext cx="17148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rning objective black_gray_bulleted text">
  <p:cSld name="Learning objective black_gray_bulleted text">
    <p:spTree>
      <p:nvGrpSpPr>
        <p:cNvPr id="496" name="Shape 496"/>
        <p:cNvGrpSpPr/>
        <p:nvPr/>
      </p:nvGrpSpPr>
      <p:grpSpPr>
        <a:xfrm>
          <a:off x="0" y="0"/>
          <a:ext cx="0" cy="0"/>
          <a:chOff x="0" y="0"/>
          <a:chExt cx="0" cy="0"/>
        </a:xfrm>
      </p:grpSpPr>
      <p:sp>
        <p:nvSpPr>
          <p:cNvPr id="497" name="Google Shape;497;p121"/>
          <p:cNvSpPr/>
          <p:nvPr/>
        </p:nvSpPr>
        <p:spPr>
          <a:xfrm>
            <a:off x="3313182" y="0"/>
            <a:ext cx="5830800" cy="5143500"/>
          </a:xfrm>
          <a:prstGeom prst="rect">
            <a:avLst/>
          </a:prstGeom>
          <a:solidFill>
            <a:srgbClr val="D2D2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98" name="Google Shape;498;p121"/>
          <p:cNvSpPr txBox="1"/>
          <p:nvPr>
            <p:ph type="title"/>
          </p:nvPr>
        </p:nvSpPr>
        <p:spPr>
          <a:xfrm>
            <a:off x="730045" y="1774631"/>
            <a:ext cx="2299800" cy="1594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401"/>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9" name="Google Shape;499;p121"/>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0" name="Google Shape;500;p121"/>
          <p:cNvSpPr/>
          <p:nvPr/>
        </p:nvSpPr>
        <p:spPr>
          <a:xfrm rot="-5400000">
            <a:off x="-1218749" y="2521840"/>
            <a:ext cx="2537400" cy="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01" name="Google Shape;501;p121"/>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p121"/>
          <p:cNvSpPr txBox="1"/>
          <p:nvPr>
            <p:ph idx="1" type="body"/>
          </p:nvPr>
        </p:nvSpPr>
        <p:spPr>
          <a:xfrm>
            <a:off x="3744300" y="1197773"/>
            <a:ext cx="5010300" cy="2748000"/>
          </a:xfrm>
          <a:prstGeom prst="rect">
            <a:avLst/>
          </a:prstGeom>
          <a:noFill/>
          <a:ln>
            <a:noFill/>
          </a:ln>
        </p:spPr>
        <p:txBody>
          <a:bodyPr anchorCtr="0" anchor="ctr" bIns="0" lIns="0" spcFirstLastPara="1" rIns="0" wrap="square" tIns="0">
            <a:noAutofit/>
          </a:bodyPr>
          <a:lstStyle>
            <a:lvl1pPr indent="-342900" lvl="0" marL="457200" algn="l">
              <a:lnSpc>
                <a:spcPct val="125000"/>
              </a:lnSpc>
              <a:spcBef>
                <a:spcPts val="1125"/>
              </a:spcBef>
              <a:spcAft>
                <a:spcPts val="0"/>
              </a:spcAft>
              <a:buSzPts val="1800"/>
              <a:buFont typeface="Arial"/>
              <a:buChar char="•"/>
              <a:defRPr sz="1800">
                <a:solidFill>
                  <a:schemeClr val="lt1"/>
                </a:solidFill>
              </a:defRPr>
            </a:lvl1pPr>
            <a:lvl2pPr indent="-228600" lvl="1" marL="914400" algn="l">
              <a:lnSpc>
                <a:spcPct val="90000"/>
              </a:lnSpc>
              <a:spcBef>
                <a:spcPts val="450"/>
              </a:spcBef>
              <a:spcAft>
                <a:spcPts val="0"/>
              </a:spcAft>
              <a:buClr>
                <a:schemeClr val="lt1"/>
              </a:buClr>
              <a:buSzPts val="1650"/>
              <a:buNone/>
              <a:defRPr sz="1650"/>
            </a:lvl2pPr>
            <a:lvl3pPr indent="-228600" lvl="2" marL="1371600" algn="l">
              <a:lnSpc>
                <a:spcPct val="90000"/>
              </a:lnSpc>
              <a:spcBef>
                <a:spcPts val="450"/>
              </a:spcBef>
              <a:spcAft>
                <a:spcPts val="0"/>
              </a:spcAft>
              <a:buClr>
                <a:schemeClr val="lt1"/>
              </a:buClr>
              <a:buSzPts val="1650"/>
              <a:buNone/>
              <a:defRPr sz="1650"/>
            </a:lvl3pPr>
            <a:lvl4pPr indent="-228600" lvl="3" marL="1828800" algn="l">
              <a:lnSpc>
                <a:spcPct val="90000"/>
              </a:lnSpc>
              <a:spcBef>
                <a:spcPts val="450"/>
              </a:spcBef>
              <a:spcAft>
                <a:spcPts val="0"/>
              </a:spcAft>
              <a:buClr>
                <a:schemeClr val="lt1"/>
              </a:buClr>
              <a:buSzPts val="1650"/>
              <a:buNone/>
              <a:defRPr sz="1650"/>
            </a:lvl4pPr>
            <a:lvl5pPr indent="-228600" lvl="4" marL="2286000" algn="l">
              <a:lnSpc>
                <a:spcPct val="90000"/>
              </a:lnSpc>
              <a:spcBef>
                <a:spcPts val="450"/>
              </a:spcBef>
              <a:spcAft>
                <a:spcPts val="0"/>
              </a:spcAft>
              <a:buClr>
                <a:schemeClr val="lt1"/>
              </a:buClr>
              <a:buSzPts val="1650"/>
              <a:buNone/>
              <a:defRPr sz="1650"/>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03" name="Google Shape;503;p121"/>
          <p:cNvSpPr txBox="1"/>
          <p:nvPr/>
        </p:nvSpPr>
        <p:spPr>
          <a:xfrm>
            <a:off x="6316720" y="4993474"/>
            <a:ext cx="2827200" cy="150300"/>
          </a:xfrm>
          <a:prstGeom prst="rect">
            <a:avLst/>
          </a:prstGeom>
          <a:noFill/>
          <a:ln>
            <a:noFill/>
          </a:ln>
        </p:spPr>
        <p:txBody>
          <a:bodyPr anchorCtr="0" anchor="ctr" bIns="34300" lIns="68600" spcFirstLastPara="1" rIns="68600" wrap="square" tIns="34300">
            <a:noAutofit/>
          </a:bodyPr>
          <a:lstStyle/>
          <a:p>
            <a:pPr indent="0" lvl="0" marL="0" marR="0" rtl="0" algn="r">
              <a:spcBef>
                <a:spcPts val="0"/>
              </a:spcBef>
              <a:spcAft>
                <a:spcPts val="0"/>
              </a:spcAft>
              <a:buNone/>
            </a:pPr>
            <a:r>
              <a:rPr lang="en" sz="525">
                <a:solidFill>
                  <a:srgbClr val="7F7F7F"/>
                </a:solidFill>
                <a:latin typeface="Arial"/>
                <a:ea typeface="Arial"/>
                <a:cs typeface="Arial"/>
                <a:sym typeface="Arial"/>
              </a:rPr>
              <a:t>©2024 Mayo Foundation for Medical Education and Research  |  slide-</a:t>
            </a:r>
            <a:fld id="{00000000-1234-1234-1234-123412341234}" type="slidenum">
              <a:rPr lang="en" sz="525">
                <a:solidFill>
                  <a:srgbClr val="7F7F7F"/>
                </a:solidFill>
                <a:latin typeface="Arial"/>
                <a:ea typeface="Arial"/>
                <a:cs typeface="Arial"/>
                <a:sym typeface="Arial"/>
              </a:rPr>
              <a:t>‹#›</a:t>
            </a:fld>
            <a:endParaRPr sz="525">
              <a:solidFill>
                <a:srgbClr val="7F7F7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_image right">
  <p:cSld name="Quote_image right">
    <p:spTree>
      <p:nvGrpSpPr>
        <p:cNvPr id="504" name="Shape 504"/>
        <p:cNvGrpSpPr/>
        <p:nvPr/>
      </p:nvGrpSpPr>
      <p:grpSpPr>
        <a:xfrm>
          <a:off x="0" y="0"/>
          <a:ext cx="0" cy="0"/>
          <a:chOff x="0" y="0"/>
          <a:chExt cx="0" cy="0"/>
        </a:xfrm>
      </p:grpSpPr>
      <p:sp>
        <p:nvSpPr>
          <p:cNvPr id="505" name="Google Shape;505;p122"/>
          <p:cNvSpPr/>
          <p:nvPr>
            <p:ph idx="2" type="pic"/>
          </p:nvPr>
        </p:nvSpPr>
        <p:spPr>
          <a:xfrm>
            <a:off x="3744300" y="0"/>
            <a:ext cx="5399700" cy="5143500"/>
          </a:xfrm>
          <a:prstGeom prst="rect">
            <a:avLst/>
          </a:prstGeom>
          <a:noFill/>
          <a:ln>
            <a:noFill/>
          </a:ln>
        </p:spPr>
      </p:sp>
      <p:sp>
        <p:nvSpPr>
          <p:cNvPr id="506" name="Google Shape;506;p122"/>
          <p:cNvSpPr txBox="1"/>
          <p:nvPr>
            <p:ph type="title"/>
          </p:nvPr>
        </p:nvSpPr>
        <p:spPr>
          <a:xfrm>
            <a:off x="730044" y="1774631"/>
            <a:ext cx="2742600" cy="1594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401"/>
              <a:buFont typeface="Arial"/>
              <a:buNone/>
              <a:defRPr sz="240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122"/>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8" name="Google Shape;508;p122"/>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9" name="Google Shape;509;p122"/>
          <p:cNvSpPr txBox="1"/>
          <p:nvPr>
            <p:ph idx="1" type="body"/>
          </p:nvPr>
        </p:nvSpPr>
        <p:spPr>
          <a:xfrm>
            <a:off x="730044" y="3629035"/>
            <a:ext cx="2749800" cy="9573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10" name="Google Shape;510;p122"/>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ck_blue border">
  <p:cSld name="1_Black_blue border">
    <p:spTree>
      <p:nvGrpSpPr>
        <p:cNvPr id="511" name="Shape 511"/>
        <p:cNvGrpSpPr/>
        <p:nvPr/>
      </p:nvGrpSpPr>
      <p:grpSpPr>
        <a:xfrm>
          <a:off x="0" y="0"/>
          <a:ext cx="0" cy="0"/>
          <a:chOff x="0" y="0"/>
          <a:chExt cx="0" cy="0"/>
        </a:xfrm>
      </p:grpSpPr>
      <p:sp>
        <p:nvSpPr>
          <p:cNvPr id="512" name="Google Shape;512;p123"/>
          <p:cNvSpPr/>
          <p:nvPr/>
        </p:nvSpPr>
        <p:spPr>
          <a:xfrm>
            <a:off x="0" y="0"/>
            <a:ext cx="4575600" cy="51435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3" name="Google Shape;513;p123"/>
          <p:cNvSpPr/>
          <p:nvPr/>
        </p:nvSpPr>
        <p:spPr>
          <a:xfrm>
            <a:off x="4568522" y="0"/>
            <a:ext cx="45756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4" name="Google Shape;514;p123"/>
          <p:cNvSpPr/>
          <p:nvPr/>
        </p:nvSpPr>
        <p:spPr>
          <a:xfrm>
            <a:off x="406109" y="402433"/>
            <a:ext cx="8346000" cy="4350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15" name="Google Shape;515;p123"/>
          <p:cNvSpPr txBox="1"/>
          <p:nvPr>
            <p:ph type="title"/>
          </p:nvPr>
        </p:nvSpPr>
        <p:spPr>
          <a:xfrm>
            <a:off x="730044" y="808438"/>
            <a:ext cx="75078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6" name="Google Shape;516;p123"/>
          <p:cNvSpPr txBox="1"/>
          <p:nvPr>
            <p:ph idx="1" type="body"/>
          </p:nvPr>
        </p:nvSpPr>
        <p:spPr>
          <a:xfrm>
            <a:off x="730044" y="1599013"/>
            <a:ext cx="7507800" cy="27516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solidFill>
                  <a:schemeClr val="lt1"/>
                </a:solidFill>
              </a:defRPr>
            </a:lvl1pPr>
            <a:lvl2pPr indent="-342900" lvl="1" marL="914400" algn="l">
              <a:lnSpc>
                <a:spcPct val="90000"/>
              </a:lnSpc>
              <a:spcBef>
                <a:spcPts val="450"/>
              </a:spcBef>
              <a:spcAft>
                <a:spcPts val="0"/>
              </a:spcAft>
              <a:buClr>
                <a:srgbClr val="7F7F7F"/>
              </a:buClr>
              <a:buSzPts val="1800"/>
              <a:buChar char="•"/>
              <a:defRPr>
                <a:solidFill>
                  <a:schemeClr val="lt1"/>
                </a:solidFill>
              </a:defRPr>
            </a:lvl2pPr>
            <a:lvl3pPr indent="-342900" lvl="2" marL="1371600" algn="l">
              <a:lnSpc>
                <a:spcPct val="90000"/>
              </a:lnSpc>
              <a:spcBef>
                <a:spcPts val="450"/>
              </a:spcBef>
              <a:spcAft>
                <a:spcPts val="0"/>
              </a:spcAft>
              <a:buClr>
                <a:srgbClr val="7F7F7F"/>
              </a:buClr>
              <a:buSzPts val="1800"/>
              <a:buChar char="•"/>
              <a:defRPr>
                <a:solidFill>
                  <a:schemeClr val="lt1"/>
                </a:solidFill>
              </a:defRPr>
            </a:lvl3pPr>
            <a:lvl4pPr indent="-342900" lvl="3" marL="1828800" algn="l">
              <a:lnSpc>
                <a:spcPct val="90000"/>
              </a:lnSpc>
              <a:spcBef>
                <a:spcPts val="450"/>
              </a:spcBef>
              <a:spcAft>
                <a:spcPts val="0"/>
              </a:spcAft>
              <a:buClr>
                <a:srgbClr val="7F7F7F"/>
              </a:buClr>
              <a:buSzPts val="1800"/>
              <a:buChar char="•"/>
              <a:defRPr>
                <a:solidFill>
                  <a:schemeClr val="lt1"/>
                </a:solidFill>
              </a:defRPr>
            </a:lvl4pPr>
            <a:lvl5pPr indent="-342900" lvl="4" marL="2286000" algn="l">
              <a:lnSpc>
                <a:spcPct val="90000"/>
              </a:lnSpc>
              <a:spcBef>
                <a:spcPts val="450"/>
              </a:spcBef>
              <a:spcAft>
                <a:spcPts val="0"/>
              </a:spcAft>
              <a:buClr>
                <a:srgbClr val="7F7F7F"/>
              </a:buClr>
              <a:buSzPts val="1800"/>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17" name="Google Shape;517;p123"/>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8" name="Google Shape;518;p123"/>
          <p:cNvSpPr txBox="1"/>
          <p:nvPr>
            <p:ph idx="11" type="ftr"/>
          </p:nvPr>
        </p:nvSpPr>
        <p:spPr>
          <a:xfrm>
            <a:off x="1676401" y="4601777"/>
            <a:ext cx="6553200" cy="274200"/>
          </a:xfrm>
          <a:prstGeom prst="rect">
            <a:avLst/>
          </a:prstGeom>
          <a:noFill/>
          <a:ln>
            <a:noFill/>
          </a:ln>
        </p:spPr>
        <p:txBody>
          <a:bodyPr anchorCtr="0" anchor="t" bIns="0" lIns="0" spcFirstLastPara="1" rIns="0" wrap="square" tIns="45700">
            <a:noAutofit/>
          </a:bodyPr>
          <a:lstStyle>
            <a:lvl1pPr lvl="0" algn="r">
              <a:lnSpc>
                <a:spcPct val="90000"/>
              </a:lnSpc>
              <a:spcBef>
                <a:spcPts val="0"/>
              </a:spcBef>
              <a:spcAft>
                <a:spcPts val="0"/>
              </a:spcAft>
              <a:buSzPts val="1400"/>
              <a:buNone/>
              <a:defRPr sz="9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9" name="Google Shape;519;p123"/>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0" name="Google Shape;520;p123"/>
          <p:cNvSpPr txBox="1"/>
          <p:nvPr/>
        </p:nvSpPr>
        <p:spPr>
          <a:xfrm>
            <a:off x="6316720" y="4993474"/>
            <a:ext cx="2827200" cy="150300"/>
          </a:xfrm>
          <a:prstGeom prst="rect">
            <a:avLst/>
          </a:prstGeom>
          <a:noFill/>
          <a:ln>
            <a:noFill/>
          </a:ln>
        </p:spPr>
        <p:txBody>
          <a:bodyPr anchorCtr="0" anchor="ctr" bIns="34300" lIns="68600" spcFirstLastPara="1" rIns="68600" wrap="square" tIns="34300">
            <a:noAutofit/>
          </a:bodyPr>
          <a:lstStyle/>
          <a:p>
            <a:pPr indent="0" lvl="0" marL="0" marR="0" rtl="0" algn="r">
              <a:spcBef>
                <a:spcPts val="0"/>
              </a:spcBef>
              <a:spcAft>
                <a:spcPts val="0"/>
              </a:spcAft>
              <a:buNone/>
            </a:pPr>
            <a:r>
              <a:rPr lang="en" sz="525">
                <a:solidFill>
                  <a:schemeClr val="dk2"/>
                </a:solidFill>
                <a:latin typeface="Arial"/>
                <a:ea typeface="Arial"/>
                <a:cs typeface="Arial"/>
                <a:sym typeface="Arial"/>
              </a:rPr>
              <a:t>©2024 Mayo Foundation for Medical Education and Research  |  slide-</a:t>
            </a:r>
            <a:fld id="{00000000-1234-1234-1234-123412341234}" type="slidenum">
              <a:rPr lang="en" sz="525">
                <a:solidFill>
                  <a:schemeClr val="dk2"/>
                </a:solidFill>
                <a:latin typeface="Arial"/>
                <a:ea typeface="Arial"/>
                <a:cs typeface="Arial"/>
                <a:sym typeface="Arial"/>
              </a:rPr>
              <a:t>‹#›</a:t>
            </a:fld>
            <a:endParaRPr sz="525">
              <a:solidFill>
                <a:schemeClr val="dk2"/>
              </a:solidFill>
              <a:latin typeface="Arial"/>
              <a:ea typeface="Arial"/>
              <a:cs typeface="Arial"/>
              <a:sym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_black border">
  <p:cSld name="Blue_black border">
    <p:spTree>
      <p:nvGrpSpPr>
        <p:cNvPr id="521" name="Shape 521"/>
        <p:cNvGrpSpPr/>
        <p:nvPr/>
      </p:nvGrpSpPr>
      <p:grpSpPr>
        <a:xfrm>
          <a:off x="0" y="0"/>
          <a:ext cx="0" cy="0"/>
          <a:chOff x="0" y="0"/>
          <a:chExt cx="0" cy="0"/>
        </a:xfrm>
      </p:grpSpPr>
      <p:sp>
        <p:nvSpPr>
          <p:cNvPr id="522" name="Google Shape;522;p124"/>
          <p:cNvSpPr/>
          <p:nvPr/>
        </p:nvSpPr>
        <p:spPr>
          <a:xfrm>
            <a:off x="0" y="0"/>
            <a:ext cx="45756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3" name="Google Shape;523;p124"/>
          <p:cNvSpPr/>
          <p:nvPr/>
        </p:nvSpPr>
        <p:spPr>
          <a:xfrm>
            <a:off x="4568522" y="0"/>
            <a:ext cx="45756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4" name="Google Shape;524;p124"/>
          <p:cNvSpPr/>
          <p:nvPr/>
        </p:nvSpPr>
        <p:spPr>
          <a:xfrm>
            <a:off x="406109" y="402433"/>
            <a:ext cx="8346000" cy="4350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5" name="Google Shape;525;p124"/>
          <p:cNvSpPr txBox="1"/>
          <p:nvPr>
            <p:ph type="title"/>
          </p:nvPr>
        </p:nvSpPr>
        <p:spPr>
          <a:xfrm>
            <a:off x="730044" y="808438"/>
            <a:ext cx="75078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6" name="Google Shape;526;p124"/>
          <p:cNvSpPr txBox="1"/>
          <p:nvPr>
            <p:ph idx="1" type="body"/>
          </p:nvPr>
        </p:nvSpPr>
        <p:spPr>
          <a:xfrm>
            <a:off x="730044" y="1599013"/>
            <a:ext cx="7507800" cy="27516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solidFill>
                  <a:schemeClr val="lt1"/>
                </a:solidFill>
              </a:defRPr>
            </a:lvl1pPr>
            <a:lvl2pPr indent="-342900" lvl="1" marL="914400" algn="l">
              <a:lnSpc>
                <a:spcPct val="90000"/>
              </a:lnSpc>
              <a:spcBef>
                <a:spcPts val="450"/>
              </a:spcBef>
              <a:spcAft>
                <a:spcPts val="0"/>
              </a:spcAft>
              <a:buClr>
                <a:srgbClr val="7F7F7F"/>
              </a:buClr>
              <a:buSzPts val="1800"/>
              <a:buChar char="•"/>
              <a:defRPr>
                <a:solidFill>
                  <a:schemeClr val="lt1"/>
                </a:solidFill>
              </a:defRPr>
            </a:lvl2pPr>
            <a:lvl3pPr indent="-342900" lvl="2" marL="1371600" algn="l">
              <a:lnSpc>
                <a:spcPct val="90000"/>
              </a:lnSpc>
              <a:spcBef>
                <a:spcPts val="450"/>
              </a:spcBef>
              <a:spcAft>
                <a:spcPts val="0"/>
              </a:spcAft>
              <a:buClr>
                <a:srgbClr val="7F7F7F"/>
              </a:buClr>
              <a:buSzPts val="1800"/>
              <a:buChar char="•"/>
              <a:defRPr>
                <a:solidFill>
                  <a:schemeClr val="lt1"/>
                </a:solidFill>
              </a:defRPr>
            </a:lvl3pPr>
            <a:lvl4pPr indent="-342900" lvl="3" marL="1828800" algn="l">
              <a:lnSpc>
                <a:spcPct val="90000"/>
              </a:lnSpc>
              <a:spcBef>
                <a:spcPts val="450"/>
              </a:spcBef>
              <a:spcAft>
                <a:spcPts val="0"/>
              </a:spcAft>
              <a:buClr>
                <a:srgbClr val="7F7F7F"/>
              </a:buClr>
              <a:buSzPts val="1800"/>
              <a:buChar char="•"/>
              <a:defRPr>
                <a:solidFill>
                  <a:schemeClr val="lt1"/>
                </a:solidFill>
              </a:defRPr>
            </a:lvl4pPr>
            <a:lvl5pPr indent="-342900" lvl="4" marL="2286000" algn="l">
              <a:lnSpc>
                <a:spcPct val="90000"/>
              </a:lnSpc>
              <a:spcBef>
                <a:spcPts val="450"/>
              </a:spcBef>
              <a:spcAft>
                <a:spcPts val="0"/>
              </a:spcAft>
              <a:buClr>
                <a:srgbClr val="7F7F7F"/>
              </a:buClr>
              <a:buSzPts val="1800"/>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27" name="Google Shape;527;p124"/>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8" name="Google Shape;528;p124"/>
          <p:cNvSpPr txBox="1"/>
          <p:nvPr>
            <p:ph idx="11" type="ftr"/>
          </p:nvPr>
        </p:nvSpPr>
        <p:spPr>
          <a:xfrm>
            <a:off x="1676401" y="4601777"/>
            <a:ext cx="6553200" cy="274200"/>
          </a:xfrm>
          <a:prstGeom prst="rect">
            <a:avLst/>
          </a:prstGeom>
          <a:noFill/>
          <a:ln>
            <a:noFill/>
          </a:ln>
        </p:spPr>
        <p:txBody>
          <a:bodyPr anchorCtr="0" anchor="t" bIns="0" lIns="0" spcFirstLastPara="1" rIns="0" wrap="square" tIns="45700">
            <a:noAutofit/>
          </a:bodyPr>
          <a:lstStyle>
            <a:lvl1pPr lvl="0" algn="r">
              <a:lnSpc>
                <a:spcPct val="90000"/>
              </a:lnSpc>
              <a:spcBef>
                <a:spcPts val="0"/>
              </a:spcBef>
              <a:spcAft>
                <a:spcPts val="0"/>
              </a:spcAft>
              <a:buSzPts val="1400"/>
              <a:buNone/>
              <a:defRPr sz="9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p124"/>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30" name="Google Shape;530;p124"/>
          <p:cNvSpPr txBox="1"/>
          <p:nvPr/>
        </p:nvSpPr>
        <p:spPr>
          <a:xfrm>
            <a:off x="6316720" y="4993474"/>
            <a:ext cx="2827200" cy="150300"/>
          </a:xfrm>
          <a:prstGeom prst="rect">
            <a:avLst/>
          </a:prstGeom>
          <a:noFill/>
          <a:ln>
            <a:noFill/>
          </a:ln>
        </p:spPr>
        <p:txBody>
          <a:bodyPr anchorCtr="0" anchor="ctr" bIns="34300" lIns="68600" spcFirstLastPara="1" rIns="68600" wrap="square" tIns="34300">
            <a:noAutofit/>
          </a:bodyPr>
          <a:lstStyle/>
          <a:p>
            <a:pPr indent="0" lvl="0" marL="0" marR="0" rtl="0" algn="r">
              <a:spcBef>
                <a:spcPts val="0"/>
              </a:spcBef>
              <a:spcAft>
                <a:spcPts val="0"/>
              </a:spcAft>
              <a:buNone/>
            </a:pPr>
            <a:r>
              <a:rPr lang="en" sz="525">
                <a:solidFill>
                  <a:schemeClr val="dk2"/>
                </a:solidFill>
                <a:latin typeface="Arial"/>
                <a:ea typeface="Arial"/>
                <a:cs typeface="Arial"/>
                <a:sym typeface="Arial"/>
              </a:rPr>
              <a:t>©2024 Mayo Foundation for Medical Education and Research  |  slide-</a:t>
            </a:r>
            <a:fld id="{00000000-1234-1234-1234-123412341234}" type="slidenum">
              <a:rPr lang="en" sz="525">
                <a:solidFill>
                  <a:schemeClr val="dk2"/>
                </a:solidFill>
                <a:latin typeface="Arial"/>
                <a:ea typeface="Arial"/>
                <a:cs typeface="Arial"/>
                <a:sym typeface="Arial"/>
              </a:rPr>
              <a:t>‹#›</a:t>
            </a:fld>
            <a:endParaRPr sz="525">
              <a:solidFill>
                <a:schemeClr val="dk2"/>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Text_Image">
  <p:cSld name="50/50 Text_Image">
    <p:spTree>
      <p:nvGrpSpPr>
        <p:cNvPr id="531" name="Shape 531"/>
        <p:cNvGrpSpPr/>
        <p:nvPr/>
      </p:nvGrpSpPr>
      <p:grpSpPr>
        <a:xfrm>
          <a:off x="0" y="0"/>
          <a:ext cx="0" cy="0"/>
          <a:chOff x="0" y="0"/>
          <a:chExt cx="0" cy="0"/>
        </a:xfrm>
      </p:grpSpPr>
      <p:sp>
        <p:nvSpPr>
          <p:cNvPr id="532" name="Google Shape;532;p125"/>
          <p:cNvSpPr txBox="1"/>
          <p:nvPr>
            <p:ph type="title"/>
          </p:nvPr>
        </p:nvSpPr>
        <p:spPr>
          <a:xfrm>
            <a:off x="730043" y="402432"/>
            <a:ext cx="35811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3" name="Google Shape;533;p125"/>
          <p:cNvSpPr txBox="1"/>
          <p:nvPr>
            <p:ph idx="1" type="body"/>
          </p:nvPr>
        </p:nvSpPr>
        <p:spPr>
          <a:xfrm>
            <a:off x="730043" y="1488285"/>
            <a:ext cx="3581100" cy="29901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solidFill>
                  <a:schemeClr val="lt1"/>
                </a:solidFill>
              </a:defRPr>
            </a:lvl1pPr>
            <a:lvl2pPr indent="-342900" lvl="1" marL="914400" algn="l">
              <a:lnSpc>
                <a:spcPct val="90000"/>
              </a:lnSpc>
              <a:spcBef>
                <a:spcPts val="450"/>
              </a:spcBef>
              <a:spcAft>
                <a:spcPts val="0"/>
              </a:spcAft>
              <a:buSzPts val="1800"/>
              <a:buChar char="•"/>
              <a:defRPr>
                <a:solidFill>
                  <a:schemeClr val="lt1"/>
                </a:solidFill>
              </a:defRPr>
            </a:lvl2pPr>
            <a:lvl3pPr indent="-342900" lvl="2" marL="1371600" algn="l">
              <a:lnSpc>
                <a:spcPct val="90000"/>
              </a:lnSpc>
              <a:spcBef>
                <a:spcPts val="450"/>
              </a:spcBef>
              <a:spcAft>
                <a:spcPts val="0"/>
              </a:spcAft>
              <a:buSzPts val="1800"/>
              <a:buChar char="•"/>
              <a:defRPr>
                <a:solidFill>
                  <a:schemeClr val="lt1"/>
                </a:solidFill>
              </a:defRPr>
            </a:lvl3pPr>
            <a:lvl4pPr indent="-342900" lvl="3" marL="1828800" algn="l">
              <a:lnSpc>
                <a:spcPct val="90000"/>
              </a:lnSpc>
              <a:spcBef>
                <a:spcPts val="450"/>
              </a:spcBef>
              <a:spcAft>
                <a:spcPts val="0"/>
              </a:spcAft>
              <a:buSzPts val="1800"/>
              <a:buChar char="•"/>
              <a:defRPr>
                <a:solidFill>
                  <a:schemeClr val="lt1"/>
                </a:solidFill>
              </a:defRPr>
            </a:lvl4pPr>
            <a:lvl5pPr indent="-342900" lvl="4" marL="2286000" algn="l">
              <a:lnSpc>
                <a:spcPct val="90000"/>
              </a:lnSpc>
              <a:spcBef>
                <a:spcPts val="450"/>
              </a:spcBef>
              <a:spcAft>
                <a:spcPts val="0"/>
              </a:spcAft>
              <a:buSzPts val="1800"/>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34" name="Google Shape;534;p125"/>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5" name="Google Shape;535;p125"/>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6" name="Google Shape;536;p125"/>
          <p:cNvSpPr txBox="1"/>
          <p:nvPr>
            <p:ph idx="2" type="body"/>
          </p:nvPr>
        </p:nvSpPr>
        <p:spPr>
          <a:xfrm>
            <a:off x="4572001" y="0"/>
            <a:ext cx="4572000" cy="51435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Font typeface="Arial"/>
              <a:buNone/>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37" name="Google Shape;537;p125"/>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50 Image_Text">
  <p:cSld name="50/50 Image_Text">
    <p:spTree>
      <p:nvGrpSpPr>
        <p:cNvPr id="538" name="Shape 538"/>
        <p:cNvGrpSpPr/>
        <p:nvPr/>
      </p:nvGrpSpPr>
      <p:grpSpPr>
        <a:xfrm>
          <a:off x="0" y="0"/>
          <a:ext cx="0" cy="0"/>
          <a:chOff x="0" y="0"/>
          <a:chExt cx="0" cy="0"/>
        </a:xfrm>
      </p:grpSpPr>
      <p:sp>
        <p:nvSpPr>
          <p:cNvPr id="539" name="Google Shape;539;p126"/>
          <p:cNvSpPr txBox="1"/>
          <p:nvPr>
            <p:ph idx="1" type="body"/>
          </p:nvPr>
        </p:nvSpPr>
        <p:spPr>
          <a:xfrm>
            <a:off x="1" y="0"/>
            <a:ext cx="4572000" cy="51435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Font typeface="Arial"/>
              <a:buNone/>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40" name="Google Shape;540;p126"/>
          <p:cNvSpPr txBox="1"/>
          <p:nvPr>
            <p:ph type="title"/>
          </p:nvPr>
        </p:nvSpPr>
        <p:spPr>
          <a:xfrm>
            <a:off x="4831624" y="402432"/>
            <a:ext cx="39207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1" name="Google Shape;541;p126"/>
          <p:cNvSpPr txBox="1"/>
          <p:nvPr>
            <p:ph idx="2" type="body"/>
          </p:nvPr>
        </p:nvSpPr>
        <p:spPr>
          <a:xfrm>
            <a:off x="4831624" y="1488285"/>
            <a:ext cx="3920700" cy="29901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900"/>
              </a:spcBef>
              <a:spcAft>
                <a:spcPts val="0"/>
              </a:spcAft>
              <a:buSzPts val="1800"/>
              <a:buChar char="•"/>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42" name="Google Shape;542;p126"/>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3" name="Google Shape;543;p126"/>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4" name="Google Shape;544;p126"/>
          <p:cNvSpPr/>
          <p:nvPr/>
        </p:nvSpPr>
        <p:spPr>
          <a:xfrm>
            <a:off x="483162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60 Text_Image">
  <p:cSld name="40/60 Text_Image">
    <p:spTree>
      <p:nvGrpSpPr>
        <p:cNvPr id="545" name="Shape 545"/>
        <p:cNvGrpSpPr/>
        <p:nvPr/>
      </p:nvGrpSpPr>
      <p:grpSpPr>
        <a:xfrm>
          <a:off x="0" y="0"/>
          <a:ext cx="0" cy="0"/>
          <a:chOff x="0" y="0"/>
          <a:chExt cx="0" cy="0"/>
        </a:xfrm>
      </p:grpSpPr>
      <p:sp>
        <p:nvSpPr>
          <p:cNvPr id="546" name="Google Shape;546;p127"/>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7" name="Google Shape;547;p127"/>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8" name="Google Shape;548;p127"/>
          <p:cNvSpPr txBox="1"/>
          <p:nvPr>
            <p:ph idx="1" type="body"/>
          </p:nvPr>
        </p:nvSpPr>
        <p:spPr>
          <a:xfrm>
            <a:off x="3744300" y="0"/>
            <a:ext cx="5399700" cy="51435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49" name="Google Shape;549;p127"/>
          <p:cNvSpPr txBox="1"/>
          <p:nvPr>
            <p:ph idx="2" type="body"/>
          </p:nvPr>
        </p:nvSpPr>
        <p:spPr>
          <a:xfrm>
            <a:off x="730043" y="1488285"/>
            <a:ext cx="2749800" cy="29349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sz="1800"/>
            </a:lvl1pPr>
            <a:lvl2pPr indent="-342900" lvl="1" marL="914400" algn="l">
              <a:lnSpc>
                <a:spcPct val="90000"/>
              </a:lnSpc>
              <a:spcBef>
                <a:spcPts val="450"/>
              </a:spcBef>
              <a:spcAft>
                <a:spcPts val="0"/>
              </a:spcAft>
              <a:buSzPts val="1800"/>
              <a:buChar char="•"/>
              <a:defRPr sz="1800"/>
            </a:lvl2pPr>
            <a:lvl3pPr indent="-342900" lvl="2" marL="1371600" algn="l">
              <a:lnSpc>
                <a:spcPct val="90000"/>
              </a:lnSpc>
              <a:spcBef>
                <a:spcPts val="450"/>
              </a:spcBef>
              <a:spcAft>
                <a:spcPts val="0"/>
              </a:spcAft>
              <a:buSzPts val="1800"/>
              <a:buChar char="•"/>
              <a:defRPr sz="1800"/>
            </a:lvl3pPr>
            <a:lvl4pPr indent="-342900" lvl="3" marL="1828800" algn="l">
              <a:lnSpc>
                <a:spcPct val="90000"/>
              </a:lnSpc>
              <a:spcBef>
                <a:spcPts val="450"/>
              </a:spcBef>
              <a:spcAft>
                <a:spcPts val="0"/>
              </a:spcAft>
              <a:buSzPts val="1800"/>
              <a:buChar char="•"/>
              <a:defRPr sz="1800"/>
            </a:lvl4pPr>
            <a:lvl5pPr indent="-342900" lvl="4" marL="2286000" algn="l">
              <a:lnSpc>
                <a:spcPct val="90000"/>
              </a:lnSpc>
              <a:spcBef>
                <a:spcPts val="450"/>
              </a:spcBef>
              <a:spcAft>
                <a:spcPts val="0"/>
              </a:spcAft>
              <a:buSzPts val="1800"/>
              <a:buChar char="•"/>
              <a:defRPr sz="180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550" name="Google Shape;550;p127"/>
          <p:cNvSpPr txBox="1"/>
          <p:nvPr>
            <p:ph type="title"/>
          </p:nvPr>
        </p:nvSpPr>
        <p:spPr>
          <a:xfrm>
            <a:off x="730043" y="402432"/>
            <a:ext cx="2749800" cy="7956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1" name="Google Shape;551;p127"/>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60 Image_Text">
  <p:cSld name="40/60 Image_Text">
    <p:spTree>
      <p:nvGrpSpPr>
        <p:cNvPr id="552" name="Shape 552"/>
        <p:cNvGrpSpPr/>
        <p:nvPr/>
      </p:nvGrpSpPr>
      <p:grpSpPr>
        <a:xfrm>
          <a:off x="0" y="0"/>
          <a:ext cx="0" cy="0"/>
          <a:chOff x="0" y="0"/>
          <a:chExt cx="0" cy="0"/>
        </a:xfrm>
      </p:grpSpPr>
      <p:sp>
        <p:nvSpPr>
          <p:cNvPr id="553" name="Google Shape;553;p128"/>
          <p:cNvSpPr txBox="1"/>
          <p:nvPr>
            <p:ph type="title"/>
          </p:nvPr>
        </p:nvSpPr>
        <p:spPr>
          <a:xfrm>
            <a:off x="4008688" y="402432"/>
            <a:ext cx="47436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4" name="Google Shape;554;p128"/>
          <p:cNvSpPr txBox="1"/>
          <p:nvPr>
            <p:ph idx="1" type="body"/>
          </p:nvPr>
        </p:nvSpPr>
        <p:spPr>
          <a:xfrm>
            <a:off x="4008688" y="1488285"/>
            <a:ext cx="4743600" cy="29901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55" name="Google Shape;555;p128"/>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6" name="Google Shape;556;p128"/>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7" name="Google Shape;557;p128"/>
          <p:cNvSpPr/>
          <p:nvPr/>
        </p:nvSpPr>
        <p:spPr>
          <a:xfrm>
            <a:off x="4008688"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8" name="Google Shape;558;p128"/>
          <p:cNvSpPr/>
          <p:nvPr>
            <p:ph idx="2" type="pic"/>
          </p:nvPr>
        </p:nvSpPr>
        <p:spPr>
          <a:xfrm>
            <a:off x="0" y="0"/>
            <a:ext cx="3744300" cy="5143500"/>
          </a:xfrm>
          <a:prstGeom prst="rect">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40 Text_Image">
  <p:cSld name="60/40 Text_Image">
    <p:spTree>
      <p:nvGrpSpPr>
        <p:cNvPr id="559" name="Shape 559"/>
        <p:cNvGrpSpPr/>
        <p:nvPr/>
      </p:nvGrpSpPr>
      <p:grpSpPr>
        <a:xfrm>
          <a:off x="0" y="0"/>
          <a:ext cx="0" cy="0"/>
          <a:chOff x="0" y="0"/>
          <a:chExt cx="0" cy="0"/>
        </a:xfrm>
      </p:grpSpPr>
      <p:sp>
        <p:nvSpPr>
          <p:cNvPr id="560" name="Google Shape;560;p129"/>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1" name="Google Shape;561;p129"/>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2" name="Google Shape;562;p129"/>
          <p:cNvSpPr txBox="1"/>
          <p:nvPr>
            <p:ph idx="1" type="body"/>
          </p:nvPr>
        </p:nvSpPr>
        <p:spPr>
          <a:xfrm>
            <a:off x="5419946" y="0"/>
            <a:ext cx="3724200" cy="51435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63" name="Google Shape;563;p129"/>
          <p:cNvSpPr txBox="1"/>
          <p:nvPr>
            <p:ph idx="2" type="body"/>
          </p:nvPr>
        </p:nvSpPr>
        <p:spPr>
          <a:xfrm>
            <a:off x="730043" y="1488285"/>
            <a:ext cx="4422000" cy="29349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sz="1800"/>
            </a:lvl1pPr>
            <a:lvl2pPr indent="-342900" lvl="1" marL="914400" algn="l">
              <a:lnSpc>
                <a:spcPct val="90000"/>
              </a:lnSpc>
              <a:spcBef>
                <a:spcPts val="450"/>
              </a:spcBef>
              <a:spcAft>
                <a:spcPts val="0"/>
              </a:spcAft>
              <a:buSzPts val="1800"/>
              <a:buChar char="•"/>
              <a:defRPr sz="1800"/>
            </a:lvl2pPr>
            <a:lvl3pPr indent="-342900" lvl="2" marL="1371600" algn="l">
              <a:lnSpc>
                <a:spcPct val="90000"/>
              </a:lnSpc>
              <a:spcBef>
                <a:spcPts val="450"/>
              </a:spcBef>
              <a:spcAft>
                <a:spcPts val="0"/>
              </a:spcAft>
              <a:buSzPts val="1800"/>
              <a:buChar char="•"/>
              <a:defRPr sz="1800"/>
            </a:lvl3pPr>
            <a:lvl4pPr indent="-342900" lvl="3" marL="1828800" algn="l">
              <a:lnSpc>
                <a:spcPct val="90000"/>
              </a:lnSpc>
              <a:spcBef>
                <a:spcPts val="450"/>
              </a:spcBef>
              <a:spcAft>
                <a:spcPts val="0"/>
              </a:spcAft>
              <a:buSzPts val="1800"/>
              <a:buChar char="•"/>
              <a:defRPr sz="1800"/>
            </a:lvl4pPr>
            <a:lvl5pPr indent="-342900" lvl="4" marL="2286000" algn="l">
              <a:lnSpc>
                <a:spcPct val="90000"/>
              </a:lnSpc>
              <a:spcBef>
                <a:spcPts val="450"/>
              </a:spcBef>
              <a:spcAft>
                <a:spcPts val="0"/>
              </a:spcAft>
              <a:buSzPts val="1800"/>
              <a:buChar char="•"/>
              <a:defRPr sz="180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564" name="Google Shape;564;p129"/>
          <p:cNvSpPr txBox="1"/>
          <p:nvPr>
            <p:ph type="title"/>
          </p:nvPr>
        </p:nvSpPr>
        <p:spPr>
          <a:xfrm>
            <a:off x="730043" y="402432"/>
            <a:ext cx="44220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5" name="Google Shape;565;p129"/>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40 Image_Text">
  <p:cSld name="60/40 Image_Text">
    <p:spTree>
      <p:nvGrpSpPr>
        <p:cNvPr id="566" name="Shape 566"/>
        <p:cNvGrpSpPr/>
        <p:nvPr/>
      </p:nvGrpSpPr>
      <p:grpSpPr>
        <a:xfrm>
          <a:off x="0" y="0"/>
          <a:ext cx="0" cy="0"/>
          <a:chOff x="0" y="0"/>
          <a:chExt cx="0" cy="0"/>
        </a:xfrm>
      </p:grpSpPr>
      <p:sp>
        <p:nvSpPr>
          <p:cNvPr id="567" name="Google Shape;567;p130"/>
          <p:cNvSpPr/>
          <p:nvPr>
            <p:ph idx="2" type="pic"/>
          </p:nvPr>
        </p:nvSpPr>
        <p:spPr>
          <a:xfrm>
            <a:off x="0" y="0"/>
            <a:ext cx="5154300" cy="5143500"/>
          </a:xfrm>
          <a:prstGeom prst="rect">
            <a:avLst/>
          </a:prstGeom>
          <a:noFill/>
          <a:ln>
            <a:noFill/>
          </a:ln>
        </p:spPr>
      </p:sp>
      <p:sp>
        <p:nvSpPr>
          <p:cNvPr id="568" name="Google Shape;568;p130"/>
          <p:cNvSpPr txBox="1"/>
          <p:nvPr>
            <p:ph type="title"/>
          </p:nvPr>
        </p:nvSpPr>
        <p:spPr>
          <a:xfrm>
            <a:off x="5419946" y="402432"/>
            <a:ext cx="33321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9" name="Google Shape;569;p130"/>
          <p:cNvSpPr txBox="1"/>
          <p:nvPr>
            <p:ph idx="1" type="body"/>
          </p:nvPr>
        </p:nvSpPr>
        <p:spPr>
          <a:xfrm>
            <a:off x="5419946" y="1488285"/>
            <a:ext cx="3332100" cy="29901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570" name="Google Shape;570;p130"/>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1" name="Google Shape;571;p130"/>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2" name="Google Shape;572;p130"/>
          <p:cNvSpPr/>
          <p:nvPr/>
        </p:nvSpPr>
        <p:spPr>
          <a:xfrm>
            <a:off x="5419946"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73" name="Shape 573"/>
        <p:cNvGrpSpPr/>
        <p:nvPr/>
      </p:nvGrpSpPr>
      <p:grpSpPr>
        <a:xfrm>
          <a:off x="0" y="0"/>
          <a:ext cx="0" cy="0"/>
          <a:chOff x="0" y="0"/>
          <a:chExt cx="0" cy="0"/>
        </a:xfrm>
      </p:grpSpPr>
      <p:sp>
        <p:nvSpPr>
          <p:cNvPr id="574" name="Google Shape;574;p131"/>
          <p:cNvSpPr txBox="1"/>
          <p:nvPr>
            <p:ph type="title"/>
          </p:nvPr>
        </p:nvSpPr>
        <p:spPr>
          <a:xfrm>
            <a:off x="730044" y="2314581"/>
            <a:ext cx="7501200" cy="5142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3001"/>
              <a:buFont typeface="Arial"/>
              <a:buNone/>
              <a:defRPr b="1" sz="300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5" name="Google Shape;575;p131"/>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6" name="Google Shape;576;p131"/>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7" name="Google Shape;577;p131"/>
          <p:cNvSpPr/>
          <p:nvPr/>
        </p:nvSpPr>
        <p:spPr>
          <a:xfrm rot="-5400000">
            <a:off x="-1218749" y="2521840"/>
            <a:ext cx="2537400" cy="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
  <p:cSld name="GI">
    <p:spTree>
      <p:nvGrpSpPr>
        <p:cNvPr id="51" name="Shape 51"/>
        <p:cNvGrpSpPr/>
        <p:nvPr/>
      </p:nvGrpSpPr>
      <p:grpSpPr>
        <a:xfrm>
          <a:off x="0" y="0"/>
          <a:ext cx="0" cy="0"/>
          <a:chOff x="0" y="0"/>
          <a:chExt cx="0" cy="0"/>
        </a:xfrm>
      </p:grpSpPr>
      <p:pic>
        <p:nvPicPr>
          <p:cNvPr descr="Calendar&#10;&#10;Description automatically generated" id="52" name="Google Shape;52;p14"/>
          <p:cNvPicPr preferRelativeResize="0"/>
          <p:nvPr/>
        </p:nvPicPr>
        <p:blipFill rotWithShape="1">
          <a:blip r:embed="rId2">
            <a:alphaModFix/>
          </a:blip>
          <a:srcRect b="0" l="0" r="0" t="0"/>
          <a:stretch/>
        </p:blipFill>
        <p:spPr>
          <a:xfrm>
            <a:off x="14075" y="-1"/>
            <a:ext cx="9121499" cy="5143512"/>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number">
  <p:cSld name="Section Header with number">
    <p:spTree>
      <p:nvGrpSpPr>
        <p:cNvPr id="578" name="Shape 578"/>
        <p:cNvGrpSpPr/>
        <p:nvPr/>
      </p:nvGrpSpPr>
      <p:grpSpPr>
        <a:xfrm>
          <a:off x="0" y="0"/>
          <a:ext cx="0" cy="0"/>
          <a:chOff x="0" y="0"/>
          <a:chExt cx="0" cy="0"/>
        </a:xfrm>
      </p:grpSpPr>
      <p:sp>
        <p:nvSpPr>
          <p:cNvPr id="579" name="Google Shape;579;p132"/>
          <p:cNvSpPr txBox="1"/>
          <p:nvPr>
            <p:ph type="title"/>
          </p:nvPr>
        </p:nvSpPr>
        <p:spPr>
          <a:xfrm>
            <a:off x="2079374" y="2022163"/>
            <a:ext cx="6145200" cy="1047900"/>
          </a:xfrm>
          <a:prstGeom prst="rect">
            <a:avLst/>
          </a:prstGeom>
          <a:noFill/>
          <a:ln>
            <a:noFill/>
          </a:ln>
        </p:spPr>
        <p:txBody>
          <a:bodyPr anchorCtr="0" anchor="t" bIns="45700" lIns="0" spcFirstLastPara="1" rIns="0" wrap="square" tIns="0">
            <a:noAutofit/>
          </a:bodyPr>
          <a:lstStyle>
            <a:lvl1pPr lvl="0" algn="l">
              <a:lnSpc>
                <a:spcPct val="90000"/>
              </a:lnSpc>
              <a:spcBef>
                <a:spcPts val="0"/>
              </a:spcBef>
              <a:spcAft>
                <a:spcPts val="0"/>
              </a:spcAft>
              <a:buClr>
                <a:schemeClr val="lt1"/>
              </a:buClr>
              <a:buSzPts val="3001"/>
              <a:buFont typeface="Arial"/>
              <a:buNone/>
              <a:defRPr b="1" sz="300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0" name="Google Shape;580;p132"/>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1" name="Google Shape;581;p132"/>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2" name="Google Shape;582;p132"/>
          <p:cNvSpPr txBox="1"/>
          <p:nvPr>
            <p:ph idx="1" type="body"/>
          </p:nvPr>
        </p:nvSpPr>
        <p:spPr>
          <a:xfrm>
            <a:off x="730044" y="1879258"/>
            <a:ext cx="1184100" cy="15582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1125"/>
              </a:spcBef>
              <a:spcAft>
                <a:spcPts val="0"/>
              </a:spcAft>
              <a:buSzPts val="11253"/>
              <a:buNone/>
              <a:defRPr b="0" i="0" sz="11253">
                <a:solidFill>
                  <a:schemeClr val="lt1"/>
                </a:solidFill>
                <a:latin typeface="Arial Narrow"/>
                <a:ea typeface="Arial Narrow"/>
                <a:cs typeface="Arial Narrow"/>
                <a:sym typeface="Arial Narrow"/>
              </a:defRPr>
            </a:lvl1pPr>
            <a:lvl2pPr indent="-228600" lvl="1" marL="914400" algn="l">
              <a:lnSpc>
                <a:spcPct val="90000"/>
              </a:lnSpc>
              <a:spcBef>
                <a:spcPts val="450"/>
              </a:spcBef>
              <a:spcAft>
                <a:spcPts val="0"/>
              </a:spcAft>
              <a:buSzPts val="1500"/>
              <a:buNone/>
              <a:defRPr sz="1500">
                <a:solidFill>
                  <a:srgbClr val="888888"/>
                </a:solidFill>
              </a:defRPr>
            </a:lvl2pPr>
            <a:lvl3pPr indent="-228600" lvl="2" marL="1371600" algn="l">
              <a:lnSpc>
                <a:spcPct val="90000"/>
              </a:lnSpc>
              <a:spcBef>
                <a:spcPts val="450"/>
              </a:spcBef>
              <a:spcAft>
                <a:spcPts val="0"/>
              </a:spcAft>
              <a:buSzPts val="1350"/>
              <a:buNone/>
              <a:defRPr sz="1350">
                <a:solidFill>
                  <a:srgbClr val="888888"/>
                </a:solidFill>
              </a:defRPr>
            </a:lvl3pPr>
            <a:lvl4pPr indent="-228600" lvl="3" marL="1828800" algn="l">
              <a:lnSpc>
                <a:spcPct val="90000"/>
              </a:lnSpc>
              <a:spcBef>
                <a:spcPts val="450"/>
              </a:spcBef>
              <a:spcAft>
                <a:spcPts val="0"/>
              </a:spcAft>
              <a:buSzPts val="1200"/>
              <a:buNone/>
              <a:defRPr sz="1200">
                <a:solidFill>
                  <a:srgbClr val="888888"/>
                </a:solidFill>
              </a:defRPr>
            </a:lvl4pPr>
            <a:lvl5pPr indent="-228600" lvl="4" marL="2286000" algn="l">
              <a:lnSpc>
                <a:spcPct val="90000"/>
              </a:lnSpc>
              <a:spcBef>
                <a:spcPts val="45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
        <p:nvSpPr>
          <p:cNvPr id="583" name="Google Shape;583;p132"/>
          <p:cNvSpPr/>
          <p:nvPr/>
        </p:nvSpPr>
        <p:spPr>
          <a:xfrm rot="-5400000">
            <a:off x="-1218749" y="2521840"/>
            <a:ext cx="2537400" cy="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number_50%">
  <p:cSld name="Section Header with number_50%">
    <p:spTree>
      <p:nvGrpSpPr>
        <p:cNvPr id="584" name="Shape 584"/>
        <p:cNvGrpSpPr/>
        <p:nvPr/>
      </p:nvGrpSpPr>
      <p:grpSpPr>
        <a:xfrm>
          <a:off x="0" y="0"/>
          <a:ext cx="0" cy="0"/>
          <a:chOff x="0" y="0"/>
          <a:chExt cx="0" cy="0"/>
        </a:xfrm>
      </p:grpSpPr>
      <p:sp>
        <p:nvSpPr>
          <p:cNvPr id="585" name="Google Shape;585;p133"/>
          <p:cNvSpPr/>
          <p:nvPr>
            <p:ph idx="2" type="pic"/>
          </p:nvPr>
        </p:nvSpPr>
        <p:spPr>
          <a:xfrm>
            <a:off x="4572000" y="0"/>
            <a:ext cx="4572000" cy="5143500"/>
          </a:xfrm>
          <a:prstGeom prst="rect">
            <a:avLst/>
          </a:prstGeom>
          <a:noFill/>
          <a:ln>
            <a:noFill/>
          </a:ln>
        </p:spPr>
      </p:sp>
      <p:sp>
        <p:nvSpPr>
          <p:cNvPr id="586" name="Google Shape;586;p133"/>
          <p:cNvSpPr txBox="1"/>
          <p:nvPr>
            <p:ph type="title"/>
          </p:nvPr>
        </p:nvSpPr>
        <p:spPr>
          <a:xfrm>
            <a:off x="730043" y="3698091"/>
            <a:ext cx="3581100" cy="10479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b="1" sz="240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7" name="Google Shape;587;p133"/>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8" name="Google Shape;588;p133"/>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9" name="Google Shape;589;p133"/>
          <p:cNvSpPr txBox="1"/>
          <p:nvPr>
            <p:ph idx="1" type="body"/>
          </p:nvPr>
        </p:nvSpPr>
        <p:spPr>
          <a:xfrm>
            <a:off x="730044" y="402432"/>
            <a:ext cx="1184100" cy="15582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1125"/>
              </a:spcBef>
              <a:spcAft>
                <a:spcPts val="0"/>
              </a:spcAft>
              <a:buSzPts val="11253"/>
              <a:buNone/>
              <a:defRPr b="0" i="0" sz="11253">
                <a:solidFill>
                  <a:schemeClr val="lt1"/>
                </a:solidFill>
                <a:latin typeface="Arial Narrow"/>
                <a:ea typeface="Arial Narrow"/>
                <a:cs typeface="Arial Narrow"/>
                <a:sym typeface="Arial Narrow"/>
              </a:defRPr>
            </a:lvl1pPr>
            <a:lvl2pPr indent="-228600" lvl="1" marL="914400" algn="l">
              <a:lnSpc>
                <a:spcPct val="90000"/>
              </a:lnSpc>
              <a:spcBef>
                <a:spcPts val="450"/>
              </a:spcBef>
              <a:spcAft>
                <a:spcPts val="0"/>
              </a:spcAft>
              <a:buSzPts val="1500"/>
              <a:buNone/>
              <a:defRPr sz="1500">
                <a:solidFill>
                  <a:srgbClr val="888888"/>
                </a:solidFill>
              </a:defRPr>
            </a:lvl2pPr>
            <a:lvl3pPr indent="-228600" lvl="2" marL="1371600" algn="l">
              <a:lnSpc>
                <a:spcPct val="90000"/>
              </a:lnSpc>
              <a:spcBef>
                <a:spcPts val="450"/>
              </a:spcBef>
              <a:spcAft>
                <a:spcPts val="0"/>
              </a:spcAft>
              <a:buSzPts val="1350"/>
              <a:buNone/>
              <a:defRPr sz="1350">
                <a:solidFill>
                  <a:srgbClr val="888888"/>
                </a:solidFill>
              </a:defRPr>
            </a:lvl3pPr>
            <a:lvl4pPr indent="-228600" lvl="3" marL="1828800" algn="l">
              <a:lnSpc>
                <a:spcPct val="90000"/>
              </a:lnSpc>
              <a:spcBef>
                <a:spcPts val="450"/>
              </a:spcBef>
              <a:spcAft>
                <a:spcPts val="0"/>
              </a:spcAft>
              <a:buSzPts val="1200"/>
              <a:buNone/>
              <a:defRPr sz="1200">
                <a:solidFill>
                  <a:srgbClr val="888888"/>
                </a:solidFill>
              </a:defRPr>
            </a:lvl4pPr>
            <a:lvl5pPr indent="-228600" lvl="4" marL="2286000" algn="l">
              <a:lnSpc>
                <a:spcPct val="90000"/>
              </a:lnSpc>
              <a:spcBef>
                <a:spcPts val="45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
        <p:nvSpPr>
          <p:cNvPr id="590" name="Google Shape;590;p133"/>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number_40/60">
  <p:cSld name="Section Header with number_40/60">
    <p:spTree>
      <p:nvGrpSpPr>
        <p:cNvPr id="591" name="Shape 591"/>
        <p:cNvGrpSpPr/>
        <p:nvPr/>
      </p:nvGrpSpPr>
      <p:grpSpPr>
        <a:xfrm>
          <a:off x="0" y="0"/>
          <a:ext cx="0" cy="0"/>
          <a:chOff x="0" y="0"/>
          <a:chExt cx="0" cy="0"/>
        </a:xfrm>
      </p:grpSpPr>
      <p:sp>
        <p:nvSpPr>
          <p:cNvPr id="592" name="Google Shape;592;p134"/>
          <p:cNvSpPr/>
          <p:nvPr>
            <p:ph idx="2" type="pic"/>
          </p:nvPr>
        </p:nvSpPr>
        <p:spPr>
          <a:xfrm>
            <a:off x="3744300" y="0"/>
            <a:ext cx="5399700" cy="5143500"/>
          </a:xfrm>
          <a:prstGeom prst="rect">
            <a:avLst/>
          </a:prstGeom>
          <a:noFill/>
          <a:ln>
            <a:noFill/>
          </a:ln>
        </p:spPr>
      </p:sp>
      <p:sp>
        <p:nvSpPr>
          <p:cNvPr id="593" name="Google Shape;593;p134"/>
          <p:cNvSpPr txBox="1"/>
          <p:nvPr>
            <p:ph type="title"/>
          </p:nvPr>
        </p:nvSpPr>
        <p:spPr>
          <a:xfrm>
            <a:off x="730044" y="3698091"/>
            <a:ext cx="2742600" cy="10479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b="1" sz="2401"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4" name="Google Shape;594;p134"/>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5" name="Google Shape;595;p134"/>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6" name="Google Shape;596;p134"/>
          <p:cNvSpPr txBox="1"/>
          <p:nvPr>
            <p:ph idx="1" type="body"/>
          </p:nvPr>
        </p:nvSpPr>
        <p:spPr>
          <a:xfrm>
            <a:off x="730044" y="402432"/>
            <a:ext cx="1184100" cy="15582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1125"/>
              </a:spcBef>
              <a:spcAft>
                <a:spcPts val="0"/>
              </a:spcAft>
              <a:buSzPts val="11253"/>
              <a:buNone/>
              <a:defRPr b="0" i="0" sz="11253">
                <a:solidFill>
                  <a:schemeClr val="lt1"/>
                </a:solidFill>
                <a:latin typeface="Arial Narrow"/>
                <a:ea typeface="Arial Narrow"/>
                <a:cs typeface="Arial Narrow"/>
                <a:sym typeface="Arial Narrow"/>
              </a:defRPr>
            </a:lvl1pPr>
            <a:lvl2pPr indent="-228600" lvl="1" marL="914400" algn="l">
              <a:lnSpc>
                <a:spcPct val="90000"/>
              </a:lnSpc>
              <a:spcBef>
                <a:spcPts val="450"/>
              </a:spcBef>
              <a:spcAft>
                <a:spcPts val="0"/>
              </a:spcAft>
              <a:buSzPts val="1500"/>
              <a:buNone/>
              <a:defRPr sz="1500">
                <a:solidFill>
                  <a:srgbClr val="888888"/>
                </a:solidFill>
              </a:defRPr>
            </a:lvl2pPr>
            <a:lvl3pPr indent="-228600" lvl="2" marL="1371600" algn="l">
              <a:lnSpc>
                <a:spcPct val="90000"/>
              </a:lnSpc>
              <a:spcBef>
                <a:spcPts val="450"/>
              </a:spcBef>
              <a:spcAft>
                <a:spcPts val="0"/>
              </a:spcAft>
              <a:buSzPts val="1350"/>
              <a:buNone/>
              <a:defRPr sz="1350">
                <a:solidFill>
                  <a:srgbClr val="888888"/>
                </a:solidFill>
              </a:defRPr>
            </a:lvl3pPr>
            <a:lvl4pPr indent="-228600" lvl="3" marL="1828800" algn="l">
              <a:lnSpc>
                <a:spcPct val="90000"/>
              </a:lnSpc>
              <a:spcBef>
                <a:spcPts val="450"/>
              </a:spcBef>
              <a:spcAft>
                <a:spcPts val="0"/>
              </a:spcAft>
              <a:buSzPts val="1200"/>
              <a:buNone/>
              <a:defRPr sz="1200">
                <a:solidFill>
                  <a:srgbClr val="888888"/>
                </a:solidFill>
              </a:defRPr>
            </a:lvl4pPr>
            <a:lvl5pPr indent="-228600" lvl="4" marL="2286000" algn="l">
              <a:lnSpc>
                <a:spcPct val="90000"/>
              </a:lnSpc>
              <a:spcBef>
                <a:spcPts val="450"/>
              </a:spcBef>
              <a:spcAft>
                <a:spcPts val="0"/>
              </a:spcAft>
              <a:buSzPts val="1200"/>
              <a:buNone/>
              <a:defRPr sz="1200">
                <a:solidFill>
                  <a:srgbClr val="888888"/>
                </a:solidFill>
              </a:defRPr>
            </a:lvl5pPr>
            <a:lvl6pPr indent="-228600" lvl="5" marL="2743200" algn="l">
              <a:spcBef>
                <a:spcPts val="240"/>
              </a:spcBef>
              <a:spcAft>
                <a:spcPts val="0"/>
              </a:spcAft>
              <a:buClr>
                <a:srgbClr val="888888"/>
              </a:buClr>
              <a:buSzPts val="1200"/>
              <a:buNone/>
              <a:defRPr sz="1200">
                <a:solidFill>
                  <a:srgbClr val="888888"/>
                </a:solidFill>
              </a:defRPr>
            </a:lvl6pPr>
            <a:lvl7pPr indent="-228600" lvl="6" marL="3200400" algn="l">
              <a:spcBef>
                <a:spcPts val="240"/>
              </a:spcBef>
              <a:spcAft>
                <a:spcPts val="0"/>
              </a:spcAft>
              <a:buClr>
                <a:srgbClr val="888888"/>
              </a:buClr>
              <a:buSzPts val="1200"/>
              <a:buNone/>
              <a:defRPr sz="1200">
                <a:solidFill>
                  <a:srgbClr val="888888"/>
                </a:solidFill>
              </a:defRPr>
            </a:lvl7pPr>
            <a:lvl8pPr indent="-228600" lvl="7" marL="3657600" algn="l">
              <a:spcBef>
                <a:spcPts val="240"/>
              </a:spcBef>
              <a:spcAft>
                <a:spcPts val="0"/>
              </a:spcAft>
              <a:buClr>
                <a:srgbClr val="888888"/>
              </a:buClr>
              <a:buSzPts val="1200"/>
              <a:buNone/>
              <a:defRPr sz="1200">
                <a:solidFill>
                  <a:srgbClr val="888888"/>
                </a:solidFill>
              </a:defRPr>
            </a:lvl8pPr>
            <a:lvl9pPr indent="-228600" lvl="8" marL="4114800" algn="l">
              <a:spcBef>
                <a:spcPts val="240"/>
              </a:spcBef>
              <a:spcAft>
                <a:spcPts val="0"/>
              </a:spcAft>
              <a:buClr>
                <a:srgbClr val="888888"/>
              </a:buClr>
              <a:buSzPts val="1200"/>
              <a:buNone/>
              <a:defRPr sz="1200">
                <a:solidFill>
                  <a:srgbClr val="888888"/>
                </a:solidFill>
              </a:defRPr>
            </a:lvl9pPr>
          </a:lstStyle>
          <a:p/>
        </p:txBody>
      </p:sp>
      <p:sp>
        <p:nvSpPr>
          <p:cNvPr id="597" name="Google Shape;597;p134"/>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lower image">
  <p:cSld name="Title content lower image">
    <p:spTree>
      <p:nvGrpSpPr>
        <p:cNvPr id="598" name="Shape 598"/>
        <p:cNvGrpSpPr/>
        <p:nvPr/>
      </p:nvGrpSpPr>
      <p:grpSpPr>
        <a:xfrm>
          <a:off x="0" y="0"/>
          <a:ext cx="0" cy="0"/>
          <a:chOff x="0" y="0"/>
          <a:chExt cx="0" cy="0"/>
        </a:xfrm>
      </p:grpSpPr>
      <p:sp>
        <p:nvSpPr>
          <p:cNvPr id="599" name="Google Shape;599;p135"/>
          <p:cNvSpPr txBox="1"/>
          <p:nvPr>
            <p:ph type="title"/>
          </p:nvPr>
        </p:nvSpPr>
        <p:spPr>
          <a:xfrm>
            <a:off x="730043" y="402432"/>
            <a:ext cx="3581100" cy="10860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0" name="Google Shape;600;p135"/>
          <p:cNvSpPr txBox="1"/>
          <p:nvPr>
            <p:ph idx="1" type="body"/>
          </p:nvPr>
        </p:nvSpPr>
        <p:spPr>
          <a:xfrm>
            <a:off x="4572001" y="402432"/>
            <a:ext cx="4180200" cy="1086000"/>
          </a:xfrm>
          <a:prstGeom prst="rect">
            <a:avLst/>
          </a:prstGeom>
          <a:noFill/>
          <a:ln>
            <a:noFill/>
          </a:ln>
        </p:spPr>
        <p:txBody>
          <a:bodyPr anchorCtr="0" anchor="t" bIns="45700" lIns="0" spcFirstLastPara="1" rIns="0" wrap="square" tIns="0">
            <a:noAutofit/>
          </a:bodyPr>
          <a:lstStyle>
            <a:lvl1pPr indent="-228600" lvl="0" marL="457200" algn="l">
              <a:lnSpc>
                <a:spcPct val="114000"/>
              </a:lnSpc>
              <a:spcBef>
                <a:spcPts val="1125"/>
              </a:spcBef>
              <a:spcAft>
                <a:spcPts val="0"/>
              </a:spcAft>
              <a:buSzPts val="1800"/>
              <a:buNone/>
              <a:defRPr sz="1800"/>
            </a:lvl1pPr>
            <a:lvl2pPr indent="-228600" lvl="1" marL="914400" algn="l">
              <a:lnSpc>
                <a:spcPct val="90000"/>
              </a:lnSpc>
              <a:spcBef>
                <a:spcPts val="450"/>
              </a:spcBef>
              <a:spcAft>
                <a:spcPts val="0"/>
              </a:spcAft>
              <a:buSzPts val="1350"/>
              <a:buNone/>
              <a:defRPr sz="1350"/>
            </a:lvl2pPr>
            <a:lvl3pPr indent="-228600" lvl="2" marL="1371600" algn="l">
              <a:lnSpc>
                <a:spcPct val="90000"/>
              </a:lnSpc>
              <a:spcBef>
                <a:spcPts val="450"/>
              </a:spcBef>
              <a:spcAft>
                <a:spcPts val="0"/>
              </a:spcAft>
              <a:buSzPts val="1350"/>
              <a:buNone/>
              <a:defRPr sz="1350"/>
            </a:lvl3pPr>
            <a:lvl4pPr indent="-228600" lvl="3" marL="1828800" algn="l">
              <a:lnSpc>
                <a:spcPct val="90000"/>
              </a:lnSpc>
              <a:spcBef>
                <a:spcPts val="450"/>
              </a:spcBef>
              <a:spcAft>
                <a:spcPts val="0"/>
              </a:spcAft>
              <a:buSzPts val="1350"/>
              <a:buNone/>
              <a:defRPr sz="1350"/>
            </a:lvl4pPr>
            <a:lvl5pPr indent="-228600" lvl="4" marL="2286000" algn="l">
              <a:lnSpc>
                <a:spcPct val="90000"/>
              </a:lnSpc>
              <a:spcBef>
                <a:spcPts val="450"/>
              </a:spcBef>
              <a:spcAft>
                <a:spcPts val="0"/>
              </a:spcAft>
              <a:buSzPts val="1350"/>
              <a:buNone/>
              <a:defRPr sz="135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601" name="Google Shape;601;p135"/>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2" name="Google Shape;602;p135"/>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3" name="Google Shape;603;p135"/>
          <p:cNvSpPr/>
          <p:nvPr>
            <p:ph idx="2" type="pic"/>
          </p:nvPr>
        </p:nvSpPr>
        <p:spPr>
          <a:xfrm>
            <a:off x="0" y="1714505"/>
            <a:ext cx="9144000" cy="3429000"/>
          </a:xfrm>
          <a:prstGeom prst="rect">
            <a:avLst/>
          </a:prstGeom>
          <a:noFill/>
          <a:ln>
            <a:noFill/>
          </a:ln>
        </p:spPr>
      </p:sp>
      <p:sp>
        <p:nvSpPr>
          <p:cNvPr id="604" name="Google Shape;604;p135"/>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lower image_blue line">
  <p:cSld name="Title content lower image_blue line">
    <p:spTree>
      <p:nvGrpSpPr>
        <p:cNvPr id="605" name="Shape 605"/>
        <p:cNvGrpSpPr/>
        <p:nvPr/>
      </p:nvGrpSpPr>
      <p:grpSpPr>
        <a:xfrm>
          <a:off x="0" y="0"/>
          <a:ext cx="0" cy="0"/>
          <a:chOff x="0" y="0"/>
          <a:chExt cx="0" cy="0"/>
        </a:xfrm>
      </p:grpSpPr>
      <p:sp>
        <p:nvSpPr>
          <p:cNvPr id="606" name="Google Shape;606;p136"/>
          <p:cNvSpPr/>
          <p:nvPr/>
        </p:nvSpPr>
        <p:spPr>
          <a:xfrm>
            <a:off x="0" y="1714505"/>
            <a:ext cx="9144000" cy="3429000"/>
          </a:xfrm>
          <a:prstGeom prst="rect">
            <a:avLst/>
          </a:prstGeom>
          <a:solidFill>
            <a:srgbClr val="D2D2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7" name="Google Shape;607;p136"/>
          <p:cNvSpPr/>
          <p:nvPr/>
        </p:nvSpPr>
        <p:spPr>
          <a:xfrm>
            <a:off x="0" y="0"/>
            <a:ext cx="9144000" cy="1714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08" name="Google Shape;608;p136"/>
          <p:cNvSpPr txBox="1"/>
          <p:nvPr>
            <p:ph type="title"/>
          </p:nvPr>
        </p:nvSpPr>
        <p:spPr>
          <a:xfrm>
            <a:off x="730043" y="402432"/>
            <a:ext cx="35811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9" name="Google Shape;609;p136"/>
          <p:cNvSpPr txBox="1"/>
          <p:nvPr>
            <p:ph idx="1" type="body"/>
          </p:nvPr>
        </p:nvSpPr>
        <p:spPr>
          <a:xfrm>
            <a:off x="4572001" y="402432"/>
            <a:ext cx="4180200" cy="1086000"/>
          </a:xfrm>
          <a:prstGeom prst="rect">
            <a:avLst/>
          </a:prstGeom>
          <a:noFill/>
          <a:ln>
            <a:noFill/>
          </a:ln>
        </p:spPr>
        <p:txBody>
          <a:bodyPr anchorCtr="0" anchor="t" bIns="45700" lIns="0" spcFirstLastPara="1" rIns="0" wrap="square" tIns="0">
            <a:noAutofit/>
          </a:bodyPr>
          <a:lstStyle>
            <a:lvl1pPr indent="-228600" lvl="0" marL="457200" algn="l">
              <a:lnSpc>
                <a:spcPct val="113000"/>
              </a:lnSpc>
              <a:spcBef>
                <a:spcPts val="1125"/>
              </a:spcBef>
              <a:spcAft>
                <a:spcPts val="0"/>
              </a:spcAft>
              <a:buSzPts val="1800"/>
              <a:buNone/>
              <a:defRPr sz="1800">
                <a:solidFill>
                  <a:schemeClr val="lt1"/>
                </a:solidFill>
              </a:defRPr>
            </a:lvl1pPr>
            <a:lvl2pPr indent="-228600" lvl="1" marL="914400" algn="l">
              <a:lnSpc>
                <a:spcPct val="90000"/>
              </a:lnSpc>
              <a:spcBef>
                <a:spcPts val="450"/>
              </a:spcBef>
              <a:spcAft>
                <a:spcPts val="0"/>
              </a:spcAft>
              <a:buSzPts val="1350"/>
              <a:buNone/>
              <a:defRPr sz="1350"/>
            </a:lvl2pPr>
            <a:lvl3pPr indent="-228600" lvl="2" marL="1371600" algn="l">
              <a:lnSpc>
                <a:spcPct val="90000"/>
              </a:lnSpc>
              <a:spcBef>
                <a:spcPts val="450"/>
              </a:spcBef>
              <a:spcAft>
                <a:spcPts val="0"/>
              </a:spcAft>
              <a:buSzPts val="1350"/>
              <a:buNone/>
              <a:defRPr sz="1350"/>
            </a:lvl3pPr>
            <a:lvl4pPr indent="-228600" lvl="3" marL="1828800" algn="l">
              <a:lnSpc>
                <a:spcPct val="90000"/>
              </a:lnSpc>
              <a:spcBef>
                <a:spcPts val="450"/>
              </a:spcBef>
              <a:spcAft>
                <a:spcPts val="0"/>
              </a:spcAft>
              <a:buSzPts val="1350"/>
              <a:buNone/>
              <a:defRPr sz="1350"/>
            </a:lvl4pPr>
            <a:lvl5pPr indent="-228600" lvl="4" marL="2286000" algn="l">
              <a:lnSpc>
                <a:spcPct val="90000"/>
              </a:lnSpc>
              <a:spcBef>
                <a:spcPts val="450"/>
              </a:spcBef>
              <a:spcAft>
                <a:spcPts val="0"/>
              </a:spcAft>
              <a:buSzPts val="1350"/>
              <a:buNone/>
              <a:defRPr sz="135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610" name="Google Shape;610;p136"/>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1" name="Google Shape;611;p136"/>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2" name="Google Shape;612;p136"/>
          <p:cNvSpPr txBox="1"/>
          <p:nvPr>
            <p:ph idx="2" type="body"/>
          </p:nvPr>
        </p:nvSpPr>
        <p:spPr>
          <a:xfrm>
            <a:off x="730044" y="2128843"/>
            <a:ext cx="8022000" cy="26241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solidFill>
                  <a:schemeClr val="lt1"/>
                </a:solidFill>
              </a:defRPr>
            </a:lvl1pPr>
            <a:lvl2pPr indent="-342900" lvl="1" marL="914400" algn="l">
              <a:lnSpc>
                <a:spcPct val="90000"/>
              </a:lnSpc>
              <a:spcBef>
                <a:spcPts val="450"/>
              </a:spcBef>
              <a:spcAft>
                <a:spcPts val="0"/>
              </a:spcAft>
              <a:buClr>
                <a:schemeClr val="accent2"/>
              </a:buClr>
              <a:buSzPts val="1800"/>
              <a:buChar char="•"/>
              <a:defRPr>
                <a:solidFill>
                  <a:schemeClr val="lt1"/>
                </a:solidFill>
              </a:defRPr>
            </a:lvl2pPr>
            <a:lvl3pPr indent="-342900" lvl="2" marL="1371600" algn="l">
              <a:lnSpc>
                <a:spcPct val="90000"/>
              </a:lnSpc>
              <a:spcBef>
                <a:spcPts val="450"/>
              </a:spcBef>
              <a:spcAft>
                <a:spcPts val="0"/>
              </a:spcAft>
              <a:buClr>
                <a:schemeClr val="accent2"/>
              </a:buClr>
              <a:buSzPts val="1800"/>
              <a:buChar char="•"/>
              <a:defRPr>
                <a:solidFill>
                  <a:schemeClr val="lt1"/>
                </a:solidFill>
              </a:defRPr>
            </a:lvl3pPr>
            <a:lvl4pPr indent="-342900" lvl="3" marL="1828800" algn="l">
              <a:lnSpc>
                <a:spcPct val="90000"/>
              </a:lnSpc>
              <a:spcBef>
                <a:spcPts val="450"/>
              </a:spcBef>
              <a:spcAft>
                <a:spcPts val="0"/>
              </a:spcAft>
              <a:buClr>
                <a:schemeClr val="accent2"/>
              </a:buClr>
              <a:buSzPts val="1800"/>
              <a:buChar char="•"/>
              <a:defRPr>
                <a:solidFill>
                  <a:schemeClr val="lt1"/>
                </a:solidFill>
              </a:defRPr>
            </a:lvl4pPr>
            <a:lvl5pPr indent="-342900" lvl="4" marL="2286000" algn="l">
              <a:lnSpc>
                <a:spcPct val="90000"/>
              </a:lnSpc>
              <a:spcBef>
                <a:spcPts val="450"/>
              </a:spcBef>
              <a:spcAft>
                <a:spcPts val="0"/>
              </a:spcAft>
              <a:buClr>
                <a:schemeClr val="accent2"/>
              </a:buClr>
              <a:buSzPts val="1800"/>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13" name="Google Shape;613;p136"/>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14" name="Google Shape;614;p136"/>
          <p:cNvSpPr txBox="1"/>
          <p:nvPr/>
        </p:nvSpPr>
        <p:spPr>
          <a:xfrm>
            <a:off x="6316720" y="4993474"/>
            <a:ext cx="2827200" cy="150300"/>
          </a:xfrm>
          <a:prstGeom prst="rect">
            <a:avLst/>
          </a:prstGeom>
          <a:noFill/>
          <a:ln>
            <a:noFill/>
          </a:ln>
        </p:spPr>
        <p:txBody>
          <a:bodyPr anchorCtr="0" anchor="ctr" bIns="34300" lIns="68600" spcFirstLastPara="1" rIns="68600" wrap="square" tIns="34300">
            <a:noAutofit/>
          </a:bodyPr>
          <a:lstStyle/>
          <a:p>
            <a:pPr indent="0" lvl="0" marL="0" marR="0" rtl="0" algn="r">
              <a:spcBef>
                <a:spcPts val="0"/>
              </a:spcBef>
              <a:spcAft>
                <a:spcPts val="0"/>
              </a:spcAft>
              <a:buNone/>
            </a:pPr>
            <a:r>
              <a:rPr lang="en" sz="525">
                <a:solidFill>
                  <a:srgbClr val="7F7F7F"/>
                </a:solidFill>
                <a:latin typeface="Arial"/>
                <a:ea typeface="Arial"/>
                <a:cs typeface="Arial"/>
                <a:sym typeface="Arial"/>
              </a:rPr>
              <a:t>©2022 Mayo Foundation for Medical Education and Research  |  slide-</a:t>
            </a:r>
            <a:fld id="{00000000-1234-1234-1234-123412341234}" type="slidenum">
              <a:rPr lang="en" sz="525">
                <a:solidFill>
                  <a:srgbClr val="7F7F7F"/>
                </a:solidFill>
                <a:latin typeface="Arial"/>
                <a:ea typeface="Arial"/>
                <a:cs typeface="Arial"/>
                <a:sym typeface="Arial"/>
              </a:rPr>
              <a:t>‹#›</a:t>
            </a:fld>
            <a:endParaRPr sz="525">
              <a:solidFill>
                <a:srgbClr val="7F7F7F"/>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our icon layout_blue line">
  <p:cSld name="1_Four icon layout_blue line">
    <p:spTree>
      <p:nvGrpSpPr>
        <p:cNvPr id="615" name="Shape 615"/>
        <p:cNvGrpSpPr/>
        <p:nvPr/>
      </p:nvGrpSpPr>
      <p:grpSpPr>
        <a:xfrm>
          <a:off x="0" y="0"/>
          <a:ext cx="0" cy="0"/>
          <a:chOff x="0" y="0"/>
          <a:chExt cx="0" cy="0"/>
        </a:xfrm>
      </p:grpSpPr>
      <p:sp>
        <p:nvSpPr>
          <p:cNvPr id="616" name="Google Shape;616;p137"/>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7" name="Google Shape;617;p137"/>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8" name="Google Shape;618;p137"/>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9" name="Google Shape;619;p137"/>
          <p:cNvSpPr txBox="1"/>
          <p:nvPr>
            <p:ph idx="1" type="body"/>
          </p:nvPr>
        </p:nvSpPr>
        <p:spPr>
          <a:xfrm>
            <a:off x="730044" y="1488286"/>
            <a:ext cx="7501800" cy="5928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450"/>
              </a:spcBef>
              <a:spcAft>
                <a:spcPts val="0"/>
              </a:spcAft>
              <a:buSzPts val="1800"/>
              <a:buNone/>
              <a:defRPr/>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20" name="Google Shape;620;p137"/>
          <p:cNvSpPr txBox="1"/>
          <p:nvPr>
            <p:ph idx="2" type="body"/>
          </p:nvPr>
        </p:nvSpPr>
        <p:spPr>
          <a:xfrm>
            <a:off x="730043" y="3517487"/>
            <a:ext cx="1714800" cy="1083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450"/>
              </a:spcBef>
              <a:spcAft>
                <a:spcPts val="0"/>
              </a:spcAft>
              <a:buSzPts val="1800"/>
              <a:buFont typeface="Arial"/>
              <a:buNone/>
              <a:defRPr/>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21" name="Google Shape;621;p137"/>
          <p:cNvSpPr txBox="1"/>
          <p:nvPr>
            <p:ph idx="3" type="body"/>
          </p:nvPr>
        </p:nvSpPr>
        <p:spPr>
          <a:xfrm>
            <a:off x="730043" y="3305629"/>
            <a:ext cx="17148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22" name="Google Shape;622;p137"/>
          <p:cNvSpPr txBox="1"/>
          <p:nvPr>
            <p:ph idx="4" type="body"/>
          </p:nvPr>
        </p:nvSpPr>
        <p:spPr>
          <a:xfrm>
            <a:off x="2660947" y="3305629"/>
            <a:ext cx="17148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23" name="Google Shape;623;p137"/>
          <p:cNvSpPr txBox="1"/>
          <p:nvPr>
            <p:ph idx="5" type="body"/>
          </p:nvPr>
        </p:nvSpPr>
        <p:spPr>
          <a:xfrm>
            <a:off x="4591850" y="3305629"/>
            <a:ext cx="17148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24" name="Google Shape;624;p137"/>
          <p:cNvSpPr txBox="1"/>
          <p:nvPr>
            <p:ph idx="6" type="body"/>
          </p:nvPr>
        </p:nvSpPr>
        <p:spPr>
          <a:xfrm>
            <a:off x="6522752" y="3305629"/>
            <a:ext cx="17148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25" name="Google Shape;625;p137"/>
          <p:cNvSpPr txBox="1"/>
          <p:nvPr>
            <p:ph idx="7" type="body"/>
          </p:nvPr>
        </p:nvSpPr>
        <p:spPr>
          <a:xfrm>
            <a:off x="2660947" y="3517487"/>
            <a:ext cx="1714800" cy="1083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450"/>
              </a:spcBef>
              <a:spcAft>
                <a:spcPts val="0"/>
              </a:spcAft>
              <a:buSzPts val="1800"/>
              <a:buFont typeface="Arial"/>
              <a:buNone/>
              <a:defRPr/>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26" name="Google Shape;626;p137"/>
          <p:cNvSpPr txBox="1"/>
          <p:nvPr>
            <p:ph idx="8" type="body"/>
          </p:nvPr>
        </p:nvSpPr>
        <p:spPr>
          <a:xfrm>
            <a:off x="4591850" y="3517487"/>
            <a:ext cx="1714800" cy="1083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450"/>
              </a:spcBef>
              <a:spcAft>
                <a:spcPts val="0"/>
              </a:spcAft>
              <a:buSzPts val="1800"/>
              <a:buFont typeface="Arial"/>
              <a:buNone/>
              <a:defRPr/>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27" name="Google Shape;627;p137"/>
          <p:cNvSpPr txBox="1"/>
          <p:nvPr>
            <p:ph idx="9" type="body"/>
          </p:nvPr>
        </p:nvSpPr>
        <p:spPr>
          <a:xfrm>
            <a:off x="6522752" y="3517487"/>
            <a:ext cx="1714800" cy="1083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450"/>
              </a:spcBef>
              <a:spcAft>
                <a:spcPts val="0"/>
              </a:spcAft>
              <a:buSzPts val="1800"/>
              <a:buFont typeface="Arial"/>
              <a:buNone/>
              <a:defRPr/>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28" name="Google Shape;628;p137"/>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_gray border-3 Icons">
  <p:cSld name="White_gray border-3 Icons">
    <p:spTree>
      <p:nvGrpSpPr>
        <p:cNvPr id="629" name="Shape 629"/>
        <p:cNvGrpSpPr/>
        <p:nvPr/>
      </p:nvGrpSpPr>
      <p:grpSpPr>
        <a:xfrm>
          <a:off x="0" y="0"/>
          <a:ext cx="0" cy="0"/>
          <a:chOff x="0" y="0"/>
          <a:chExt cx="0" cy="0"/>
        </a:xfrm>
      </p:grpSpPr>
      <p:sp>
        <p:nvSpPr>
          <p:cNvPr id="630" name="Google Shape;630;p138"/>
          <p:cNvSpPr/>
          <p:nvPr/>
        </p:nvSpPr>
        <p:spPr>
          <a:xfrm>
            <a:off x="0" y="0"/>
            <a:ext cx="45756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1" name="Google Shape;631;p138"/>
          <p:cNvSpPr/>
          <p:nvPr/>
        </p:nvSpPr>
        <p:spPr>
          <a:xfrm>
            <a:off x="4568522" y="0"/>
            <a:ext cx="45756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2" name="Google Shape;632;p138"/>
          <p:cNvSpPr/>
          <p:nvPr/>
        </p:nvSpPr>
        <p:spPr>
          <a:xfrm>
            <a:off x="400393" y="402433"/>
            <a:ext cx="8346000" cy="43506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33" name="Google Shape;633;p138"/>
          <p:cNvSpPr txBox="1"/>
          <p:nvPr>
            <p:ph type="title"/>
          </p:nvPr>
        </p:nvSpPr>
        <p:spPr>
          <a:xfrm>
            <a:off x="730044" y="808437"/>
            <a:ext cx="7507800" cy="3894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4" name="Google Shape;634;p138"/>
          <p:cNvSpPr txBox="1"/>
          <p:nvPr>
            <p:ph idx="1" type="body"/>
          </p:nvPr>
        </p:nvSpPr>
        <p:spPr>
          <a:xfrm>
            <a:off x="730043" y="1602585"/>
            <a:ext cx="3496500" cy="27576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35" name="Google Shape;635;p138"/>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6" name="Google Shape;636;p138"/>
          <p:cNvSpPr txBox="1"/>
          <p:nvPr>
            <p:ph idx="2" type="body"/>
          </p:nvPr>
        </p:nvSpPr>
        <p:spPr>
          <a:xfrm>
            <a:off x="5794853" y="1810126"/>
            <a:ext cx="2435100" cy="561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450"/>
              </a:spcBef>
              <a:spcAft>
                <a:spcPts val="0"/>
              </a:spcAft>
              <a:buSzPts val="1800"/>
              <a:buFont typeface="Arial"/>
              <a:buNone/>
              <a:defRPr/>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37" name="Google Shape;637;p138"/>
          <p:cNvSpPr txBox="1"/>
          <p:nvPr>
            <p:ph idx="3" type="body"/>
          </p:nvPr>
        </p:nvSpPr>
        <p:spPr>
          <a:xfrm>
            <a:off x="5794853" y="1599013"/>
            <a:ext cx="24336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38" name="Google Shape;638;p138"/>
          <p:cNvSpPr txBox="1"/>
          <p:nvPr>
            <p:ph idx="4" type="body"/>
          </p:nvPr>
        </p:nvSpPr>
        <p:spPr>
          <a:xfrm>
            <a:off x="5794853" y="2797157"/>
            <a:ext cx="2435100" cy="561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450"/>
              </a:spcBef>
              <a:spcAft>
                <a:spcPts val="0"/>
              </a:spcAft>
              <a:buSzPts val="1800"/>
              <a:buFont typeface="Arial"/>
              <a:buNone/>
              <a:defRPr/>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39" name="Google Shape;639;p138"/>
          <p:cNvSpPr txBox="1"/>
          <p:nvPr>
            <p:ph idx="5" type="body"/>
          </p:nvPr>
        </p:nvSpPr>
        <p:spPr>
          <a:xfrm>
            <a:off x="5794853" y="2589020"/>
            <a:ext cx="24351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40" name="Google Shape;640;p138"/>
          <p:cNvSpPr txBox="1"/>
          <p:nvPr>
            <p:ph idx="6" type="body"/>
          </p:nvPr>
        </p:nvSpPr>
        <p:spPr>
          <a:xfrm>
            <a:off x="5794853" y="3788950"/>
            <a:ext cx="2435100" cy="561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450"/>
              </a:spcBef>
              <a:spcAft>
                <a:spcPts val="0"/>
              </a:spcAft>
              <a:buSzPts val="1800"/>
              <a:buFont typeface="Arial"/>
              <a:buNone/>
              <a:defRPr/>
            </a:lvl1pPr>
            <a:lvl2pPr indent="-228600" lvl="1" marL="914400" algn="l">
              <a:lnSpc>
                <a:spcPct val="90000"/>
              </a:lnSpc>
              <a:spcBef>
                <a:spcPts val="450"/>
              </a:spcBef>
              <a:spcAft>
                <a:spcPts val="0"/>
              </a:spcAft>
              <a:buSzPts val="1800"/>
              <a:buNone/>
              <a:defRPr/>
            </a:lvl2pPr>
            <a:lvl3pPr indent="-228600" lvl="2" marL="1371600" algn="l">
              <a:lnSpc>
                <a:spcPct val="90000"/>
              </a:lnSpc>
              <a:spcBef>
                <a:spcPts val="450"/>
              </a:spcBef>
              <a:spcAft>
                <a:spcPts val="0"/>
              </a:spcAft>
              <a:buSzPts val="1800"/>
              <a:buNone/>
              <a:defRPr/>
            </a:lvl3pPr>
            <a:lvl4pPr indent="-228600" lvl="3" marL="1828800" algn="l">
              <a:lnSpc>
                <a:spcPct val="90000"/>
              </a:lnSpc>
              <a:spcBef>
                <a:spcPts val="450"/>
              </a:spcBef>
              <a:spcAft>
                <a:spcPts val="0"/>
              </a:spcAft>
              <a:buSzPts val="1800"/>
              <a:buNone/>
              <a:defRPr/>
            </a:lvl4pPr>
            <a:lvl5pPr indent="-228600" lvl="4" marL="2286000" algn="l">
              <a:lnSpc>
                <a:spcPct val="90000"/>
              </a:lnSpc>
              <a:spcBef>
                <a:spcPts val="450"/>
              </a:spcBef>
              <a:spcAft>
                <a:spcPts val="0"/>
              </a:spcAft>
              <a:buSzPts val="1800"/>
              <a:buNone/>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41" name="Google Shape;641;p138"/>
          <p:cNvSpPr txBox="1"/>
          <p:nvPr>
            <p:ph idx="7" type="body"/>
          </p:nvPr>
        </p:nvSpPr>
        <p:spPr>
          <a:xfrm>
            <a:off x="5794853" y="3579028"/>
            <a:ext cx="2435100" cy="2055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125"/>
              </a:spcBef>
              <a:spcAft>
                <a:spcPts val="0"/>
              </a:spcAft>
              <a:buSzPts val="1800"/>
              <a:buNone/>
              <a:defRPr b="1"/>
            </a:lvl1pPr>
            <a:lvl2pPr indent="-228600" lvl="1" marL="914400" algn="l">
              <a:lnSpc>
                <a:spcPct val="90000"/>
              </a:lnSpc>
              <a:spcBef>
                <a:spcPts val="450"/>
              </a:spcBef>
              <a:spcAft>
                <a:spcPts val="0"/>
              </a:spcAft>
              <a:buSzPts val="1800"/>
              <a:buNone/>
              <a:defRPr b="1"/>
            </a:lvl2pPr>
            <a:lvl3pPr indent="-228600" lvl="2" marL="1371600" algn="l">
              <a:lnSpc>
                <a:spcPct val="90000"/>
              </a:lnSpc>
              <a:spcBef>
                <a:spcPts val="450"/>
              </a:spcBef>
              <a:spcAft>
                <a:spcPts val="0"/>
              </a:spcAft>
              <a:buSzPts val="1800"/>
              <a:buNone/>
              <a:defRPr b="1"/>
            </a:lvl3pPr>
            <a:lvl4pPr indent="-228600" lvl="3" marL="1828800" algn="l">
              <a:lnSpc>
                <a:spcPct val="90000"/>
              </a:lnSpc>
              <a:spcBef>
                <a:spcPts val="450"/>
              </a:spcBef>
              <a:spcAft>
                <a:spcPts val="0"/>
              </a:spcAft>
              <a:buSzPts val="1800"/>
              <a:buNone/>
              <a:defRPr b="1"/>
            </a:lvl4pPr>
            <a:lvl5pPr indent="-228600" lvl="4" marL="2286000" algn="l">
              <a:lnSpc>
                <a:spcPct val="90000"/>
              </a:lnSpc>
              <a:spcBef>
                <a:spcPts val="450"/>
              </a:spcBef>
              <a:spcAft>
                <a:spcPts val="0"/>
              </a:spcAft>
              <a:buSzPts val="1800"/>
              <a:buNone/>
              <a:defRPr b="1"/>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42" name="Google Shape;642;p138"/>
          <p:cNvSpPr txBox="1"/>
          <p:nvPr>
            <p:ph idx="11" type="ftr"/>
          </p:nvPr>
        </p:nvSpPr>
        <p:spPr>
          <a:xfrm>
            <a:off x="1676401" y="4601777"/>
            <a:ext cx="6553200" cy="274200"/>
          </a:xfrm>
          <a:prstGeom prst="rect">
            <a:avLst/>
          </a:prstGeom>
          <a:noFill/>
          <a:ln>
            <a:noFill/>
          </a:ln>
        </p:spPr>
        <p:txBody>
          <a:bodyPr anchorCtr="0" anchor="t" bIns="0" lIns="0" spcFirstLastPara="1" rIns="0" wrap="square" tIns="45700">
            <a:noAutofit/>
          </a:bodyPr>
          <a:lstStyle>
            <a:lvl1pPr lvl="0" algn="r">
              <a:lnSpc>
                <a:spcPct val="90000"/>
              </a:lnSpc>
              <a:spcBef>
                <a:spcPts val="0"/>
              </a:spcBef>
              <a:spcAft>
                <a:spcPts val="0"/>
              </a:spcAft>
              <a:buSzPts val="1400"/>
              <a:buNone/>
              <a:defRPr sz="9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3" name="Google Shape;643;p138"/>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44" name="Google Shape;644;p138"/>
          <p:cNvSpPr txBox="1"/>
          <p:nvPr/>
        </p:nvSpPr>
        <p:spPr>
          <a:xfrm>
            <a:off x="6316720" y="4993474"/>
            <a:ext cx="2827200" cy="150300"/>
          </a:xfrm>
          <a:prstGeom prst="rect">
            <a:avLst/>
          </a:prstGeom>
          <a:noFill/>
          <a:ln>
            <a:noFill/>
          </a:ln>
        </p:spPr>
        <p:txBody>
          <a:bodyPr anchorCtr="0" anchor="ctr" bIns="34300" lIns="68600" spcFirstLastPara="1" rIns="68600" wrap="square" tIns="34300">
            <a:noAutofit/>
          </a:bodyPr>
          <a:lstStyle/>
          <a:p>
            <a:pPr indent="0" lvl="0" marL="0" marR="0" rtl="0" algn="r">
              <a:spcBef>
                <a:spcPts val="0"/>
              </a:spcBef>
              <a:spcAft>
                <a:spcPts val="0"/>
              </a:spcAft>
              <a:buNone/>
            </a:pPr>
            <a:r>
              <a:rPr lang="en" sz="525">
                <a:solidFill>
                  <a:schemeClr val="dk2"/>
                </a:solidFill>
                <a:latin typeface="Arial"/>
                <a:ea typeface="Arial"/>
                <a:cs typeface="Arial"/>
                <a:sym typeface="Arial"/>
              </a:rPr>
              <a:t>©2024 Mayo Foundation for Medical Education and Research  |  slide-</a:t>
            </a:r>
            <a:fld id="{00000000-1234-1234-1234-123412341234}" type="slidenum">
              <a:rPr lang="en" sz="525">
                <a:solidFill>
                  <a:schemeClr val="dk2"/>
                </a:solidFill>
                <a:latin typeface="Arial"/>
                <a:ea typeface="Arial"/>
                <a:cs typeface="Arial"/>
                <a:sym typeface="Arial"/>
              </a:rPr>
              <a:t>‹#›</a:t>
            </a:fld>
            <a:endParaRPr sz="525">
              <a:solidFill>
                <a:schemeClr val="dk2"/>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with individual headers">
  <p:cSld name="2 column with individual headers">
    <p:spTree>
      <p:nvGrpSpPr>
        <p:cNvPr id="645" name="Shape 645"/>
        <p:cNvGrpSpPr/>
        <p:nvPr/>
      </p:nvGrpSpPr>
      <p:grpSpPr>
        <a:xfrm>
          <a:off x="0" y="0"/>
          <a:ext cx="0" cy="0"/>
          <a:chOff x="0" y="0"/>
          <a:chExt cx="0" cy="0"/>
        </a:xfrm>
      </p:grpSpPr>
      <p:sp>
        <p:nvSpPr>
          <p:cNvPr id="646" name="Google Shape;646;p139"/>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7" name="Google Shape;647;p139"/>
          <p:cNvSpPr txBox="1"/>
          <p:nvPr>
            <p:ph idx="1" type="body"/>
          </p:nvPr>
        </p:nvSpPr>
        <p:spPr>
          <a:xfrm>
            <a:off x="730044" y="2215759"/>
            <a:ext cx="3402600" cy="471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150"/>
              </a:spcBef>
              <a:spcAft>
                <a:spcPts val="0"/>
              </a:spcAft>
              <a:buSzPts val="1800"/>
              <a:buNone/>
              <a:defRPr sz="1800"/>
            </a:lvl1pPr>
            <a:lvl2pPr indent="-228600" lvl="1" marL="914400" algn="l">
              <a:lnSpc>
                <a:spcPct val="90000"/>
              </a:lnSpc>
              <a:spcBef>
                <a:spcPts val="150"/>
              </a:spcBef>
              <a:spcAft>
                <a:spcPts val="0"/>
              </a:spcAft>
              <a:buSzPts val="1800"/>
              <a:buNone/>
              <a:defRPr sz="1800"/>
            </a:lvl2pPr>
            <a:lvl3pPr indent="-228600" lvl="2" marL="1371600" algn="l">
              <a:lnSpc>
                <a:spcPct val="90000"/>
              </a:lnSpc>
              <a:spcBef>
                <a:spcPts val="450"/>
              </a:spcBef>
              <a:spcAft>
                <a:spcPts val="0"/>
              </a:spcAft>
              <a:buSzPts val="1350"/>
              <a:buNone/>
              <a:defRPr sz="1350"/>
            </a:lvl3pPr>
            <a:lvl4pPr indent="-228600" lvl="3" marL="1828800" algn="l">
              <a:lnSpc>
                <a:spcPct val="90000"/>
              </a:lnSpc>
              <a:spcBef>
                <a:spcPts val="450"/>
              </a:spcBef>
              <a:spcAft>
                <a:spcPts val="0"/>
              </a:spcAft>
              <a:buSzPts val="1350"/>
              <a:buNone/>
              <a:defRPr sz="1350"/>
            </a:lvl4pPr>
            <a:lvl5pPr indent="-228600" lvl="4" marL="2286000" algn="l">
              <a:lnSpc>
                <a:spcPct val="90000"/>
              </a:lnSpc>
              <a:spcBef>
                <a:spcPts val="450"/>
              </a:spcBef>
              <a:spcAft>
                <a:spcPts val="0"/>
              </a:spcAft>
              <a:buSzPts val="1350"/>
              <a:buNone/>
              <a:defRPr sz="135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648" name="Google Shape;648;p139"/>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9" name="Google Shape;649;p139"/>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0" name="Google Shape;650;p139"/>
          <p:cNvSpPr txBox="1"/>
          <p:nvPr>
            <p:ph idx="2" type="body"/>
          </p:nvPr>
        </p:nvSpPr>
        <p:spPr>
          <a:xfrm>
            <a:off x="730044" y="1982396"/>
            <a:ext cx="3402600" cy="2214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51" name="Google Shape;651;p139"/>
          <p:cNvSpPr txBox="1"/>
          <p:nvPr>
            <p:ph idx="3" type="body"/>
          </p:nvPr>
        </p:nvSpPr>
        <p:spPr>
          <a:xfrm>
            <a:off x="730044" y="1197772"/>
            <a:ext cx="7497000" cy="3669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50"/>
              </a:spcBef>
              <a:spcAft>
                <a:spcPts val="0"/>
              </a:spcAft>
              <a:buSzPts val="1800"/>
              <a:buNone/>
              <a:defRPr sz="1800"/>
            </a:lvl1pPr>
            <a:lvl2pPr indent="-228600" lvl="1" marL="914400" algn="l">
              <a:lnSpc>
                <a:spcPct val="90000"/>
              </a:lnSpc>
              <a:spcBef>
                <a:spcPts val="150"/>
              </a:spcBef>
              <a:spcAft>
                <a:spcPts val="0"/>
              </a:spcAft>
              <a:buSzPts val="1800"/>
              <a:buNone/>
              <a:defRPr sz="1800"/>
            </a:lvl2pPr>
            <a:lvl3pPr indent="-228600" lvl="2" marL="1371600" algn="l">
              <a:lnSpc>
                <a:spcPct val="90000"/>
              </a:lnSpc>
              <a:spcBef>
                <a:spcPts val="450"/>
              </a:spcBef>
              <a:spcAft>
                <a:spcPts val="0"/>
              </a:spcAft>
              <a:buSzPts val="1350"/>
              <a:buNone/>
              <a:defRPr sz="1350"/>
            </a:lvl3pPr>
            <a:lvl4pPr indent="-228600" lvl="3" marL="1828800" algn="l">
              <a:lnSpc>
                <a:spcPct val="90000"/>
              </a:lnSpc>
              <a:spcBef>
                <a:spcPts val="450"/>
              </a:spcBef>
              <a:spcAft>
                <a:spcPts val="0"/>
              </a:spcAft>
              <a:buSzPts val="1350"/>
              <a:buNone/>
              <a:defRPr sz="1350"/>
            </a:lvl4pPr>
            <a:lvl5pPr indent="-228600" lvl="4" marL="2286000" algn="l">
              <a:lnSpc>
                <a:spcPct val="90000"/>
              </a:lnSpc>
              <a:spcBef>
                <a:spcPts val="450"/>
              </a:spcBef>
              <a:spcAft>
                <a:spcPts val="0"/>
              </a:spcAft>
              <a:buSzPts val="1350"/>
              <a:buNone/>
              <a:defRPr sz="135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652" name="Google Shape;652;p139"/>
          <p:cNvSpPr txBox="1"/>
          <p:nvPr>
            <p:ph idx="4" type="body"/>
          </p:nvPr>
        </p:nvSpPr>
        <p:spPr>
          <a:xfrm>
            <a:off x="4831625" y="2215759"/>
            <a:ext cx="3402600" cy="471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150"/>
              </a:spcBef>
              <a:spcAft>
                <a:spcPts val="0"/>
              </a:spcAft>
              <a:buSzPts val="1800"/>
              <a:buNone/>
              <a:defRPr sz="1800"/>
            </a:lvl1pPr>
            <a:lvl2pPr indent="-228600" lvl="1" marL="914400" algn="l">
              <a:lnSpc>
                <a:spcPct val="90000"/>
              </a:lnSpc>
              <a:spcBef>
                <a:spcPts val="150"/>
              </a:spcBef>
              <a:spcAft>
                <a:spcPts val="0"/>
              </a:spcAft>
              <a:buSzPts val="1800"/>
              <a:buNone/>
              <a:defRPr sz="1800"/>
            </a:lvl2pPr>
            <a:lvl3pPr indent="-228600" lvl="2" marL="1371600" algn="l">
              <a:lnSpc>
                <a:spcPct val="90000"/>
              </a:lnSpc>
              <a:spcBef>
                <a:spcPts val="450"/>
              </a:spcBef>
              <a:spcAft>
                <a:spcPts val="0"/>
              </a:spcAft>
              <a:buSzPts val="1350"/>
              <a:buNone/>
              <a:defRPr sz="1350"/>
            </a:lvl3pPr>
            <a:lvl4pPr indent="-228600" lvl="3" marL="1828800" algn="l">
              <a:lnSpc>
                <a:spcPct val="90000"/>
              </a:lnSpc>
              <a:spcBef>
                <a:spcPts val="450"/>
              </a:spcBef>
              <a:spcAft>
                <a:spcPts val="0"/>
              </a:spcAft>
              <a:buSzPts val="1350"/>
              <a:buNone/>
              <a:defRPr sz="1350"/>
            </a:lvl4pPr>
            <a:lvl5pPr indent="-228600" lvl="4" marL="2286000" algn="l">
              <a:lnSpc>
                <a:spcPct val="90000"/>
              </a:lnSpc>
              <a:spcBef>
                <a:spcPts val="450"/>
              </a:spcBef>
              <a:spcAft>
                <a:spcPts val="0"/>
              </a:spcAft>
              <a:buSzPts val="1350"/>
              <a:buNone/>
              <a:defRPr sz="135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653" name="Google Shape;653;p139"/>
          <p:cNvSpPr txBox="1"/>
          <p:nvPr>
            <p:ph idx="5" type="body"/>
          </p:nvPr>
        </p:nvSpPr>
        <p:spPr>
          <a:xfrm>
            <a:off x="4831625" y="1982396"/>
            <a:ext cx="3402600" cy="2214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54" name="Google Shape;654;p139"/>
          <p:cNvSpPr txBox="1"/>
          <p:nvPr>
            <p:ph idx="6" type="body"/>
          </p:nvPr>
        </p:nvSpPr>
        <p:spPr>
          <a:xfrm>
            <a:off x="4831625" y="3250796"/>
            <a:ext cx="3402600" cy="471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150"/>
              </a:spcBef>
              <a:spcAft>
                <a:spcPts val="0"/>
              </a:spcAft>
              <a:buSzPts val="1800"/>
              <a:buNone/>
              <a:defRPr sz="1800"/>
            </a:lvl1pPr>
            <a:lvl2pPr indent="-228600" lvl="1" marL="914400" algn="l">
              <a:lnSpc>
                <a:spcPct val="90000"/>
              </a:lnSpc>
              <a:spcBef>
                <a:spcPts val="150"/>
              </a:spcBef>
              <a:spcAft>
                <a:spcPts val="0"/>
              </a:spcAft>
              <a:buSzPts val="1800"/>
              <a:buNone/>
              <a:defRPr sz="1800"/>
            </a:lvl2pPr>
            <a:lvl3pPr indent="-228600" lvl="2" marL="1371600" algn="l">
              <a:lnSpc>
                <a:spcPct val="90000"/>
              </a:lnSpc>
              <a:spcBef>
                <a:spcPts val="450"/>
              </a:spcBef>
              <a:spcAft>
                <a:spcPts val="0"/>
              </a:spcAft>
              <a:buSzPts val="1350"/>
              <a:buNone/>
              <a:defRPr sz="1350"/>
            </a:lvl3pPr>
            <a:lvl4pPr indent="-228600" lvl="3" marL="1828800" algn="l">
              <a:lnSpc>
                <a:spcPct val="90000"/>
              </a:lnSpc>
              <a:spcBef>
                <a:spcPts val="450"/>
              </a:spcBef>
              <a:spcAft>
                <a:spcPts val="0"/>
              </a:spcAft>
              <a:buSzPts val="1350"/>
              <a:buNone/>
              <a:defRPr sz="1350"/>
            </a:lvl4pPr>
            <a:lvl5pPr indent="-228600" lvl="4" marL="2286000" algn="l">
              <a:lnSpc>
                <a:spcPct val="90000"/>
              </a:lnSpc>
              <a:spcBef>
                <a:spcPts val="450"/>
              </a:spcBef>
              <a:spcAft>
                <a:spcPts val="0"/>
              </a:spcAft>
              <a:buSzPts val="1350"/>
              <a:buNone/>
              <a:defRPr sz="135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655" name="Google Shape;655;p139"/>
          <p:cNvSpPr txBox="1"/>
          <p:nvPr>
            <p:ph idx="7" type="body"/>
          </p:nvPr>
        </p:nvSpPr>
        <p:spPr>
          <a:xfrm>
            <a:off x="4831625" y="3024503"/>
            <a:ext cx="3402600" cy="2214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56" name="Google Shape;656;p139"/>
          <p:cNvSpPr txBox="1"/>
          <p:nvPr>
            <p:ph idx="8" type="body"/>
          </p:nvPr>
        </p:nvSpPr>
        <p:spPr>
          <a:xfrm>
            <a:off x="4831625" y="4281498"/>
            <a:ext cx="3402600" cy="471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150"/>
              </a:spcBef>
              <a:spcAft>
                <a:spcPts val="0"/>
              </a:spcAft>
              <a:buSzPts val="1800"/>
              <a:buNone/>
              <a:defRPr sz="1800"/>
            </a:lvl1pPr>
            <a:lvl2pPr indent="-228600" lvl="1" marL="914400" algn="l">
              <a:lnSpc>
                <a:spcPct val="90000"/>
              </a:lnSpc>
              <a:spcBef>
                <a:spcPts val="150"/>
              </a:spcBef>
              <a:spcAft>
                <a:spcPts val="0"/>
              </a:spcAft>
              <a:buSzPts val="1800"/>
              <a:buNone/>
              <a:defRPr sz="1800"/>
            </a:lvl2pPr>
            <a:lvl3pPr indent="-228600" lvl="2" marL="1371600" algn="l">
              <a:lnSpc>
                <a:spcPct val="90000"/>
              </a:lnSpc>
              <a:spcBef>
                <a:spcPts val="450"/>
              </a:spcBef>
              <a:spcAft>
                <a:spcPts val="0"/>
              </a:spcAft>
              <a:buSzPts val="1350"/>
              <a:buNone/>
              <a:defRPr sz="1350"/>
            </a:lvl3pPr>
            <a:lvl4pPr indent="-228600" lvl="3" marL="1828800" algn="l">
              <a:lnSpc>
                <a:spcPct val="90000"/>
              </a:lnSpc>
              <a:spcBef>
                <a:spcPts val="450"/>
              </a:spcBef>
              <a:spcAft>
                <a:spcPts val="0"/>
              </a:spcAft>
              <a:buSzPts val="1350"/>
              <a:buNone/>
              <a:defRPr sz="1350"/>
            </a:lvl4pPr>
            <a:lvl5pPr indent="-228600" lvl="4" marL="2286000" algn="l">
              <a:lnSpc>
                <a:spcPct val="90000"/>
              </a:lnSpc>
              <a:spcBef>
                <a:spcPts val="450"/>
              </a:spcBef>
              <a:spcAft>
                <a:spcPts val="0"/>
              </a:spcAft>
              <a:buSzPts val="1350"/>
              <a:buNone/>
              <a:defRPr sz="135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657" name="Google Shape;657;p139"/>
          <p:cNvSpPr txBox="1"/>
          <p:nvPr>
            <p:ph idx="9" type="body"/>
          </p:nvPr>
        </p:nvSpPr>
        <p:spPr>
          <a:xfrm>
            <a:off x="4831625" y="4048136"/>
            <a:ext cx="3402600" cy="2214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58" name="Google Shape;658;p139"/>
          <p:cNvSpPr txBox="1"/>
          <p:nvPr>
            <p:ph idx="13" type="body"/>
          </p:nvPr>
        </p:nvSpPr>
        <p:spPr>
          <a:xfrm>
            <a:off x="730044" y="3250796"/>
            <a:ext cx="3402600" cy="471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150"/>
              </a:spcBef>
              <a:spcAft>
                <a:spcPts val="0"/>
              </a:spcAft>
              <a:buSzPts val="1800"/>
              <a:buNone/>
              <a:defRPr sz="1800"/>
            </a:lvl1pPr>
            <a:lvl2pPr indent="-228600" lvl="1" marL="914400" algn="l">
              <a:lnSpc>
                <a:spcPct val="90000"/>
              </a:lnSpc>
              <a:spcBef>
                <a:spcPts val="150"/>
              </a:spcBef>
              <a:spcAft>
                <a:spcPts val="0"/>
              </a:spcAft>
              <a:buSzPts val="1800"/>
              <a:buNone/>
              <a:defRPr sz="1800"/>
            </a:lvl2pPr>
            <a:lvl3pPr indent="-228600" lvl="2" marL="1371600" algn="l">
              <a:lnSpc>
                <a:spcPct val="90000"/>
              </a:lnSpc>
              <a:spcBef>
                <a:spcPts val="450"/>
              </a:spcBef>
              <a:spcAft>
                <a:spcPts val="0"/>
              </a:spcAft>
              <a:buSzPts val="1350"/>
              <a:buNone/>
              <a:defRPr sz="1350"/>
            </a:lvl3pPr>
            <a:lvl4pPr indent="-228600" lvl="3" marL="1828800" algn="l">
              <a:lnSpc>
                <a:spcPct val="90000"/>
              </a:lnSpc>
              <a:spcBef>
                <a:spcPts val="450"/>
              </a:spcBef>
              <a:spcAft>
                <a:spcPts val="0"/>
              </a:spcAft>
              <a:buSzPts val="1350"/>
              <a:buNone/>
              <a:defRPr sz="1350"/>
            </a:lvl4pPr>
            <a:lvl5pPr indent="-228600" lvl="4" marL="2286000" algn="l">
              <a:lnSpc>
                <a:spcPct val="90000"/>
              </a:lnSpc>
              <a:spcBef>
                <a:spcPts val="450"/>
              </a:spcBef>
              <a:spcAft>
                <a:spcPts val="0"/>
              </a:spcAft>
              <a:buSzPts val="1350"/>
              <a:buNone/>
              <a:defRPr sz="135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659" name="Google Shape;659;p139"/>
          <p:cNvSpPr txBox="1"/>
          <p:nvPr>
            <p:ph idx="14" type="body"/>
          </p:nvPr>
        </p:nvSpPr>
        <p:spPr>
          <a:xfrm>
            <a:off x="730044" y="3024503"/>
            <a:ext cx="3402600" cy="2214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60" name="Google Shape;660;p139"/>
          <p:cNvSpPr txBox="1"/>
          <p:nvPr>
            <p:ph idx="15" type="body"/>
          </p:nvPr>
        </p:nvSpPr>
        <p:spPr>
          <a:xfrm>
            <a:off x="730044" y="4281498"/>
            <a:ext cx="3402600" cy="471600"/>
          </a:xfrm>
          <a:prstGeom prst="rect">
            <a:avLst/>
          </a:prstGeom>
          <a:noFill/>
          <a:ln>
            <a:noFill/>
          </a:ln>
        </p:spPr>
        <p:txBody>
          <a:bodyPr anchorCtr="0" anchor="t" bIns="45700" lIns="0" spcFirstLastPara="1" rIns="0" wrap="square" tIns="91425">
            <a:noAutofit/>
          </a:bodyPr>
          <a:lstStyle>
            <a:lvl1pPr indent="-228600" lvl="0" marL="457200" algn="l">
              <a:lnSpc>
                <a:spcPct val="90000"/>
              </a:lnSpc>
              <a:spcBef>
                <a:spcPts val="150"/>
              </a:spcBef>
              <a:spcAft>
                <a:spcPts val="0"/>
              </a:spcAft>
              <a:buSzPts val="1800"/>
              <a:buNone/>
              <a:defRPr sz="1800"/>
            </a:lvl1pPr>
            <a:lvl2pPr indent="-228600" lvl="1" marL="914400" algn="l">
              <a:lnSpc>
                <a:spcPct val="90000"/>
              </a:lnSpc>
              <a:spcBef>
                <a:spcPts val="150"/>
              </a:spcBef>
              <a:spcAft>
                <a:spcPts val="0"/>
              </a:spcAft>
              <a:buSzPts val="1800"/>
              <a:buNone/>
              <a:defRPr sz="1800"/>
            </a:lvl2pPr>
            <a:lvl3pPr indent="-228600" lvl="2" marL="1371600" algn="l">
              <a:lnSpc>
                <a:spcPct val="90000"/>
              </a:lnSpc>
              <a:spcBef>
                <a:spcPts val="450"/>
              </a:spcBef>
              <a:spcAft>
                <a:spcPts val="0"/>
              </a:spcAft>
              <a:buSzPts val="1350"/>
              <a:buNone/>
              <a:defRPr sz="1350"/>
            </a:lvl3pPr>
            <a:lvl4pPr indent="-228600" lvl="3" marL="1828800" algn="l">
              <a:lnSpc>
                <a:spcPct val="90000"/>
              </a:lnSpc>
              <a:spcBef>
                <a:spcPts val="450"/>
              </a:spcBef>
              <a:spcAft>
                <a:spcPts val="0"/>
              </a:spcAft>
              <a:buSzPts val="1350"/>
              <a:buNone/>
              <a:defRPr sz="1350"/>
            </a:lvl4pPr>
            <a:lvl5pPr indent="-228600" lvl="4" marL="2286000" algn="l">
              <a:lnSpc>
                <a:spcPct val="90000"/>
              </a:lnSpc>
              <a:spcBef>
                <a:spcPts val="450"/>
              </a:spcBef>
              <a:spcAft>
                <a:spcPts val="0"/>
              </a:spcAft>
              <a:buSzPts val="1350"/>
              <a:buNone/>
              <a:defRPr sz="1350"/>
            </a:lvl5pPr>
            <a:lvl6pPr indent="-319087" lvl="5" marL="2743200" algn="l">
              <a:spcBef>
                <a:spcPts val="285"/>
              </a:spcBef>
              <a:spcAft>
                <a:spcPts val="0"/>
              </a:spcAft>
              <a:buClr>
                <a:schemeClr val="lt1"/>
              </a:buClr>
              <a:buSzPts val="1425"/>
              <a:buChar char="•"/>
              <a:defRPr sz="1425"/>
            </a:lvl6pPr>
            <a:lvl7pPr indent="-319087" lvl="6" marL="3200400" algn="l">
              <a:spcBef>
                <a:spcPts val="285"/>
              </a:spcBef>
              <a:spcAft>
                <a:spcPts val="0"/>
              </a:spcAft>
              <a:buClr>
                <a:schemeClr val="lt1"/>
              </a:buClr>
              <a:buSzPts val="1425"/>
              <a:buChar char="•"/>
              <a:defRPr sz="1425"/>
            </a:lvl7pPr>
            <a:lvl8pPr indent="-319087" lvl="7" marL="3657600" algn="l">
              <a:spcBef>
                <a:spcPts val="285"/>
              </a:spcBef>
              <a:spcAft>
                <a:spcPts val="0"/>
              </a:spcAft>
              <a:buClr>
                <a:schemeClr val="lt1"/>
              </a:buClr>
              <a:buSzPts val="1425"/>
              <a:buChar char="•"/>
              <a:defRPr sz="1425"/>
            </a:lvl8pPr>
            <a:lvl9pPr indent="-319087" lvl="8" marL="4114800" algn="l">
              <a:spcBef>
                <a:spcPts val="285"/>
              </a:spcBef>
              <a:spcAft>
                <a:spcPts val="0"/>
              </a:spcAft>
              <a:buClr>
                <a:schemeClr val="lt1"/>
              </a:buClr>
              <a:buSzPts val="1425"/>
              <a:buChar char="•"/>
              <a:defRPr sz="1425"/>
            </a:lvl9pPr>
          </a:lstStyle>
          <a:p/>
        </p:txBody>
      </p:sp>
      <p:sp>
        <p:nvSpPr>
          <p:cNvPr id="661" name="Google Shape;661;p139"/>
          <p:cNvSpPr txBox="1"/>
          <p:nvPr>
            <p:ph idx="16" type="body"/>
          </p:nvPr>
        </p:nvSpPr>
        <p:spPr>
          <a:xfrm>
            <a:off x="730044" y="4048136"/>
            <a:ext cx="3402600" cy="2214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62" name="Google Shape;662;p139"/>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663" name="Shape 663"/>
        <p:cNvGrpSpPr/>
        <p:nvPr/>
      </p:nvGrpSpPr>
      <p:grpSpPr>
        <a:xfrm>
          <a:off x="0" y="0"/>
          <a:ext cx="0" cy="0"/>
          <a:chOff x="0" y="0"/>
          <a:chExt cx="0" cy="0"/>
        </a:xfrm>
      </p:grpSpPr>
      <p:sp>
        <p:nvSpPr>
          <p:cNvPr id="664" name="Google Shape;664;p140"/>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5" name="Google Shape;665;p140"/>
          <p:cNvSpPr txBox="1"/>
          <p:nvPr>
            <p:ph idx="1" type="body"/>
          </p:nvPr>
        </p:nvSpPr>
        <p:spPr>
          <a:xfrm>
            <a:off x="726737" y="1488286"/>
            <a:ext cx="3580800" cy="2214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66" name="Google Shape;666;p140"/>
          <p:cNvSpPr txBox="1"/>
          <p:nvPr>
            <p:ph idx="2" type="body"/>
          </p:nvPr>
        </p:nvSpPr>
        <p:spPr>
          <a:xfrm>
            <a:off x="726737" y="1707360"/>
            <a:ext cx="3580800" cy="2778900"/>
          </a:xfrm>
          <a:prstGeom prst="rect">
            <a:avLst/>
          </a:prstGeom>
          <a:noFill/>
          <a:ln>
            <a:noFill/>
          </a:ln>
        </p:spPr>
        <p:txBody>
          <a:bodyPr anchorCtr="0" anchor="t" bIns="45700" lIns="0" spcFirstLastPara="1" rIns="0" wrap="square" tIns="91425">
            <a:noAutofit/>
          </a:bodyPr>
          <a:lstStyle>
            <a:lvl1pPr indent="-342900" lvl="0" marL="457200" algn="l">
              <a:lnSpc>
                <a:spcPct val="90000"/>
              </a:lnSpc>
              <a:spcBef>
                <a:spcPts val="1125"/>
              </a:spcBef>
              <a:spcAft>
                <a:spcPts val="0"/>
              </a:spcAft>
              <a:buSzPts val="1800"/>
              <a:buChar char="•"/>
              <a:defRPr sz="1800"/>
            </a:lvl1pPr>
            <a:lvl2pPr indent="-342900" lvl="1" marL="914400" algn="l">
              <a:lnSpc>
                <a:spcPct val="90000"/>
              </a:lnSpc>
              <a:spcBef>
                <a:spcPts val="450"/>
              </a:spcBef>
              <a:spcAft>
                <a:spcPts val="0"/>
              </a:spcAft>
              <a:buSzPts val="1800"/>
              <a:buChar char="•"/>
              <a:defRPr sz="1800"/>
            </a:lvl2pPr>
            <a:lvl3pPr indent="-342900" lvl="2" marL="1371600" algn="l">
              <a:lnSpc>
                <a:spcPct val="90000"/>
              </a:lnSpc>
              <a:spcBef>
                <a:spcPts val="450"/>
              </a:spcBef>
              <a:spcAft>
                <a:spcPts val="0"/>
              </a:spcAft>
              <a:buSzPts val="1800"/>
              <a:buChar char="•"/>
              <a:defRPr sz="1800"/>
            </a:lvl3pPr>
            <a:lvl4pPr indent="-342900" lvl="3" marL="1828800" algn="l">
              <a:lnSpc>
                <a:spcPct val="90000"/>
              </a:lnSpc>
              <a:spcBef>
                <a:spcPts val="450"/>
              </a:spcBef>
              <a:spcAft>
                <a:spcPts val="0"/>
              </a:spcAft>
              <a:buSzPts val="1800"/>
              <a:buChar char="•"/>
              <a:defRPr sz="1800"/>
            </a:lvl4pPr>
            <a:lvl5pPr indent="-342900" lvl="4" marL="2286000" algn="l">
              <a:lnSpc>
                <a:spcPct val="90000"/>
              </a:lnSpc>
              <a:spcBef>
                <a:spcPts val="450"/>
              </a:spcBef>
              <a:spcAft>
                <a:spcPts val="0"/>
              </a:spcAft>
              <a:buSzPts val="1800"/>
              <a:buChar char="•"/>
              <a:defRPr sz="1800"/>
            </a:lvl5pPr>
            <a:lvl6pPr indent="-304800" lvl="5" marL="2743200" algn="l">
              <a:spcBef>
                <a:spcPts val="240"/>
              </a:spcBef>
              <a:spcAft>
                <a:spcPts val="0"/>
              </a:spcAft>
              <a:buClr>
                <a:schemeClr val="lt1"/>
              </a:buClr>
              <a:buSzPts val="1200"/>
              <a:buChar char="•"/>
              <a:defRPr sz="1200"/>
            </a:lvl6pPr>
            <a:lvl7pPr indent="-304800" lvl="6" marL="3200400" algn="l">
              <a:spcBef>
                <a:spcPts val="240"/>
              </a:spcBef>
              <a:spcAft>
                <a:spcPts val="0"/>
              </a:spcAft>
              <a:buClr>
                <a:schemeClr val="lt1"/>
              </a:buClr>
              <a:buSzPts val="1200"/>
              <a:buChar char="•"/>
              <a:defRPr sz="1200"/>
            </a:lvl7pPr>
            <a:lvl8pPr indent="-304800" lvl="7" marL="3657600" algn="l">
              <a:spcBef>
                <a:spcPts val="240"/>
              </a:spcBef>
              <a:spcAft>
                <a:spcPts val="0"/>
              </a:spcAft>
              <a:buClr>
                <a:schemeClr val="lt1"/>
              </a:buClr>
              <a:buSzPts val="1200"/>
              <a:buChar char="•"/>
              <a:defRPr sz="1200"/>
            </a:lvl8pPr>
            <a:lvl9pPr indent="-304800" lvl="8" marL="4114800" algn="l">
              <a:spcBef>
                <a:spcPts val="240"/>
              </a:spcBef>
              <a:spcAft>
                <a:spcPts val="0"/>
              </a:spcAft>
              <a:buClr>
                <a:schemeClr val="lt1"/>
              </a:buClr>
              <a:buSzPts val="1200"/>
              <a:buChar char="•"/>
              <a:defRPr sz="1200"/>
            </a:lvl9pPr>
          </a:lstStyle>
          <a:p/>
        </p:txBody>
      </p:sp>
      <p:sp>
        <p:nvSpPr>
          <p:cNvPr id="667" name="Google Shape;667;p140"/>
          <p:cNvSpPr txBox="1"/>
          <p:nvPr>
            <p:ph idx="3" type="body"/>
          </p:nvPr>
        </p:nvSpPr>
        <p:spPr>
          <a:xfrm>
            <a:off x="4831624" y="1488286"/>
            <a:ext cx="3580800" cy="221400"/>
          </a:xfrm>
          <a:prstGeom prst="rect">
            <a:avLst/>
          </a:prstGeom>
          <a:noFill/>
          <a:ln>
            <a:noFill/>
          </a:ln>
        </p:spPr>
        <p:txBody>
          <a:bodyPr anchorCtr="0" anchor="t" bIns="4570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68" name="Google Shape;668;p140"/>
          <p:cNvSpPr txBox="1"/>
          <p:nvPr>
            <p:ph idx="4" type="body"/>
          </p:nvPr>
        </p:nvSpPr>
        <p:spPr>
          <a:xfrm>
            <a:off x="4831624" y="1707360"/>
            <a:ext cx="3580800" cy="2778900"/>
          </a:xfrm>
          <a:prstGeom prst="rect">
            <a:avLst/>
          </a:prstGeom>
          <a:noFill/>
          <a:ln>
            <a:noFill/>
          </a:ln>
        </p:spPr>
        <p:txBody>
          <a:bodyPr anchorCtr="0" anchor="t" bIns="45700" lIns="0" spcFirstLastPara="1" rIns="0" wrap="square" tIns="91425">
            <a:noAutofit/>
          </a:bodyPr>
          <a:lstStyle>
            <a:lvl1pPr indent="-342900" lvl="0" marL="457200" algn="l">
              <a:lnSpc>
                <a:spcPct val="90000"/>
              </a:lnSpc>
              <a:spcBef>
                <a:spcPts val="1125"/>
              </a:spcBef>
              <a:spcAft>
                <a:spcPts val="0"/>
              </a:spcAft>
              <a:buSzPts val="1800"/>
              <a:buChar char="•"/>
              <a:defRPr sz="1800"/>
            </a:lvl1pPr>
            <a:lvl2pPr indent="-342900" lvl="1" marL="914400" algn="l">
              <a:lnSpc>
                <a:spcPct val="90000"/>
              </a:lnSpc>
              <a:spcBef>
                <a:spcPts val="450"/>
              </a:spcBef>
              <a:spcAft>
                <a:spcPts val="0"/>
              </a:spcAft>
              <a:buSzPts val="1800"/>
              <a:buChar char="•"/>
              <a:defRPr sz="1800"/>
            </a:lvl2pPr>
            <a:lvl3pPr indent="-342900" lvl="2" marL="1371600" algn="l">
              <a:lnSpc>
                <a:spcPct val="90000"/>
              </a:lnSpc>
              <a:spcBef>
                <a:spcPts val="450"/>
              </a:spcBef>
              <a:spcAft>
                <a:spcPts val="0"/>
              </a:spcAft>
              <a:buSzPts val="1800"/>
              <a:buChar char="•"/>
              <a:defRPr sz="1800"/>
            </a:lvl3pPr>
            <a:lvl4pPr indent="-342900" lvl="3" marL="1828800" algn="l">
              <a:lnSpc>
                <a:spcPct val="90000"/>
              </a:lnSpc>
              <a:spcBef>
                <a:spcPts val="450"/>
              </a:spcBef>
              <a:spcAft>
                <a:spcPts val="0"/>
              </a:spcAft>
              <a:buSzPts val="1800"/>
              <a:buChar char="•"/>
              <a:defRPr sz="1800"/>
            </a:lvl4pPr>
            <a:lvl5pPr indent="-342900" lvl="4" marL="2286000" algn="l">
              <a:lnSpc>
                <a:spcPct val="90000"/>
              </a:lnSpc>
              <a:spcBef>
                <a:spcPts val="450"/>
              </a:spcBef>
              <a:spcAft>
                <a:spcPts val="0"/>
              </a:spcAft>
              <a:buSzPts val="1800"/>
              <a:buChar char="•"/>
              <a:defRPr sz="1800"/>
            </a:lvl5pPr>
            <a:lvl6pPr indent="-304800" lvl="5" marL="2743200" algn="l">
              <a:spcBef>
                <a:spcPts val="240"/>
              </a:spcBef>
              <a:spcAft>
                <a:spcPts val="0"/>
              </a:spcAft>
              <a:buClr>
                <a:schemeClr val="lt1"/>
              </a:buClr>
              <a:buSzPts val="1200"/>
              <a:buChar char="•"/>
              <a:defRPr sz="1200"/>
            </a:lvl6pPr>
            <a:lvl7pPr indent="-304800" lvl="6" marL="3200400" algn="l">
              <a:spcBef>
                <a:spcPts val="240"/>
              </a:spcBef>
              <a:spcAft>
                <a:spcPts val="0"/>
              </a:spcAft>
              <a:buClr>
                <a:schemeClr val="lt1"/>
              </a:buClr>
              <a:buSzPts val="1200"/>
              <a:buChar char="•"/>
              <a:defRPr sz="1200"/>
            </a:lvl7pPr>
            <a:lvl8pPr indent="-304800" lvl="7" marL="3657600" algn="l">
              <a:spcBef>
                <a:spcPts val="240"/>
              </a:spcBef>
              <a:spcAft>
                <a:spcPts val="0"/>
              </a:spcAft>
              <a:buClr>
                <a:schemeClr val="lt1"/>
              </a:buClr>
              <a:buSzPts val="1200"/>
              <a:buChar char="•"/>
              <a:defRPr sz="1200"/>
            </a:lvl8pPr>
            <a:lvl9pPr indent="-304800" lvl="8" marL="4114800" algn="l">
              <a:spcBef>
                <a:spcPts val="240"/>
              </a:spcBef>
              <a:spcAft>
                <a:spcPts val="0"/>
              </a:spcAft>
              <a:buClr>
                <a:schemeClr val="lt1"/>
              </a:buClr>
              <a:buSzPts val="1200"/>
              <a:buChar char="•"/>
              <a:defRPr sz="1200"/>
            </a:lvl9pPr>
          </a:lstStyle>
          <a:p/>
        </p:txBody>
      </p:sp>
      <p:sp>
        <p:nvSpPr>
          <p:cNvPr id="669" name="Google Shape;669;p140"/>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0" name="Google Shape;670;p140"/>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1" name="Google Shape;671;p140"/>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40 Title and Content_blue line">
  <p:cSld name="60/40 Title and Content_blue line">
    <p:spTree>
      <p:nvGrpSpPr>
        <p:cNvPr id="672" name="Shape 672"/>
        <p:cNvGrpSpPr/>
        <p:nvPr/>
      </p:nvGrpSpPr>
      <p:grpSpPr>
        <a:xfrm>
          <a:off x="0" y="0"/>
          <a:ext cx="0" cy="0"/>
          <a:chOff x="0" y="0"/>
          <a:chExt cx="0" cy="0"/>
        </a:xfrm>
      </p:grpSpPr>
      <p:sp>
        <p:nvSpPr>
          <p:cNvPr id="673" name="Google Shape;673;p141"/>
          <p:cNvSpPr/>
          <p:nvPr/>
        </p:nvSpPr>
        <p:spPr>
          <a:xfrm>
            <a:off x="5419946" y="0"/>
            <a:ext cx="3724200" cy="5143500"/>
          </a:xfrm>
          <a:prstGeom prst="rect">
            <a:avLst/>
          </a:prstGeom>
          <a:solidFill>
            <a:srgbClr val="D2D2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74" name="Google Shape;674;p141"/>
          <p:cNvSpPr txBox="1"/>
          <p:nvPr>
            <p:ph type="title"/>
          </p:nvPr>
        </p:nvSpPr>
        <p:spPr>
          <a:xfrm>
            <a:off x="730045" y="402432"/>
            <a:ext cx="41016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5" name="Google Shape;675;p141"/>
          <p:cNvSpPr txBox="1"/>
          <p:nvPr>
            <p:ph idx="1" type="body"/>
          </p:nvPr>
        </p:nvSpPr>
        <p:spPr>
          <a:xfrm>
            <a:off x="730044" y="1488285"/>
            <a:ext cx="4101600" cy="29901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76" name="Google Shape;676;p141"/>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7" name="Google Shape;677;p141"/>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8" name="Google Shape;678;p141"/>
          <p:cNvSpPr txBox="1"/>
          <p:nvPr>
            <p:ph idx="2" type="body"/>
          </p:nvPr>
        </p:nvSpPr>
        <p:spPr>
          <a:xfrm>
            <a:off x="5816527" y="1488285"/>
            <a:ext cx="2935800" cy="29901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solidFill>
                  <a:schemeClr val="lt1"/>
                </a:solidFill>
              </a:defRPr>
            </a:lvl1pPr>
            <a:lvl2pPr indent="-342900" lvl="1" marL="914400" algn="l">
              <a:lnSpc>
                <a:spcPct val="90000"/>
              </a:lnSpc>
              <a:spcBef>
                <a:spcPts val="450"/>
              </a:spcBef>
              <a:spcAft>
                <a:spcPts val="0"/>
              </a:spcAft>
              <a:buClr>
                <a:schemeClr val="lt1"/>
              </a:buClr>
              <a:buSzPts val="1800"/>
              <a:buChar char="•"/>
              <a:defRPr>
                <a:solidFill>
                  <a:schemeClr val="lt1"/>
                </a:solidFill>
              </a:defRPr>
            </a:lvl2pPr>
            <a:lvl3pPr indent="-342900" lvl="2" marL="1371600" algn="l">
              <a:lnSpc>
                <a:spcPct val="90000"/>
              </a:lnSpc>
              <a:spcBef>
                <a:spcPts val="450"/>
              </a:spcBef>
              <a:spcAft>
                <a:spcPts val="0"/>
              </a:spcAft>
              <a:buClr>
                <a:schemeClr val="lt1"/>
              </a:buClr>
              <a:buSzPts val="1800"/>
              <a:buChar char="•"/>
              <a:defRPr>
                <a:solidFill>
                  <a:schemeClr val="lt1"/>
                </a:solidFill>
              </a:defRPr>
            </a:lvl3pPr>
            <a:lvl4pPr indent="-342900" lvl="3" marL="1828800" algn="l">
              <a:lnSpc>
                <a:spcPct val="90000"/>
              </a:lnSpc>
              <a:spcBef>
                <a:spcPts val="450"/>
              </a:spcBef>
              <a:spcAft>
                <a:spcPts val="0"/>
              </a:spcAft>
              <a:buClr>
                <a:schemeClr val="lt1"/>
              </a:buClr>
              <a:buSzPts val="1800"/>
              <a:buChar char="•"/>
              <a:defRPr>
                <a:solidFill>
                  <a:schemeClr val="lt1"/>
                </a:solidFill>
              </a:defRPr>
            </a:lvl4pPr>
            <a:lvl5pPr indent="-342900" lvl="4" marL="2286000" algn="l">
              <a:lnSpc>
                <a:spcPct val="90000"/>
              </a:lnSpc>
              <a:spcBef>
                <a:spcPts val="45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79" name="Google Shape;679;p141"/>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0" name="Google Shape;680;p141"/>
          <p:cNvSpPr txBox="1"/>
          <p:nvPr/>
        </p:nvSpPr>
        <p:spPr>
          <a:xfrm>
            <a:off x="6316720" y="4993474"/>
            <a:ext cx="2827200" cy="150300"/>
          </a:xfrm>
          <a:prstGeom prst="rect">
            <a:avLst/>
          </a:prstGeom>
          <a:noFill/>
          <a:ln>
            <a:noFill/>
          </a:ln>
        </p:spPr>
        <p:txBody>
          <a:bodyPr anchorCtr="0" anchor="ctr" bIns="34300" lIns="68600" spcFirstLastPara="1" rIns="68600" wrap="square" tIns="34300">
            <a:noAutofit/>
          </a:bodyPr>
          <a:lstStyle/>
          <a:p>
            <a:pPr indent="0" lvl="0" marL="0" marR="0" rtl="0" algn="r">
              <a:spcBef>
                <a:spcPts val="0"/>
              </a:spcBef>
              <a:spcAft>
                <a:spcPts val="0"/>
              </a:spcAft>
              <a:buNone/>
            </a:pPr>
            <a:r>
              <a:rPr lang="en" sz="525">
                <a:solidFill>
                  <a:srgbClr val="7F7F7F"/>
                </a:solidFill>
                <a:latin typeface="Arial"/>
                <a:ea typeface="Arial"/>
                <a:cs typeface="Arial"/>
                <a:sym typeface="Arial"/>
              </a:rPr>
              <a:t>©2024 Mayo Foundation for Medical Education and Research  |  slide-</a:t>
            </a:r>
            <a:fld id="{00000000-1234-1234-1234-123412341234}" type="slidenum">
              <a:rPr lang="en" sz="525">
                <a:solidFill>
                  <a:srgbClr val="7F7F7F"/>
                </a:solidFill>
                <a:latin typeface="Arial"/>
                <a:ea typeface="Arial"/>
                <a:cs typeface="Arial"/>
                <a:sym typeface="Arial"/>
              </a:rPr>
              <a:t>‹#›</a:t>
            </a:fld>
            <a:endParaRPr sz="525">
              <a:solidFill>
                <a:srgbClr val="7F7F7F"/>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dder/RCC">
  <p:cSld name="Bladder/RCC">
    <p:spTree>
      <p:nvGrpSpPr>
        <p:cNvPr id="53" name="Shape 53"/>
        <p:cNvGrpSpPr/>
        <p:nvPr/>
      </p:nvGrpSpPr>
      <p:grpSpPr>
        <a:xfrm>
          <a:off x="0" y="0"/>
          <a:ext cx="0" cy="0"/>
          <a:chOff x="0" y="0"/>
          <a:chExt cx="0" cy="0"/>
        </a:xfrm>
      </p:grpSpPr>
      <p:pic>
        <p:nvPicPr>
          <p:cNvPr descr="Graphical user interface, website&#10;&#10;Description automatically generated" id="54" name="Google Shape;54;p15"/>
          <p:cNvPicPr preferRelativeResize="0"/>
          <p:nvPr/>
        </p:nvPicPr>
        <p:blipFill rotWithShape="1">
          <a:blip r:embed="rId2">
            <a:alphaModFix/>
          </a:blip>
          <a:srcRect b="0" l="0" r="0" t="0"/>
          <a:stretch/>
        </p:blipFill>
        <p:spPr>
          <a:xfrm>
            <a:off x="7037" y="-1"/>
            <a:ext cx="9121499" cy="5143512"/>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60 Title and Two Content Comparison_blue line">
  <p:cSld name="40/60 Title and Two Content Comparison_blue line">
    <p:spTree>
      <p:nvGrpSpPr>
        <p:cNvPr id="681" name="Shape 681"/>
        <p:cNvGrpSpPr/>
        <p:nvPr/>
      </p:nvGrpSpPr>
      <p:grpSpPr>
        <a:xfrm>
          <a:off x="0" y="0"/>
          <a:ext cx="0" cy="0"/>
          <a:chOff x="0" y="0"/>
          <a:chExt cx="0" cy="0"/>
        </a:xfrm>
      </p:grpSpPr>
      <p:sp>
        <p:nvSpPr>
          <p:cNvPr id="682" name="Google Shape;682;p142"/>
          <p:cNvSpPr/>
          <p:nvPr/>
        </p:nvSpPr>
        <p:spPr>
          <a:xfrm>
            <a:off x="3313182" y="0"/>
            <a:ext cx="5830800" cy="5143500"/>
          </a:xfrm>
          <a:prstGeom prst="rect">
            <a:avLst/>
          </a:prstGeom>
          <a:solidFill>
            <a:srgbClr val="D2D2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3" name="Google Shape;683;p142"/>
          <p:cNvSpPr txBox="1"/>
          <p:nvPr>
            <p:ph type="title"/>
          </p:nvPr>
        </p:nvSpPr>
        <p:spPr>
          <a:xfrm>
            <a:off x="730044" y="1774631"/>
            <a:ext cx="2306700" cy="1594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401"/>
              <a:buFont typeface="Arial"/>
              <a:buNone/>
              <a:defRPr sz="24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4" name="Google Shape;684;p142"/>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5" name="Google Shape;685;p142"/>
          <p:cNvSpPr/>
          <p:nvPr/>
        </p:nvSpPr>
        <p:spPr>
          <a:xfrm rot="-5400000">
            <a:off x="-1218749" y="2521840"/>
            <a:ext cx="2537400" cy="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86" name="Google Shape;686;p142"/>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7" name="Google Shape;687;p142"/>
          <p:cNvSpPr txBox="1"/>
          <p:nvPr>
            <p:ph idx="1" type="body"/>
          </p:nvPr>
        </p:nvSpPr>
        <p:spPr>
          <a:xfrm>
            <a:off x="3744301" y="407195"/>
            <a:ext cx="2359200" cy="5787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88" name="Google Shape;688;p142"/>
          <p:cNvSpPr txBox="1"/>
          <p:nvPr>
            <p:ph idx="2" type="body"/>
          </p:nvPr>
        </p:nvSpPr>
        <p:spPr>
          <a:xfrm>
            <a:off x="3744301" y="1197772"/>
            <a:ext cx="2359200" cy="2990100"/>
          </a:xfrm>
          <a:prstGeom prst="rect">
            <a:avLst/>
          </a:prstGeom>
          <a:noFill/>
          <a:ln>
            <a:noFill/>
          </a:ln>
        </p:spPr>
        <p:txBody>
          <a:bodyPr anchorCtr="0" anchor="t" bIns="45700" lIns="0" spcFirstLastPara="1" rIns="0" wrap="square" tIns="91425">
            <a:noAutofit/>
          </a:bodyPr>
          <a:lstStyle>
            <a:lvl1pPr indent="-342900" lvl="0" marL="457200" algn="l">
              <a:lnSpc>
                <a:spcPct val="90000"/>
              </a:lnSpc>
              <a:spcBef>
                <a:spcPts val="1125"/>
              </a:spcBef>
              <a:spcAft>
                <a:spcPts val="0"/>
              </a:spcAft>
              <a:buSzPts val="1800"/>
              <a:buChar char="•"/>
              <a:defRPr sz="1800">
                <a:solidFill>
                  <a:schemeClr val="lt1"/>
                </a:solidFill>
              </a:defRPr>
            </a:lvl1pPr>
            <a:lvl2pPr indent="-342900" lvl="1" marL="914400" algn="l">
              <a:lnSpc>
                <a:spcPct val="90000"/>
              </a:lnSpc>
              <a:spcBef>
                <a:spcPts val="450"/>
              </a:spcBef>
              <a:spcAft>
                <a:spcPts val="0"/>
              </a:spcAft>
              <a:buClr>
                <a:schemeClr val="lt1"/>
              </a:buClr>
              <a:buSzPts val="1800"/>
              <a:buChar char="•"/>
              <a:defRPr sz="1800">
                <a:solidFill>
                  <a:schemeClr val="lt1"/>
                </a:solidFill>
              </a:defRPr>
            </a:lvl2pPr>
            <a:lvl3pPr indent="-342900" lvl="2" marL="1371600" algn="l">
              <a:lnSpc>
                <a:spcPct val="90000"/>
              </a:lnSpc>
              <a:spcBef>
                <a:spcPts val="450"/>
              </a:spcBef>
              <a:spcAft>
                <a:spcPts val="0"/>
              </a:spcAft>
              <a:buClr>
                <a:schemeClr val="lt1"/>
              </a:buClr>
              <a:buSzPts val="1800"/>
              <a:buChar char="•"/>
              <a:defRPr sz="1800">
                <a:solidFill>
                  <a:schemeClr val="lt1"/>
                </a:solidFill>
              </a:defRPr>
            </a:lvl3pPr>
            <a:lvl4pPr indent="-342900" lvl="3" marL="1828800" algn="l">
              <a:lnSpc>
                <a:spcPct val="90000"/>
              </a:lnSpc>
              <a:spcBef>
                <a:spcPts val="450"/>
              </a:spcBef>
              <a:spcAft>
                <a:spcPts val="0"/>
              </a:spcAft>
              <a:buClr>
                <a:schemeClr val="lt1"/>
              </a:buClr>
              <a:buSzPts val="1800"/>
              <a:buChar char="•"/>
              <a:defRPr sz="1800">
                <a:solidFill>
                  <a:schemeClr val="lt1"/>
                </a:solidFill>
              </a:defRPr>
            </a:lvl4pPr>
            <a:lvl5pPr indent="-342900" lvl="4" marL="2286000" algn="l">
              <a:lnSpc>
                <a:spcPct val="90000"/>
              </a:lnSpc>
              <a:spcBef>
                <a:spcPts val="450"/>
              </a:spcBef>
              <a:spcAft>
                <a:spcPts val="0"/>
              </a:spcAft>
              <a:buClr>
                <a:schemeClr val="lt1"/>
              </a:buClr>
              <a:buSzPts val="1800"/>
              <a:buChar char="•"/>
              <a:defRPr sz="1800">
                <a:solidFill>
                  <a:schemeClr val="lt1"/>
                </a:solidFill>
              </a:defRPr>
            </a:lvl5pPr>
            <a:lvl6pPr indent="-304800" lvl="5" marL="2743200" algn="l">
              <a:spcBef>
                <a:spcPts val="240"/>
              </a:spcBef>
              <a:spcAft>
                <a:spcPts val="0"/>
              </a:spcAft>
              <a:buClr>
                <a:schemeClr val="lt1"/>
              </a:buClr>
              <a:buSzPts val="1200"/>
              <a:buChar char="•"/>
              <a:defRPr sz="1200"/>
            </a:lvl6pPr>
            <a:lvl7pPr indent="-304800" lvl="6" marL="3200400" algn="l">
              <a:spcBef>
                <a:spcPts val="240"/>
              </a:spcBef>
              <a:spcAft>
                <a:spcPts val="0"/>
              </a:spcAft>
              <a:buClr>
                <a:schemeClr val="lt1"/>
              </a:buClr>
              <a:buSzPts val="1200"/>
              <a:buChar char="•"/>
              <a:defRPr sz="1200"/>
            </a:lvl7pPr>
            <a:lvl8pPr indent="-304800" lvl="7" marL="3657600" algn="l">
              <a:spcBef>
                <a:spcPts val="240"/>
              </a:spcBef>
              <a:spcAft>
                <a:spcPts val="0"/>
              </a:spcAft>
              <a:buClr>
                <a:schemeClr val="lt1"/>
              </a:buClr>
              <a:buSzPts val="1200"/>
              <a:buChar char="•"/>
              <a:defRPr sz="1200"/>
            </a:lvl8pPr>
            <a:lvl9pPr indent="-304800" lvl="8" marL="4114800" algn="l">
              <a:spcBef>
                <a:spcPts val="240"/>
              </a:spcBef>
              <a:spcAft>
                <a:spcPts val="0"/>
              </a:spcAft>
              <a:buClr>
                <a:schemeClr val="lt1"/>
              </a:buClr>
              <a:buSzPts val="1200"/>
              <a:buChar char="•"/>
              <a:defRPr sz="1200"/>
            </a:lvl9pPr>
          </a:lstStyle>
          <a:p/>
        </p:txBody>
      </p:sp>
      <p:sp>
        <p:nvSpPr>
          <p:cNvPr id="689" name="Google Shape;689;p142"/>
          <p:cNvSpPr txBox="1"/>
          <p:nvPr>
            <p:ph idx="3" type="body"/>
          </p:nvPr>
        </p:nvSpPr>
        <p:spPr>
          <a:xfrm>
            <a:off x="6395323" y="407195"/>
            <a:ext cx="2359200" cy="578700"/>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125"/>
              </a:spcBef>
              <a:spcAft>
                <a:spcPts val="0"/>
              </a:spcAft>
              <a:buSzPts val="1800"/>
              <a:buNone/>
              <a:defRPr b="1" sz="1800">
                <a:solidFill>
                  <a:schemeClr val="lt1"/>
                </a:solidFill>
              </a:defRPr>
            </a:lvl1pPr>
            <a:lvl2pPr indent="-228600" lvl="1" marL="914400" algn="l">
              <a:lnSpc>
                <a:spcPct val="90000"/>
              </a:lnSpc>
              <a:spcBef>
                <a:spcPts val="450"/>
              </a:spcBef>
              <a:spcAft>
                <a:spcPts val="0"/>
              </a:spcAft>
              <a:buSzPts val="1500"/>
              <a:buNone/>
              <a:defRPr b="1" sz="1500"/>
            </a:lvl2pPr>
            <a:lvl3pPr indent="-228600" lvl="2" marL="1371600" algn="l">
              <a:lnSpc>
                <a:spcPct val="90000"/>
              </a:lnSpc>
              <a:spcBef>
                <a:spcPts val="450"/>
              </a:spcBef>
              <a:spcAft>
                <a:spcPts val="0"/>
              </a:spcAft>
              <a:buSzPts val="1425"/>
              <a:buNone/>
              <a:defRPr b="1" sz="1425"/>
            </a:lvl3pPr>
            <a:lvl4pPr indent="-228600" lvl="3" marL="1828800" algn="l">
              <a:lnSpc>
                <a:spcPct val="90000"/>
              </a:lnSpc>
              <a:spcBef>
                <a:spcPts val="450"/>
              </a:spcBef>
              <a:spcAft>
                <a:spcPts val="0"/>
              </a:spcAft>
              <a:buSzPts val="1200"/>
              <a:buNone/>
              <a:defRPr b="1" sz="1200"/>
            </a:lvl4pPr>
            <a:lvl5pPr indent="-228600" lvl="4" marL="2286000" algn="l">
              <a:lnSpc>
                <a:spcPct val="90000"/>
              </a:lnSpc>
              <a:spcBef>
                <a:spcPts val="450"/>
              </a:spcBef>
              <a:spcAft>
                <a:spcPts val="0"/>
              </a:spcAft>
              <a:buSzPts val="1200"/>
              <a:buNone/>
              <a:defRPr b="1" sz="1200"/>
            </a:lvl5pPr>
            <a:lvl6pPr indent="-228600" lvl="5" marL="2743200" algn="l">
              <a:spcBef>
                <a:spcPts val="240"/>
              </a:spcBef>
              <a:spcAft>
                <a:spcPts val="0"/>
              </a:spcAft>
              <a:buClr>
                <a:schemeClr val="lt1"/>
              </a:buClr>
              <a:buSzPts val="1200"/>
              <a:buNone/>
              <a:defRPr b="1" sz="1200"/>
            </a:lvl6pPr>
            <a:lvl7pPr indent="-228600" lvl="6" marL="3200400" algn="l">
              <a:spcBef>
                <a:spcPts val="240"/>
              </a:spcBef>
              <a:spcAft>
                <a:spcPts val="0"/>
              </a:spcAft>
              <a:buClr>
                <a:schemeClr val="lt1"/>
              </a:buClr>
              <a:buSzPts val="1200"/>
              <a:buNone/>
              <a:defRPr b="1" sz="1200"/>
            </a:lvl7pPr>
            <a:lvl8pPr indent="-228600" lvl="7" marL="3657600" algn="l">
              <a:spcBef>
                <a:spcPts val="240"/>
              </a:spcBef>
              <a:spcAft>
                <a:spcPts val="0"/>
              </a:spcAft>
              <a:buClr>
                <a:schemeClr val="lt1"/>
              </a:buClr>
              <a:buSzPts val="1200"/>
              <a:buNone/>
              <a:defRPr b="1" sz="1200"/>
            </a:lvl8pPr>
            <a:lvl9pPr indent="-228600" lvl="8" marL="4114800" algn="l">
              <a:spcBef>
                <a:spcPts val="240"/>
              </a:spcBef>
              <a:spcAft>
                <a:spcPts val="0"/>
              </a:spcAft>
              <a:buClr>
                <a:schemeClr val="lt1"/>
              </a:buClr>
              <a:buSzPts val="1200"/>
              <a:buNone/>
              <a:defRPr b="1" sz="1200"/>
            </a:lvl9pPr>
          </a:lstStyle>
          <a:p/>
        </p:txBody>
      </p:sp>
      <p:sp>
        <p:nvSpPr>
          <p:cNvPr id="690" name="Google Shape;690;p142"/>
          <p:cNvSpPr txBox="1"/>
          <p:nvPr>
            <p:ph idx="4" type="body"/>
          </p:nvPr>
        </p:nvSpPr>
        <p:spPr>
          <a:xfrm>
            <a:off x="6395323" y="1197772"/>
            <a:ext cx="2359200" cy="2990100"/>
          </a:xfrm>
          <a:prstGeom prst="rect">
            <a:avLst/>
          </a:prstGeom>
          <a:noFill/>
          <a:ln>
            <a:noFill/>
          </a:ln>
        </p:spPr>
        <p:txBody>
          <a:bodyPr anchorCtr="0" anchor="t" bIns="45700" lIns="0" spcFirstLastPara="1" rIns="0" wrap="square" tIns="91425">
            <a:noAutofit/>
          </a:bodyPr>
          <a:lstStyle>
            <a:lvl1pPr indent="-342900" lvl="0" marL="457200" algn="l">
              <a:lnSpc>
                <a:spcPct val="90000"/>
              </a:lnSpc>
              <a:spcBef>
                <a:spcPts val="1125"/>
              </a:spcBef>
              <a:spcAft>
                <a:spcPts val="0"/>
              </a:spcAft>
              <a:buSzPts val="1800"/>
              <a:buChar char="•"/>
              <a:defRPr>
                <a:solidFill>
                  <a:schemeClr val="lt1"/>
                </a:solidFill>
              </a:defRPr>
            </a:lvl1pPr>
            <a:lvl2pPr indent="-342900" lvl="1" marL="914400" algn="l">
              <a:lnSpc>
                <a:spcPct val="90000"/>
              </a:lnSpc>
              <a:spcBef>
                <a:spcPts val="450"/>
              </a:spcBef>
              <a:spcAft>
                <a:spcPts val="0"/>
              </a:spcAft>
              <a:buClr>
                <a:schemeClr val="lt1"/>
              </a:buClr>
              <a:buSzPts val="1800"/>
              <a:buChar char="•"/>
              <a:defRPr>
                <a:solidFill>
                  <a:schemeClr val="lt1"/>
                </a:solidFill>
              </a:defRPr>
            </a:lvl2pPr>
            <a:lvl3pPr indent="-342900" lvl="2" marL="1371600" algn="l">
              <a:lnSpc>
                <a:spcPct val="90000"/>
              </a:lnSpc>
              <a:spcBef>
                <a:spcPts val="450"/>
              </a:spcBef>
              <a:spcAft>
                <a:spcPts val="0"/>
              </a:spcAft>
              <a:buClr>
                <a:schemeClr val="lt1"/>
              </a:buClr>
              <a:buSzPts val="1800"/>
              <a:buChar char="•"/>
              <a:defRPr>
                <a:solidFill>
                  <a:schemeClr val="lt1"/>
                </a:solidFill>
              </a:defRPr>
            </a:lvl3pPr>
            <a:lvl4pPr indent="-342900" lvl="3" marL="1828800" algn="l">
              <a:lnSpc>
                <a:spcPct val="90000"/>
              </a:lnSpc>
              <a:spcBef>
                <a:spcPts val="450"/>
              </a:spcBef>
              <a:spcAft>
                <a:spcPts val="0"/>
              </a:spcAft>
              <a:buClr>
                <a:schemeClr val="lt1"/>
              </a:buClr>
              <a:buSzPts val="1800"/>
              <a:buChar char="•"/>
              <a:defRPr>
                <a:solidFill>
                  <a:schemeClr val="lt1"/>
                </a:solidFill>
              </a:defRPr>
            </a:lvl4pPr>
            <a:lvl5pPr indent="-342900" lvl="4" marL="2286000" algn="l">
              <a:lnSpc>
                <a:spcPct val="90000"/>
              </a:lnSpc>
              <a:spcBef>
                <a:spcPts val="45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691" name="Google Shape;691;p142"/>
          <p:cNvSpPr/>
          <p:nvPr/>
        </p:nvSpPr>
        <p:spPr>
          <a:xfrm>
            <a:off x="3737154" y="1091806"/>
            <a:ext cx="5000625" cy="0"/>
          </a:xfrm>
          <a:custGeom>
            <a:rect b="b" l="l" r="r" t="t"/>
            <a:pathLst>
              <a:path extrusionOk="0" h="120000" w="6667500">
                <a:moveTo>
                  <a:pt x="0" y="0"/>
                </a:moveTo>
                <a:lnTo>
                  <a:pt x="6667500" y="0"/>
                </a:lnTo>
              </a:path>
            </a:pathLst>
          </a:custGeom>
          <a:noFill/>
          <a:ln cap="flat"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92" name="Google Shape;692;p142"/>
          <p:cNvSpPr txBox="1"/>
          <p:nvPr/>
        </p:nvSpPr>
        <p:spPr>
          <a:xfrm>
            <a:off x="6316720" y="4993474"/>
            <a:ext cx="2827200" cy="150300"/>
          </a:xfrm>
          <a:prstGeom prst="rect">
            <a:avLst/>
          </a:prstGeom>
          <a:noFill/>
          <a:ln>
            <a:noFill/>
          </a:ln>
        </p:spPr>
        <p:txBody>
          <a:bodyPr anchorCtr="0" anchor="ctr" bIns="34300" lIns="68600" spcFirstLastPara="1" rIns="68600" wrap="square" tIns="34300">
            <a:noAutofit/>
          </a:bodyPr>
          <a:lstStyle/>
          <a:p>
            <a:pPr indent="0" lvl="0" marL="0" marR="0" rtl="0" algn="r">
              <a:spcBef>
                <a:spcPts val="0"/>
              </a:spcBef>
              <a:spcAft>
                <a:spcPts val="0"/>
              </a:spcAft>
              <a:buNone/>
            </a:pPr>
            <a:r>
              <a:rPr lang="en" sz="525">
                <a:solidFill>
                  <a:srgbClr val="7F7F7F"/>
                </a:solidFill>
                <a:latin typeface="Arial"/>
                <a:ea typeface="Arial"/>
                <a:cs typeface="Arial"/>
                <a:sym typeface="Arial"/>
              </a:rPr>
              <a:t>©2024 Mayo Foundation for Medical Education and Research  |  slide-</a:t>
            </a:r>
            <a:fld id="{00000000-1234-1234-1234-123412341234}" type="slidenum">
              <a:rPr lang="en" sz="525">
                <a:solidFill>
                  <a:srgbClr val="7F7F7F"/>
                </a:solidFill>
                <a:latin typeface="Arial"/>
                <a:ea typeface="Arial"/>
                <a:cs typeface="Arial"/>
                <a:sym typeface="Arial"/>
              </a:rPr>
              <a:t>‹#›</a:t>
            </a:fld>
            <a:endParaRPr sz="525">
              <a:solidFill>
                <a:srgbClr val="7F7F7F"/>
              </a:solidFill>
              <a:latin typeface="Arial"/>
              <a:ea typeface="Arial"/>
              <a:cs typeface="Arial"/>
              <a:sym typeface="Aria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3" name="Shape 693"/>
        <p:cNvGrpSpPr/>
        <p:nvPr/>
      </p:nvGrpSpPr>
      <p:grpSpPr>
        <a:xfrm>
          <a:off x="0" y="0"/>
          <a:ext cx="0" cy="0"/>
          <a:chOff x="0" y="0"/>
          <a:chExt cx="0" cy="0"/>
        </a:xfrm>
      </p:grpSpPr>
      <p:sp>
        <p:nvSpPr>
          <p:cNvPr id="694" name="Google Shape;694;p143"/>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2401"/>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5" name="Google Shape;695;p143"/>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6" name="Google Shape;696;p143"/>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7" name="Google Shape;697;p143"/>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_no line">
  <p:cSld name="Title only_no line">
    <p:spTree>
      <p:nvGrpSpPr>
        <p:cNvPr id="698" name="Shape 698"/>
        <p:cNvGrpSpPr/>
        <p:nvPr/>
      </p:nvGrpSpPr>
      <p:grpSpPr>
        <a:xfrm>
          <a:off x="0" y="0"/>
          <a:ext cx="0" cy="0"/>
          <a:chOff x="0" y="0"/>
          <a:chExt cx="0" cy="0"/>
        </a:xfrm>
      </p:grpSpPr>
      <p:sp>
        <p:nvSpPr>
          <p:cNvPr id="699" name="Google Shape;699;p144"/>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0" name="Google Shape;700;p144"/>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1" name="Google Shape;701;p144"/>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02" name="Shape 702"/>
        <p:cNvGrpSpPr/>
        <p:nvPr/>
      </p:nvGrpSpPr>
      <p:grpSpPr>
        <a:xfrm>
          <a:off x="0" y="0"/>
          <a:ext cx="0" cy="0"/>
          <a:chOff x="0" y="0"/>
          <a:chExt cx="0" cy="0"/>
        </a:xfrm>
      </p:grpSpPr>
      <p:sp>
        <p:nvSpPr>
          <p:cNvPr id="703" name="Google Shape;703;p145"/>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4" name="Google Shape;704;p145"/>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yo Ending Slide">
  <p:cSld name="Mayo Ending Slide">
    <p:spTree>
      <p:nvGrpSpPr>
        <p:cNvPr id="705" name="Shape 705"/>
        <p:cNvGrpSpPr/>
        <p:nvPr/>
      </p:nvGrpSpPr>
      <p:grpSpPr>
        <a:xfrm>
          <a:off x="0" y="0"/>
          <a:ext cx="0" cy="0"/>
          <a:chOff x="0" y="0"/>
          <a:chExt cx="0" cy="0"/>
        </a:xfrm>
      </p:grpSpPr>
      <p:sp>
        <p:nvSpPr>
          <p:cNvPr id="706" name="Google Shape;706;p146"/>
          <p:cNvSpPr txBox="1"/>
          <p:nvPr>
            <p:ph type="title"/>
          </p:nvPr>
        </p:nvSpPr>
        <p:spPr>
          <a:xfrm>
            <a:off x="2079372" y="2050262"/>
            <a:ext cx="3340500" cy="1028700"/>
          </a:xfrm>
          <a:prstGeom prst="rect">
            <a:avLst/>
          </a:prstGeom>
          <a:noFill/>
          <a:ln>
            <a:noFill/>
          </a:ln>
        </p:spPr>
        <p:txBody>
          <a:bodyPr anchorCtr="0" anchor="ctr" bIns="45700" lIns="0" spcFirstLastPara="1" rIns="0" wrap="square" tIns="45700">
            <a:noAutofit/>
          </a:bodyPr>
          <a:lstStyle>
            <a:lvl1pPr lvl="0" algn="l">
              <a:lnSpc>
                <a:spcPct val="90000"/>
              </a:lnSpc>
              <a:spcBef>
                <a:spcPts val="0"/>
              </a:spcBef>
              <a:spcAft>
                <a:spcPts val="0"/>
              </a:spcAft>
              <a:buClr>
                <a:schemeClr val="lt1"/>
              </a:buClr>
              <a:buSzPts val="3001"/>
              <a:buFont typeface="Arial"/>
              <a:buNone/>
              <a:defRPr sz="300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7" name="Google Shape;707;p146"/>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8" name="Google Shape;708;p146"/>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9" name="Google Shape;709;p146"/>
          <p:cNvSpPr/>
          <p:nvPr/>
        </p:nvSpPr>
        <p:spPr>
          <a:xfrm rot="-5400000">
            <a:off x="-1218749" y="2521840"/>
            <a:ext cx="2537400" cy="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0" name="Shape 710"/>
        <p:cNvGrpSpPr/>
        <p:nvPr/>
      </p:nvGrpSpPr>
      <p:grpSpPr>
        <a:xfrm>
          <a:off x="0" y="0"/>
          <a:ext cx="0" cy="0"/>
          <a:chOff x="0" y="0"/>
          <a:chExt cx="0" cy="0"/>
        </a:xfrm>
      </p:grpSpPr>
      <p:sp>
        <p:nvSpPr>
          <p:cNvPr id="711" name="Google Shape;711;p147"/>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2" name="Google Shape;712;p147"/>
          <p:cNvSpPr txBox="1"/>
          <p:nvPr>
            <p:ph idx="1" type="body"/>
          </p:nvPr>
        </p:nvSpPr>
        <p:spPr>
          <a:xfrm rot="5400000">
            <a:off x="2834638" y="-906878"/>
            <a:ext cx="3291900" cy="75012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13" name="Google Shape;713;p147"/>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4" name="Google Shape;714;p147"/>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5" name="Shape 715"/>
        <p:cNvGrpSpPr/>
        <p:nvPr/>
      </p:nvGrpSpPr>
      <p:grpSpPr>
        <a:xfrm>
          <a:off x="0" y="0"/>
          <a:ext cx="0" cy="0"/>
          <a:chOff x="0" y="0"/>
          <a:chExt cx="0" cy="0"/>
        </a:xfrm>
      </p:grpSpPr>
      <p:sp>
        <p:nvSpPr>
          <p:cNvPr id="716" name="Google Shape;716;p148"/>
          <p:cNvSpPr txBox="1"/>
          <p:nvPr>
            <p:ph type="title"/>
          </p:nvPr>
        </p:nvSpPr>
        <p:spPr>
          <a:xfrm rot="5400000">
            <a:off x="5685133" y="1412083"/>
            <a:ext cx="4076700" cy="2057400"/>
          </a:xfrm>
          <a:prstGeom prst="rect">
            <a:avLst/>
          </a:prstGeom>
          <a:noFill/>
          <a:ln>
            <a:noFill/>
          </a:ln>
        </p:spPr>
        <p:txBody>
          <a:bodyPr anchorCtr="0" anchor="t" bIns="45700" lIns="0" spcFirstLastPara="1" rIns="0"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7" name="Google Shape;717;p148"/>
          <p:cNvSpPr txBox="1"/>
          <p:nvPr>
            <p:ph idx="1" type="body"/>
          </p:nvPr>
        </p:nvSpPr>
        <p:spPr>
          <a:xfrm rot="5400000">
            <a:off x="1539660" y="-407117"/>
            <a:ext cx="4076700" cy="5695800"/>
          </a:xfrm>
          <a:prstGeom prst="rect">
            <a:avLst/>
          </a:prstGeom>
          <a:noFill/>
          <a:ln>
            <a:noFill/>
          </a:ln>
        </p:spPr>
        <p:txBody>
          <a:bodyPr anchorCtr="0" anchor="t" bIns="45700" lIns="0" spcFirstLastPara="1" rIns="0" wrap="square" tIns="0">
            <a:noAutofit/>
          </a:bodyPr>
          <a:lstStyle>
            <a:lvl1pPr indent="-342900" lvl="0" marL="457200" algn="l">
              <a:lnSpc>
                <a:spcPct val="90000"/>
              </a:lnSpc>
              <a:spcBef>
                <a:spcPts val="1125"/>
              </a:spcBef>
              <a:spcAft>
                <a:spcPts val="0"/>
              </a:spcAft>
              <a:buSzPts val="1800"/>
              <a:buChar char="•"/>
              <a:defRPr/>
            </a:lvl1pPr>
            <a:lvl2pPr indent="-342900" lvl="1" marL="914400" algn="l">
              <a:lnSpc>
                <a:spcPct val="90000"/>
              </a:lnSpc>
              <a:spcBef>
                <a:spcPts val="450"/>
              </a:spcBef>
              <a:spcAft>
                <a:spcPts val="0"/>
              </a:spcAft>
              <a:buSzPts val="1800"/>
              <a:buChar char="•"/>
              <a:defRPr/>
            </a:lvl2pPr>
            <a:lvl3pPr indent="-342900" lvl="2" marL="1371600" algn="l">
              <a:lnSpc>
                <a:spcPct val="90000"/>
              </a:lnSpc>
              <a:spcBef>
                <a:spcPts val="450"/>
              </a:spcBef>
              <a:spcAft>
                <a:spcPts val="0"/>
              </a:spcAft>
              <a:buSzPts val="1800"/>
              <a:buChar char="•"/>
              <a:defRPr/>
            </a:lvl3pPr>
            <a:lvl4pPr indent="-342900" lvl="3" marL="1828800" algn="l">
              <a:lnSpc>
                <a:spcPct val="90000"/>
              </a:lnSpc>
              <a:spcBef>
                <a:spcPts val="450"/>
              </a:spcBef>
              <a:spcAft>
                <a:spcPts val="0"/>
              </a:spcAft>
              <a:buSzPts val="1800"/>
              <a:buChar char="•"/>
              <a:defRPr/>
            </a:lvl4pPr>
            <a:lvl5pPr indent="-342900" lvl="4" marL="2286000" algn="l">
              <a:lnSpc>
                <a:spcPct val="90000"/>
              </a:lnSpc>
              <a:spcBef>
                <a:spcPts val="450"/>
              </a:spcBef>
              <a:spcAft>
                <a:spcPts val="0"/>
              </a:spcAft>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18" name="Google Shape;718;p148"/>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9" name="Google Shape;719;p148"/>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_60/40 image">
  <p:cSld name="1_Title slide_60/40 image">
    <p:spTree>
      <p:nvGrpSpPr>
        <p:cNvPr id="720" name="Shape 720"/>
        <p:cNvGrpSpPr/>
        <p:nvPr/>
      </p:nvGrpSpPr>
      <p:grpSpPr>
        <a:xfrm>
          <a:off x="0" y="0"/>
          <a:ext cx="0" cy="0"/>
          <a:chOff x="0" y="0"/>
          <a:chExt cx="0" cy="0"/>
        </a:xfrm>
      </p:grpSpPr>
      <p:sp>
        <p:nvSpPr>
          <p:cNvPr id="721" name="Google Shape;721;p149"/>
          <p:cNvSpPr txBox="1"/>
          <p:nvPr>
            <p:ph type="ctrTitle"/>
          </p:nvPr>
        </p:nvSpPr>
        <p:spPr>
          <a:xfrm>
            <a:off x="730042" y="2140749"/>
            <a:ext cx="4410900" cy="1047900"/>
          </a:xfrm>
          <a:prstGeom prst="rect">
            <a:avLst/>
          </a:prstGeom>
          <a:noFill/>
          <a:ln>
            <a:noFill/>
          </a:ln>
        </p:spPr>
        <p:txBody>
          <a:bodyPr anchorCtr="0" anchor="b" bIns="0" lIns="0" spcFirstLastPara="1" rIns="0" wrap="square" tIns="0">
            <a:noAutofit/>
          </a:bodyPr>
          <a:lstStyle>
            <a:lvl1pPr lvl="0" algn="l">
              <a:lnSpc>
                <a:spcPct val="80000"/>
              </a:lnSpc>
              <a:spcBef>
                <a:spcPts val="0"/>
              </a:spcBef>
              <a:spcAft>
                <a:spcPts val="0"/>
              </a:spcAft>
              <a:buClr>
                <a:schemeClr val="lt1"/>
              </a:buClr>
              <a:buSzPts val="3601"/>
              <a:buFont typeface="Arial"/>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2" name="Google Shape;722;p149"/>
          <p:cNvSpPr txBox="1"/>
          <p:nvPr>
            <p:ph idx="1" type="subTitle"/>
          </p:nvPr>
        </p:nvSpPr>
        <p:spPr>
          <a:xfrm>
            <a:off x="729946" y="3193264"/>
            <a:ext cx="4410900" cy="514200"/>
          </a:xfrm>
          <a:prstGeom prst="rect">
            <a:avLst/>
          </a:prstGeom>
          <a:noFill/>
          <a:ln>
            <a:noFill/>
          </a:ln>
        </p:spPr>
        <p:txBody>
          <a:bodyPr anchorCtr="0" anchor="t" bIns="45700" lIns="0" spcFirstLastPara="1" rIns="0" wrap="square" tIns="45700">
            <a:noAutofit/>
          </a:bodyPr>
          <a:lstStyle>
            <a:lvl1pPr lvl="0" algn="l">
              <a:lnSpc>
                <a:spcPct val="80000"/>
              </a:lnSpc>
              <a:spcBef>
                <a:spcPts val="0"/>
              </a:spcBef>
              <a:spcAft>
                <a:spcPts val="0"/>
              </a:spcAft>
              <a:buSzPts val="1800"/>
              <a:buNone/>
              <a:defRPr b="0" sz="1800" cap="none">
                <a:solidFill>
                  <a:schemeClr val="accent1"/>
                </a:solidFill>
              </a:defRPr>
            </a:lvl1pPr>
            <a:lvl2pPr lvl="1" algn="ctr">
              <a:lnSpc>
                <a:spcPct val="90000"/>
              </a:lnSpc>
              <a:spcBef>
                <a:spcPts val="450"/>
              </a:spcBef>
              <a:spcAft>
                <a:spcPts val="0"/>
              </a:spcAft>
              <a:buSzPts val="1800"/>
              <a:buNone/>
              <a:defRPr>
                <a:solidFill>
                  <a:srgbClr val="888888"/>
                </a:solidFill>
              </a:defRPr>
            </a:lvl2pPr>
            <a:lvl3pPr lvl="2" algn="ctr">
              <a:lnSpc>
                <a:spcPct val="90000"/>
              </a:lnSpc>
              <a:spcBef>
                <a:spcPts val="450"/>
              </a:spcBef>
              <a:spcAft>
                <a:spcPts val="0"/>
              </a:spcAft>
              <a:buSzPts val="1800"/>
              <a:buNone/>
              <a:defRPr>
                <a:solidFill>
                  <a:srgbClr val="888888"/>
                </a:solidFill>
              </a:defRPr>
            </a:lvl3pPr>
            <a:lvl4pPr lvl="3" algn="ctr">
              <a:lnSpc>
                <a:spcPct val="90000"/>
              </a:lnSpc>
              <a:spcBef>
                <a:spcPts val="450"/>
              </a:spcBef>
              <a:spcAft>
                <a:spcPts val="0"/>
              </a:spcAft>
              <a:buSzPts val="1800"/>
              <a:buNone/>
              <a:defRPr>
                <a:solidFill>
                  <a:srgbClr val="888888"/>
                </a:solidFill>
              </a:defRPr>
            </a:lvl4pPr>
            <a:lvl5pPr lvl="4" algn="ctr">
              <a:lnSpc>
                <a:spcPct val="90000"/>
              </a:lnSpc>
              <a:spcBef>
                <a:spcPts val="450"/>
              </a:spcBef>
              <a:spcAft>
                <a:spcPts val="0"/>
              </a:spcAft>
              <a:buSzPts val="18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p:txBody>
      </p:sp>
      <p:sp>
        <p:nvSpPr>
          <p:cNvPr id="723" name="Google Shape;723;p149"/>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4" name="Google Shape;724;p149"/>
          <p:cNvSpPr/>
          <p:nvPr/>
        </p:nvSpPr>
        <p:spPr>
          <a:xfrm>
            <a:off x="730044" y="504350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725" name="Google Shape;725;p149"/>
          <p:cNvPicPr preferRelativeResize="0"/>
          <p:nvPr/>
        </p:nvPicPr>
        <p:blipFill rotWithShape="1">
          <a:blip r:embed="rId2">
            <a:alphaModFix/>
          </a:blip>
          <a:srcRect b="0" l="0" r="0" t="0"/>
          <a:stretch/>
        </p:blipFill>
        <p:spPr>
          <a:xfrm>
            <a:off x="286616" y="279553"/>
            <a:ext cx="3060420" cy="931594"/>
          </a:xfrm>
          <a:prstGeom prst="rect">
            <a:avLst/>
          </a:prstGeom>
          <a:noFill/>
          <a:ln>
            <a:noFill/>
          </a:ln>
        </p:spPr>
      </p:pic>
      <p:pic>
        <p:nvPicPr>
          <p:cNvPr id="726" name="Google Shape;726;p149"/>
          <p:cNvPicPr preferRelativeResize="0"/>
          <p:nvPr/>
        </p:nvPicPr>
        <p:blipFill rotWithShape="1">
          <a:blip r:embed="rId3">
            <a:alphaModFix/>
          </a:blip>
          <a:srcRect b="0" l="0" r="0" t="0"/>
          <a:stretch/>
        </p:blipFill>
        <p:spPr>
          <a:xfrm>
            <a:off x="5418755" y="0"/>
            <a:ext cx="3721808" cy="5143514"/>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rning objective black_gray">
  <p:cSld name="Learning objective black_gray">
    <p:spTree>
      <p:nvGrpSpPr>
        <p:cNvPr id="727" name="Shape 727"/>
        <p:cNvGrpSpPr/>
        <p:nvPr/>
      </p:nvGrpSpPr>
      <p:grpSpPr>
        <a:xfrm>
          <a:off x="0" y="0"/>
          <a:ext cx="0" cy="0"/>
          <a:chOff x="0" y="0"/>
          <a:chExt cx="0" cy="0"/>
        </a:xfrm>
      </p:grpSpPr>
      <p:sp>
        <p:nvSpPr>
          <p:cNvPr id="728" name="Google Shape;728;p150"/>
          <p:cNvSpPr/>
          <p:nvPr/>
        </p:nvSpPr>
        <p:spPr>
          <a:xfrm>
            <a:off x="3313182" y="0"/>
            <a:ext cx="5830800" cy="5143500"/>
          </a:xfrm>
          <a:prstGeom prst="rect">
            <a:avLst/>
          </a:prstGeom>
          <a:solidFill>
            <a:srgbClr val="D2D2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29" name="Google Shape;729;p150"/>
          <p:cNvSpPr txBox="1"/>
          <p:nvPr>
            <p:ph type="title"/>
          </p:nvPr>
        </p:nvSpPr>
        <p:spPr>
          <a:xfrm>
            <a:off x="730045" y="1774631"/>
            <a:ext cx="2299800" cy="15942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lt1"/>
              </a:buClr>
              <a:buSzPts val="2401"/>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0" name="Google Shape;730;p150"/>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1" name="Google Shape;731;p150"/>
          <p:cNvSpPr/>
          <p:nvPr/>
        </p:nvSpPr>
        <p:spPr>
          <a:xfrm rot="-5400000">
            <a:off x="-1218749" y="2521840"/>
            <a:ext cx="2537400" cy="99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32" name="Google Shape;732;p150"/>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algn="r">
              <a:lnSpc>
                <a:spcPct val="90000"/>
              </a:lnSpc>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3" name="Google Shape;733;p150"/>
          <p:cNvSpPr txBox="1"/>
          <p:nvPr>
            <p:ph idx="1" type="body"/>
          </p:nvPr>
        </p:nvSpPr>
        <p:spPr>
          <a:xfrm>
            <a:off x="3744300" y="1197773"/>
            <a:ext cx="5010300" cy="2748000"/>
          </a:xfrm>
          <a:prstGeom prst="rect">
            <a:avLst/>
          </a:prstGeom>
          <a:noFill/>
          <a:ln>
            <a:noFill/>
          </a:ln>
        </p:spPr>
        <p:txBody>
          <a:bodyPr anchorCtr="0" anchor="ctr" bIns="0" lIns="0" spcFirstLastPara="1" rIns="0" wrap="square" tIns="0">
            <a:noAutofit/>
          </a:bodyPr>
          <a:lstStyle>
            <a:lvl1pPr indent="-342900" lvl="0" marL="457200" algn="l">
              <a:lnSpc>
                <a:spcPct val="125000"/>
              </a:lnSpc>
              <a:spcBef>
                <a:spcPts val="1125"/>
              </a:spcBef>
              <a:spcAft>
                <a:spcPts val="0"/>
              </a:spcAft>
              <a:buSzPts val="1800"/>
              <a:buFont typeface="Arial"/>
              <a:buChar char="•"/>
              <a:defRPr sz="1800">
                <a:solidFill>
                  <a:schemeClr val="lt1"/>
                </a:solidFill>
              </a:defRPr>
            </a:lvl1pPr>
            <a:lvl2pPr indent="-228600" lvl="1" marL="914400" algn="l">
              <a:lnSpc>
                <a:spcPct val="90000"/>
              </a:lnSpc>
              <a:spcBef>
                <a:spcPts val="450"/>
              </a:spcBef>
              <a:spcAft>
                <a:spcPts val="0"/>
              </a:spcAft>
              <a:buClr>
                <a:schemeClr val="lt1"/>
              </a:buClr>
              <a:buSzPts val="1650"/>
              <a:buNone/>
              <a:defRPr sz="1650"/>
            </a:lvl2pPr>
            <a:lvl3pPr indent="-228600" lvl="2" marL="1371600" algn="l">
              <a:lnSpc>
                <a:spcPct val="90000"/>
              </a:lnSpc>
              <a:spcBef>
                <a:spcPts val="450"/>
              </a:spcBef>
              <a:spcAft>
                <a:spcPts val="0"/>
              </a:spcAft>
              <a:buClr>
                <a:schemeClr val="lt1"/>
              </a:buClr>
              <a:buSzPts val="1650"/>
              <a:buNone/>
              <a:defRPr sz="1650"/>
            </a:lvl3pPr>
            <a:lvl4pPr indent="-228600" lvl="3" marL="1828800" algn="l">
              <a:lnSpc>
                <a:spcPct val="90000"/>
              </a:lnSpc>
              <a:spcBef>
                <a:spcPts val="450"/>
              </a:spcBef>
              <a:spcAft>
                <a:spcPts val="0"/>
              </a:spcAft>
              <a:buClr>
                <a:schemeClr val="lt1"/>
              </a:buClr>
              <a:buSzPts val="1650"/>
              <a:buNone/>
              <a:defRPr sz="1650"/>
            </a:lvl4pPr>
            <a:lvl5pPr indent="-228600" lvl="4" marL="2286000" algn="l">
              <a:lnSpc>
                <a:spcPct val="90000"/>
              </a:lnSpc>
              <a:spcBef>
                <a:spcPts val="450"/>
              </a:spcBef>
              <a:spcAft>
                <a:spcPts val="0"/>
              </a:spcAft>
              <a:buClr>
                <a:schemeClr val="lt1"/>
              </a:buClr>
              <a:buSzPts val="1650"/>
              <a:buNone/>
              <a:defRPr sz="1650"/>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34" name="Google Shape;734;p150"/>
          <p:cNvSpPr txBox="1"/>
          <p:nvPr/>
        </p:nvSpPr>
        <p:spPr>
          <a:xfrm>
            <a:off x="5028128" y="4993474"/>
            <a:ext cx="4116000" cy="150300"/>
          </a:xfrm>
          <a:prstGeom prst="rect">
            <a:avLst/>
          </a:prstGeom>
          <a:noFill/>
          <a:ln>
            <a:noFill/>
          </a:ln>
        </p:spPr>
        <p:txBody>
          <a:bodyPr anchorCtr="0" anchor="ctr" bIns="34300" lIns="68600" spcFirstLastPara="1" rIns="68600" wrap="square" tIns="34300">
            <a:noAutofit/>
          </a:bodyPr>
          <a:lstStyle/>
          <a:p>
            <a:pPr indent="0" lvl="0" marL="0" marR="0" rtl="0" algn="r">
              <a:spcBef>
                <a:spcPts val="0"/>
              </a:spcBef>
              <a:spcAft>
                <a:spcPts val="0"/>
              </a:spcAft>
              <a:buNone/>
            </a:pPr>
            <a:r>
              <a:rPr lang="en" sz="525">
                <a:solidFill>
                  <a:srgbClr val="7F7F7F"/>
                </a:solidFill>
                <a:latin typeface="Arial"/>
                <a:ea typeface="Arial"/>
                <a:cs typeface="Arial"/>
                <a:sym typeface="Arial"/>
              </a:rPr>
              <a:t>©2022 Mayo Foundation for Medical Education and Research  |  WF1445800-</a:t>
            </a:r>
            <a:fld id="{00000000-1234-1234-1234-123412341234}" type="slidenum">
              <a:rPr lang="en" sz="525">
                <a:solidFill>
                  <a:srgbClr val="7F7F7F"/>
                </a:solidFill>
                <a:latin typeface="Arial"/>
                <a:ea typeface="Arial"/>
                <a:cs typeface="Arial"/>
                <a:sym typeface="Arial"/>
              </a:rPr>
              <a:t>‹#›</a:t>
            </a:fld>
            <a:endParaRPr sz="525">
              <a:solidFill>
                <a:srgbClr val="7F7F7F"/>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
  <p:cSld name="GI">
    <p:spTree>
      <p:nvGrpSpPr>
        <p:cNvPr id="736" name="Shape 736"/>
        <p:cNvGrpSpPr/>
        <p:nvPr/>
      </p:nvGrpSpPr>
      <p:grpSpPr>
        <a:xfrm>
          <a:off x="0" y="0"/>
          <a:ext cx="0" cy="0"/>
          <a:chOff x="0" y="0"/>
          <a:chExt cx="0" cy="0"/>
        </a:xfrm>
      </p:grpSpPr>
      <p:pic>
        <p:nvPicPr>
          <p:cNvPr descr="Calendar&#10;&#10;Description automatically generated" id="737" name="Google Shape;737;p152"/>
          <p:cNvPicPr preferRelativeResize="0"/>
          <p:nvPr/>
        </p:nvPicPr>
        <p:blipFill rotWithShape="1">
          <a:blip r:embed="rId2">
            <a:alphaModFix/>
          </a:blip>
          <a:srcRect b="0" l="0" r="0" t="0"/>
          <a:stretch/>
        </p:blipFill>
        <p:spPr>
          <a:xfrm>
            <a:off x="14075" y="-1"/>
            <a:ext cx="9121499" cy="514351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ung">
  <p:cSld name="Lung">
    <p:spTree>
      <p:nvGrpSpPr>
        <p:cNvPr id="55" name="Shape 55"/>
        <p:cNvGrpSpPr/>
        <p:nvPr/>
      </p:nvGrpSpPr>
      <p:grpSpPr>
        <a:xfrm>
          <a:off x="0" y="0"/>
          <a:ext cx="0" cy="0"/>
          <a:chOff x="0" y="0"/>
          <a:chExt cx="0" cy="0"/>
        </a:xfrm>
      </p:grpSpPr>
      <p:pic>
        <p:nvPicPr>
          <p:cNvPr descr="Graphical user interface&#10;&#10;Description automatically generated" id="56" name="Google Shape;56;p16"/>
          <p:cNvPicPr preferRelativeResize="0"/>
          <p:nvPr/>
        </p:nvPicPr>
        <p:blipFill rotWithShape="1">
          <a:blip r:embed="rId2">
            <a:alphaModFix/>
          </a:blip>
          <a:srcRect b="0" l="0" r="0" t="0"/>
          <a:stretch/>
        </p:blipFill>
        <p:spPr>
          <a:xfrm>
            <a:off x="7037" y="0"/>
            <a:ext cx="9121499" cy="5143512"/>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dder/RCC">
  <p:cSld name="Bladder/RCC">
    <p:spTree>
      <p:nvGrpSpPr>
        <p:cNvPr id="738" name="Shape 738"/>
        <p:cNvGrpSpPr/>
        <p:nvPr/>
      </p:nvGrpSpPr>
      <p:grpSpPr>
        <a:xfrm>
          <a:off x="0" y="0"/>
          <a:ext cx="0" cy="0"/>
          <a:chOff x="0" y="0"/>
          <a:chExt cx="0" cy="0"/>
        </a:xfrm>
      </p:grpSpPr>
      <p:pic>
        <p:nvPicPr>
          <p:cNvPr descr="Graphical user interface, website&#10;&#10;Description automatically generated" id="739" name="Google Shape;739;p153"/>
          <p:cNvPicPr preferRelativeResize="0"/>
          <p:nvPr/>
        </p:nvPicPr>
        <p:blipFill rotWithShape="1">
          <a:blip r:embed="rId2">
            <a:alphaModFix/>
          </a:blip>
          <a:srcRect b="0" l="0" r="0" t="0"/>
          <a:stretch/>
        </p:blipFill>
        <p:spPr>
          <a:xfrm>
            <a:off x="7037" y="-1"/>
            <a:ext cx="9121499" cy="5143512"/>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ung">
  <p:cSld name="Lung">
    <p:spTree>
      <p:nvGrpSpPr>
        <p:cNvPr id="740" name="Shape 740"/>
        <p:cNvGrpSpPr/>
        <p:nvPr/>
      </p:nvGrpSpPr>
      <p:grpSpPr>
        <a:xfrm>
          <a:off x="0" y="0"/>
          <a:ext cx="0" cy="0"/>
          <a:chOff x="0" y="0"/>
          <a:chExt cx="0" cy="0"/>
        </a:xfrm>
      </p:grpSpPr>
      <p:pic>
        <p:nvPicPr>
          <p:cNvPr descr="Graphical user interface&#10;&#10;Description automatically generated" id="741" name="Google Shape;741;p154"/>
          <p:cNvPicPr preferRelativeResize="0"/>
          <p:nvPr/>
        </p:nvPicPr>
        <p:blipFill rotWithShape="1">
          <a:blip r:embed="rId2">
            <a:alphaModFix/>
          </a:blip>
          <a:srcRect b="0" l="0" r="0" t="0"/>
          <a:stretch/>
        </p:blipFill>
        <p:spPr>
          <a:xfrm>
            <a:off x="7037" y="0"/>
            <a:ext cx="9121499" cy="5143512"/>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ople">
  <p:cSld name="People">
    <p:spTree>
      <p:nvGrpSpPr>
        <p:cNvPr id="742" name="Shape 742"/>
        <p:cNvGrpSpPr/>
        <p:nvPr/>
      </p:nvGrpSpPr>
      <p:grpSpPr>
        <a:xfrm>
          <a:off x="0" y="0"/>
          <a:ext cx="0" cy="0"/>
          <a:chOff x="0" y="0"/>
          <a:chExt cx="0" cy="0"/>
        </a:xfrm>
      </p:grpSpPr>
      <p:pic>
        <p:nvPicPr>
          <p:cNvPr descr="Graphical user interface&#10;&#10;Description automatically generated" id="743" name="Google Shape;743;p155"/>
          <p:cNvPicPr preferRelativeResize="0"/>
          <p:nvPr/>
        </p:nvPicPr>
        <p:blipFill rotWithShape="1">
          <a:blip r:embed="rId2">
            <a:alphaModFix/>
          </a:blip>
          <a:srcRect b="0" l="0" r="0" t="0"/>
          <a:stretch/>
        </p:blipFill>
        <p:spPr>
          <a:xfrm>
            <a:off x="0" y="-1"/>
            <a:ext cx="9121499" cy="5143512"/>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L">
  <p:cSld name="LL">
    <p:spTree>
      <p:nvGrpSpPr>
        <p:cNvPr id="744" name="Shape 744"/>
        <p:cNvGrpSpPr/>
        <p:nvPr/>
      </p:nvGrpSpPr>
      <p:grpSpPr>
        <a:xfrm>
          <a:off x="0" y="0"/>
          <a:ext cx="0" cy="0"/>
          <a:chOff x="0" y="0"/>
          <a:chExt cx="0" cy="0"/>
        </a:xfrm>
      </p:grpSpPr>
      <p:pic>
        <p:nvPicPr>
          <p:cNvPr descr="A picture containing text&#10;&#10;Description automatically generated" id="745" name="Google Shape;745;p156"/>
          <p:cNvPicPr preferRelativeResize="0"/>
          <p:nvPr/>
        </p:nvPicPr>
        <p:blipFill rotWithShape="1">
          <a:blip r:embed="rId2">
            <a:alphaModFix/>
          </a:blip>
          <a:srcRect b="0" l="0" r="0" t="0"/>
          <a:stretch/>
        </p:blipFill>
        <p:spPr>
          <a:xfrm>
            <a:off x="-1" y="-12689"/>
            <a:ext cx="9121499" cy="5143512"/>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1">
  <p:cSld name="General1">
    <p:spTree>
      <p:nvGrpSpPr>
        <p:cNvPr id="746" name="Shape 746"/>
        <p:cNvGrpSpPr/>
        <p:nvPr/>
      </p:nvGrpSpPr>
      <p:grpSpPr>
        <a:xfrm>
          <a:off x="0" y="0"/>
          <a:ext cx="0" cy="0"/>
          <a:chOff x="0" y="0"/>
          <a:chExt cx="0" cy="0"/>
        </a:xfrm>
      </p:grpSpPr>
      <p:pic>
        <p:nvPicPr>
          <p:cNvPr descr="A picture containing graphical user interface&#10;&#10;Description automatically generated" id="747" name="Google Shape;747;p157"/>
          <p:cNvPicPr preferRelativeResize="0"/>
          <p:nvPr/>
        </p:nvPicPr>
        <p:blipFill rotWithShape="1">
          <a:blip r:embed="rId2">
            <a:alphaModFix/>
          </a:blip>
          <a:srcRect b="0" l="0" r="0" t="0"/>
          <a:stretch/>
        </p:blipFill>
        <p:spPr>
          <a:xfrm>
            <a:off x="-1" y="0"/>
            <a:ext cx="9135562" cy="5143512"/>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2">
  <p:cSld name="General 2">
    <p:spTree>
      <p:nvGrpSpPr>
        <p:cNvPr id="748" name="Shape 748"/>
        <p:cNvGrpSpPr/>
        <p:nvPr/>
      </p:nvGrpSpPr>
      <p:grpSpPr>
        <a:xfrm>
          <a:off x="0" y="0"/>
          <a:ext cx="0" cy="0"/>
          <a:chOff x="0" y="0"/>
          <a:chExt cx="0" cy="0"/>
        </a:xfrm>
      </p:grpSpPr>
      <p:pic>
        <p:nvPicPr>
          <p:cNvPr descr="Graphical user interface&#10;&#10;Description automatically generated with medium confidence" id="749" name="Google Shape;749;p158"/>
          <p:cNvPicPr preferRelativeResize="0"/>
          <p:nvPr/>
        </p:nvPicPr>
        <p:blipFill rotWithShape="1">
          <a:blip r:embed="rId2">
            <a:alphaModFix/>
          </a:blip>
          <a:srcRect b="0" l="0" r="0" t="0"/>
          <a:stretch/>
        </p:blipFill>
        <p:spPr>
          <a:xfrm>
            <a:off x="0" y="-1"/>
            <a:ext cx="9121499" cy="5143512"/>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
  <p:cSld name="OV">
    <p:spTree>
      <p:nvGrpSpPr>
        <p:cNvPr id="750" name="Shape 750"/>
        <p:cNvGrpSpPr/>
        <p:nvPr/>
      </p:nvGrpSpPr>
      <p:grpSpPr>
        <a:xfrm>
          <a:off x="0" y="0"/>
          <a:ext cx="0" cy="0"/>
          <a:chOff x="0" y="0"/>
          <a:chExt cx="0" cy="0"/>
        </a:xfrm>
      </p:grpSpPr>
      <p:pic>
        <p:nvPicPr>
          <p:cNvPr descr="Graphical user interface&#10;&#10;Description automatically generated with medium confidence" id="751" name="Google Shape;751;p159"/>
          <p:cNvPicPr preferRelativeResize="0"/>
          <p:nvPr/>
        </p:nvPicPr>
        <p:blipFill rotWithShape="1">
          <a:blip r:embed="rId2">
            <a:alphaModFix/>
          </a:blip>
          <a:srcRect b="0" l="0" r="0" t="0"/>
          <a:stretch/>
        </p:blipFill>
        <p:spPr>
          <a:xfrm>
            <a:off x="0" y="-1"/>
            <a:ext cx="9121499" cy="5143512"/>
          </a:xfrm>
          <a:prstGeom prst="rect">
            <a:avLst/>
          </a:prstGeom>
          <a:noFill/>
          <a:ln>
            <a:noFill/>
          </a:ln>
        </p:spPr>
      </p:pic>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st">
  <p:cSld name="Breast">
    <p:spTree>
      <p:nvGrpSpPr>
        <p:cNvPr id="752" name="Shape 752"/>
        <p:cNvGrpSpPr/>
        <p:nvPr/>
      </p:nvGrpSpPr>
      <p:grpSpPr>
        <a:xfrm>
          <a:off x="0" y="0"/>
          <a:ext cx="0" cy="0"/>
          <a:chOff x="0" y="0"/>
          <a:chExt cx="0" cy="0"/>
        </a:xfrm>
      </p:grpSpPr>
      <p:pic>
        <p:nvPicPr>
          <p:cNvPr descr="Graphical user interface&#10;&#10;Description automatically generated" id="753" name="Google Shape;753;p160"/>
          <p:cNvPicPr preferRelativeResize="0"/>
          <p:nvPr/>
        </p:nvPicPr>
        <p:blipFill rotWithShape="1">
          <a:blip r:embed="rId2">
            <a:alphaModFix/>
          </a:blip>
          <a:srcRect b="0" l="0" r="0" t="0"/>
          <a:stretch/>
        </p:blipFill>
        <p:spPr>
          <a:xfrm>
            <a:off x="14075" y="12687"/>
            <a:ext cx="9121499" cy="5143512"/>
          </a:xfrm>
          <a:prstGeom prst="rect">
            <a:avLst/>
          </a:prstGeom>
          <a:noFill/>
          <a:ln>
            <a:noFill/>
          </a:ln>
        </p:spPr>
      </p:pic>
      <p:pic>
        <p:nvPicPr>
          <p:cNvPr descr="A close-up of a black background&#10;&#10;Description automatically generated" id="754" name="Google Shape;754;p160"/>
          <p:cNvPicPr preferRelativeResize="0"/>
          <p:nvPr/>
        </p:nvPicPr>
        <p:blipFill rotWithShape="1">
          <a:blip r:embed="rId3">
            <a:alphaModFix/>
          </a:blip>
          <a:srcRect b="0" l="0" r="0" t="0"/>
          <a:stretch/>
        </p:blipFill>
        <p:spPr>
          <a:xfrm>
            <a:off x="6362700" y="4349543"/>
            <a:ext cx="2495975" cy="612098"/>
          </a:xfrm>
          <a:prstGeom prst="rect">
            <a:avLst/>
          </a:prstGeom>
          <a:noFill/>
          <a:ln>
            <a:noFill/>
          </a:ln>
        </p:spPr>
      </p:pic>
      <p:sp>
        <p:nvSpPr>
          <p:cNvPr id="755" name="Google Shape;755;p160"/>
          <p:cNvSpPr/>
          <p:nvPr/>
        </p:nvSpPr>
        <p:spPr>
          <a:xfrm>
            <a:off x="7924800" y="373036"/>
            <a:ext cx="594300" cy="327300"/>
          </a:xfrm>
          <a:prstGeom prst="rect">
            <a:avLst/>
          </a:prstGeom>
          <a:solidFill>
            <a:srgbClr val="FFC8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M">
  <p:cSld name="MM">
    <p:spTree>
      <p:nvGrpSpPr>
        <p:cNvPr id="756" name="Shape 756"/>
        <p:cNvGrpSpPr/>
        <p:nvPr/>
      </p:nvGrpSpPr>
      <p:grpSpPr>
        <a:xfrm>
          <a:off x="0" y="0"/>
          <a:ext cx="0" cy="0"/>
          <a:chOff x="0" y="0"/>
          <a:chExt cx="0" cy="0"/>
        </a:xfrm>
      </p:grpSpPr>
      <p:pic>
        <p:nvPicPr>
          <p:cNvPr descr="A close-up of a blue and white card&#10;&#10;Description automatically generated" id="757" name="Google Shape;757;p161"/>
          <p:cNvPicPr preferRelativeResize="0"/>
          <p:nvPr/>
        </p:nvPicPr>
        <p:blipFill rotWithShape="1">
          <a:blip r:embed="rId2">
            <a:alphaModFix/>
          </a:blip>
          <a:srcRect b="0" l="0" r="0" t="0"/>
          <a:stretch/>
        </p:blipFill>
        <p:spPr>
          <a:xfrm>
            <a:off x="0" y="0"/>
            <a:ext cx="9135563" cy="5151442"/>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62" name="Shape 762"/>
        <p:cNvGrpSpPr/>
        <p:nvPr/>
      </p:nvGrpSpPr>
      <p:grpSpPr>
        <a:xfrm>
          <a:off x="0" y="0"/>
          <a:ext cx="0" cy="0"/>
          <a:chOff x="0" y="0"/>
          <a:chExt cx="0" cy="0"/>
        </a:xfrm>
      </p:grpSpPr>
      <p:sp>
        <p:nvSpPr>
          <p:cNvPr id="763" name="Google Shape;763;p163"/>
          <p:cNvSpPr txBox="1"/>
          <p:nvPr>
            <p:ph idx="1" type="subTitle"/>
          </p:nvPr>
        </p:nvSpPr>
        <p:spPr>
          <a:xfrm>
            <a:off x="1371600" y="1248528"/>
            <a:ext cx="6400800" cy="264930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764" name="Google Shape;764;p163"/>
          <p:cNvSpPr txBox="1"/>
          <p:nvPr>
            <p:ph type="title"/>
          </p:nvPr>
        </p:nvSpPr>
        <p:spPr>
          <a:xfrm>
            <a:off x="0" y="131958"/>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ople">
  <p:cSld name="People">
    <p:spTree>
      <p:nvGrpSpPr>
        <p:cNvPr id="57" name="Shape 57"/>
        <p:cNvGrpSpPr/>
        <p:nvPr/>
      </p:nvGrpSpPr>
      <p:grpSpPr>
        <a:xfrm>
          <a:off x="0" y="0"/>
          <a:ext cx="0" cy="0"/>
          <a:chOff x="0" y="0"/>
          <a:chExt cx="0" cy="0"/>
        </a:xfrm>
      </p:grpSpPr>
      <p:pic>
        <p:nvPicPr>
          <p:cNvPr descr="Graphical user interface&#10;&#10;Description automatically generated" id="58" name="Google Shape;58;p17"/>
          <p:cNvPicPr preferRelativeResize="0"/>
          <p:nvPr/>
        </p:nvPicPr>
        <p:blipFill rotWithShape="1">
          <a:blip r:embed="rId2">
            <a:alphaModFix/>
          </a:blip>
          <a:srcRect b="0" l="0" r="0" t="0"/>
          <a:stretch/>
        </p:blipFill>
        <p:spPr>
          <a:xfrm>
            <a:off x="0" y="-1"/>
            <a:ext cx="9121499" cy="5143512"/>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65" name="Shape 765"/>
        <p:cNvGrpSpPr/>
        <p:nvPr/>
      </p:nvGrpSpPr>
      <p:grpSpPr>
        <a:xfrm>
          <a:off x="0" y="0"/>
          <a:ext cx="0" cy="0"/>
          <a:chOff x="0" y="0"/>
          <a:chExt cx="0" cy="0"/>
        </a:xfrm>
      </p:grpSpPr>
      <p:sp>
        <p:nvSpPr>
          <p:cNvPr id="766" name="Google Shape;766;p164"/>
          <p:cNvSpPr txBox="1"/>
          <p:nvPr>
            <p:ph idx="1" type="body"/>
          </p:nvPr>
        </p:nvSpPr>
        <p:spPr>
          <a:xfrm>
            <a:off x="685800" y="843771"/>
            <a:ext cx="7772400" cy="31443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67" name="Google Shape;767;p164"/>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68" name="Shape 768"/>
        <p:cNvGrpSpPr/>
        <p:nvPr/>
      </p:nvGrpSpPr>
      <p:grpSpPr>
        <a:xfrm>
          <a:off x="0" y="0"/>
          <a:ext cx="0" cy="0"/>
          <a:chOff x="0" y="0"/>
          <a:chExt cx="0" cy="0"/>
        </a:xfrm>
      </p:grpSpPr>
      <p:sp>
        <p:nvSpPr>
          <p:cNvPr id="769" name="Google Shape;769;p165"/>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770" name="Google Shape;770;p165"/>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771" name="Google Shape;771;p165"/>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772" name="Google Shape;772;p165"/>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3465"/>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3" name="Shape 773"/>
        <p:cNvGrpSpPr/>
        <p:nvPr/>
      </p:nvGrpSpPr>
      <p:grpSpPr>
        <a:xfrm>
          <a:off x="0" y="0"/>
          <a:ext cx="0" cy="0"/>
          <a:chOff x="0" y="0"/>
          <a:chExt cx="0" cy="0"/>
        </a:xfrm>
      </p:grpSpPr>
      <p:sp>
        <p:nvSpPr>
          <p:cNvPr id="774" name="Google Shape;774;p166"/>
          <p:cNvSpPr txBox="1"/>
          <p:nvPr>
            <p:ph type="title"/>
          </p:nvPr>
        </p:nvSpPr>
        <p:spPr>
          <a:xfrm>
            <a:off x="0" y="127346"/>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775" name="Google Shape;775;p166"/>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6" name="Shape 776"/>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7" name="Shape 777"/>
        <p:cNvGrpSpPr/>
        <p:nvPr/>
      </p:nvGrpSpPr>
      <p:grpSpPr>
        <a:xfrm>
          <a:off x="0" y="0"/>
          <a:ext cx="0" cy="0"/>
          <a:chOff x="0" y="0"/>
          <a:chExt cx="0" cy="0"/>
        </a:xfrm>
      </p:grpSpPr>
      <p:sp>
        <p:nvSpPr>
          <p:cNvPr id="778" name="Google Shape;778;p168"/>
          <p:cNvSpPr txBox="1"/>
          <p:nvPr>
            <p:ph type="title"/>
          </p:nvPr>
        </p:nvSpPr>
        <p:spPr>
          <a:xfrm>
            <a:off x="1792288" y="3600459"/>
            <a:ext cx="5486400" cy="425100"/>
          </a:xfrm>
          <a:prstGeom prst="rect">
            <a:avLst/>
          </a:prstGeom>
          <a:noFill/>
          <a:ln>
            <a:noFill/>
          </a:ln>
        </p:spPr>
        <p:txBody>
          <a:bodyPr anchorCtr="0" anchor="b" bIns="45700" lIns="91425" spcFirstLastPara="1" rIns="91425" wrap="square" tIns="45700">
            <a:noAutofit/>
          </a:bodyPr>
          <a:lstStyle>
            <a:lvl1pPr lvl="0" marR="0" algn="l">
              <a:spcBef>
                <a:spcPts val="0"/>
              </a:spcBef>
              <a:spcAft>
                <a:spcPts val="0"/>
              </a:spcAft>
              <a:buSzPts val="1400"/>
              <a:buNone/>
              <a:defRPr b="0" i="1" sz="2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779" name="Google Shape;779;p168"/>
          <p:cNvSpPr/>
          <p:nvPr>
            <p:ph idx="2" type="pic"/>
          </p:nvPr>
        </p:nvSpPr>
        <p:spPr>
          <a:xfrm>
            <a:off x="1792288" y="459583"/>
            <a:ext cx="5486400" cy="3086100"/>
          </a:xfrm>
          <a:prstGeom prst="rect">
            <a:avLst/>
          </a:prstGeom>
          <a:noFill/>
          <a:ln>
            <a:noFill/>
          </a:ln>
        </p:spPr>
      </p:sp>
      <p:sp>
        <p:nvSpPr>
          <p:cNvPr id="780" name="Google Shape;780;p168"/>
          <p:cNvSpPr txBox="1"/>
          <p:nvPr>
            <p:ph idx="1" type="body"/>
          </p:nvPr>
        </p:nvSpPr>
        <p:spPr>
          <a:xfrm>
            <a:off x="1792288" y="4025513"/>
            <a:ext cx="5486400" cy="5445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781" name="Google Shape;781;p168"/>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2" name="Shape 782"/>
        <p:cNvGrpSpPr/>
        <p:nvPr/>
      </p:nvGrpSpPr>
      <p:grpSpPr>
        <a:xfrm>
          <a:off x="0" y="0"/>
          <a:ext cx="0" cy="0"/>
          <a:chOff x="0" y="0"/>
          <a:chExt cx="0" cy="0"/>
        </a:xfrm>
      </p:grpSpPr>
      <p:sp>
        <p:nvSpPr>
          <p:cNvPr id="783" name="Google Shape;783;p169"/>
          <p:cNvSpPr txBox="1"/>
          <p:nvPr>
            <p:ph type="title"/>
          </p:nvPr>
        </p:nvSpPr>
        <p:spPr>
          <a:xfrm>
            <a:off x="0" y="0"/>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784" name="Google Shape;784;p169"/>
          <p:cNvSpPr txBox="1"/>
          <p:nvPr>
            <p:ph idx="1" type="body"/>
          </p:nvPr>
        </p:nvSpPr>
        <p:spPr>
          <a:xfrm rot="5400000">
            <a:off x="3202050" y="-1144647"/>
            <a:ext cx="2739900"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5" name="Google Shape;785;p169"/>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6" name="Shape 786"/>
        <p:cNvGrpSpPr/>
        <p:nvPr/>
      </p:nvGrpSpPr>
      <p:grpSpPr>
        <a:xfrm>
          <a:off x="0" y="0"/>
          <a:ext cx="0" cy="0"/>
          <a:chOff x="0" y="0"/>
          <a:chExt cx="0" cy="0"/>
        </a:xfrm>
      </p:grpSpPr>
      <p:sp>
        <p:nvSpPr>
          <p:cNvPr id="787" name="Google Shape;787;p170"/>
          <p:cNvSpPr txBox="1"/>
          <p:nvPr>
            <p:ph type="title"/>
          </p:nvPr>
        </p:nvSpPr>
        <p:spPr>
          <a:xfrm>
            <a:off x="628650" y="274385"/>
            <a:ext cx="7886700" cy="9930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788" name="Google Shape;788;p170"/>
          <p:cNvSpPr txBox="1"/>
          <p:nvPr>
            <p:ph idx="11" type="ftr"/>
          </p:nvPr>
        </p:nvSpPr>
        <p:spPr>
          <a:xfrm>
            <a:off x="2897632" y="4589643"/>
            <a:ext cx="3903600" cy="41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L">
  <p:cSld name="LL">
    <p:spTree>
      <p:nvGrpSpPr>
        <p:cNvPr id="59" name="Shape 59"/>
        <p:cNvGrpSpPr/>
        <p:nvPr/>
      </p:nvGrpSpPr>
      <p:grpSpPr>
        <a:xfrm>
          <a:off x="0" y="0"/>
          <a:ext cx="0" cy="0"/>
          <a:chOff x="0" y="0"/>
          <a:chExt cx="0" cy="0"/>
        </a:xfrm>
      </p:grpSpPr>
      <p:pic>
        <p:nvPicPr>
          <p:cNvPr descr="A picture containing text&#10;&#10;Description automatically generated" id="60" name="Google Shape;60;p18"/>
          <p:cNvPicPr preferRelativeResize="0"/>
          <p:nvPr/>
        </p:nvPicPr>
        <p:blipFill rotWithShape="1">
          <a:blip r:embed="rId2">
            <a:alphaModFix/>
          </a:blip>
          <a:srcRect b="0" l="0" r="0" t="0"/>
          <a:stretch/>
        </p:blipFill>
        <p:spPr>
          <a:xfrm>
            <a:off x="-1" y="-12689"/>
            <a:ext cx="9121499" cy="514351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1">
  <p:cSld name="General1">
    <p:spTree>
      <p:nvGrpSpPr>
        <p:cNvPr id="61" name="Shape 61"/>
        <p:cNvGrpSpPr/>
        <p:nvPr/>
      </p:nvGrpSpPr>
      <p:grpSpPr>
        <a:xfrm>
          <a:off x="0" y="0"/>
          <a:ext cx="0" cy="0"/>
          <a:chOff x="0" y="0"/>
          <a:chExt cx="0" cy="0"/>
        </a:xfrm>
      </p:grpSpPr>
      <p:pic>
        <p:nvPicPr>
          <p:cNvPr descr="A picture containing graphical user interface&#10;&#10;Description automatically generated" id="62" name="Google Shape;62;p19"/>
          <p:cNvPicPr preferRelativeResize="0"/>
          <p:nvPr/>
        </p:nvPicPr>
        <p:blipFill rotWithShape="1">
          <a:blip r:embed="rId2">
            <a:alphaModFix/>
          </a:blip>
          <a:srcRect b="0" l="0" r="0" t="0"/>
          <a:stretch/>
        </p:blipFill>
        <p:spPr>
          <a:xfrm>
            <a:off x="-1" y="0"/>
            <a:ext cx="9135562" cy="514351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2">
  <p:cSld name="General 2">
    <p:spTree>
      <p:nvGrpSpPr>
        <p:cNvPr id="63" name="Shape 63"/>
        <p:cNvGrpSpPr/>
        <p:nvPr/>
      </p:nvGrpSpPr>
      <p:grpSpPr>
        <a:xfrm>
          <a:off x="0" y="0"/>
          <a:ext cx="0" cy="0"/>
          <a:chOff x="0" y="0"/>
          <a:chExt cx="0" cy="0"/>
        </a:xfrm>
      </p:grpSpPr>
      <p:pic>
        <p:nvPicPr>
          <p:cNvPr descr="Graphical user interface&#10;&#10;Description automatically generated with medium confidence" id="64" name="Google Shape;64;p20"/>
          <p:cNvPicPr preferRelativeResize="0"/>
          <p:nvPr/>
        </p:nvPicPr>
        <p:blipFill rotWithShape="1">
          <a:blip r:embed="rId2">
            <a:alphaModFix/>
          </a:blip>
          <a:srcRect b="0" l="0" r="0" t="0"/>
          <a:stretch/>
        </p:blipFill>
        <p:spPr>
          <a:xfrm>
            <a:off x="0" y="-1"/>
            <a:ext cx="9121499" cy="514351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
  <p:cSld name="OV">
    <p:spTree>
      <p:nvGrpSpPr>
        <p:cNvPr id="65" name="Shape 65"/>
        <p:cNvGrpSpPr/>
        <p:nvPr/>
      </p:nvGrpSpPr>
      <p:grpSpPr>
        <a:xfrm>
          <a:off x="0" y="0"/>
          <a:ext cx="0" cy="0"/>
          <a:chOff x="0" y="0"/>
          <a:chExt cx="0" cy="0"/>
        </a:xfrm>
      </p:grpSpPr>
      <p:pic>
        <p:nvPicPr>
          <p:cNvPr descr="Graphical user interface&#10;&#10;Description automatically generated with medium confidence" id="66" name="Google Shape;66;p21"/>
          <p:cNvPicPr preferRelativeResize="0"/>
          <p:nvPr/>
        </p:nvPicPr>
        <p:blipFill rotWithShape="1">
          <a:blip r:embed="rId2">
            <a:alphaModFix/>
          </a:blip>
          <a:srcRect b="0" l="0" r="0" t="0"/>
          <a:stretch/>
        </p:blipFill>
        <p:spPr>
          <a:xfrm>
            <a:off x="0" y="-1"/>
            <a:ext cx="9121499" cy="514351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st">
  <p:cSld name="Breast">
    <p:spTree>
      <p:nvGrpSpPr>
        <p:cNvPr id="67" name="Shape 67"/>
        <p:cNvGrpSpPr/>
        <p:nvPr/>
      </p:nvGrpSpPr>
      <p:grpSpPr>
        <a:xfrm>
          <a:off x="0" y="0"/>
          <a:ext cx="0" cy="0"/>
          <a:chOff x="0" y="0"/>
          <a:chExt cx="0" cy="0"/>
        </a:xfrm>
      </p:grpSpPr>
      <p:pic>
        <p:nvPicPr>
          <p:cNvPr descr="Graphical user interface&#10;&#10;Description automatically generated" id="68" name="Google Shape;68;p22"/>
          <p:cNvPicPr preferRelativeResize="0"/>
          <p:nvPr/>
        </p:nvPicPr>
        <p:blipFill rotWithShape="1">
          <a:blip r:embed="rId2">
            <a:alphaModFix/>
          </a:blip>
          <a:srcRect b="0" l="0" r="0" t="0"/>
          <a:stretch/>
        </p:blipFill>
        <p:spPr>
          <a:xfrm>
            <a:off x="14075" y="12687"/>
            <a:ext cx="9121499" cy="5143512"/>
          </a:xfrm>
          <a:prstGeom prst="rect">
            <a:avLst/>
          </a:prstGeom>
          <a:noFill/>
          <a:ln>
            <a:noFill/>
          </a:ln>
        </p:spPr>
      </p:pic>
      <p:pic>
        <p:nvPicPr>
          <p:cNvPr id="69" name="Google Shape;69;p22"/>
          <p:cNvPicPr preferRelativeResize="0"/>
          <p:nvPr/>
        </p:nvPicPr>
        <p:blipFill rotWithShape="1">
          <a:blip r:embed="rId3">
            <a:alphaModFix/>
          </a:blip>
          <a:srcRect b="0" l="0" r="0" t="0"/>
          <a:stretch/>
        </p:blipFill>
        <p:spPr>
          <a:xfrm>
            <a:off x="6570972" y="4349543"/>
            <a:ext cx="2079812" cy="612097"/>
          </a:xfrm>
          <a:prstGeom prst="rect">
            <a:avLst/>
          </a:prstGeom>
          <a:noFill/>
          <a:ln>
            <a:noFill/>
          </a:ln>
        </p:spPr>
      </p:pic>
      <p:sp>
        <p:nvSpPr>
          <p:cNvPr id="70" name="Google Shape;70;p22"/>
          <p:cNvSpPr/>
          <p:nvPr/>
        </p:nvSpPr>
        <p:spPr>
          <a:xfrm>
            <a:off x="7924800" y="373036"/>
            <a:ext cx="594300" cy="327300"/>
          </a:xfrm>
          <a:prstGeom prst="rect">
            <a:avLst/>
          </a:prstGeom>
          <a:solidFill>
            <a:srgbClr val="FFC8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M">
  <p:cSld name="MM">
    <p:spTree>
      <p:nvGrpSpPr>
        <p:cNvPr id="71" name="Shape 71"/>
        <p:cNvGrpSpPr/>
        <p:nvPr/>
      </p:nvGrpSpPr>
      <p:grpSpPr>
        <a:xfrm>
          <a:off x="0" y="0"/>
          <a:ext cx="0" cy="0"/>
          <a:chOff x="0" y="0"/>
          <a:chExt cx="0" cy="0"/>
        </a:xfrm>
      </p:grpSpPr>
      <p:pic>
        <p:nvPicPr>
          <p:cNvPr descr="A close-up of a blue and white card&#10;&#10;Description automatically generated" id="72" name="Google Shape;72;p23"/>
          <p:cNvPicPr preferRelativeResize="0"/>
          <p:nvPr/>
        </p:nvPicPr>
        <p:blipFill rotWithShape="1">
          <a:blip r:embed="rId2">
            <a:alphaModFix/>
          </a:blip>
          <a:srcRect b="0" l="0" r="0" t="0"/>
          <a:stretch/>
        </p:blipFill>
        <p:spPr>
          <a:xfrm>
            <a:off x="0" y="0"/>
            <a:ext cx="9135563" cy="515144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7" name="Shape 77"/>
        <p:cNvGrpSpPr/>
        <p:nvPr/>
      </p:nvGrpSpPr>
      <p:grpSpPr>
        <a:xfrm>
          <a:off x="0" y="0"/>
          <a:ext cx="0" cy="0"/>
          <a:chOff x="0" y="0"/>
          <a:chExt cx="0" cy="0"/>
        </a:xfrm>
      </p:grpSpPr>
      <p:sp>
        <p:nvSpPr>
          <p:cNvPr id="78" name="Google Shape;78;p25"/>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79" name="Google Shape;79;p25"/>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80" name="Google Shape;80;p25"/>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1" name="Google Shape;81;p25"/>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3465"/>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2" name="Shape 82"/>
        <p:cNvGrpSpPr/>
        <p:nvPr/>
      </p:nvGrpSpPr>
      <p:grpSpPr>
        <a:xfrm>
          <a:off x="0" y="0"/>
          <a:ext cx="0" cy="0"/>
          <a:chOff x="0" y="0"/>
          <a:chExt cx="0" cy="0"/>
        </a:xfrm>
      </p:grpSpPr>
      <p:sp>
        <p:nvSpPr>
          <p:cNvPr id="83" name="Google Shape;83;p26"/>
          <p:cNvSpPr txBox="1"/>
          <p:nvPr>
            <p:ph idx="1" type="subTitle"/>
          </p:nvPr>
        </p:nvSpPr>
        <p:spPr>
          <a:xfrm>
            <a:off x="1371600" y="1248528"/>
            <a:ext cx="6400800" cy="264930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84" name="Google Shape;84;p26"/>
          <p:cNvSpPr txBox="1"/>
          <p:nvPr>
            <p:ph type="title"/>
          </p:nvPr>
        </p:nvSpPr>
        <p:spPr>
          <a:xfrm>
            <a:off x="0" y="131958"/>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5" name="Shape 85"/>
        <p:cNvGrpSpPr/>
        <p:nvPr/>
      </p:nvGrpSpPr>
      <p:grpSpPr>
        <a:xfrm>
          <a:off x="0" y="0"/>
          <a:ext cx="0" cy="0"/>
          <a:chOff x="0" y="0"/>
          <a:chExt cx="0" cy="0"/>
        </a:xfrm>
      </p:grpSpPr>
      <p:sp>
        <p:nvSpPr>
          <p:cNvPr id="86" name="Google Shape;86;p27"/>
          <p:cNvSpPr txBox="1"/>
          <p:nvPr>
            <p:ph idx="1" type="body"/>
          </p:nvPr>
        </p:nvSpPr>
        <p:spPr>
          <a:xfrm>
            <a:off x="685800" y="843771"/>
            <a:ext cx="7772400" cy="31443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 name="Google Shape;87;p27"/>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8" name="Shape 88"/>
        <p:cNvGrpSpPr/>
        <p:nvPr/>
      </p:nvGrpSpPr>
      <p:grpSpPr>
        <a:xfrm>
          <a:off x="0" y="0"/>
          <a:ext cx="0" cy="0"/>
          <a:chOff x="0" y="0"/>
          <a:chExt cx="0" cy="0"/>
        </a:xfrm>
      </p:grpSpPr>
      <p:sp>
        <p:nvSpPr>
          <p:cNvPr id="89" name="Google Shape;89;p28"/>
          <p:cNvSpPr txBox="1"/>
          <p:nvPr>
            <p:ph type="title"/>
          </p:nvPr>
        </p:nvSpPr>
        <p:spPr>
          <a:xfrm>
            <a:off x="0" y="127346"/>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90" name="Google Shape;90;p28"/>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1" name="Shape 91"/>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2" name="Shape 92"/>
        <p:cNvGrpSpPr/>
        <p:nvPr/>
      </p:nvGrpSpPr>
      <p:grpSpPr>
        <a:xfrm>
          <a:off x="0" y="0"/>
          <a:ext cx="0" cy="0"/>
          <a:chOff x="0" y="0"/>
          <a:chExt cx="0" cy="0"/>
        </a:xfrm>
      </p:grpSpPr>
      <p:sp>
        <p:nvSpPr>
          <p:cNvPr id="93" name="Google Shape;93;p30"/>
          <p:cNvSpPr txBox="1"/>
          <p:nvPr>
            <p:ph type="title"/>
          </p:nvPr>
        </p:nvSpPr>
        <p:spPr>
          <a:xfrm>
            <a:off x="1792288" y="3600459"/>
            <a:ext cx="5486400" cy="425100"/>
          </a:xfrm>
          <a:prstGeom prst="rect">
            <a:avLst/>
          </a:prstGeom>
          <a:noFill/>
          <a:ln>
            <a:noFill/>
          </a:ln>
        </p:spPr>
        <p:txBody>
          <a:bodyPr anchorCtr="0" anchor="b" bIns="45700" lIns="91425" spcFirstLastPara="1" rIns="91425" wrap="square" tIns="45700">
            <a:noAutofit/>
          </a:bodyPr>
          <a:lstStyle>
            <a:lvl1pPr lvl="0" marR="0" algn="l">
              <a:spcBef>
                <a:spcPts val="0"/>
              </a:spcBef>
              <a:spcAft>
                <a:spcPts val="0"/>
              </a:spcAft>
              <a:buSzPts val="1400"/>
              <a:buNone/>
              <a:defRPr b="0" i="1" sz="2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94" name="Google Shape;94;p30"/>
          <p:cNvSpPr/>
          <p:nvPr>
            <p:ph idx="2" type="pic"/>
          </p:nvPr>
        </p:nvSpPr>
        <p:spPr>
          <a:xfrm>
            <a:off x="1792288" y="459583"/>
            <a:ext cx="5486400" cy="3086100"/>
          </a:xfrm>
          <a:prstGeom prst="rect">
            <a:avLst/>
          </a:prstGeom>
          <a:noFill/>
          <a:ln>
            <a:noFill/>
          </a:ln>
        </p:spPr>
      </p:sp>
      <p:sp>
        <p:nvSpPr>
          <p:cNvPr id="95" name="Google Shape;95;p30"/>
          <p:cNvSpPr txBox="1"/>
          <p:nvPr>
            <p:ph idx="1" type="body"/>
          </p:nvPr>
        </p:nvSpPr>
        <p:spPr>
          <a:xfrm>
            <a:off x="1792288" y="4025513"/>
            <a:ext cx="5486400" cy="5445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96" name="Google Shape;96;p30"/>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7" name="Shape 97"/>
        <p:cNvGrpSpPr/>
        <p:nvPr/>
      </p:nvGrpSpPr>
      <p:grpSpPr>
        <a:xfrm>
          <a:off x="0" y="0"/>
          <a:ext cx="0" cy="0"/>
          <a:chOff x="0" y="0"/>
          <a:chExt cx="0" cy="0"/>
        </a:xfrm>
      </p:grpSpPr>
      <p:sp>
        <p:nvSpPr>
          <p:cNvPr id="98" name="Google Shape;98;p31"/>
          <p:cNvSpPr txBox="1"/>
          <p:nvPr>
            <p:ph type="title"/>
          </p:nvPr>
        </p:nvSpPr>
        <p:spPr>
          <a:xfrm>
            <a:off x="0" y="0"/>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99" name="Google Shape;99;p31"/>
          <p:cNvSpPr txBox="1"/>
          <p:nvPr>
            <p:ph idx="1" type="body"/>
          </p:nvPr>
        </p:nvSpPr>
        <p:spPr>
          <a:xfrm rot="5400000">
            <a:off x="3202050" y="-1144647"/>
            <a:ext cx="2739900"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0" name="Google Shape;100;p31"/>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01" name="Shape 101"/>
        <p:cNvGrpSpPr/>
        <p:nvPr/>
      </p:nvGrpSpPr>
      <p:grpSpPr>
        <a:xfrm>
          <a:off x="0" y="0"/>
          <a:ext cx="0" cy="0"/>
          <a:chOff x="0" y="0"/>
          <a:chExt cx="0" cy="0"/>
        </a:xfrm>
      </p:grpSpPr>
      <p:sp>
        <p:nvSpPr>
          <p:cNvPr id="102" name="Google Shape;102;p32"/>
          <p:cNvSpPr txBox="1"/>
          <p:nvPr>
            <p:ph type="title"/>
          </p:nvPr>
        </p:nvSpPr>
        <p:spPr>
          <a:xfrm>
            <a:off x="628650" y="274385"/>
            <a:ext cx="7886700" cy="9930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103" name="Google Shape;103;p32"/>
          <p:cNvSpPr txBox="1"/>
          <p:nvPr>
            <p:ph idx="11" type="ftr"/>
          </p:nvPr>
        </p:nvSpPr>
        <p:spPr>
          <a:xfrm>
            <a:off x="2897632" y="4589643"/>
            <a:ext cx="3903600" cy="41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0" name="Shape 110"/>
        <p:cNvGrpSpPr/>
        <p:nvPr/>
      </p:nvGrpSpPr>
      <p:grpSpPr>
        <a:xfrm>
          <a:off x="0" y="0"/>
          <a:ext cx="0" cy="0"/>
          <a:chOff x="0" y="0"/>
          <a:chExt cx="0" cy="0"/>
        </a:xfrm>
      </p:grpSpPr>
      <p:sp>
        <p:nvSpPr>
          <p:cNvPr id="111" name="Google Shape;111;p34"/>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34"/>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34"/>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35"/>
          <p:cNvSpPr txBox="1"/>
          <p:nvPr>
            <p:ph type="ctrTitle"/>
          </p:nvPr>
        </p:nvSpPr>
        <p:spPr>
          <a:xfrm>
            <a:off x="1143000" y="842186"/>
            <a:ext cx="6858000" cy="17904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995"/>
              <a:buFont typeface="Calibri"/>
              <a:buNone/>
              <a:defRPr sz="599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35"/>
          <p:cNvSpPr txBox="1"/>
          <p:nvPr>
            <p:ph idx="1" type="subTitle"/>
          </p:nvPr>
        </p:nvSpPr>
        <p:spPr>
          <a:xfrm>
            <a:off x="1143000" y="2701019"/>
            <a:ext cx="6858000" cy="1241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999"/>
              </a:spcBef>
              <a:spcAft>
                <a:spcPts val="0"/>
              </a:spcAft>
              <a:buClr>
                <a:schemeClr val="dk1"/>
              </a:buClr>
              <a:buSzPts val="2398"/>
              <a:buNone/>
              <a:defRPr sz="2398"/>
            </a:lvl1pPr>
            <a:lvl2pPr lvl="1" algn="ctr">
              <a:lnSpc>
                <a:spcPct val="90000"/>
              </a:lnSpc>
              <a:spcBef>
                <a:spcPts val="500"/>
              </a:spcBef>
              <a:spcAft>
                <a:spcPts val="0"/>
              </a:spcAft>
              <a:buClr>
                <a:schemeClr val="dk1"/>
              </a:buClr>
              <a:buSzPts val="1998"/>
              <a:buNone/>
              <a:defRPr sz="1998"/>
            </a:lvl2pPr>
            <a:lvl3pPr lvl="2" algn="ctr">
              <a:lnSpc>
                <a:spcPct val="90000"/>
              </a:lnSpc>
              <a:spcBef>
                <a:spcPts val="500"/>
              </a:spcBef>
              <a:spcAft>
                <a:spcPts val="0"/>
              </a:spcAft>
              <a:buClr>
                <a:schemeClr val="dk1"/>
              </a:buClr>
              <a:buSzPts val="1799"/>
              <a:buNone/>
              <a:defRPr sz="1799"/>
            </a:lvl3pPr>
            <a:lvl4pPr lvl="3" algn="ctr">
              <a:lnSpc>
                <a:spcPct val="90000"/>
              </a:lnSpc>
              <a:spcBef>
                <a:spcPts val="500"/>
              </a:spcBef>
              <a:spcAft>
                <a:spcPts val="0"/>
              </a:spcAft>
              <a:buClr>
                <a:schemeClr val="dk1"/>
              </a:buClr>
              <a:buSzPts val="1598"/>
              <a:buNone/>
              <a:defRPr sz="1598"/>
            </a:lvl4pPr>
            <a:lvl5pPr lvl="4" algn="ctr">
              <a:lnSpc>
                <a:spcPct val="90000"/>
              </a:lnSpc>
              <a:spcBef>
                <a:spcPts val="500"/>
              </a:spcBef>
              <a:spcAft>
                <a:spcPts val="0"/>
              </a:spcAft>
              <a:buClr>
                <a:schemeClr val="dk1"/>
              </a:buClr>
              <a:buSzPts val="1598"/>
              <a:buNone/>
              <a:defRPr sz="1598"/>
            </a:lvl5pPr>
            <a:lvl6pPr lvl="5" algn="ctr">
              <a:lnSpc>
                <a:spcPct val="90000"/>
              </a:lnSpc>
              <a:spcBef>
                <a:spcPts val="500"/>
              </a:spcBef>
              <a:spcAft>
                <a:spcPts val="0"/>
              </a:spcAft>
              <a:buClr>
                <a:schemeClr val="dk1"/>
              </a:buClr>
              <a:buSzPts val="1598"/>
              <a:buNone/>
              <a:defRPr sz="1598"/>
            </a:lvl6pPr>
            <a:lvl7pPr lvl="6" algn="ctr">
              <a:lnSpc>
                <a:spcPct val="90000"/>
              </a:lnSpc>
              <a:spcBef>
                <a:spcPts val="500"/>
              </a:spcBef>
              <a:spcAft>
                <a:spcPts val="0"/>
              </a:spcAft>
              <a:buClr>
                <a:schemeClr val="dk1"/>
              </a:buClr>
              <a:buSzPts val="1598"/>
              <a:buNone/>
              <a:defRPr sz="1598"/>
            </a:lvl7pPr>
            <a:lvl8pPr lvl="7" algn="ctr">
              <a:lnSpc>
                <a:spcPct val="90000"/>
              </a:lnSpc>
              <a:spcBef>
                <a:spcPts val="500"/>
              </a:spcBef>
              <a:spcAft>
                <a:spcPts val="0"/>
              </a:spcAft>
              <a:buClr>
                <a:schemeClr val="dk1"/>
              </a:buClr>
              <a:buSzPts val="1598"/>
              <a:buNone/>
              <a:defRPr sz="1598"/>
            </a:lvl8pPr>
            <a:lvl9pPr lvl="8" algn="ctr">
              <a:lnSpc>
                <a:spcPct val="90000"/>
              </a:lnSpc>
              <a:spcBef>
                <a:spcPts val="500"/>
              </a:spcBef>
              <a:spcAft>
                <a:spcPts val="0"/>
              </a:spcAft>
              <a:buClr>
                <a:schemeClr val="dk1"/>
              </a:buClr>
              <a:buSzPts val="1598"/>
              <a:buNone/>
              <a:defRPr sz="1598"/>
            </a:lvl9pPr>
          </a:lstStyle>
          <a:p/>
        </p:txBody>
      </p:sp>
      <p:sp>
        <p:nvSpPr>
          <p:cNvPr id="117" name="Google Shape;117;p35"/>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35"/>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p35"/>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0" name="Shape 120"/>
        <p:cNvGrpSpPr/>
        <p:nvPr/>
      </p:nvGrpSpPr>
      <p:grpSpPr>
        <a:xfrm>
          <a:off x="0" y="0"/>
          <a:ext cx="0" cy="0"/>
          <a:chOff x="0" y="0"/>
          <a:chExt cx="0" cy="0"/>
        </a:xfrm>
      </p:grpSpPr>
      <p:sp>
        <p:nvSpPr>
          <p:cNvPr id="121" name="Google Shape;121;p36"/>
          <p:cNvSpPr txBox="1"/>
          <p:nvPr>
            <p:ph type="title"/>
          </p:nvPr>
        </p:nvSpPr>
        <p:spPr>
          <a:xfrm>
            <a:off x="628650" y="274386"/>
            <a:ext cx="7886700" cy="99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36"/>
          <p:cNvSpPr txBox="1"/>
          <p:nvPr>
            <p:ph idx="1" type="body"/>
          </p:nvPr>
        </p:nvSpPr>
        <p:spPr>
          <a:xfrm>
            <a:off x="628650" y="1368750"/>
            <a:ext cx="7886700" cy="3264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99"/>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3" name="Google Shape;123;p36"/>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36"/>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36"/>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6" name="Shape 126"/>
        <p:cNvGrpSpPr/>
        <p:nvPr/>
      </p:nvGrpSpPr>
      <p:grpSpPr>
        <a:xfrm>
          <a:off x="0" y="0"/>
          <a:ext cx="0" cy="0"/>
          <a:chOff x="0" y="0"/>
          <a:chExt cx="0" cy="0"/>
        </a:xfrm>
      </p:grpSpPr>
      <p:sp>
        <p:nvSpPr>
          <p:cNvPr id="127" name="Google Shape;127;p37"/>
          <p:cNvSpPr txBox="1"/>
          <p:nvPr>
            <p:ph type="title"/>
          </p:nvPr>
        </p:nvSpPr>
        <p:spPr>
          <a:xfrm>
            <a:off x="623888" y="1281517"/>
            <a:ext cx="7886700" cy="2139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995"/>
              <a:buFont typeface="Calibri"/>
              <a:buNone/>
              <a:defRPr sz="599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37"/>
          <p:cNvSpPr txBox="1"/>
          <p:nvPr>
            <p:ph idx="1" type="body"/>
          </p:nvPr>
        </p:nvSpPr>
        <p:spPr>
          <a:xfrm>
            <a:off x="623888" y="3441698"/>
            <a:ext cx="7886700" cy="1126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999"/>
              </a:spcBef>
              <a:spcAft>
                <a:spcPts val="0"/>
              </a:spcAft>
              <a:buClr>
                <a:srgbClr val="888888"/>
              </a:buClr>
              <a:buSzPts val="2398"/>
              <a:buNone/>
              <a:defRPr sz="2398">
                <a:solidFill>
                  <a:srgbClr val="888888"/>
                </a:solidFill>
              </a:defRPr>
            </a:lvl1pPr>
            <a:lvl2pPr indent="-228600" lvl="1" marL="914400" algn="l">
              <a:lnSpc>
                <a:spcPct val="90000"/>
              </a:lnSpc>
              <a:spcBef>
                <a:spcPts val="500"/>
              </a:spcBef>
              <a:spcAft>
                <a:spcPts val="0"/>
              </a:spcAft>
              <a:buClr>
                <a:srgbClr val="888888"/>
              </a:buClr>
              <a:buSzPts val="1998"/>
              <a:buNone/>
              <a:defRPr sz="1998">
                <a:solidFill>
                  <a:srgbClr val="888888"/>
                </a:solidFill>
              </a:defRPr>
            </a:lvl2pPr>
            <a:lvl3pPr indent="-228600" lvl="2" marL="1371600" algn="l">
              <a:lnSpc>
                <a:spcPct val="90000"/>
              </a:lnSpc>
              <a:spcBef>
                <a:spcPts val="500"/>
              </a:spcBef>
              <a:spcAft>
                <a:spcPts val="0"/>
              </a:spcAft>
              <a:buClr>
                <a:srgbClr val="888888"/>
              </a:buClr>
              <a:buSzPts val="1799"/>
              <a:buNone/>
              <a:defRPr sz="1799">
                <a:solidFill>
                  <a:srgbClr val="888888"/>
                </a:solidFill>
              </a:defRPr>
            </a:lvl3pPr>
            <a:lvl4pPr indent="-228600" lvl="3" marL="1828800" algn="l">
              <a:lnSpc>
                <a:spcPct val="90000"/>
              </a:lnSpc>
              <a:spcBef>
                <a:spcPts val="500"/>
              </a:spcBef>
              <a:spcAft>
                <a:spcPts val="0"/>
              </a:spcAft>
              <a:buClr>
                <a:srgbClr val="888888"/>
              </a:buClr>
              <a:buSzPts val="1598"/>
              <a:buNone/>
              <a:defRPr sz="1598">
                <a:solidFill>
                  <a:srgbClr val="888888"/>
                </a:solidFill>
              </a:defRPr>
            </a:lvl4pPr>
            <a:lvl5pPr indent="-228600" lvl="4" marL="2286000" algn="l">
              <a:lnSpc>
                <a:spcPct val="90000"/>
              </a:lnSpc>
              <a:spcBef>
                <a:spcPts val="500"/>
              </a:spcBef>
              <a:spcAft>
                <a:spcPts val="0"/>
              </a:spcAft>
              <a:buClr>
                <a:srgbClr val="888888"/>
              </a:buClr>
              <a:buSzPts val="1598"/>
              <a:buNone/>
              <a:defRPr sz="1598">
                <a:solidFill>
                  <a:srgbClr val="888888"/>
                </a:solidFill>
              </a:defRPr>
            </a:lvl5pPr>
            <a:lvl6pPr indent="-228600" lvl="5" marL="2743200" algn="l">
              <a:lnSpc>
                <a:spcPct val="90000"/>
              </a:lnSpc>
              <a:spcBef>
                <a:spcPts val="500"/>
              </a:spcBef>
              <a:spcAft>
                <a:spcPts val="0"/>
              </a:spcAft>
              <a:buClr>
                <a:srgbClr val="888888"/>
              </a:buClr>
              <a:buSzPts val="1598"/>
              <a:buNone/>
              <a:defRPr sz="1598">
                <a:solidFill>
                  <a:srgbClr val="888888"/>
                </a:solidFill>
              </a:defRPr>
            </a:lvl6pPr>
            <a:lvl7pPr indent="-228600" lvl="6" marL="3200400" algn="l">
              <a:lnSpc>
                <a:spcPct val="90000"/>
              </a:lnSpc>
              <a:spcBef>
                <a:spcPts val="500"/>
              </a:spcBef>
              <a:spcAft>
                <a:spcPts val="0"/>
              </a:spcAft>
              <a:buClr>
                <a:srgbClr val="888888"/>
              </a:buClr>
              <a:buSzPts val="1598"/>
              <a:buNone/>
              <a:defRPr sz="1598">
                <a:solidFill>
                  <a:srgbClr val="888888"/>
                </a:solidFill>
              </a:defRPr>
            </a:lvl7pPr>
            <a:lvl8pPr indent="-228600" lvl="7" marL="3657600" algn="l">
              <a:lnSpc>
                <a:spcPct val="90000"/>
              </a:lnSpc>
              <a:spcBef>
                <a:spcPts val="500"/>
              </a:spcBef>
              <a:spcAft>
                <a:spcPts val="0"/>
              </a:spcAft>
              <a:buClr>
                <a:srgbClr val="888888"/>
              </a:buClr>
              <a:buSzPts val="1598"/>
              <a:buNone/>
              <a:defRPr sz="1598">
                <a:solidFill>
                  <a:srgbClr val="888888"/>
                </a:solidFill>
              </a:defRPr>
            </a:lvl8pPr>
            <a:lvl9pPr indent="-228600" lvl="8" marL="4114800" algn="l">
              <a:lnSpc>
                <a:spcPct val="90000"/>
              </a:lnSpc>
              <a:spcBef>
                <a:spcPts val="500"/>
              </a:spcBef>
              <a:spcAft>
                <a:spcPts val="0"/>
              </a:spcAft>
              <a:buClr>
                <a:srgbClr val="888888"/>
              </a:buClr>
              <a:buSzPts val="1598"/>
              <a:buNone/>
              <a:defRPr sz="1598">
                <a:solidFill>
                  <a:srgbClr val="888888"/>
                </a:solidFill>
              </a:defRPr>
            </a:lvl9pPr>
          </a:lstStyle>
          <a:p/>
        </p:txBody>
      </p:sp>
      <p:sp>
        <p:nvSpPr>
          <p:cNvPr id="129" name="Google Shape;129;p37"/>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37"/>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37"/>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2" name="Shape 132"/>
        <p:cNvGrpSpPr/>
        <p:nvPr/>
      </p:nvGrpSpPr>
      <p:grpSpPr>
        <a:xfrm>
          <a:off x="0" y="0"/>
          <a:ext cx="0" cy="0"/>
          <a:chOff x="0" y="0"/>
          <a:chExt cx="0" cy="0"/>
        </a:xfrm>
      </p:grpSpPr>
      <p:sp>
        <p:nvSpPr>
          <p:cNvPr id="133" name="Google Shape;133;p38"/>
          <p:cNvSpPr txBox="1"/>
          <p:nvPr>
            <p:ph type="title"/>
          </p:nvPr>
        </p:nvSpPr>
        <p:spPr>
          <a:xfrm>
            <a:off x="628650" y="274386"/>
            <a:ext cx="7886700" cy="99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38"/>
          <p:cNvSpPr txBox="1"/>
          <p:nvPr>
            <p:ph idx="1" type="body"/>
          </p:nvPr>
        </p:nvSpPr>
        <p:spPr>
          <a:xfrm>
            <a:off x="628650" y="1368750"/>
            <a:ext cx="3867300" cy="3264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99"/>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5" name="Google Shape;135;p38"/>
          <p:cNvSpPr txBox="1"/>
          <p:nvPr>
            <p:ph idx="2" type="body"/>
          </p:nvPr>
        </p:nvSpPr>
        <p:spPr>
          <a:xfrm>
            <a:off x="4648200" y="1368750"/>
            <a:ext cx="3867300" cy="3264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99"/>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38"/>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38"/>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38"/>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9" name="Shape 139"/>
        <p:cNvGrpSpPr/>
        <p:nvPr/>
      </p:nvGrpSpPr>
      <p:grpSpPr>
        <a:xfrm>
          <a:off x="0" y="0"/>
          <a:ext cx="0" cy="0"/>
          <a:chOff x="0" y="0"/>
          <a:chExt cx="0" cy="0"/>
        </a:xfrm>
      </p:grpSpPr>
      <p:sp>
        <p:nvSpPr>
          <p:cNvPr id="140" name="Google Shape;140;p39"/>
          <p:cNvSpPr txBox="1"/>
          <p:nvPr>
            <p:ph type="title"/>
          </p:nvPr>
        </p:nvSpPr>
        <p:spPr>
          <a:xfrm>
            <a:off x="630238" y="274386"/>
            <a:ext cx="7886700" cy="99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39"/>
          <p:cNvSpPr txBox="1"/>
          <p:nvPr>
            <p:ph idx="1" type="body"/>
          </p:nvPr>
        </p:nvSpPr>
        <p:spPr>
          <a:xfrm>
            <a:off x="630239" y="1260900"/>
            <a:ext cx="3868800" cy="6186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999"/>
              </a:spcBef>
              <a:spcAft>
                <a:spcPts val="0"/>
              </a:spcAft>
              <a:buClr>
                <a:schemeClr val="dk1"/>
              </a:buClr>
              <a:buSzPts val="2398"/>
              <a:buNone/>
              <a:defRPr b="1" sz="2398"/>
            </a:lvl1pPr>
            <a:lvl2pPr indent="-228600" lvl="1" marL="914400" algn="l">
              <a:lnSpc>
                <a:spcPct val="90000"/>
              </a:lnSpc>
              <a:spcBef>
                <a:spcPts val="500"/>
              </a:spcBef>
              <a:spcAft>
                <a:spcPts val="0"/>
              </a:spcAft>
              <a:buClr>
                <a:schemeClr val="dk1"/>
              </a:buClr>
              <a:buSzPts val="1998"/>
              <a:buNone/>
              <a:defRPr b="1" sz="1998"/>
            </a:lvl2pPr>
            <a:lvl3pPr indent="-228600" lvl="2" marL="1371600" algn="l">
              <a:lnSpc>
                <a:spcPct val="90000"/>
              </a:lnSpc>
              <a:spcBef>
                <a:spcPts val="500"/>
              </a:spcBef>
              <a:spcAft>
                <a:spcPts val="0"/>
              </a:spcAft>
              <a:buClr>
                <a:schemeClr val="dk1"/>
              </a:buClr>
              <a:buSzPts val="1799"/>
              <a:buNone/>
              <a:defRPr b="1" sz="1799"/>
            </a:lvl3pPr>
            <a:lvl4pPr indent="-228600" lvl="3" marL="1828800" algn="l">
              <a:lnSpc>
                <a:spcPct val="90000"/>
              </a:lnSpc>
              <a:spcBef>
                <a:spcPts val="500"/>
              </a:spcBef>
              <a:spcAft>
                <a:spcPts val="0"/>
              </a:spcAft>
              <a:buClr>
                <a:schemeClr val="dk1"/>
              </a:buClr>
              <a:buSzPts val="1598"/>
              <a:buNone/>
              <a:defRPr b="1" sz="1598"/>
            </a:lvl4pPr>
            <a:lvl5pPr indent="-228600" lvl="4" marL="2286000" algn="l">
              <a:lnSpc>
                <a:spcPct val="90000"/>
              </a:lnSpc>
              <a:spcBef>
                <a:spcPts val="500"/>
              </a:spcBef>
              <a:spcAft>
                <a:spcPts val="0"/>
              </a:spcAft>
              <a:buClr>
                <a:schemeClr val="dk1"/>
              </a:buClr>
              <a:buSzPts val="1598"/>
              <a:buNone/>
              <a:defRPr b="1" sz="1598"/>
            </a:lvl5pPr>
            <a:lvl6pPr indent="-228600" lvl="5" marL="2743200" algn="l">
              <a:lnSpc>
                <a:spcPct val="90000"/>
              </a:lnSpc>
              <a:spcBef>
                <a:spcPts val="500"/>
              </a:spcBef>
              <a:spcAft>
                <a:spcPts val="0"/>
              </a:spcAft>
              <a:buClr>
                <a:schemeClr val="dk1"/>
              </a:buClr>
              <a:buSzPts val="1598"/>
              <a:buNone/>
              <a:defRPr b="1" sz="1598"/>
            </a:lvl6pPr>
            <a:lvl7pPr indent="-228600" lvl="6" marL="3200400" algn="l">
              <a:lnSpc>
                <a:spcPct val="90000"/>
              </a:lnSpc>
              <a:spcBef>
                <a:spcPts val="500"/>
              </a:spcBef>
              <a:spcAft>
                <a:spcPts val="0"/>
              </a:spcAft>
              <a:buClr>
                <a:schemeClr val="dk1"/>
              </a:buClr>
              <a:buSzPts val="1598"/>
              <a:buNone/>
              <a:defRPr b="1" sz="1598"/>
            </a:lvl7pPr>
            <a:lvl8pPr indent="-228600" lvl="7" marL="3657600" algn="l">
              <a:lnSpc>
                <a:spcPct val="90000"/>
              </a:lnSpc>
              <a:spcBef>
                <a:spcPts val="500"/>
              </a:spcBef>
              <a:spcAft>
                <a:spcPts val="0"/>
              </a:spcAft>
              <a:buClr>
                <a:schemeClr val="dk1"/>
              </a:buClr>
              <a:buSzPts val="1598"/>
              <a:buNone/>
              <a:defRPr b="1" sz="1598"/>
            </a:lvl8pPr>
            <a:lvl9pPr indent="-228600" lvl="8" marL="4114800" algn="l">
              <a:lnSpc>
                <a:spcPct val="90000"/>
              </a:lnSpc>
              <a:spcBef>
                <a:spcPts val="500"/>
              </a:spcBef>
              <a:spcAft>
                <a:spcPts val="0"/>
              </a:spcAft>
              <a:buClr>
                <a:schemeClr val="dk1"/>
              </a:buClr>
              <a:buSzPts val="1598"/>
              <a:buNone/>
              <a:defRPr b="1" sz="1598"/>
            </a:lvl9pPr>
          </a:lstStyle>
          <a:p/>
        </p:txBody>
      </p:sp>
      <p:sp>
        <p:nvSpPr>
          <p:cNvPr id="142" name="Google Shape;142;p39"/>
          <p:cNvSpPr txBox="1"/>
          <p:nvPr>
            <p:ph idx="2" type="body"/>
          </p:nvPr>
        </p:nvSpPr>
        <p:spPr>
          <a:xfrm>
            <a:off x="630239" y="1879453"/>
            <a:ext cx="3868800" cy="2762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99"/>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39"/>
          <p:cNvSpPr txBox="1"/>
          <p:nvPr>
            <p:ph idx="3" type="body"/>
          </p:nvPr>
        </p:nvSpPr>
        <p:spPr>
          <a:xfrm>
            <a:off x="4629150" y="1260900"/>
            <a:ext cx="3887700" cy="6186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999"/>
              </a:spcBef>
              <a:spcAft>
                <a:spcPts val="0"/>
              </a:spcAft>
              <a:buClr>
                <a:schemeClr val="dk1"/>
              </a:buClr>
              <a:buSzPts val="2398"/>
              <a:buNone/>
              <a:defRPr b="1" sz="2398"/>
            </a:lvl1pPr>
            <a:lvl2pPr indent="-228600" lvl="1" marL="914400" algn="l">
              <a:lnSpc>
                <a:spcPct val="90000"/>
              </a:lnSpc>
              <a:spcBef>
                <a:spcPts val="500"/>
              </a:spcBef>
              <a:spcAft>
                <a:spcPts val="0"/>
              </a:spcAft>
              <a:buClr>
                <a:schemeClr val="dk1"/>
              </a:buClr>
              <a:buSzPts val="1998"/>
              <a:buNone/>
              <a:defRPr b="1" sz="1998"/>
            </a:lvl2pPr>
            <a:lvl3pPr indent="-228600" lvl="2" marL="1371600" algn="l">
              <a:lnSpc>
                <a:spcPct val="90000"/>
              </a:lnSpc>
              <a:spcBef>
                <a:spcPts val="500"/>
              </a:spcBef>
              <a:spcAft>
                <a:spcPts val="0"/>
              </a:spcAft>
              <a:buClr>
                <a:schemeClr val="dk1"/>
              </a:buClr>
              <a:buSzPts val="1799"/>
              <a:buNone/>
              <a:defRPr b="1" sz="1799"/>
            </a:lvl3pPr>
            <a:lvl4pPr indent="-228600" lvl="3" marL="1828800" algn="l">
              <a:lnSpc>
                <a:spcPct val="90000"/>
              </a:lnSpc>
              <a:spcBef>
                <a:spcPts val="500"/>
              </a:spcBef>
              <a:spcAft>
                <a:spcPts val="0"/>
              </a:spcAft>
              <a:buClr>
                <a:schemeClr val="dk1"/>
              </a:buClr>
              <a:buSzPts val="1598"/>
              <a:buNone/>
              <a:defRPr b="1" sz="1598"/>
            </a:lvl4pPr>
            <a:lvl5pPr indent="-228600" lvl="4" marL="2286000" algn="l">
              <a:lnSpc>
                <a:spcPct val="90000"/>
              </a:lnSpc>
              <a:spcBef>
                <a:spcPts val="500"/>
              </a:spcBef>
              <a:spcAft>
                <a:spcPts val="0"/>
              </a:spcAft>
              <a:buClr>
                <a:schemeClr val="dk1"/>
              </a:buClr>
              <a:buSzPts val="1598"/>
              <a:buNone/>
              <a:defRPr b="1" sz="1598"/>
            </a:lvl5pPr>
            <a:lvl6pPr indent="-228600" lvl="5" marL="2743200" algn="l">
              <a:lnSpc>
                <a:spcPct val="90000"/>
              </a:lnSpc>
              <a:spcBef>
                <a:spcPts val="500"/>
              </a:spcBef>
              <a:spcAft>
                <a:spcPts val="0"/>
              </a:spcAft>
              <a:buClr>
                <a:schemeClr val="dk1"/>
              </a:buClr>
              <a:buSzPts val="1598"/>
              <a:buNone/>
              <a:defRPr b="1" sz="1598"/>
            </a:lvl6pPr>
            <a:lvl7pPr indent="-228600" lvl="6" marL="3200400" algn="l">
              <a:lnSpc>
                <a:spcPct val="90000"/>
              </a:lnSpc>
              <a:spcBef>
                <a:spcPts val="500"/>
              </a:spcBef>
              <a:spcAft>
                <a:spcPts val="0"/>
              </a:spcAft>
              <a:buClr>
                <a:schemeClr val="dk1"/>
              </a:buClr>
              <a:buSzPts val="1598"/>
              <a:buNone/>
              <a:defRPr b="1" sz="1598"/>
            </a:lvl7pPr>
            <a:lvl8pPr indent="-228600" lvl="7" marL="3657600" algn="l">
              <a:lnSpc>
                <a:spcPct val="90000"/>
              </a:lnSpc>
              <a:spcBef>
                <a:spcPts val="500"/>
              </a:spcBef>
              <a:spcAft>
                <a:spcPts val="0"/>
              </a:spcAft>
              <a:buClr>
                <a:schemeClr val="dk1"/>
              </a:buClr>
              <a:buSzPts val="1598"/>
              <a:buNone/>
              <a:defRPr b="1" sz="1598"/>
            </a:lvl8pPr>
            <a:lvl9pPr indent="-228600" lvl="8" marL="4114800" algn="l">
              <a:lnSpc>
                <a:spcPct val="90000"/>
              </a:lnSpc>
              <a:spcBef>
                <a:spcPts val="500"/>
              </a:spcBef>
              <a:spcAft>
                <a:spcPts val="0"/>
              </a:spcAft>
              <a:buClr>
                <a:schemeClr val="dk1"/>
              </a:buClr>
              <a:buSzPts val="1598"/>
              <a:buNone/>
              <a:defRPr b="1" sz="1598"/>
            </a:lvl9pPr>
          </a:lstStyle>
          <a:p/>
        </p:txBody>
      </p:sp>
      <p:sp>
        <p:nvSpPr>
          <p:cNvPr id="144" name="Google Shape;144;p39"/>
          <p:cNvSpPr txBox="1"/>
          <p:nvPr>
            <p:ph idx="4" type="body"/>
          </p:nvPr>
        </p:nvSpPr>
        <p:spPr>
          <a:xfrm>
            <a:off x="4629150" y="1879453"/>
            <a:ext cx="3887700" cy="2762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99"/>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39"/>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39"/>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39"/>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40"/>
          <p:cNvSpPr txBox="1"/>
          <p:nvPr>
            <p:ph type="title"/>
          </p:nvPr>
        </p:nvSpPr>
        <p:spPr>
          <a:xfrm>
            <a:off x="628650" y="274386"/>
            <a:ext cx="7886700" cy="99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40"/>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40"/>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40"/>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3" name="Shape 153"/>
        <p:cNvGrpSpPr/>
        <p:nvPr/>
      </p:nvGrpSpPr>
      <p:grpSpPr>
        <a:xfrm>
          <a:off x="0" y="0"/>
          <a:ext cx="0" cy="0"/>
          <a:chOff x="0" y="0"/>
          <a:chExt cx="0" cy="0"/>
        </a:xfrm>
      </p:grpSpPr>
      <p:sp>
        <p:nvSpPr>
          <p:cNvPr id="154" name="Google Shape;154;p41"/>
          <p:cNvSpPr txBox="1"/>
          <p:nvPr>
            <p:ph type="title"/>
          </p:nvPr>
        </p:nvSpPr>
        <p:spPr>
          <a:xfrm>
            <a:off x="630239" y="342584"/>
            <a:ext cx="2949600" cy="1200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7"/>
              <a:buFont typeface="Calibri"/>
              <a:buNone/>
              <a:defRPr sz="319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5" name="Google Shape;155;p41"/>
          <p:cNvSpPr txBox="1"/>
          <p:nvPr>
            <p:ph idx="1" type="body"/>
          </p:nvPr>
        </p:nvSpPr>
        <p:spPr>
          <a:xfrm>
            <a:off x="3887788" y="740679"/>
            <a:ext cx="4629300" cy="3655800"/>
          </a:xfrm>
          <a:prstGeom prst="rect">
            <a:avLst/>
          </a:prstGeom>
          <a:noFill/>
          <a:ln>
            <a:noFill/>
          </a:ln>
        </p:spPr>
        <p:txBody>
          <a:bodyPr anchorCtr="0" anchor="t" bIns="45700" lIns="91425" spcFirstLastPara="1" rIns="91425" wrap="square" tIns="45700">
            <a:normAutofit/>
          </a:bodyPr>
          <a:lstStyle>
            <a:lvl1pPr indent="-431609" lvl="0" marL="457200" algn="l">
              <a:lnSpc>
                <a:spcPct val="90000"/>
              </a:lnSpc>
              <a:spcBef>
                <a:spcPts val="999"/>
              </a:spcBef>
              <a:spcAft>
                <a:spcPts val="0"/>
              </a:spcAft>
              <a:buClr>
                <a:schemeClr val="dk1"/>
              </a:buClr>
              <a:buSzPts val="3197"/>
              <a:buChar char="•"/>
              <a:defRPr sz="3197"/>
            </a:lvl1pPr>
            <a:lvl2pPr indent="-406272" lvl="1" marL="914400" algn="l">
              <a:lnSpc>
                <a:spcPct val="90000"/>
              </a:lnSpc>
              <a:spcBef>
                <a:spcPts val="500"/>
              </a:spcBef>
              <a:spcAft>
                <a:spcPts val="0"/>
              </a:spcAft>
              <a:buClr>
                <a:schemeClr val="dk1"/>
              </a:buClr>
              <a:buSzPts val="2798"/>
              <a:buChar char="•"/>
              <a:defRPr sz="2798"/>
            </a:lvl2pPr>
            <a:lvl3pPr indent="-380872" lvl="2" marL="1371600" algn="l">
              <a:lnSpc>
                <a:spcPct val="90000"/>
              </a:lnSpc>
              <a:spcBef>
                <a:spcPts val="500"/>
              </a:spcBef>
              <a:spcAft>
                <a:spcPts val="0"/>
              </a:spcAft>
              <a:buClr>
                <a:schemeClr val="dk1"/>
              </a:buClr>
              <a:buSzPts val="2398"/>
              <a:buChar char="•"/>
              <a:defRPr sz="2398"/>
            </a:lvl3pPr>
            <a:lvl4pPr indent="-355472" lvl="3" marL="1828800" algn="l">
              <a:lnSpc>
                <a:spcPct val="90000"/>
              </a:lnSpc>
              <a:spcBef>
                <a:spcPts val="500"/>
              </a:spcBef>
              <a:spcAft>
                <a:spcPts val="0"/>
              </a:spcAft>
              <a:buClr>
                <a:schemeClr val="dk1"/>
              </a:buClr>
              <a:buSzPts val="1998"/>
              <a:buChar char="•"/>
              <a:defRPr sz="1998"/>
            </a:lvl4pPr>
            <a:lvl5pPr indent="-355473" lvl="4" marL="2286000" algn="l">
              <a:lnSpc>
                <a:spcPct val="90000"/>
              </a:lnSpc>
              <a:spcBef>
                <a:spcPts val="500"/>
              </a:spcBef>
              <a:spcAft>
                <a:spcPts val="0"/>
              </a:spcAft>
              <a:buClr>
                <a:schemeClr val="dk1"/>
              </a:buClr>
              <a:buSzPts val="1998"/>
              <a:buChar char="•"/>
              <a:defRPr sz="1998"/>
            </a:lvl5pPr>
            <a:lvl6pPr indent="-355473" lvl="5" marL="2743200" algn="l">
              <a:lnSpc>
                <a:spcPct val="90000"/>
              </a:lnSpc>
              <a:spcBef>
                <a:spcPts val="500"/>
              </a:spcBef>
              <a:spcAft>
                <a:spcPts val="0"/>
              </a:spcAft>
              <a:buClr>
                <a:schemeClr val="dk1"/>
              </a:buClr>
              <a:buSzPts val="1998"/>
              <a:buChar char="•"/>
              <a:defRPr sz="1998"/>
            </a:lvl6pPr>
            <a:lvl7pPr indent="-355473" lvl="6" marL="3200400" algn="l">
              <a:lnSpc>
                <a:spcPct val="90000"/>
              </a:lnSpc>
              <a:spcBef>
                <a:spcPts val="500"/>
              </a:spcBef>
              <a:spcAft>
                <a:spcPts val="0"/>
              </a:spcAft>
              <a:buClr>
                <a:schemeClr val="dk1"/>
              </a:buClr>
              <a:buSzPts val="1998"/>
              <a:buChar char="•"/>
              <a:defRPr sz="1998"/>
            </a:lvl7pPr>
            <a:lvl8pPr indent="-355472" lvl="7" marL="3657600" algn="l">
              <a:lnSpc>
                <a:spcPct val="90000"/>
              </a:lnSpc>
              <a:spcBef>
                <a:spcPts val="500"/>
              </a:spcBef>
              <a:spcAft>
                <a:spcPts val="0"/>
              </a:spcAft>
              <a:buClr>
                <a:schemeClr val="dk1"/>
              </a:buClr>
              <a:buSzPts val="1998"/>
              <a:buChar char="•"/>
              <a:defRPr sz="1998"/>
            </a:lvl8pPr>
            <a:lvl9pPr indent="-355472" lvl="8" marL="4114800" algn="l">
              <a:lnSpc>
                <a:spcPct val="90000"/>
              </a:lnSpc>
              <a:spcBef>
                <a:spcPts val="500"/>
              </a:spcBef>
              <a:spcAft>
                <a:spcPts val="0"/>
              </a:spcAft>
              <a:buClr>
                <a:schemeClr val="dk1"/>
              </a:buClr>
              <a:buSzPts val="1998"/>
              <a:buChar char="•"/>
              <a:defRPr sz="1998"/>
            </a:lvl9pPr>
          </a:lstStyle>
          <a:p/>
        </p:txBody>
      </p:sp>
      <p:sp>
        <p:nvSpPr>
          <p:cNvPr id="156" name="Google Shape;156;p41"/>
          <p:cNvSpPr txBox="1"/>
          <p:nvPr>
            <p:ph idx="2" type="body"/>
          </p:nvPr>
        </p:nvSpPr>
        <p:spPr>
          <a:xfrm>
            <a:off x="630239" y="1543214"/>
            <a:ext cx="2949600" cy="2858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999"/>
              </a:spcBef>
              <a:spcAft>
                <a:spcPts val="0"/>
              </a:spcAft>
              <a:buClr>
                <a:schemeClr val="dk1"/>
              </a:buClr>
              <a:buSzPts val="1598"/>
              <a:buNone/>
              <a:defRPr sz="1598"/>
            </a:lvl1pPr>
            <a:lvl2pPr indent="-228600" lvl="1" marL="914400" algn="l">
              <a:lnSpc>
                <a:spcPct val="90000"/>
              </a:lnSpc>
              <a:spcBef>
                <a:spcPts val="500"/>
              </a:spcBef>
              <a:spcAft>
                <a:spcPts val="0"/>
              </a:spcAft>
              <a:buClr>
                <a:schemeClr val="dk1"/>
              </a:buClr>
              <a:buSzPts val="1399"/>
              <a:buNone/>
              <a:defRPr sz="1399"/>
            </a:lvl2pPr>
            <a:lvl3pPr indent="-228600" lvl="2" marL="1371600" algn="l">
              <a:lnSpc>
                <a:spcPct val="90000"/>
              </a:lnSpc>
              <a:spcBef>
                <a:spcPts val="500"/>
              </a:spcBef>
              <a:spcAft>
                <a:spcPts val="0"/>
              </a:spcAft>
              <a:buClr>
                <a:schemeClr val="dk1"/>
              </a:buClr>
              <a:buSzPts val="1199"/>
              <a:buNone/>
              <a:defRPr sz="1199"/>
            </a:lvl3pPr>
            <a:lvl4pPr indent="-228600" lvl="3" marL="1828800" algn="l">
              <a:lnSpc>
                <a:spcPct val="90000"/>
              </a:lnSpc>
              <a:spcBef>
                <a:spcPts val="500"/>
              </a:spcBef>
              <a:spcAft>
                <a:spcPts val="0"/>
              </a:spcAft>
              <a:buClr>
                <a:schemeClr val="dk1"/>
              </a:buClr>
              <a:buSzPts val="999"/>
              <a:buNone/>
              <a:defRPr sz="999"/>
            </a:lvl4pPr>
            <a:lvl5pPr indent="-228600" lvl="4" marL="2286000" algn="l">
              <a:lnSpc>
                <a:spcPct val="90000"/>
              </a:lnSpc>
              <a:spcBef>
                <a:spcPts val="500"/>
              </a:spcBef>
              <a:spcAft>
                <a:spcPts val="0"/>
              </a:spcAft>
              <a:buClr>
                <a:schemeClr val="dk1"/>
              </a:buClr>
              <a:buSzPts val="999"/>
              <a:buNone/>
              <a:defRPr sz="999"/>
            </a:lvl5pPr>
            <a:lvl6pPr indent="-228600" lvl="5" marL="2743200" algn="l">
              <a:lnSpc>
                <a:spcPct val="90000"/>
              </a:lnSpc>
              <a:spcBef>
                <a:spcPts val="500"/>
              </a:spcBef>
              <a:spcAft>
                <a:spcPts val="0"/>
              </a:spcAft>
              <a:buClr>
                <a:schemeClr val="dk1"/>
              </a:buClr>
              <a:buSzPts val="999"/>
              <a:buNone/>
              <a:defRPr sz="999"/>
            </a:lvl6pPr>
            <a:lvl7pPr indent="-228600" lvl="6" marL="3200400" algn="l">
              <a:lnSpc>
                <a:spcPct val="90000"/>
              </a:lnSpc>
              <a:spcBef>
                <a:spcPts val="500"/>
              </a:spcBef>
              <a:spcAft>
                <a:spcPts val="0"/>
              </a:spcAft>
              <a:buClr>
                <a:schemeClr val="dk1"/>
              </a:buClr>
              <a:buSzPts val="999"/>
              <a:buNone/>
              <a:defRPr sz="999"/>
            </a:lvl7pPr>
            <a:lvl8pPr indent="-228600" lvl="7" marL="3657600" algn="l">
              <a:lnSpc>
                <a:spcPct val="90000"/>
              </a:lnSpc>
              <a:spcBef>
                <a:spcPts val="500"/>
              </a:spcBef>
              <a:spcAft>
                <a:spcPts val="0"/>
              </a:spcAft>
              <a:buClr>
                <a:schemeClr val="dk1"/>
              </a:buClr>
              <a:buSzPts val="999"/>
              <a:buNone/>
              <a:defRPr sz="999"/>
            </a:lvl8pPr>
            <a:lvl9pPr indent="-228600" lvl="8" marL="4114800" algn="l">
              <a:lnSpc>
                <a:spcPct val="90000"/>
              </a:lnSpc>
              <a:spcBef>
                <a:spcPts val="500"/>
              </a:spcBef>
              <a:spcAft>
                <a:spcPts val="0"/>
              </a:spcAft>
              <a:buClr>
                <a:schemeClr val="dk1"/>
              </a:buClr>
              <a:buSzPts val="999"/>
              <a:buNone/>
              <a:defRPr sz="999"/>
            </a:lvl9pPr>
          </a:lstStyle>
          <a:p/>
        </p:txBody>
      </p:sp>
      <p:sp>
        <p:nvSpPr>
          <p:cNvPr id="157" name="Google Shape;157;p41"/>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8" name="Google Shape;158;p41"/>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41"/>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0" name="Shape 160"/>
        <p:cNvGrpSpPr/>
        <p:nvPr/>
      </p:nvGrpSpPr>
      <p:grpSpPr>
        <a:xfrm>
          <a:off x="0" y="0"/>
          <a:ext cx="0" cy="0"/>
          <a:chOff x="0" y="0"/>
          <a:chExt cx="0" cy="0"/>
        </a:xfrm>
      </p:grpSpPr>
      <p:sp>
        <p:nvSpPr>
          <p:cNvPr id="161" name="Google Shape;161;p42"/>
          <p:cNvSpPr txBox="1"/>
          <p:nvPr>
            <p:ph type="title"/>
          </p:nvPr>
        </p:nvSpPr>
        <p:spPr>
          <a:xfrm>
            <a:off x="630239" y="342584"/>
            <a:ext cx="2949600" cy="1200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197"/>
              <a:buFont typeface="Calibri"/>
              <a:buNone/>
              <a:defRPr sz="319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2" name="Google Shape;162;p42"/>
          <p:cNvSpPr/>
          <p:nvPr>
            <p:ph idx="2" type="pic"/>
          </p:nvPr>
        </p:nvSpPr>
        <p:spPr>
          <a:xfrm>
            <a:off x="3887788" y="740679"/>
            <a:ext cx="4629300" cy="3655800"/>
          </a:xfrm>
          <a:prstGeom prst="rect">
            <a:avLst/>
          </a:prstGeom>
          <a:noFill/>
          <a:ln>
            <a:noFill/>
          </a:ln>
        </p:spPr>
      </p:sp>
      <p:sp>
        <p:nvSpPr>
          <p:cNvPr id="163" name="Google Shape;163;p42"/>
          <p:cNvSpPr txBox="1"/>
          <p:nvPr>
            <p:ph idx="1" type="body"/>
          </p:nvPr>
        </p:nvSpPr>
        <p:spPr>
          <a:xfrm>
            <a:off x="630239" y="1543214"/>
            <a:ext cx="2949600" cy="28581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999"/>
              </a:spcBef>
              <a:spcAft>
                <a:spcPts val="0"/>
              </a:spcAft>
              <a:buClr>
                <a:schemeClr val="dk1"/>
              </a:buClr>
              <a:buSzPts val="1598"/>
              <a:buNone/>
              <a:defRPr sz="1598"/>
            </a:lvl1pPr>
            <a:lvl2pPr indent="-228600" lvl="1" marL="914400" algn="l">
              <a:lnSpc>
                <a:spcPct val="90000"/>
              </a:lnSpc>
              <a:spcBef>
                <a:spcPts val="500"/>
              </a:spcBef>
              <a:spcAft>
                <a:spcPts val="0"/>
              </a:spcAft>
              <a:buClr>
                <a:schemeClr val="dk1"/>
              </a:buClr>
              <a:buSzPts val="1399"/>
              <a:buNone/>
              <a:defRPr sz="1399"/>
            </a:lvl2pPr>
            <a:lvl3pPr indent="-228600" lvl="2" marL="1371600" algn="l">
              <a:lnSpc>
                <a:spcPct val="90000"/>
              </a:lnSpc>
              <a:spcBef>
                <a:spcPts val="500"/>
              </a:spcBef>
              <a:spcAft>
                <a:spcPts val="0"/>
              </a:spcAft>
              <a:buClr>
                <a:schemeClr val="dk1"/>
              </a:buClr>
              <a:buSzPts val="1199"/>
              <a:buNone/>
              <a:defRPr sz="1199"/>
            </a:lvl3pPr>
            <a:lvl4pPr indent="-228600" lvl="3" marL="1828800" algn="l">
              <a:lnSpc>
                <a:spcPct val="90000"/>
              </a:lnSpc>
              <a:spcBef>
                <a:spcPts val="500"/>
              </a:spcBef>
              <a:spcAft>
                <a:spcPts val="0"/>
              </a:spcAft>
              <a:buClr>
                <a:schemeClr val="dk1"/>
              </a:buClr>
              <a:buSzPts val="999"/>
              <a:buNone/>
              <a:defRPr sz="999"/>
            </a:lvl4pPr>
            <a:lvl5pPr indent="-228600" lvl="4" marL="2286000" algn="l">
              <a:lnSpc>
                <a:spcPct val="90000"/>
              </a:lnSpc>
              <a:spcBef>
                <a:spcPts val="500"/>
              </a:spcBef>
              <a:spcAft>
                <a:spcPts val="0"/>
              </a:spcAft>
              <a:buClr>
                <a:schemeClr val="dk1"/>
              </a:buClr>
              <a:buSzPts val="999"/>
              <a:buNone/>
              <a:defRPr sz="999"/>
            </a:lvl5pPr>
            <a:lvl6pPr indent="-228600" lvl="5" marL="2743200" algn="l">
              <a:lnSpc>
                <a:spcPct val="90000"/>
              </a:lnSpc>
              <a:spcBef>
                <a:spcPts val="500"/>
              </a:spcBef>
              <a:spcAft>
                <a:spcPts val="0"/>
              </a:spcAft>
              <a:buClr>
                <a:schemeClr val="dk1"/>
              </a:buClr>
              <a:buSzPts val="999"/>
              <a:buNone/>
              <a:defRPr sz="999"/>
            </a:lvl6pPr>
            <a:lvl7pPr indent="-228600" lvl="6" marL="3200400" algn="l">
              <a:lnSpc>
                <a:spcPct val="90000"/>
              </a:lnSpc>
              <a:spcBef>
                <a:spcPts val="500"/>
              </a:spcBef>
              <a:spcAft>
                <a:spcPts val="0"/>
              </a:spcAft>
              <a:buClr>
                <a:schemeClr val="dk1"/>
              </a:buClr>
              <a:buSzPts val="999"/>
              <a:buNone/>
              <a:defRPr sz="999"/>
            </a:lvl7pPr>
            <a:lvl8pPr indent="-228600" lvl="7" marL="3657600" algn="l">
              <a:lnSpc>
                <a:spcPct val="90000"/>
              </a:lnSpc>
              <a:spcBef>
                <a:spcPts val="500"/>
              </a:spcBef>
              <a:spcAft>
                <a:spcPts val="0"/>
              </a:spcAft>
              <a:buClr>
                <a:schemeClr val="dk1"/>
              </a:buClr>
              <a:buSzPts val="999"/>
              <a:buNone/>
              <a:defRPr sz="999"/>
            </a:lvl8pPr>
            <a:lvl9pPr indent="-228600" lvl="8" marL="4114800" algn="l">
              <a:lnSpc>
                <a:spcPct val="90000"/>
              </a:lnSpc>
              <a:spcBef>
                <a:spcPts val="500"/>
              </a:spcBef>
              <a:spcAft>
                <a:spcPts val="0"/>
              </a:spcAft>
              <a:buClr>
                <a:schemeClr val="dk1"/>
              </a:buClr>
              <a:buSzPts val="999"/>
              <a:buNone/>
              <a:defRPr sz="999"/>
            </a:lvl9pPr>
          </a:lstStyle>
          <a:p/>
        </p:txBody>
      </p:sp>
      <p:sp>
        <p:nvSpPr>
          <p:cNvPr id="164" name="Google Shape;164;p42"/>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p42"/>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42"/>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7" name="Shape 167"/>
        <p:cNvGrpSpPr/>
        <p:nvPr/>
      </p:nvGrpSpPr>
      <p:grpSpPr>
        <a:xfrm>
          <a:off x="0" y="0"/>
          <a:ext cx="0" cy="0"/>
          <a:chOff x="0" y="0"/>
          <a:chExt cx="0" cy="0"/>
        </a:xfrm>
      </p:grpSpPr>
      <p:sp>
        <p:nvSpPr>
          <p:cNvPr id="168" name="Google Shape;168;p43"/>
          <p:cNvSpPr txBox="1"/>
          <p:nvPr>
            <p:ph type="title"/>
          </p:nvPr>
        </p:nvSpPr>
        <p:spPr>
          <a:xfrm>
            <a:off x="628650" y="274386"/>
            <a:ext cx="7886700" cy="993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43"/>
          <p:cNvSpPr txBox="1"/>
          <p:nvPr>
            <p:ph idx="1" type="body"/>
          </p:nvPr>
        </p:nvSpPr>
        <p:spPr>
          <a:xfrm rot="5400000">
            <a:off x="2940000" y="-942600"/>
            <a:ext cx="32640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99"/>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43"/>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43"/>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43"/>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3" name="Shape 173"/>
        <p:cNvGrpSpPr/>
        <p:nvPr/>
      </p:nvGrpSpPr>
      <p:grpSpPr>
        <a:xfrm>
          <a:off x="0" y="0"/>
          <a:ext cx="0" cy="0"/>
          <a:chOff x="0" y="0"/>
          <a:chExt cx="0" cy="0"/>
        </a:xfrm>
      </p:grpSpPr>
      <p:sp>
        <p:nvSpPr>
          <p:cNvPr id="174" name="Google Shape;174;p44"/>
          <p:cNvSpPr txBox="1"/>
          <p:nvPr>
            <p:ph type="title"/>
          </p:nvPr>
        </p:nvSpPr>
        <p:spPr>
          <a:xfrm rot="5400000">
            <a:off x="5350201" y="1467935"/>
            <a:ext cx="43587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44"/>
          <p:cNvSpPr txBox="1"/>
          <p:nvPr>
            <p:ph idx="1" type="body"/>
          </p:nvPr>
        </p:nvSpPr>
        <p:spPr>
          <a:xfrm rot="5400000">
            <a:off x="1330576" y="-427615"/>
            <a:ext cx="4358700" cy="5762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99"/>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44"/>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44"/>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44"/>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5" name="Shape 185"/>
        <p:cNvGrpSpPr/>
        <p:nvPr/>
      </p:nvGrpSpPr>
      <p:grpSpPr>
        <a:xfrm>
          <a:off x="0" y="0"/>
          <a:ext cx="0" cy="0"/>
          <a:chOff x="0" y="0"/>
          <a:chExt cx="0" cy="0"/>
        </a:xfrm>
      </p:grpSpPr>
      <p:sp>
        <p:nvSpPr>
          <p:cNvPr id="186" name="Google Shape;186;p46"/>
          <p:cNvSpPr txBox="1"/>
          <p:nvPr>
            <p:ph type="ctrTitle"/>
          </p:nvPr>
        </p:nvSpPr>
        <p:spPr>
          <a:xfrm>
            <a:off x="1143000" y="841775"/>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46"/>
          <p:cNvSpPr txBox="1"/>
          <p:nvPr>
            <p:ph idx="1" type="subTitle"/>
          </p:nvPr>
        </p:nvSpPr>
        <p:spPr>
          <a:xfrm>
            <a:off x="1143000" y="2701535"/>
            <a:ext cx="6858000" cy="1241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88" name="Google Shape;188;p46"/>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46"/>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46"/>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1" name="Shape 191"/>
        <p:cNvGrpSpPr/>
        <p:nvPr/>
      </p:nvGrpSpPr>
      <p:grpSpPr>
        <a:xfrm>
          <a:off x="0" y="0"/>
          <a:ext cx="0" cy="0"/>
          <a:chOff x="0" y="0"/>
          <a:chExt cx="0" cy="0"/>
        </a:xfrm>
      </p:grpSpPr>
      <p:sp>
        <p:nvSpPr>
          <p:cNvPr id="192" name="Google Shape;192;p47"/>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3" name="Google Shape;193;p47"/>
          <p:cNvSpPr txBox="1"/>
          <p:nvPr>
            <p:ph idx="1" type="body"/>
          </p:nvPr>
        </p:nvSpPr>
        <p:spPr>
          <a:xfrm>
            <a:off x="628650" y="1369222"/>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94" name="Google Shape;194;p47"/>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47"/>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47"/>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7" name="Shape 197"/>
        <p:cNvGrpSpPr/>
        <p:nvPr/>
      </p:nvGrpSpPr>
      <p:grpSpPr>
        <a:xfrm>
          <a:off x="0" y="0"/>
          <a:ext cx="0" cy="0"/>
          <a:chOff x="0" y="0"/>
          <a:chExt cx="0" cy="0"/>
        </a:xfrm>
      </p:grpSpPr>
      <p:sp>
        <p:nvSpPr>
          <p:cNvPr id="198" name="Google Shape;198;p48"/>
          <p:cNvSpPr txBox="1"/>
          <p:nvPr>
            <p:ph type="title"/>
          </p:nvPr>
        </p:nvSpPr>
        <p:spPr>
          <a:xfrm>
            <a:off x="623888" y="1282307"/>
            <a:ext cx="7886700" cy="21393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48"/>
          <p:cNvSpPr txBox="1"/>
          <p:nvPr>
            <p:ph idx="1" type="body"/>
          </p:nvPr>
        </p:nvSpPr>
        <p:spPr>
          <a:xfrm>
            <a:off x="623888" y="3442106"/>
            <a:ext cx="7886700" cy="1125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00" name="Google Shape;200;p48"/>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48"/>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48"/>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03" name="Shape 203"/>
        <p:cNvGrpSpPr/>
        <p:nvPr/>
      </p:nvGrpSpPr>
      <p:grpSpPr>
        <a:xfrm>
          <a:off x="0" y="0"/>
          <a:ext cx="0" cy="0"/>
          <a:chOff x="0" y="0"/>
          <a:chExt cx="0" cy="0"/>
        </a:xfrm>
      </p:grpSpPr>
      <p:sp>
        <p:nvSpPr>
          <p:cNvPr id="204" name="Google Shape;204;p49"/>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49"/>
          <p:cNvSpPr txBox="1"/>
          <p:nvPr>
            <p:ph idx="1" type="body"/>
          </p:nvPr>
        </p:nvSpPr>
        <p:spPr>
          <a:xfrm>
            <a:off x="628650" y="1369222"/>
            <a:ext cx="38862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6" name="Google Shape;206;p49"/>
          <p:cNvSpPr txBox="1"/>
          <p:nvPr>
            <p:ph idx="2" type="body"/>
          </p:nvPr>
        </p:nvSpPr>
        <p:spPr>
          <a:xfrm>
            <a:off x="4629150" y="1369222"/>
            <a:ext cx="38862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07" name="Google Shape;207;p49"/>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49"/>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49"/>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0" name="Shape 210"/>
        <p:cNvGrpSpPr/>
        <p:nvPr/>
      </p:nvGrpSpPr>
      <p:grpSpPr>
        <a:xfrm>
          <a:off x="0" y="0"/>
          <a:ext cx="0" cy="0"/>
          <a:chOff x="0" y="0"/>
          <a:chExt cx="0" cy="0"/>
        </a:xfrm>
      </p:grpSpPr>
      <p:sp>
        <p:nvSpPr>
          <p:cNvPr id="211" name="Google Shape;211;p50"/>
          <p:cNvSpPr txBox="1"/>
          <p:nvPr>
            <p:ph type="title"/>
          </p:nvPr>
        </p:nvSpPr>
        <p:spPr>
          <a:xfrm>
            <a:off x="629841" y="273845"/>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50"/>
          <p:cNvSpPr txBox="1"/>
          <p:nvPr>
            <p:ph idx="1" type="body"/>
          </p:nvPr>
        </p:nvSpPr>
        <p:spPr>
          <a:xfrm>
            <a:off x="629842" y="1260876"/>
            <a:ext cx="3868200" cy="618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13" name="Google Shape;213;p50"/>
          <p:cNvSpPr txBox="1"/>
          <p:nvPr>
            <p:ph idx="2" type="body"/>
          </p:nvPr>
        </p:nvSpPr>
        <p:spPr>
          <a:xfrm>
            <a:off x="629842" y="1878811"/>
            <a:ext cx="3868200" cy="2763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4" name="Google Shape;214;p50"/>
          <p:cNvSpPr txBox="1"/>
          <p:nvPr>
            <p:ph idx="3" type="body"/>
          </p:nvPr>
        </p:nvSpPr>
        <p:spPr>
          <a:xfrm>
            <a:off x="4629150" y="1260876"/>
            <a:ext cx="3887400" cy="618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15" name="Google Shape;215;p50"/>
          <p:cNvSpPr txBox="1"/>
          <p:nvPr>
            <p:ph idx="4" type="body"/>
          </p:nvPr>
        </p:nvSpPr>
        <p:spPr>
          <a:xfrm>
            <a:off x="4629150" y="1878811"/>
            <a:ext cx="3887400" cy="2763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16" name="Google Shape;216;p50"/>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50"/>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50"/>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9" name="Shape 219"/>
        <p:cNvGrpSpPr/>
        <p:nvPr/>
      </p:nvGrpSpPr>
      <p:grpSpPr>
        <a:xfrm>
          <a:off x="0" y="0"/>
          <a:ext cx="0" cy="0"/>
          <a:chOff x="0" y="0"/>
          <a:chExt cx="0" cy="0"/>
        </a:xfrm>
      </p:grpSpPr>
      <p:sp>
        <p:nvSpPr>
          <p:cNvPr id="220" name="Google Shape;220;p51"/>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51"/>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51"/>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51"/>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4" name="Shape 224"/>
        <p:cNvGrpSpPr/>
        <p:nvPr/>
      </p:nvGrpSpPr>
      <p:grpSpPr>
        <a:xfrm>
          <a:off x="0" y="0"/>
          <a:ext cx="0" cy="0"/>
          <a:chOff x="0" y="0"/>
          <a:chExt cx="0" cy="0"/>
        </a:xfrm>
      </p:grpSpPr>
      <p:sp>
        <p:nvSpPr>
          <p:cNvPr id="225" name="Google Shape;225;p52"/>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52"/>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52"/>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8" name="Shape 228"/>
        <p:cNvGrpSpPr/>
        <p:nvPr/>
      </p:nvGrpSpPr>
      <p:grpSpPr>
        <a:xfrm>
          <a:off x="0" y="0"/>
          <a:ext cx="0" cy="0"/>
          <a:chOff x="0" y="0"/>
          <a:chExt cx="0" cy="0"/>
        </a:xfrm>
      </p:grpSpPr>
      <p:sp>
        <p:nvSpPr>
          <p:cNvPr id="229" name="Google Shape;229;p53"/>
          <p:cNvSpPr txBox="1"/>
          <p:nvPr>
            <p:ph type="title"/>
          </p:nvPr>
        </p:nvSpPr>
        <p:spPr>
          <a:xfrm>
            <a:off x="629841" y="342901"/>
            <a:ext cx="2949300" cy="1200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0" name="Google Shape;230;p53"/>
          <p:cNvSpPr txBox="1"/>
          <p:nvPr>
            <p:ph idx="1" type="body"/>
          </p:nvPr>
        </p:nvSpPr>
        <p:spPr>
          <a:xfrm>
            <a:off x="3887391" y="740571"/>
            <a:ext cx="4629300" cy="36552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31" name="Google Shape;231;p53"/>
          <p:cNvSpPr txBox="1"/>
          <p:nvPr>
            <p:ph idx="2" type="body"/>
          </p:nvPr>
        </p:nvSpPr>
        <p:spPr>
          <a:xfrm>
            <a:off x="629841" y="1543054"/>
            <a:ext cx="2949300" cy="2858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32" name="Google Shape;232;p53"/>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53"/>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53"/>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5" name="Shape 235"/>
        <p:cNvGrpSpPr/>
        <p:nvPr/>
      </p:nvGrpSpPr>
      <p:grpSpPr>
        <a:xfrm>
          <a:off x="0" y="0"/>
          <a:ext cx="0" cy="0"/>
          <a:chOff x="0" y="0"/>
          <a:chExt cx="0" cy="0"/>
        </a:xfrm>
      </p:grpSpPr>
      <p:sp>
        <p:nvSpPr>
          <p:cNvPr id="236" name="Google Shape;236;p54"/>
          <p:cNvSpPr txBox="1"/>
          <p:nvPr>
            <p:ph type="title"/>
          </p:nvPr>
        </p:nvSpPr>
        <p:spPr>
          <a:xfrm>
            <a:off x="629841" y="342901"/>
            <a:ext cx="2949300" cy="1200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54"/>
          <p:cNvSpPr/>
          <p:nvPr>
            <p:ph idx="2" type="pic"/>
          </p:nvPr>
        </p:nvSpPr>
        <p:spPr>
          <a:xfrm>
            <a:off x="3887391" y="740571"/>
            <a:ext cx="4629300" cy="3655200"/>
          </a:xfrm>
          <a:prstGeom prst="rect">
            <a:avLst/>
          </a:prstGeom>
          <a:noFill/>
          <a:ln>
            <a:noFill/>
          </a:ln>
        </p:spPr>
      </p:sp>
      <p:sp>
        <p:nvSpPr>
          <p:cNvPr id="238" name="Google Shape;238;p54"/>
          <p:cNvSpPr txBox="1"/>
          <p:nvPr>
            <p:ph idx="1" type="body"/>
          </p:nvPr>
        </p:nvSpPr>
        <p:spPr>
          <a:xfrm>
            <a:off x="629841" y="1543054"/>
            <a:ext cx="2949300" cy="2858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39" name="Google Shape;239;p54"/>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54"/>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54"/>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2" name="Shape 242"/>
        <p:cNvGrpSpPr/>
        <p:nvPr/>
      </p:nvGrpSpPr>
      <p:grpSpPr>
        <a:xfrm>
          <a:off x="0" y="0"/>
          <a:ext cx="0" cy="0"/>
          <a:chOff x="0" y="0"/>
          <a:chExt cx="0" cy="0"/>
        </a:xfrm>
      </p:grpSpPr>
      <p:sp>
        <p:nvSpPr>
          <p:cNvPr id="243" name="Google Shape;243;p55"/>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4" name="Google Shape;244;p55"/>
          <p:cNvSpPr txBox="1"/>
          <p:nvPr>
            <p:ph idx="1" type="body"/>
          </p:nvPr>
        </p:nvSpPr>
        <p:spPr>
          <a:xfrm rot="5400000">
            <a:off x="2940300" y="-942428"/>
            <a:ext cx="32634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5" name="Google Shape;245;p55"/>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55"/>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55"/>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8" name="Shape 248"/>
        <p:cNvGrpSpPr/>
        <p:nvPr/>
      </p:nvGrpSpPr>
      <p:grpSpPr>
        <a:xfrm>
          <a:off x="0" y="0"/>
          <a:ext cx="0" cy="0"/>
          <a:chOff x="0" y="0"/>
          <a:chExt cx="0" cy="0"/>
        </a:xfrm>
      </p:grpSpPr>
      <p:sp>
        <p:nvSpPr>
          <p:cNvPr id="249" name="Google Shape;249;p56"/>
          <p:cNvSpPr txBox="1"/>
          <p:nvPr>
            <p:ph type="title"/>
          </p:nvPr>
        </p:nvSpPr>
        <p:spPr>
          <a:xfrm rot="5400000">
            <a:off x="5350050" y="1467544"/>
            <a:ext cx="43590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56"/>
          <p:cNvSpPr txBox="1"/>
          <p:nvPr>
            <p:ph idx="1" type="body"/>
          </p:nvPr>
        </p:nvSpPr>
        <p:spPr>
          <a:xfrm rot="5400000">
            <a:off x="1349475" y="-447056"/>
            <a:ext cx="43590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1" name="Google Shape;251;p56"/>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p56"/>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56"/>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58" name="Shape 258"/>
        <p:cNvGrpSpPr/>
        <p:nvPr/>
      </p:nvGrpSpPr>
      <p:grpSpPr>
        <a:xfrm>
          <a:off x="0" y="0"/>
          <a:ext cx="0" cy="0"/>
          <a:chOff x="0" y="0"/>
          <a:chExt cx="0" cy="0"/>
        </a:xfrm>
      </p:grpSpPr>
      <p:sp>
        <p:nvSpPr>
          <p:cNvPr id="259" name="Google Shape;259;p58"/>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Arial"/>
              <a:buChar char="•"/>
              <a:defRPr sz="2800"/>
            </a:lvl1pPr>
            <a:lvl2pPr indent="-381000" lvl="1" marL="914400" algn="l">
              <a:lnSpc>
                <a:spcPct val="100000"/>
              </a:lnSpc>
              <a:spcBef>
                <a:spcPts val="480"/>
              </a:spcBef>
              <a:spcAft>
                <a:spcPts val="0"/>
              </a:spcAft>
              <a:buClr>
                <a:schemeClr val="dk1"/>
              </a:buClr>
              <a:buSzPts val="2400"/>
              <a:buFont typeface="Arial"/>
              <a:buChar char="–"/>
              <a:defRPr sz="2400"/>
            </a:lvl2pPr>
            <a:lvl3pPr indent="-355600" lvl="2" marL="1371600" algn="l">
              <a:lnSpc>
                <a:spcPct val="100000"/>
              </a:lnSpc>
              <a:spcBef>
                <a:spcPts val="400"/>
              </a:spcBef>
              <a:spcAft>
                <a:spcPts val="0"/>
              </a:spcAft>
              <a:buClr>
                <a:schemeClr val="dk1"/>
              </a:buClr>
              <a:buSzPts val="2000"/>
              <a:buFont typeface="Arial"/>
              <a:buChar char="•"/>
              <a:defRPr sz="2000"/>
            </a:lvl3pPr>
            <a:lvl4pPr indent="-228600" lvl="3" marL="1828800" algn="l">
              <a:lnSpc>
                <a:spcPct val="100000"/>
              </a:lnSpc>
              <a:spcBef>
                <a:spcPts val="360"/>
              </a:spcBef>
              <a:spcAft>
                <a:spcPts val="0"/>
              </a:spcAft>
              <a:buSzPts val="1400"/>
              <a:buNone/>
              <a:defRPr sz="1800"/>
            </a:lvl4pPr>
            <a:lvl5pPr indent="-342900" lvl="4" marL="2286000" algn="l">
              <a:lnSpc>
                <a:spcPct val="100000"/>
              </a:lnSpc>
              <a:spcBef>
                <a:spcPts val="360"/>
              </a:spcBef>
              <a:spcAft>
                <a:spcPts val="0"/>
              </a:spcAft>
              <a:buClr>
                <a:schemeClr val="dk1"/>
              </a:buClr>
              <a:buSzPts val="1800"/>
              <a:buFont typeface="Arial"/>
              <a:buChar char="»"/>
              <a:defRPr sz="1800"/>
            </a:lvl5pPr>
            <a:lvl6pPr indent="-342900" lvl="5" marL="2743200" algn="l">
              <a:lnSpc>
                <a:spcPct val="100000"/>
              </a:lnSpc>
              <a:spcBef>
                <a:spcPts val="360"/>
              </a:spcBef>
              <a:spcAft>
                <a:spcPts val="0"/>
              </a:spcAft>
              <a:buClr>
                <a:schemeClr val="dk1"/>
              </a:buClr>
              <a:buSzPts val="1800"/>
              <a:buFont typeface="Arial"/>
              <a:buChar char="»"/>
              <a:defRPr sz="1800"/>
            </a:lvl6pPr>
            <a:lvl7pPr indent="-342900" lvl="6" marL="3200400" algn="l">
              <a:lnSpc>
                <a:spcPct val="100000"/>
              </a:lnSpc>
              <a:spcBef>
                <a:spcPts val="360"/>
              </a:spcBef>
              <a:spcAft>
                <a:spcPts val="0"/>
              </a:spcAft>
              <a:buClr>
                <a:schemeClr val="dk1"/>
              </a:buClr>
              <a:buSzPts val="1800"/>
              <a:buFont typeface="Arial"/>
              <a:buChar char="»"/>
              <a:defRPr sz="1800"/>
            </a:lvl7pPr>
            <a:lvl8pPr indent="-342900" lvl="7" marL="3657600" algn="l">
              <a:lnSpc>
                <a:spcPct val="100000"/>
              </a:lnSpc>
              <a:spcBef>
                <a:spcPts val="360"/>
              </a:spcBef>
              <a:spcAft>
                <a:spcPts val="0"/>
              </a:spcAft>
              <a:buClr>
                <a:schemeClr val="dk1"/>
              </a:buClr>
              <a:buSzPts val="1800"/>
              <a:buFont typeface="Arial"/>
              <a:buChar char="»"/>
              <a:defRPr sz="1800"/>
            </a:lvl8pPr>
            <a:lvl9pPr indent="-342900" lvl="8" marL="4114800" algn="l">
              <a:lnSpc>
                <a:spcPct val="100000"/>
              </a:lnSpc>
              <a:spcBef>
                <a:spcPts val="360"/>
              </a:spcBef>
              <a:spcAft>
                <a:spcPts val="0"/>
              </a:spcAft>
              <a:buClr>
                <a:schemeClr val="dk1"/>
              </a:buClr>
              <a:buSzPts val="1800"/>
              <a:buFont typeface="Arial"/>
              <a:buChar char="»"/>
              <a:defRPr sz="1800"/>
            </a:lvl9pPr>
          </a:lstStyle>
          <a:p/>
        </p:txBody>
      </p:sp>
      <p:sp>
        <p:nvSpPr>
          <p:cNvPr id="260" name="Google Shape;260;p58"/>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Arial"/>
              <a:buChar char="•"/>
              <a:defRPr sz="2800"/>
            </a:lvl1pPr>
            <a:lvl2pPr indent="-381000" lvl="1" marL="914400" algn="l">
              <a:lnSpc>
                <a:spcPct val="100000"/>
              </a:lnSpc>
              <a:spcBef>
                <a:spcPts val="480"/>
              </a:spcBef>
              <a:spcAft>
                <a:spcPts val="0"/>
              </a:spcAft>
              <a:buClr>
                <a:schemeClr val="dk1"/>
              </a:buClr>
              <a:buSzPts val="2400"/>
              <a:buFont typeface="Arial"/>
              <a:buChar char="–"/>
              <a:defRPr sz="2400"/>
            </a:lvl2pPr>
            <a:lvl3pPr indent="-355600" lvl="2" marL="1371600" algn="l">
              <a:lnSpc>
                <a:spcPct val="100000"/>
              </a:lnSpc>
              <a:spcBef>
                <a:spcPts val="400"/>
              </a:spcBef>
              <a:spcAft>
                <a:spcPts val="0"/>
              </a:spcAft>
              <a:buClr>
                <a:schemeClr val="dk1"/>
              </a:buClr>
              <a:buSzPts val="2000"/>
              <a:buFont typeface="Arial"/>
              <a:buChar char="•"/>
              <a:defRPr sz="2000"/>
            </a:lvl3pPr>
            <a:lvl4pPr indent="-228600" lvl="3" marL="1828800" algn="l">
              <a:lnSpc>
                <a:spcPct val="100000"/>
              </a:lnSpc>
              <a:spcBef>
                <a:spcPts val="360"/>
              </a:spcBef>
              <a:spcAft>
                <a:spcPts val="0"/>
              </a:spcAft>
              <a:buSzPts val="1400"/>
              <a:buNone/>
              <a:defRPr sz="1800"/>
            </a:lvl4pPr>
            <a:lvl5pPr indent="-342900" lvl="4" marL="2286000" algn="l">
              <a:lnSpc>
                <a:spcPct val="100000"/>
              </a:lnSpc>
              <a:spcBef>
                <a:spcPts val="360"/>
              </a:spcBef>
              <a:spcAft>
                <a:spcPts val="0"/>
              </a:spcAft>
              <a:buClr>
                <a:schemeClr val="dk1"/>
              </a:buClr>
              <a:buSzPts val="1800"/>
              <a:buFont typeface="Arial"/>
              <a:buChar char="»"/>
              <a:defRPr sz="1800"/>
            </a:lvl5pPr>
            <a:lvl6pPr indent="-342900" lvl="5" marL="2743200" algn="l">
              <a:lnSpc>
                <a:spcPct val="100000"/>
              </a:lnSpc>
              <a:spcBef>
                <a:spcPts val="360"/>
              </a:spcBef>
              <a:spcAft>
                <a:spcPts val="0"/>
              </a:spcAft>
              <a:buClr>
                <a:schemeClr val="dk1"/>
              </a:buClr>
              <a:buSzPts val="1800"/>
              <a:buFont typeface="Arial"/>
              <a:buChar char="»"/>
              <a:defRPr sz="1800"/>
            </a:lvl6pPr>
            <a:lvl7pPr indent="-342900" lvl="6" marL="3200400" algn="l">
              <a:lnSpc>
                <a:spcPct val="100000"/>
              </a:lnSpc>
              <a:spcBef>
                <a:spcPts val="360"/>
              </a:spcBef>
              <a:spcAft>
                <a:spcPts val="0"/>
              </a:spcAft>
              <a:buClr>
                <a:schemeClr val="dk1"/>
              </a:buClr>
              <a:buSzPts val="1800"/>
              <a:buFont typeface="Arial"/>
              <a:buChar char="»"/>
              <a:defRPr sz="1800"/>
            </a:lvl7pPr>
            <a:lvl8pPr indent="-342900" lvl="7" marL="3657600" algn="l">
              <a:lnSpc>
                <a:spcPct val="100000"/>
              </a:lnSpc>
              <a:spcBef>
                <a:spcPts val="360"/>
              </a:spcBef>
              <a:spcAft>
                <a:spcPts val="0"/>
              </a:spcAft>
              <a:buClr>
                <a:schemeClr val="dk1"/>
              </a:buClr>
              <a:buSzPts val="1800"/>
              <a:buFont typeface="Arial"/>
              <a:buChar char="»"/>
              <a:defRPr sz="1800"/>
            </a:lvl8pPr>
            <a:lvl9pPr indent="-342900" lvl="8" marL="4114800" algn="l">
              <a:lnSpc>
                <a:spcPct val="100000"/>
              </a:lnSpc>
              <a:spcBef>
                <a:spcPts val="360"/>
              </a:spcBef>
              <a:spcAft>
                <a:spcPts val="0"/>
              </a:spcAft>
              <a:buClr>
                <a:schemeClr val="dk1"/>
              </a:buClr>
              <a:buSzPts val="1800"/>
              <a:buFont typeface="Arial"/>
              <a:buChar char="»"/>
              <a:defRPr sz="1800"/>
            </a:lvl9pPr>
          </a:lstStyle>
          <a:p/>
        </p:txBody>
      </p:sp>
      <p:sp>
        <p:nvSpPr>
          <p:cNvPr id="261" name="Google Shape;261;p58"/>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Clr>
                <a:srgbClr val="800000"/>
              </a:buClr>
              <a:buSzPts val="1400"/>
              <a:buFont typeface="Arial"/>
              <a:buNone/>
              <a:defRPr sz="1200">
                <a:solidFill>
                  <a:srgbClr val="800000"/>
                </a:solidFill>
                <a:latin typeface="Arial"/>
                <a:ea typeface="Arial"/>
                <a:cs typeface="Arial"/>
                <a:sym typeface="Arial"/>
              </a:defRPr>
            </a:lvl1pPr>
            <a:lvl2pPr lvl="1"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62" name="Google Shape;262;p58"/>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3600" u="none" cap="none" strike="noStrike">
                <a:solidFill>
                  <a:srgbClr val="003465"/>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2pPr>
            <a:lvl3pPr lvl="2"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3pPr>
            <a:lvl4pPr lvl="3"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4pPr>
            <a:lvl5pPr lvl="4"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5pPr>
            <a:lvl6pPr lvl="5"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6pPr>
            <a:lvl7pPr lvl="6"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7pPr>
            <a:lvl8pPr lvl="7"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8pPr>
            <a:lvl9pPr lvl="8"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63" name="Shape 263"/>
        <p:cNvGrpSpPr/>
        <p:nvPr/>
      </p:nvGrpSpPr>
      <p:grpSpPr>
        <a:xfrm>
          <a:off x="0" y="0"/>
          <a:ext cx="0" cy="0"/>
          <a:chOff x="0" y="0"/>
          <a:chExt cx="0" cy="0"/>
        </a:xfrm>
      </p:grpSpPr>
      <p:sp>
        <p:nvSpPr>
          <p:cNvPr id="264" name="Google Shape;264;p59"/>
          <p:cNvSpPr txBox="1"/>
          <p:nvPr>
            <p:ph idx="1" type="subTitle"/>
          </p:nvPr>
        </p:nvSpPr>
        <p:spPr>
          <a:xfrm>
            <a:off x="1371600" y="1248528"/>
            <a:ext cx="6400800" cy="26493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480"/>
              </a:spcBef>
              <a:spcAft>
                <a:spcPts val="0"/>
              </a:spcAft>
              <a:buClr>
                <a:schemeClr val="dk1"/>
              </a:buClr>
              <a:buSzPts val="2400"/>
              <a:buFont typeface="Arial"/>
              <a:buNone/>
              <a:defRPr/>
            </a:lvl1pPr>
            <a:lvl2pPr lvl="1" algn="ctr">
              <a:lnSpc>
                <a:spcPct val="100000"/>
              </a:lnSpc>
              <a:spcBef>
                <a:spcPts val="400"/>
              </a:spcBef>
              <a:spcAft>
                <a:spcPts val="0"/>
              </a:spcAft>
              <a:buClr>
                <a:schemeClr val="dk1"/>
              </a:buClr>
              <a:buSzPts val="2000"/>
              <a:buFont typeface="Arial"/>
              <a:buNone/>
              <a:defRPr/>
            </a:lvl2pPr>
            <a:lvl3pPr lvl="2" algn="ctr">
              <a:lnSpc>
                <a:spcPct val="100000"/>
              </a:lnSpc>
              <a:spcBef>
                <a:spcPts val="360"/>
              </a:spcBef>
              <a:spcAft>
                <a:spcPts val="0"/>
              </a:spcAft>
              <a:buClr>
                <a:schemeClr val="dk1"/>
              </a:buClr>
              <a:buSzPts val="1800"/>
              <a:buFont typeface="Arial"/>
              <a:buNone/>
              <a:defRPr/>
            </a:lvl3pPr>
            <a:lvl4pPr lvl="3" algn="ctr">
              <a:lnSpc>
                <a:spcPct val="100000"/>
              </a:lnSpc>
              <a:spcBef>
                <a:spcPts val="400"/>
              </a:spcBef>
              <a:spcAft>
                <a:spcPts val="0"/>
              </a:spcAft>
              <a:buClr>
                <a:schemeClr val="dk1"/>
              </a:buClr>
              <a:buSzPts val="2000"/>
              <a:buFont typeface="Arial"/>
              <a:buNone/>
              <a:defRPr/>
            </a:lvl4pPr>
            <a:lvl5pPr lvl="4" algn="ctr">
              <a:lnSpc>
                <a:spcPct val="100000"/>
              </a:lnSpc>
              <a:spcBef>
                <a:spcPts val="400"/>
              </a:spcBef>
              <a:spcAft>
                <a:spcPts val="0"/>
              </a:spcAft>
              <a:buClr>
                <a:schemeClr val="dk1"/>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p:txBody>
      </p:sp>
      <p:sp>
        <p:nvSpPr>
          <p:cNvPr id="265" name="Google Shape;265;p59"/>
          <p:cNvSpPr txBox="1"/>
          <p:nvPr>
            <p:ph type="title"/>
          </p:nvPr>
        </p:nvSpPr>
        <p:spPr>
          <a:xfrm>
            <a:off x="0" y="131958"/>
            <a:ext cx="9144000" cy="10056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3600" u="none" cap="none" strike="noStrike">
                <a:solidFill>
                  <a:srgbClr val="00245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2pPr>
            <a:lvl3pPr lvl="2"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3pPr>
            <a:lvl4pPr lvl="3"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4pPr>
            <a:lvl5pPr lvl="4"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5pPr>
            <a:lvl6pPr lvl="5"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6pPr>
            <a:lvl7pPr lvl="6"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7pPr>
            <a:lvl8pPr lvl="7"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8pPr>
            <a:lvl9pPr lvl="8"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66" name="Shape 266"/>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67" name="Shape 267"/>
        <p:cNvGrpSpPr/>
        <p:nvPr/>
      </p:nvGrpSpPr>
      <p:grpSpPr>
        <a:xfrm>
          <a:off x="0" y="0"/>
          <a:ext cx="0" cy="0"/>
          <a:chOff x="0" y="0"/>
          <a:chExt cx="0" cy="0"/>
        </a:xfrm>
      </p:grpSpPr>
      <p:sp>
        <p:nvSpPr>
          <p:cNvPr id="268" name="Google Shape;268;p61"/>
          <p:cNvSpPr txBox="1"/>
          <p:nvPr>
            <p:ph idx="1" type="body"/>
          </p:nvPr>
        </p:nvSpPr>
        <p:spPr>
          <a:xfrm>
            <a:off x="685800" y="843771"/>
            <a:ext cx="7772400" cy="31443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228600" lvl="3" marL="1828800" algn="l">
              <a:lnSpc>
                <a:spcPct val="100000"/>
              </a:lnSpc>
              <a:spcBef>
                <a:spcPts val="360"/>
              </a:spcBef>
              <a:spcAft>
                <a:spcPts val="0"/>
              </a:spcAft>
              <a:buSzPts val="1400"/>
              <a:buNone/>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9" name="Google Shape;269;p61"/>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Clr>
                <a:srgbClr val="800000"/>
              </a:buClr>
              <a:buSzPts val="1400"/>
              <a:buFont typeface="Arial"/>
              <a:buNone/>
              <a:defRPr sz="1200">
                <a:solidFill>
                  <a:srgbClr val="800000"/>
                </a:solidFill>
                <a:latin typeface="Arial"/>
                <a:ea typeface="Arial"/>
                <a:cs typeface="Arial"/>
                <a:sym typeface="Arial"/>
              </a:defRPr>
            </a:lvl1pPr>
            <a:lvl2pPr lvl="1"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0" name="Shape 270"/>
        <p:cNvGrpSpPr/>
        <p:nvPr/>
      </p:nvGrpSpPr>
      <p:grpSpPr>
        <a:xfrm>
          <a:off x="0" y="0"/>
          <a:ext cx="0" cy="0"/>
          <a:chOff x="0" y="0"/>
          <a:chExt cx="0" cy="0"/>
        </a:xfrm>
      </p:grpSpPr>
      <p:sp>
        <p:nvSpPr>
          <p:cNvPr id="271" name="Google Shape;271;p62"/>
          <p:cNvSpPr txBox="1"/>
          <p:nvPr>
            <p:ph type="title"/>
          </p:nvPr>
        </p:nvSpPr>
        <p:spPr>
          <a:xfrm>
            <a:off x="0" y="127346"/>
            <a:ext cx="9144000" cy="10056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3600" u="none" cap="none" strike="noStrike">
                <a:solidFill>
                  <a:srgbClr val="00245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2pPr>
            <a:lvl3pPr lvl="2"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3pPr>
            <a:lvl4pPr lvl="3"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4pPr>
            <a:lvl5pPr lvl="4"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5pPr>
            <a:lvl6pPr lvl="5"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6pPr>
            <a:lvl7pPr lvl="6"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7pPr>
            <a:lvl8pPr lvl="7"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8pPr>
            <a:lvl9pPr lvl="8"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9pPr>
          </a:lstStyle>
          <a:p/>
        </p:txBody>
      </p:sp>
      <p:sp>
        <p:nvSpPr>
          <p:cNvPr id="272" name="Google Shape;272;p62"/>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Clr>
                <a:srgbClr val="800000"/>
              </a:buClr>
              <a:buSzPts val="1400"/>
              <a:buFont typeface="Arial"/>
              <a:buNone/>
              <a:defRPr sz="1200">
                <a:solidFill>
                  <a:srgbClr val="800000"/>
                </a:solidFill>
                <a:latin typeface="Arial"/>
                <a:ea typeface="Arial"/>
                <a:cs typeface="Arial"/>
                <a:sym typeface="Arial"/>
              </a:defRPr>
            </a:lvl1pPr>
            <a:lvl2pPr lvl="1"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3" name="Shape 273"/>
        <p:cNvGrpSpPr/>
        <p:nvPr/>
      </p:nvGrpSpPr>
      <p:grpSpPr>
        <a:xfrm>
          <a:off x="0" y="0"/>
          <a:ext cx="0" cy="0"/>
          <a:chOff x="0" y="0"/>
          <a:chExt cx="0" cy="0"/>
        </a:xfrm>
      </p:grpSpPr>
      <p:sp>
        <p:nvSpPr>
          <p:cNvPr id="274" name="Google Shape;274;p63"/>
          <p:cNvSpPr txBox="1"/>
          <p:nvPr>
            <p:ph type="title"/>
          </p:nvPr>
        </p:nvSpPr>
        <p:spPr>
          <a:xfrm>
            <a:off x="1792288" y="3600459"/>
            <a:ext cx="5486400" cy="4251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1" sz="20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2pPr>
            <a:lvl3pPr lvl="2"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3pPr>
            <a:lvl4pPr lvl="3"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4pPr>
            <a:lvl5pPr lvl="4"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5pPr>
            <a:lvl6pPr lvl="5"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6pPr>
            <a:lvl7pPr lvl="6"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7pPr>
            <a:lvl8pPr lvl="7"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8pPr>
            <a:lvl9pPr lvl="8"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9pPr>
          </a:lstStyle>
          <a:p/>
        </p:txBody>
      </p:sp>
      <p:sp>
        <p:nvSpPr>
          <p:cNvPr id="275" name="Google Shape;275;p63"/>
          <p:cNvSpPr/>
          <p:nvPr>
            <p:ph idx="2" type="pic"/>
          </p:nvPr>
        </p:nvSpPr>
        <p:spPr>
          <a:xfrm>
            <a:off x="1792288" y="459583"/>
            <a:ext cx="5486400" cy="3086100"/>
          </a:xfrm>
          <a:prstGeom prst="rect">
            <a:avLst/>
          </a:prstGeom>
          <a:noFill/>
          <a:ln>
            <a:noFill/>
          </a:ln>
        </p:spPr>
      </p:sp>
      <p:sp>
        <p:nvSpPr>
          <p:cNvPr id="276" name="Google Shape;276;p63"/>
          <p:cNvSpPr txBox="1"/>
          <p:nvPr>
            <p:ph idx="1" type="body"/>
          </p:nvPr>
        </p:nvSpPr>
        <p:spPr>
          <a:xfrm>
            <a:off x="1792288" y="4025513"/>
            <a:ext cx="5486400" cy="544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Arial"/>
              <a:buNone/>
              <a:defRPr sz="1400"/>
            </a:lvl1pPr>
            <a:lvl2pPr indent="-228600" lvl="1" marL="914400" algn="l">
              <a:lnSpc>
                <a:spcPct val="100000"/>
              </a:lnSpc>
              <a:spcBef>
                <a:spcPts val="240"/>
              </a:spcBef>
              <a:spcAft>
                <a:spcPts val="0"/>
              </a:spcAft>
              <a:buClr>
                <a:schemeClr val="dk1"/>
              </a:buClr>
              <a:buSzPts val="1200"/>
              <a:buFont typeface="Arial"/>
              <a:buNone/>
              <a:defRPr sz="1200"/>
            </a:lvl2pPr>
            <a:lvl3pPr indent="-228600" lvl="2" marL="1371600" algn="l">
              <a:lnSpc>
                <a:spcPct val="100000"/>
              </a:lnSpc>
              <a:spcBef>
                <a:spcPts val="200"/>
              </a:spcBef>
              <a:spcAft>
                <a:spcPts val="0"/>
              </a:spcAft>
              <a:buClr>
                <a:schemeClr val="dk1"/>
              </a:buClr>
              <a:buSzPts val="1000"/>
              <a:buFont typeface="Arial"/>
              <a:buNone/>
              <a:defRPr sz="1000"/>
            </a:lvl3pPr>
            <a:lvl4pPr indent="-228600" lvl="3" marL="1828800" algn="l">
              <a:lnSpc>
                <a:spcPct val="100000"/>
              </a:lnSpc>
              <a:spcBef>
                <a:spcPts val="180"/>
              </a:spcBef>
              <a:spcAft>
                <a:spcPts val="0"/>
              </a:spcAft>
              <a:buClr>
                <a:schemeClr val="dk1"/>
              </a:buClr>
              <a:buSzPts val="900"/>
              <a:buFont typeface="Arial"/>
              <a:buNone/>
              <a:defRPr sz="900"/>
            </a:lvl4pPr>
            <a:lvl5pPr indent="-228600" lvl="4" marL="2286000" algn="l">
              <a:lnSpc>
                <a:spcPct val="100000"/>
              </a:lnSpc>
              <a:spcBef>
                <a:spcPts val="180"/>
              </a:spcBef>
              <a:spcAft>
                <a:spcPts val="0"/>
              </a:spcAft>
              <a:buClr>
                <a:schemeClr val="dk1"/>
              </a:buClr>
              <a:buSzPts val="900"/>
              <a:buFont typeface="Arial"/>
              <a:buNone/>
              <a:defRPr sz="900"/>
            </a:lvl5pPr>
            <a:lvl6pPr indent="-228600" lvl="5" marL="2743200" algn="l">
              <a:lnSpc>
                <a:spcPct val="100000"/>
              </a:lnSpc>
              <a:spcBef>
                <a:spcPts val="180"/>
              </a:spcBef>
              <a:spcAft>
                <a:spcPts val="0"/>
              </a:spcAft>
              <a:buClr>
                <a:schemeClr val="dk1"/>
              </a:buClr>
              <a:buSzPts val="900"/>
              <a:buFont typeface="Arial"/>
              <a:buNone/>
              <a:defRPr sz="900"/>
            </a:lvl6pPr>
            <a:lvl7pPr indent="-228600" lvl="6" marL="3200400" algn="l">
              <a:lnSpc>
                <a:spcPct val="100000"/>
              </a:lnSpc>
              <a:spcBef>
                <a:spcPts val="180"/>
              </a:spcBef>
              <a:spcAft>
                <a:spcPts val="0"/>
              </a:spcAft>
              <a:buClr>
                <a:schemeClr val="dk1"/>
              </a:buClr>
              <a:buSzPts val="900"/>
              <a:buFont typeface="Arial"/>
              <a:buNone/>
              <a:defRPr sz="900"/>
            </a:lvl7pPr>
            <a:lvl8pPr indent="-228600" lvl="7" marL="3657600" algn="l">
              <a:lnSpc>
                <a:spcPct val="100000"/>
              </a:lnSpc>
              <a:spcBef>
                <a:spcPts val="180"/>
              </a:spcBef>
              <a:spcAft>
                <a:spcPts val="0"/>
              </a:spcAft>
              <a:buClr>
                <a:schemeClr val="dk1"/>
              </a:buClr>
              <a:buSzPts val="900"/>
              <a:buFont typeface="Arial"/>
              <a:buNone/>
              <a:defRPr sz="900"/>
            </a:lvl8pPr>
            <a:lvl9pPr indent="-228600" lvl="8" marL="4114800" algn="l">
              <a:lnSpc>
                <a:spcPct val="100000"/>
              </a:lnSpc>
              <a:spcBef>
                <a:spcPts val="180"/>
              </a:spcBef>
              <a:spcAft>
                <a:spcPts val="0"/>
              </a:spcAft>
              <a:buClr>
                <a:schemeClr val="dk1"/>
              </a:buClr>
              <a:buSzPts val="900"/>
              <a:buFont typeface="Arial"/>
              <a:buNone/>
              <a:defRPr sz="900"/>
            </a:lvl9pPr>
          </a:lstStyle>
          <a:p/>
        </p:txBody>
      </p:sp>
      <p:sp>
        <p:nvSpPr>
          <p:cNvPr id="277" name="Google Shape;277;p63"/>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Clr>
                <a:srgbClr val="800000"/>
              </a:buClr>
              <a:buSzPts val="1400"/>
              <a:buFont typeface="Arial"/>
              <a:buNone/>
              <a:defRPr sz="1200">
                <a:solidFill>
                  <a:srgbClr val="800000"/>
                </a:solidFill>
                <a:latin typeface="Arial"/>
                <a:ea typeface="Arial"/>
                <a:cs typeface="Arial"/>
                <a:sym typeface="Arial"/>
              </a:defRPr>
            </a:lvl1pPr>
            <a:lvl2pPr lvl="1"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78" name="Shape 278"/>
        <p:cNvGrpSpPr/>
        <p:nvPr/>
      </p:nvGrpSpPr>
      <p:grpSpPr>
        <a:xfrm>
          <a:off x="0" y="0"/>
          <a:ext cx="0" cy="0"/>
          <a:chOff x="0" y="0"/>
          <a:chExt cx="0" cy="0"/>
        </a:xfrm>
      </p:grpSpPr>
      <p:sp>
        <p:nvSpPr>
          <p:cNvPr id="279" name="Google Shape;279;p64"/>
          <p:cNvSpPr txBox="1"/>
          <p:nvPr>
            <p:ph type="title"/>
          </p:nvPr>
        </p:nvSpPr>
        <p:spPr>
          <a:xfrm>
            <a:off x="0" y="0"/>
            <a:ext cx="9144000" cy="10056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2pPr>
            <a:lvl3pPr lvl="2"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3pPr>
            <a:lvl4pPr lvl="3"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4pPr>
            <a:lvl5pPr lvl="4"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5pPr>
            <a:lvl6pPr lvl="5"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6pPr>
            <a:lvl7pPr lvl="6"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7pPr>
            <a:lvl8pPr lvl="7"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8pPr>
            <a:lvl9pPr lvl="8"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9pPr>
          </a:lstStyle>
          <a:p/>
        </p:txBody>
      </p:sp>
      <p:sp>
        <p:nvSpPr>
          <p:cNvPr id="280" name="Google Shape;280;p64"/>
          <p:cNvSpPr txBox="1"/>
          <p:nvPr>
            <p:ph idx="1" type="body"/>
          </p:nvPr>
        </p:nvSpPr>
        <p:spPr>
          <a:xfrm rot="5400000">
            <a:off x="3202050" y="-1144647"/>
            <a:ext cx="2739900" cy="7772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228600" lvl="3" marL="1828800" algn="l">
              <a:lnSpc>
                <a:spcPct val="100000"/>
              </a:lnSpc>
              <a:spcBef>
                <a:spcPts val="360"/>
              </a:spcBef>
              <a:spcAft>
                <a:spcPts val="0"/>
              </a:spcAft>
              <a:buSzPts val="1400"/>
              <a:buNone/>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1" name="Google Shape;281;p64"/>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Clr>
                <a:srgbClr val="800000"/>
              </a:buClr>
              <a:buSzPts val="1400"/>
              <a:buFont typeface="Arial"/>
              <a:buNone/>
              <a:defRPr sz="1200">
                <a:solidFill>
                  <a:srgbClr val="800000"/>
                </a:solidFill>
                <a:latin typeface="Arial"/>
                <a:ea typeface="Arial"/>
                <a:cs typeface="Arial"/>
                <a:sym typeface="Arial"/>
              </a:defRPr>
            </a:lvl1pPr>
            <a:lvl2pPr lvl="1"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82" name="Shape 282"/>
        <p:cNvGrpSpPr/>
        <p:nvPr/>
      </p:nvGrpSpPr>
      <p:grpSpPr>
        <a:xfrm>
          <a:off x="0" y="0"/>
          <a:ext cx="0" cy="0"/>
          <a:chOff x="0" y="0"/>
          <a:chExt cx="0" cy="0"/>
        </a:xfrm>
      </p:grpSpPr>
      <p:sp>
        <p:nvSpPr>
          <p:cNvPr id="283" name="Google Shape;283;p65"/>
          <p:cNvSpPr txBox="1"/>
          <p:nvPr>
            <p:ph type="title"/>
          </p:nvPr>
        </p:nvSpPr>
        <p:spPr>
          <a:xfrm>
            <a:off x="628650" y="274385"/>
            <a:ext cx="7886700" cy="993000"/>
          </a:xfrm>
          <a:prstGeom prst="rect">
            <a:avLst/>
          </a:prstGeom>
          <a:noFill/>
          <a:ln>
            <a:noFill/>
          </a:ln>
        </p:spPr>
        <p:txBody>
          <a:bodyPr anchorCtr="0" anchor="t"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36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2pPr>
            <a:lvl3pPr lvl="2"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3pPr>
            <a:lvl4pPr lvl="3"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4pPr>
            <a:lvl5pPr lvl="4"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5pPr>
            <a:lvl6pPr lvl="5"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6pPr>
            <a:lvl7pPr lvl="6"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7pPr>
            <a:lvl8pPr lvl="7"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8pPr>
            <a:lvl9pPr lvl="8" marR="0" algn="l">
              <a:lnSpc>
                <a:spcPct val="100000"/>
              </a:lnSpc>
              <a:spcBef>
                <a:spcPts val="0"/>
              </a:spcBef>
              <a:spcAft>
                <a:spcPts val="0"/>
              </a:spcAft>
              <a:buClr>
                <a:srgbClr val="000000"/>
              </a:buClr>
              <a:buSzPts val="1400"/>
              <a:buFont typeface="Arial"/>
              <a:buNone/>
              <a:defRPr b="0" i="0" sz="3200" u="none" cap="none" strike="noStrike">
                <a:solidFill>
                  <a:schemeClr val="dk2"/>
                </a:solidFill>
                <a:latin typeface="Georgia"/>
                <a:ea typeface="Georgia"/>
                <a:cs typeface="Georgia"/>
                <a:sym typeface="Georgia"/>
              </a:defRPr>
            </a:lvl9pPr>
          </a:lstStyle>
          <a:p/>
        </p:txBody>
      </p:sp>
      <p:sp>
        <p:nvSpPr>
          <p:cNvPr id="284" name="Google Shape;284;p65"/>
          <p:cNvSpPr txBox="1"/>
          <p:nvPr>
            <p:ph idx="11" type="ftr"/>
          </p:nvPr>
        </p:nvSpPr>
        <p:spPr>
          <a:xfrm>
            <a:off x="2897632" y="4589643"/>
            <a:ext cx="3903600" cy="41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Clr>
                <a:schemeClr val="dk1"/>
              </a:buClr>
              <a:buSzPts val="1400"/>
              <a:buFont typeface="Arial"/>
              <a:buNone/>
              <a:defRPr sz="2400">
                <a:solidFill>
                  <a:schemeClr val="dk1"/>
                </a:solidFill>
                <a:latin typeface="Arial"/>
                <a:ea typeface="Arial"/>
                <a:cs typeface="Arial"/>
                <a:sym typeface="Arial"/>
              </a:defRPr>
            </a:lvl1pPr>
            <a:lvl2pPr lvl="1"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2pPr>
            <a:lvl3pPr lvl="2"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4pPr>
            <a:lvl5pPr lvl="4"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5pPr>
            <a:lvl6pPr lvl="5"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6pPr>
            <a:lvl7pPr lvl="6"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7pPr>
            <a:lvl8pPr lvl="7"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8pPr>
            <a:lvl9pPr lvl="8" marR="0" algn="l">
              <a:spcBef>
                <a:spcPts val="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89" name="Shape 289"/>
        <p:cNvGrpSpPr/>
        <p:nvPr/>
      </p:nvGrpSpPr>
      <p:grpSpPr>
        <a:xfrm>
          <a:off x="0" y="0"/>
          <a:ext cx="0" cy="0"/>
          <a:chOff x="0" y="0"/>
          <a:chExt cx="0" cy="0"/>
        </a:xfrm>
      </p:grpSpPr>
      <p:sp>
        <p:nvSpPr>
          <p:cNvPr id="290" name="Google Shape;290;p67"/>
          <p:cNvSpPr txBox="1"/>
          <p:nvPr>
            <p:ph idx="1" type="subTitle"/>
          </p:nvPr>
        </p:nvSpPr>
        <p:spPr>
          <a:xfrm>
            <a:off x="1371600" y="1248528"/>
            <a:ext cx="6400800" cy="264930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291" name="Google Shape;291;p67"/>
          <p:cNvSpPr txBox="1"/>
          <p:nvPr>
            <p:ph type="title"/>
          </p:nvPr>
        </p:nvSpPr>
        <p:spPr>
          <a:xfrm>
            <a:off x="0" y="131958"/>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92" name="Shape 292"/>
        <p:cNvGrpSpPr/>
        <p:nvPr/>
      </p:nvGrpSpPr>
      <p:grpSpPr>
        <a:xfrm>
          <a:off x="0" y="0"/>
          <a:ext cx="0" cy="0"/>
          <a:chOff x="0" y="0"/>
          <a:chExt cx="0" cy="0"/>
        </a:xfrm>
      </p:grpSpPr>
      <p:sp>
        <p:nvSpPr>
          <p:cNvPr id="293" name="Google Shape;293;p68"/>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294" name="Google Shape;294;p68"/>
          <p:cNvSpPr txBox="1"/>
          <p:nvPr>
            <p:ph idx="1" type="body"/>
          </p:nvPr>
        </p:nvSpPr>
        <p:spPr>
          <a:xfrm>
            <a:off x="730044" y="1193008"/>
            <a:ext cx="7501200" cy="32919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a:solidFill>
                  <a:schemeClr val="dk1"/>
                </a:solidFill>
              </a:defRPr>
            </a:lvl1pPr>
            <a:lvl2pPr indent="-355600" lvl="1" marL="914400" algn="l">
              <a:spcBef>
                <a:spcPts val="400"/>
              </a:spcBef>
              <a:spcAft>
                <a:spcPts val="0"/>
              </a:spcAft>
              <a:buClr>
                <a:schemeClr val="dk1"/>
              </a:buClr>
              <a:buSzPts val="2000"/>
              <a:buFont typeface="Arial"/>
              <a:buChar char="–"/>
              <a:defRPr>
                <a:solidFill>
                  <a:schemeClr val="dk1"/>
                </a:solidFill>
              </a:defRPr>
            </a:lvl2pPr>
            <a:lvl3pPr indent="-342900" lvl="2" marL="1371600" algn="l">
              <a:spcBef>
                <a:spcPts val="360"/>
              </a:spcBef>
              <a:spcAft>
                <a:spcPts val="0"/>
              </a:spcAft>
              <a:buClr>
                <a:schemeClr val="dk1"/>
              </a:buClr>
              <a:buSzPts val="1800"/>
              <a:buFont typeface="Arial"/>
              <a:buChar char="•"/>
              <a:defRPr>
                <a:solidFill>
                  <a:schemeClr val="dk1"/>
                </a:solidFill>
              </a:defRPr>
            </a:lvl3pPr>
            <a:lvl4pPr indent="-228600" lvl="3" marL="1828800" algn="l">
              <a:spcBef>
                <a:spcPts val="400"/>
              </a:spcBef>
              <a:spcAft>
                <a:spcPts val="0"/>
              </a:spcAft>
              <a:buSzPts val="1400"/>
              <a:buNone/>
              <a:defRPr>
                <a:solidFill>
                  <a:schemeClr val="dk1"/>
                </a:solidFill>
              </a:defRPr>
            </a:lvl4pPr>
            <a:lvl5pPr indent="-355600" lvl="4" marL="2286000" algn="l">
              <a:spcBef>
                <a:spcPts val="400"/>
              </a:spcBef>
              <a:spcAft>
                <a:spcPts val="0"/>
              </a:spcAft>
              <a:buClr>
                <a:schemeClr val="dk1"/>
              </a:buClr>
              <a:buSzPts val="2000"/>
              <a:buFont typeface="Arial"/>
              <a:buChar char="»"/>
              <a:defRPr>
                <a:solidFill>
                  <a:schemeClr val="dk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5" name="Google Shape;295;p68"/>
          <p:cNvSpPr txBox="1"/>
          <p:nvPr>
            <p:ph idx="10" type="dt"/>
          </p:nvPr>
        </p:nvSpPr>
        <p:spPr>
          <a:xfrm>
            <a:off x="0" y="0"/>
            <a:ext cx="3000000" cy="299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96" name="Google Shape;296;p68"/>
          <p:cNvSpPr txBox="1"/>
          <p:nvPr>
            <p:ph idx="11" type="ftr"/>
          </p:nvPr>
        </p:nvSpPr>
        <p:spPr>
          <a:xfrm>
            <a:off x="0" y="0"/>
            <a:ext cx="3000000" cy="299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97" name="Google Shape;297;p68"/>
          <p:cNvSpPr/>
          <p:nvPr/>
        </p:nvSpPr>
        <p:spPr>
          <a:xfrm>
            <a:off x="730044" y="0"/>
            <a:ext cx="2538000" cy="1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8" name="Shape 298"/>
        <p:cNvGrpSpPr/>
        <p:nvPr/>
      </p:nvGrpSpPr>
      <p:grpSpPr>
        <a:xfrm>
          <a:off x="0" y="0"/>
          <a:ext cx="0" cy="0"/>
          <a:chOff x="0" y="0"/>
          <a:chExt cx="0" cy="0"/>
        </a:xfrm>
      </p:grpSpPr>
      <p:sp>
        <p:nvSpPr>
          <p:cNvPr id="299" name="Google Shape;299;p69"/>
          <p:cNvSpPr txBox="1"/>
          <p:nvPr>
            <p:ph type="title"/>
          </p:nvPr>
        </p:nvSpPr>
        <p:spPr>
          <a:xfrm>
            <a:off x="0" y="127346"/>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00" name="Google Shape;300;p69"/>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1" name="Shape 301"/>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302" name="Shape 302"/>
        <p:cNvGrpSpPr/>
        <p:nvPr/>
      </p:nvGrpSpPr>
      <p:grpSpPr>
        <a:xfrm>
          <a:off x="0" y="0"/>
          <a:ext cx="0" cy="0"/>
          <a:chOff x="0" y="0"/>
          <a:chExt cx="0" cy="0"/>
        </a:xfrm>
      </p:grpSpPr>
      <p:sp>
        <p:nvSpPr>
          <p:cNvPr id="303" name="Google Shape;303;p71"/>
          <p:cNvSpPr txBox="1"/>
          <p:nvPr>
            <p:ph type="title"/>
          </p:nvPr>
        </p:nvSpPr>
        <p:spPr>
          <a:xfrm>
            <a:off x="461011" y="377192"/>
            <a:ext cx="8229600" cy="3168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04" name="Google Shape;304;p71"/>
          <p:cNvSpPr txBox="1"/>
          <p:nvPr>
            <p:ph idx="1" type="body"/>
          </p:nvPr>
        </p:nvSpPr>
        <p:spPr>
          <a:xfrm>
            <a:off x="457200" y="1090619"/>
            <a:ext cx="8229600" cy="33327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a:lvl1pPr>
            <a:lvl2pPr indent="-355600" lvl="1" marL="914400" algn="l">
              <a:spcBef>
                <a:spcPts val="400"/>
              </a:spcBef>
              <a:spcAft>
                <a:spcPts val="0"/>
              </a:spcAft>
              <a:buClr>
                <a:schemeClr val="dk1"/>
              </a:buClr>
              <a:buSzPts val="2000"/>
              <a:buFont typeface="Arial"/>
              <a:buChar char="–"/>
              <a:defRPr/>
            </a:lvl2pPr>
            <a:lvl3pPr indent="-342900" lvl="2" marL="1371600" algn="l">
              <a:spcBef>
                <a:spcPts val="360"/>
              </a:spcBef>
              <a:spcAft>
                <a:spcPts val="0"/>
              </a:spcAft>
              <a:buClr>
                <a:schemeClr val="dk1"/>
              </a:buClr>
              <a:buSzPts val="1800"/>
              <a:buFont typeface="Arial"/>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5" name="Google Shape;305;p71"/>
          <p:cNvSpPr txBox="1"/>
          <p:nvPr>
            <p:ph idx="12" type="sldNum"/>
          </p:nvPr>
        </p:nvSpPr>
        <p:spPr>
          <a:xfrm>
            <a:off x="452122" y="4965207"/>
            <a:ext cx="345300" cy="139200"/>
          </a:xfrm>
          <a:prstGeom prst="rect">
            <a:avLst/>
          </a:prstGeom>
          <a:noFill/>
          <a:ln>
            <a:noFill/>
          </a:ln>
        </p:spPr>
        <p:txBody>
          <a:bodyPr anchorCtr="0" anchor="t" bIns="45700" lIns="91425" spcFirstLastPara="1" rIns="91425" wrap="square" tIns="45700">
            <a:noAutofit/>
          </a:bodyPr>
          <a:lstStyle>
            <a:lvl1pPr indent="0" lvl="0" marL="0" marR="0" algn="l">
              <a:spcBef>
                <a:spcPts val="0"/>
              </a:spcBef>
              <a:spcAft>
                <a:spcPts val="0"/>
              </a:spcAft>
              <a:buNone/>
              <a:defRPr sz="2400">
                <a:solidFill>
                  <a:srgbClr val="00539B"/>
                </a:solidFill>
                <a:latin typeface="Arial"/>
                <a:ea typeface="Arial"/>
                <a:cs typeface="Arial"/>
                <a:sym typeface="Arial"/>
              </a:defRPr>
            </a:lvl1pPr>
            <a:lvl2pPr indent="0" lvl="1" marL="0" marR="0" algn="l">
              <a:spcBef>
                <a:spcPts val="0"/>
              </a:spcBef>
              <a:spcAft>
                <a:spcPts val="0"/>
              </a:spcAft>
              <a:buNone/>
              <a:defRPr sz="2400">
                <a:solidFill>
                  <a:srgbClr val="00539B"/>
                </a:solidFill>
                <a:latin typeface="Arial"/>
                <a:ea typeface="Arial"/>
                <a:cs typeface="Arial"/>
                <a:sym typeface="Arial"/>
              </a:defRPr>
            </a:lvl2pPr>
            <a:lvl3pPr indent="0" lvl="2" marL="0" marR="0" algn="l">
              <a:spcBef>
                <a:spcPts val="0"/>
              </a:spcBef>
              <a:spcAft>
                <a:spcPts val="0"/>
              </a:spcAft>
              <a:buNone/>
              <a:defRPr sz="2400">
                <a:solidFill>
                  <a:srgbClr val="00539B"/>
                </a:solidFill>
                <a:latin typeface="Arial"/>
                <a:ea typeface="Arial"/>
                <a:cs typeface="Arial"/>
                <a:sym typeface="Arial"/>
              </a:defRPr>
            </a:lvl3pPr>
            <a:lvl4pPr indent="0" lvl="3" marL="0" marR="0" algn="l">
              <a:spcBef>
                <a:spcPts val="0"/>
              </a:spcBef>
              <a:spcAft>
                <a:spcPts val="0"/>
              </a:spcAft>
              <a:buNone/>
              <a:defRPr sz="2400">
                <a:solidFill>
                  <a:srgbClr val="00539B"/>
                </a:solidFill>
                <a:latin typeface="Arial"/>
                <a:ea typeface="Arial"/>
                <a:cs typeface="Arial"/>
                <a:sym typeface="Arial"/>
              </a:defRPr>
            </a:lvl4pPr>
            <a:lvl5pPr indent="0" lvl="4" marL="0" marR="0" algn="l">
              <a:spcBef>
                <a:spcPts val="0"/>
              </a:spcBef>
              <a:spcAft>
                <a:spcPts val="0"/>
              </a:spcAft>
              <a:buNone/>
              <a:defRPr sz="2400">
                <a:solidFill>
                  <a:srgbClr val="00539B"/>
                </a:solidFill>
                <a:latin typeface="Arial"/>
                <a:ea typeface="Arial"/>
                <a:cs typeface="Arial"/>
                <a:sym typeface="Arial"/>
              </a:defRPr>
            </a:lvl5pPr>
            <a:lvl6pPr indent="0" lvl="5" marL="0" marR="0" algn="l">
              <a:spcBef>
                <a:spcPts val="0"/>
              </a:spcBef>
              <a:spcAft>
                <a:spcPts val="0"/>
              </a:spcAft>
              <a:buNone/>
              <a:defRPr sz="2400">
                <a:solidFill>
                  <a:srgbClr val="00539B"/>
                </a:solidFill>
                <a:latin typeface="Arial"/>
                <a:ea typeface="Arial"/>
                <a:cs typeface="Arial"/>
                <a:sym typeface="Arial"/>
              </a:defRPr>
            </a:lvl6pPr>
            <a:lvl7pPr indent="0" lvl="6" marL="0" marR="0" algn="l">
              <a:spcBef>
                <a:spcPts val="0"/>
              </a:spcBef>
              <a:spcAft>
                <a:spcPts val="0"/>
              </a:spcAft>
              <a:buNone/>
              <a:defRPr sz="2400">
                <a:solidFill>
                  <a:srgbClr val="00539B"/>
                </a:solidFill>
                <a:latin typeface="Arial"/>
                <a:ea typeface="Arial"/>
                <a:cs typeface="Arial"/>
                <a:sym typeface="Arial"/>
              </a:defRPr>
            </a:lvl7pPr>
            <a:lvl8pPr indent="0" lvl="7" marL="0" marR="0" algn="l">
              <a:spcBef>
                <a:spcPts val="0"/>
              </a:spcBef>
              <a:spcAft>
                <a:spcPts val="0"/>
              </a:spcAft>
              <a:buNone/>
              <a:defRPr sz="2400">
                <a:solidFill>
                  <a:srgbClr val="00539B"/>
                </a:solidFill>
                <a:latin typeface="Arial"/>
                <a:ea typeface="Arial"/>
                <a:cs typeface="Arial"/>
                <a:sym typeface="Arial"/>
              </a:defRPr>
            </a:lvl8pPr>
            <a:lvl9pPr indent="0" lvl="8" marL="0" marR="0" algn="l">
              <a:spcBef>
                <a:spcPts val="0"/>
              </a:spcBef>
              <a:spcAft>
                <a:spcPts val="0"/>
              </a:spcAft>
              <a:buNone/>
              <a:defRPr sz="2400">
                <a:solidFill>
                  <a:srgbClr val="00539B"/>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06" name="Google Shape;306;p71"/>
          <p:cNvSpPr txBox="1"/>
          <p:nvPr>
            <p:ph idx="2" type="body"/>
          </p:nvPr>
        </p:nvSpPr>
        <p:spPr>
          <a:xfrm>
            <a:off x="461046" y="704487"/>
            <a:ext cx="8232900" cy="289800"/>
          </a:xfrm>
          <a:prstGeom prst="rect">
            <a:avLst/>
          </a:prstGeom>
          <a:noFill/>
          <a:ln>
            <a:noFill/>
          </a:ln>
        </p:spPr>
        <p:txBody>
          <a:bodyPr anchorCtr="0" anchor="t" bIns="45700" lIns="91425" spcFirstLastPara="1" rIns="91425" wrap="square" tIns="45700">
            <a:normAutofit/>
          </a:bodyPr>
          <a:lstStyle>
            <a:lvl1pPr indent="-228600" lvl="0" marL="457200" algn="l">
              <a:spcBef>
                <a:spcPts val="210"/>
              </a:spcBef>
              <a:spcAft>
                <a:spcPts val="0"/>
              </a:spcAft>
              <a:buClr>
                <a:schemeClr val="dk1"/>
              </a:buClr>
              <a:buSzPts val="1050"/>
              <a:buFont typeface="Arial"/>
              <a:buNone/>
              <a:defRPr sz="1050">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7" name="Google Shape;307;p71"/>
          <p:cNvSpPr txBox="1"/>
          <p:nvPr>
            <p:ph idx="3" type="body"/>
          </p:nvPr>
        </p:nvSpPr>
        <p:spPr>
          <a:xfrm>
            <a:off x="448057" y="4629164"/>
            <a:ext cx="6666000" cy="314400"/>
          </a:xfrm>
          <a:prstGeom prst="rect">
            <a:avLst/>
          </a:prstGeom>
          <a:noFill/>
          <a:ln>
            <a:noFill/>
          </a:ln>
        </p:spPr>
        <p:txBody>
          <a:bodyPr anchorCtr="0" anchor="b" bIns="45700" lIns="0" spcFirstLastPara="1" rIns="0" wrap="square" tIns="45700">
            <a:noAutofit/>
          </a:bodyPr>
          <a:lstStyle>
            <a:lvl1pPr indent="-228600" lvl="0" marL="457200" algn="l">
              <a:spcBef>
                <a:spcPts val="0"/>
              </a:spcBef>
              <a:spcAft>
                <a:spcPts val="0"/>
              </a:spcAft>
              <a:buClr>
                <a:schemeClr val="dk1"/>
              </a:buClr>
              <a:buSzPts val="675"/>
              <a:buFont typeface="Arial"/>
              <a:buNone/>
              <a:defRPr sz="675">
                <a:solidFill>
                  <a:schemeClr val="dk1"/>
                </a:solidFill>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308" name="Shape 308"/>
        <p:cNvGrpSpPr/>
        <p:nvPr/>
      </p:nvGrpSpPr>
      <p:grpSpPr>
        <a:xfrm>
          <a:off x="0" y="0"/>
          <a:ext cx="0" cy="0"/>
          <a:chOff x="0" y="0"/>
          <a:chExt cx="0" cy="0"/>
        </a:xfrm>
      </p:grpSpPr>
      <p:sp>
        <p:nvSpPr>
          <p:cNvPr id="309" name="Google Shape;309;p72"/>
          <p:cNvSpPr txBox="1"/>
          <p:nvPr>
            <p:ph type="title"/>
          </p:nvPr>
        </p:nvSpPr>
        <p:spPr>
          <a:xfrm>
            <a:off x="0" y="438151"/>
            <a:ext cx="9144000" cy="4572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3767"/>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10" name="Google Shape;310;p72"/>
          <p:cNvSpPr txBox="1"/>
          <p:nvPr>
            <p:ph idx="1" type="body"/>
          </p:nvPr>
        </p:nvSpPr>
        <p:spPr>
          <a:xfrm>
            <a:off x="685800" y="1131593"/>
            <a:ext cx="7772400" cy="30243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1" name="Google Shape;311;p72"/>
          <p:cNvSpPr txBox="1"/>
          <p:nvPr>
            <p:ph idx="11" type="ftr"/>
          </p:nvPr>
        </p:nvSpPr>
        <p:spPr>
          <a:xfrm>
            <a:off x="4046" y="4737112"/>
            <a:ext cx="9144000" cy="4065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1619">
          <p15:clr>
            <a:srgbClr val="FBAE40"/>
          </p15:clr>
        </p15:guide>
        <p15:guide id="2" pos="28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312" name="Shape 312"/>
        <p:cNvGrpSpPr/>
        <p:nvPr/>
      </p:nvGrpSpPr>
      <p:grpSpPr>
        <a:xfrm>
          <a:off x="0" y="0"/>
          <a:ext cx="0" cy="0"/>
          <a:chOff x="0" y="0"/>
          <a:chExt cx="0" cy="0"/>
        </a:xfrm>
      </p:grpSpPr>
      <p:sp>
        <p:nvSpPr>
          <p:cNvPr id="313" name="Google Shape;313;p73"/>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4" name="Google Shape;314;p73"/>
          <p:cNvSpPr txBox="1"/>
          <p:nvPr>
            <p:ph idx="11" type="ftr"/>
          </p:nvPr>
        </p:nvSpPr>
        <p:spPr>
          <a:xfrm>
            <a:off x="5076057" y="4623992"/>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002054"/>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315" name="Google Shape;315;p73"/>
          <p:cNvSpPr txBox="1"/>
          <p:nvPr>
            <p:ph type="ctrTitle"/>
          </p:nvPr>
        </p:nvSpPr>
        <p:spPr>
          <a:xfrm>
            <a:off x="0" y="215704"/>
            <a:ext cx="8802300" cy="6279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1" i="0" sz="3200" u="none" cap="none" strike="noStrike">
                <a:solidFill>
                  <a:srgbClr val="0F3769"/>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extLst>
    <p:ext uri="{DCECCB84-F9BA-43D5-87BE-67443E8EF086}">
      <p15:sldGuideLst>
        <p15:guide id="1" orient="horz" pos="2707">
          <p15:clr>
            <a:srgbClr val="FBAE40"/>
          </p15:clr>
        </p15:guide>
        <p15:guide id="2" pos="43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p:cSld name="5_Title and Content">
    <p:spTree>
      <p:nvGrpSpPr>
        <p:cNvPr id="316" name="Shape 316"/>
        <p:cNvGrpSpPr/>
        <p:nvPr/>
      </p:nvGrpSpPr>
      <p:grpSpPr>
        <a:xfrm>
          <a:off x="0" y="0"/>
          <a:ext cx="0" cy="0"/>
          <a:chOff x="0" y="0"/>
          <a:chExt cx="0" cy="0"/>
        </a:xfrm>
      </p:grpSpPr>
      <p:sp>
        <p:nvSpPr>
          <p:cNvPr id="317" name="Google Shape;317;p74"/>
          <p:cNvSpPr txBox="1"/>
          <p:nvPr>
            <p:ph type="title"/>
          </p:nvPr>
        </p:nvSpPr>
        <p:spPr>
          <a:xfrm>
            <a:off x="0" y="438151"/>
            <a:ext cx="9144000" cy="4572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3767"/>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18" name="Google Shape;318;p74"/>
          <p:cNvSpPr txBox="1"/>
          <p:nvPr>
            <p:ph idx="1" type="body"/>
          </p:nvPr>
        </p:nvSpPr>
        <p:spPr>
          <a:xfrm>
            <a:off x="685800" y="1131593"/>
            <a:ext cx="7772400" cy="30243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9" name="Google Shape;319;p74"/>
          <p:cNvSpPr txBox="1"/>
          <p:nvPr>
            <p:ph idx="11" type="ftr"/>
          </p:nvPr>
        </p:nvSpPr>
        <p:spPr>
          <a:xfrm>
            <a:off x="4046" y="4737112"/>
            <a:ext cx="9144000" cy="4065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extLst>
    <p:ext uri="{DCECCB84-F9BA-43D5-87BE-67443E8EF086}">
      <p15:sldGuideLst>
        <p15:guide id="1" orient="horz" pos="1619">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20" name="Shape 320"/>
        <p:cNvGrpSpPr/>
        <p:nvPr/>
      </p:nvGrpSpPr>
      <p:grpSpPr>
        <a:xfrm>
          <a:off x="0" y="0"/>
          <a:ext cx="0" cy="0"/>
          <a:chOff x="0" y="0"/>
          <a:chExt cx="0" cy="0"/>
        </a:xfrm>
      </p:grpSpPr>
      <p:sp>
        <p:nvSpPr>
          <p:cNvPr id="321" name="Google Shape;321;p75"/>
          <p:cNvSpPr txBox="1"/>
          <p:nvPr>
            <p:ph idx="1" type="body"/>
          </p:nvPr>
        </p:nvSpPr>
        <p:spPr>
          <a:xfrm>
            <a:off x="685800" y="843771"/>
            <a:ext cx="7772400" cy="31443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22" name="Google Shape;322;p75"/>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23" name="Shape 323"/>
        <p:cNvGrpSpPr/>
        <p:nvPr/>
      </p:nvGrpSpPr>
      <p:grpSpPr>
        <a:xfrm>
          <a:off x="0" y="0"/>
          <a:ext cx="0" cy="0"/>
          <a:chOff x="0" y="0"/>
          <a:chExt cx="0" cy="0"/>
        </a:xfrm>
      </p:grpSpPr>
      <p:sp>
        <p:nvSpPr>
          <p:cNvPr id="324" name="Google Shape;324;p76"/>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25" name="Google Shape;325;p76"/>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26" name="Google Shape;326;p76"/>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327" name="Google Shape;327;p76"/>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3465"/>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8" name="Shape 328"/>
        <p:cNvGrpSpPr/>
        <p:nvPr/>
      </p:nvGrpSpPr>
      <p:grpSpPr>
        <a:xfrm>
          <a:off x="0" y="0"/>
          <a:ext cx="0" cy="0"/>
          <a:chOff x="0" y="0"/>
          <a:chExt cx="0" cy="0"/>
        </a:xfrm>
      </p:grpSpPr>
      <p:sp>
        <p:nvSpPr>
          <p:cNvPr id="329" name="Google Shape;329;p77"/>
          <p:cNvSpPr txBox="1"/>
          <p:nvPr>
            <p:ph type="title"/>
          </p:nvPr>
        </p:nvSpPr>
        <p:spPr>
          <a:xfrm>
            <a:off x="1792288" y="3600459"/>
            <a:ext cx="5486400" cy="425100"/>
          </a:xfrm>
          <a:prstGeom prst="rect">
            <a:avLst/>
          </a:prstGeom>
          <a:noFill/>
          <a:ln>
            <a:noFill/>
          </a:ln>
        </p:spPr>
        <p:txBody>
          <a:bodyPr anchorCtr="0" anchor="b" bIns="45700" lIns="91425" spcFirstLastPara="1" rIns="91425" wrap="square" tIns="45700">
            <a:noAutofit/>
          </a:bodyPr>
          <a:lstStyle>
            <a:lvl1pPr lvl="0" marR="0" algn="l">
              <a:spcBef>
                <a:spcPts val="0"/>
              </a:spcBef>
              <a:spcAft>
                <a:spcPts val="0"/>
              </a:spcAft>
              <a:buSzPts val="1400"/>
              <a:buNone/>
              <a:defRPr b="0" i="1" sz="2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30" name="Google Shape;330;p77"/>
          <p:cNvSpPr/>
          <p:nvPr>
            <p:ph idx="2" type="pic"/>
          </p:nvPr>
        </p:nvSpPr>
        <p:spPr>
          <a:xfrm>
            <a:off x="1792288" y="459583"/>
            <a:ext cx="5486400" cy="3086100"/>
          </a:xfrm>
          <a:prstGeom prst="rect">
            <a:avLst/>
          </a:prstGeom>
          <a:noFill/>
          <a:ln>
            <a:noFill/>
          </a:ln>
        </p:spPr>
      </p:sp>
      <p:sp>
        <p:nvSpPr>
          <p:cNvPr id="331" name="Google Shape;331;p77"/>
          <p:cNvSpPr txBox="1"/>
          <p:nvPr>
            <p:ph idx="1" type="body"/>
          </p:nvPr>
        </p:nvSpPr>
        <p:spPr>
          <a:xfrm>
            <a:off x="1792288" y="4025513"/>
            <a:ext cx="5486400" cy="5445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32" name="Google Shape;332;p77"/>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3" name="Shape 333"/>
        <p:cNvGrpSpPr/>
        <p:nvPr/>
      </p:nvGrpSpPr>
      <p:grpSpPr>
        <a:xfrm>
          <a:off x="0" y="0"/>
          <a:ext cx="0" cy="0"/>
          <a:chOff x="0" y="0"/>
          <a:chExt cx="0" cy="0"/>
        </a:xfrm>
      </p:grpSpPr>
      <p:sp>
        <p:nvSpPr>
          <p:cNvPr id="334" name="Google Shape;334;p78"/>
          <p:cNvSpPr txBox="1"/>
          <p:nvPr>
            <p:ph type="title"/>
          </p:nvPr>
        </p:nvSpPr>
        <p:spPr>
          <a:xfrm>
            <a:off x="0" y="0"/>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35" name="Google Shape;335;p78"/>
          <p:cNvSpPr txBox="1"/>
          <p:nvPr>
            <p:ph idx="1" type="body"/>
          </p:nvPr>
        </p:nvSpPr>
        <p:spPr>
          <a:xfrm rot="5400000">
            <a:off x="3202050" y="-1144647"/>
            <a:ext cx="2739900"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6" name="Google Shape;336;p78"/>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37" name="Shape 337"/>
        <p:cNvGrpSpPr/>
        <p:nvPr/>
      </p:nvGrpSpPr>
      <p:grpSpPr>
        <a:xfrm>
          <a:off x="0" y="0"/>
          <a:ext cx="0" cy="0"/>
          <a:chOff x="0" y="0"/>
          <a:chExt cx="0" cy="0"/>
        </a:xfrm>
      </p:grpSpPr>
      <p:sp>
        <p:nvSpPr>
          <p:cNvPr id="338" name="Google Shape;338;p79"/>
          <p:cNvSpPr txBox="1"/>
          <p:nvPr>
            <p:ph type="title"/>
          </p:nvPr>
        </p:nvSpPr>
        <p:spPr>
          <a:xfrm>
            <a:off x="628650" y="274385"/>
            <a:ext cx="7886700" cy="9930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39" name="Google Shape;339;p79"/>
          <p:cNvSpPr txBox="1"/>
          <p:nvPr>
            <p:ph idx="11" type="ftr"/>
          </p:nvPr>
        </p:nvSpPr>
        <p:spPr>
          <a:xfrm>
            <a:off x="2897632" y="4589643"/>
            <a:ext cx="3903600" cy="41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
  <p:cSld name="GI">
    <p:spTree>
      <p:nvGrpSpPr>
        <p:cNvPr id="341" name="Shape 341"/>
        <p:cNvGrpSpPr/>
        <p:nvPr/>
      </p:nvGrpSpPr>
      <p:grpSpPr>
        <a:xfrm>
          <a:off x="0" y="0"/>
          <a:ext cx="0" cy="0"/>
          <a:chOff x="0" y="0"/>
          <a:chExt cx="0" cy="0"/>
        </a:xfrm>
      </p:grpSpPr>
      <p:pic>
        <p:nvPicPr>
          <p:cNvPr descr="Calendar&#10;&#10;Description automatically generated" id="342" name="Google Shape;342;p81"/>
          <p:cNvPicPr preferRelativeResize="0"/>
          <p:nvPr/>
        </p:nvPicPr>
        <p:blipFill rotWithShape="1">
          <a:blip r:embed="rId2">
            <a:alphaModFix/>
          </a:blip>
          <a:srcRect b="0" l="0" r="0" t="0"/>
          <a:stretch/>
        </p:blipFill>
        <p:spPr>
          <a:xfrm>
            <a:off x="14075" y="-1"/>
            <a:ext cx="9121499" cy="5143512"/>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dder/RCC">
  <p:cSld name="Bladder/RCC">
    <p:spTree>
      <p:nvGrpSpPr>
        <p:cNvPr id="343" name="Shape 343"/>
        <p:cNvGrpSpPr/>
        <p:nvPr/>
      </p:nvGrpSpPr>
      <p:grpSpPr>
        <a:xfrm>
          <a:off x="0" y="0"/>
          <a:ext cx="0" cy="0"/>
          <a:chOff x="0" y="0"/>
          <a:chExt cx="0" cy="0"/>
        </a:xfrm>
      </p:grpSpPr>
      <p:pic>
        <p:nvPicPr>
          <p:cNvPr descr="Graphical user interface, website&#10;&#10;Description automatically generated" id="344" name="Google Shape;344;p82"/>
          <p:cNvPicPr preferRelativeResize="0"/>
          <p:nvPr/>
        </p:nvPicPr>
        <p:blipFill rotWithShape="1">
          <a:blip r:embed="rId2">
            <a:alphaModFix/>
          </a:blip>
          <a:srcRect b="0" l="0" r="0" t="0"/>
          <a:stretch/>
        </p:blipFill>
        <p:spPr>
          <a:xfrm>
            <a:off x="7037" y="-1"/>
            <a:ext cx="9121499" cy="5143512"/>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ung">
  <p:cSld name="Lung">
    <p:spTree>
      <p:nvGrpSpPr>
        <p:cNvPr id="345" name="Shape 345"/>
        <p:cNvGrpSpPr/>
        <p:nvPr/>
      </p:nvGrpSpPr>
      <p:grpSpPr>
        <a:xfrm>
          <a:off x="0" y="0"/>
          <a:ext cx="0" cy="0"/>
          <a:chOff x="0" y="0"/>
          <a:chExt cx="0" cy="0"/>
        </a:xfrm>
      </p:grpSpPr>
      <p:pic>
        <p:nvPicPr>
          <p:cNvPr descr="Graphical user interface&#10;&#10;Description automatically generated" id="346" name="Google Shape;346;p83"/>
          <p:cNvPicPr preferRelativeResize="0"/>
          <p:nvPr/>
        </p:nvPicPr>
        <p:blipFill rotWithShape="1">
          <a:blip r:embed="rId2">
            <a:alphaModFix/>
          </a:blip>
          <a:srcRect b="0" l="0" r="0" t="0"/>
          <a:stretch/>
        </p:blipFill>
        <p:spPr>
          <a:xfrm>
            <a:off x="7037" y="0"/>
            <a:ext cx="9121499" cy="5143512"/>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ople">
  <p:cSld name="People">
    <p:spTree>
      <p:nvGrpSpPr>
        <p:cNvPr id="347" name="Shape 347"/>
        <p:cNvGrpSpPr/>
        <p:nvPr/>
      </p:nvGrpSpPr>
      <p:grpSpPr>
        <a:xfrm>
          <a:off x="0" y="0"/>
          <a:ext cx="0" cy="0"/>
          <a:chOff x="0" y="0"/>
          <a:chExt cx="0" cy="0"/>
        </a:xfrm>
      </p:grpSpPr>
      <p:pic>
        <p:nvPicPr>
          <p:cNvPr descr="Graphical user interface&#10;&#10;Description automatically generated" id="348" name="Google Shape;348;p84"/>
          <p:cNvPicPr preferRelativeResize="0"/>
          <p:nvPr/>
        </p:nvPicPr>
        <p:blipFill rotWithShape="1">
          <a:blip r:embed="rId2">
            <a:alphaModFix/>
          </a:blip>
          <a:srcRect b="0" l="0" r="0" t="0"/>
          <a:stretch/>
        </p:blipFill>
        <p:spPr>
          <a:xfrm>
            <a:off x="0" y="-1"/>
            <a:ext cx="9121499" cy="5143512"/>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L">
  <p:cSld name="LL">
    <p:spTree>
      <p:nvGrpSpPr>
        <p:cNvPr id="349" name="Shape 349"/>
        <p:cNvGrpSpPr/>
        <p:nvPr/>
      </p:nvGrpSpPr>
      <p:grpSpPr>
        <a:xfrm>
          <a:off x="0" y="0"/>
          <a:ext cx="0" cy="0"/>
          <a:chOff x="0" y="0"/>
          <a:chExt cx="0" cy="0"/>
        </a:xfrm>
      </p:grpSpPr>
      <p:pic>
        <p:nvPicPr>
          <p:cNvPr descr="A picture containing text&#10;&#10;Description automatically generated" id="350" name="Google Shape;350;p85"/>
          <p:cNvPicPr preferRelativeResize="0"/>
          <p:nvPr/>
        </p:nvPicPr>
        <p:blipFill rotWithShape="1">
          <a:blip r:embed="rId2">
            <a:alphaModFix/>
          </a:blip>
          <a:srcRect b="0" l="0" r="0" t="0"/>
          <a:stretch/>
        </p:blipFill>
        <p:spPr>
          <a:xfrm>
            <a:off x="-1" y="-12689"/>
            <a:ext cx="9121499" cy="5143512"/>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1">
  <p:cSld name="General1">
    <p:spTree>
      <p:nvGrpSpPr>
        <p:cNvPr id="351" name="Shape 351"/>
        <p:cNvGrpSpPr/>
        <p:nvPr/>
      </p:nvGrpSpPr>
      <p:grpSpPr>
        <a:xfrm>
          <a:off x="0" y="0"/>
          <a:ext cx="0" cy="0"/>
          <a:chOff x="0" y="0"/>
          <a:chExt cx="0" cy="0"/>
        </a:xfrm>
      </p:grpSpPr>
      <p:pic>
        <p:nvPicPr>
          <p:cNvPr descr="A picture containing graphical user interface&#10;&#10;Description automatically generated" id="352" name="Google Shape;352;p86"/>
          <p:cNvPicPr preferRelativeResize="0"/>
          <p:nvPr/>
        </p:nvPicPr>
        <p:blipFill rotWithShape="1">
          <a:blip r:embed="rId2">
            <a:alphaModFix/>
          </a:blip>
          <a:srcRect b="0" l="0" r="0" t="0"/>
          <a:stretch/>
        </p:blipFill>
        <p:spPr>
          <a:xfrm>
            <a:off x="-1" y="0"/>
            <a:ext cx="9135562" cy="514351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2">
  <p:cSld name="General 2">
    <p:spTree>
      <p:nvGrpSpPr>
        <p:cNvPr id="353" name="Shape 353"/>
        <p:cNvGrpSpPr/>
        <p:nvPr/>
      </p:nvGrpSpPr>
      <p:grpSpPr>
        <a:xfrm>
          <a:off x="0" y="0"/>
          <a:ext cx="0" cy="0"/>
          <a:chOff x="0" y="0"/>
          <a:chExt cx="0" cy="0"/>
        </a:xfrm>
      </p:grpSpPr>
      <p:pic>
        <p:nvPicPr>
          <p:cNvPr descr="Graphical user interface&#10;&#10;Description automatically generated with medium confidence" id="354" name="Google Shape;354;p87"/>
          <p:cNvPicPr preferRelativeResize="0"/>
          <p:nvPr/>
        </p:nvPicPr>
        <p:blipFill rotWithShape="1">
          <a:blip r:embed="rId2">
            <a:alphaModFix/>
          </a:blip>
          <a:srcRect b="0" l="0" r="0" t="0"/>
          <a:stretch/>
        </p:blipFill>
        <p:spPr>
          <a:xfrm>
            <a:off x="0" y="-1"/>
            <a:ext cx="9121499" cy="514351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
  <p:cSld name="OV">
    <p:spTree>
      <p:nvGrpSpPr>
        <p:cNvPr id="355" name="Shape 355"/>
        <p:cNvGrpSpPr/>
        <p:nvPr/>
      </p:nvGrpSpPr>
      <p:grpSpPr>
        <a:xfrm>
          <a:off x="0" y="0"/>
          <a:ext cx="0" cy="0"/>
          <a:chOff x="0" y="0"/>
          <a:chExt cx="0" cy="0"/>
        </a:xfrm>
      </p:grpSpPr>
      <p:pic>
        <p:nvPicPr>
          <p:cNvPr descr="Graphical user interface&#10;&#10;Description automatically generated with medium confidence" id="356" name="Google Shape;356;p88"/>
          <p:cNvPicPr preferRelativeResize="0"/>
          <p:nvPr/>
        </p:nvPicPr>
        <p:blipFill rotWithShape="1">
          <a:blip r:embed="rId2">
            <a:alphaModFix/>
          </a:blip>
          <a:srcRect b="0" l="0" r="0" t="0"/>
          <a:stretch/>
        </p:blipFill>
        <p:spPr>
          <a:xfrm>
            <a:off x="0" y="-1"/>
            <a:ext cx="9121499" cy="5143512"/>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reast">
  <p:cSld name="Breast">
    <p:spTree>
      <p:nvGrpSpPr>
        <p:cNvPr id="357" name="Shape 357"/>
        <p:cNvGrpSpPr/>
        <p:nvPr/>
      </p:nvGrpSpPr>
      <p:grpSpPr>
        <a:xfrm>
          <a:off x="0" y="0"/>
          <a:ext cx="0" cy="0"/>
          <a:chOff x="0" y="0"/>
          <a:chExt cx="0" cy="0"/>
        </a:xfrm>
      </p:grpSpPr>
      <p:pic>
        <p:nvPicPr>
          <p:cNvPr descr="Graphical user interface&#10;&#10;Description automatically generated" id="358" name="Google Shape;358;p89"/>
          <p:cNvPicPr preferRelativeResize="0"/>
          <p:nvPr/>
        </p:nvPicPr>
        <p:blipFill rotWithShape="1">
          <a:blip r:embed="rId2">
            <a:alphaModFix/>
          </a:blip>
          <a:srcRect b="0" l="0" r="0" t="0"/>
          <a:stretch/>
        </p:blipFill>
        <p:spPr>
          <a:xfrm>
            <a:off x="14075" y="12687"/>
            <a:ext cx="9121499" cy="5143512"/>
          </a:xfrm>
          <a:prstGeom prst="rect">
            <a:avLst/>
          </a:prstGeom>
          <a:noFill/>
          <a:ln>
            <a:noFill/>
          </a:ln>
        </p:spPr>
      </p:pic>
      <p:pic>
        <p:nvPicPr>
          <p:cNvPr descr="A close-up of a black background&#10;&#10;Description automatically generated" id="359" name="Google Shape;359;p89"/>
          <p:cNvPicPr preferRelativeResize="0"/>
          <p:nvPr/>
        </p:nvPicPr>
        <p:blipFill rotWithShape="1">
          <a:blip r:embed="rId3">
            <a:alphaModFix/>
          </a:blip>
          <a:srcRect b="0" l="0" r="0" t="0"/>
          <a:stretch/>
        </p:blipFill>
        <p:spPr>
          <a:xfrm>
            <a:off x="6362700" y="4349543"/>
            <a:ext cx="2495975" cy="612098"/>
          </a:xfrm>
          <a:prstGeom prst="rect">
            <a:avLst/>
          </a:prstGeom>
          <a:noFill/>
          <a:ln>
            <a:noFill/>
          </a:ln>
        </p:spPr>
      </p:pic>
      <p:sp>
        <p:nvSpPr>
          <p:cNvPr id="360" name="Google Shape;360;p89"/>
          <p:cNvSpPr/>
          <p:nvPr/>
        </p:nvSpPr>
        <p:spPr>
          <a:xfrm>
            <a:off x="7924800" y="373036"/>
            <a:ext cx="594300" cy="327300"/>
          </a:xfrm>
          <a:prstGeom prst="rect">
            <a:avLst/>
          </a:prstGeom>
          <a:solidFill>
            <a:srgbClr val="FFC8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M">
  <p:cSld name="MM">
    <p:spTree>
      <p:nvGrpSpPr>
        <p:cNvPr id="361" name="Shape 361"/>
        <p:cNvGrpSpPr/>
        <p:nvPr/>
      </p:nvGrpSpPr>
      <p:grpSpPr>
        <a:xfrm>
          <a:off x="0" y="0"/>
          <a:ext cx="0" cy="0"/>
          <a:chOff x="0" y="0"/>
          <a:chExt cx="0" cy="0"/>
        </a:xfrm>
      </p:grpSpPr>
      <p:pic>
        <p:nvPicPr>
          <p:cNvPr descr="A close-up of a blue and white card&#10;&#10;Description automatically generated" id="362" name="Google Shape;362;p90"/>
          <p:cNvPicPr preferRelativeResize="0"/>
          <p:nvPr/>
        </p:nvPicPr>
        <p:blipFill rotWithShape="1">
          <a:blip r:embed="rId2">
            <a:alphaModFix/>
          </a:blip>
          <a:srcRect b="0" l="0" r="0" t="0"/>
          <a:stretch/>
        </p:blipFill>
        <p:spPr>
          <a:xfrm>
            <a:off x="0" y="0"/>
            <a:ext cx="9135563" cy="5151442"/>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67" name="Shape 367"/>
        <p:cNvGrpSpPr/>
        <p:nvPr/>
      </p:nvGrpSpPr>
      <p:grpSpPr>
        <a:xfrm>
          <a:off x="0" y="0"/>
          <a:ext cx="0" cy="0"/>
          <a:chOff x="0" y="0"/>
          <a:chExt cx="0" cy="0"/>
        </a:xfrm>
      </p:grpSpPr>
      <p:sp>
        <p:nvSpPr>
          <p:cNvPr id="368" name="Google Shape;368;p92"/>
          <p:cNvSpPr txBox="1"/>
          <p:nvPr>
            <p:ph idx="1" type="subTitle"/>
          </p:nvPr>
        </p:nvSpPr>
        <p:spPr>
          <a:xfrm>
            <a:off x="1371600" y="1248528"/>
            <a:ext cx="6400800" cy="264930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369" name="Google Shape;369;p92"/>
          <p:cNvSpPr txBox="1"/>
          <p:nvPr>
            <p:ph type="title"/>
          </p:nvPr>
        </p:nvSpPr>
        <p:spPr>
          <a:xfrm>
            <a:off x="0" y="131958"/>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70" name="Shape 370"/>
        <p:cNvGrpSpPr/>
        <p:nvPr/>
      </p:nvGrpSpPr>
      <p:grpSpPr>
        <a:xfrm>
          <a:off x="0" y="0"/>
          <a:ext cx="0" cy="0"/>
          <a:chOff x="0" y="0"/>
          <a:chExt cx="0" cy="0"/>
        </a:xfrm>
      </p:grpSpPr>
      <p:sp>
        <p:nvSpPr>
          <p:cNvPr id="371" name="Google Shape;371;p93"/>
          <p:cNvSpPr txBox="1"/>
          <p:nvPr>
            <p:ph idx="1" type="body"/>
          </p:nvPr>
        </p:nvSpPr>
        <p:spPr>
          <a:xfrm>
            <a:off x="685800" y="843771"/>
            <a:ext cx="7772400" cy="31443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2" name="Google Shape;372;p93"/>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73" name="Shape 373"/>
        <p:cNvGrpSpPr/>
        <p:nvPr/>
      </p:nvGrpSpPr>
      <p:grpSpPr>
        <a:xfrm>
          <a:off x="0" y="0"/>
          <a:ext cx="0" cy="0"/>
          <a:chOff x="0" y="0"/>
          <a:chExt cx="0" cy="0"/>
        </a:xfrm>
      </p:grpSpPr>
      <p:sp>
        <p:nvSpPr>
          <p:cNvPr id="374" name="Google Shape;374;p94"/>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75" name="Google Shape;375;p94"/>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376" name="Google Shape;376;p94"/>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377" name="Google Shape;377;p94"/>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3465"/>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8" name="Shape 378"/>
        <p:cNvGrpSpPr/>
        <p:nvPr/>
      </p:nvGrpSpPr>
      <p:grpSpPr>
        <a:xfrm>
          <a:off x="0" y="0"/>
          <a:ext cx="0" cy="0"/>
          <a:chOff x="0" y="0"/>
          <a:chExt cx="0" cy="0"/>
        </a:xfrm>
      </p:grpSpPr>
      <p:sp>
        <p:nvSpPr>
          <p:cNvPr id="379" name="Google Shape;379;p95"/>
          <p:cNvSpPr txBox="1"/>
          <p:nvPr>
            <p:ph type="title"/>
          </p:nvPr>
        </p:nvSpPr>
        <p:spPr>
          <a:xfrm>
            <a:off x="0" y="127346"/>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80" name="Google Shape;380;p95"/>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1" name="Shape 381"/>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2" name="Shape 382"/>
        <p:cNvGrpSpPr/>
        <p:nvPr/>
      </p:nvGrpSpPr>
      <p:grpSpPr>
        <a:xfrm>
          <a:off x="0" y="0"/>
          <a:ext cx="0" cy="0"/>
          <a:chOff x="0" y="0"/>
          <a:chExt cx="0" cy="0"/>
        </a:xfrm>
      </p:grpSpPr>
      <p:sp>
        <p:nvSpPr>
          <p:cNvPr id="383" name="Google Shape;383;p97"/>
          <p:cNvSpPr txBox="1"/>
          <p:nvPr>
            <p:ph type="title"/>
          </p:nvPr>
        </p:nvSpPr>
        <p:spPr>
          <a:xfrm>
            <a:off x="1792288" y="3600459"/>
            <a:ext cx="5486400" cy="425100"/>
          </a:xfrm>
          <a:prstGeom prst="rect">
            <a:avLst/>
          </a:prstGeom>
          <a:noFill/>
          <a:ln>
            <a:noFill/>
          </a:ln>
        </p:spPr>
        <p:txBody>
          <a:bodyPr anchorCtr="0" anchor="b" bIns="45700" lIns="91425" spcFirstLastPara="1" rIns="91425" wrap="square" tIns="45700">
            <a:noAutofit/>
          </a:bodyPr>
          <a:lstStyle>
            <a:lvl1pPr lvl="0" marR="0" algn="l">
              <a:spcBef>
                <a:spcPts val="0"/>
              </a:spcBef>
              <a:spcAft>
                <a:spcPts val="0"/>
              </a:spcAft>
              <a:buSzPts val="1400"/>
              <a:buNone/>
              <a:defRPr b="0" i="1" sz="2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84" name="Google Shape;384;p97"/>
          <p:cNvSpPr/>
          <p:nvPr>
            <p:ph idx="2" type="pic"/>
          </p:nvPr>
        </p:nvSpPr>
        <p:spPr>
          <a:xfrm>
            <a:off x="1792288" y="459583"/>
            <a:ext cx="5486400" cy="3086100"/>
          </a:xfrm>
          <a:prstGeom prst="rect">
            <a:avLst/>
          </a:prstGeom>
          <a:noFill/>
          <a:ln>
            <a:noFill/>
          </a:ln>
        </p:spPr>
      </p:sp>
      <p:sp>
        <p:nvSpPr>
          <p:cNvPr id="385" name="Google Shape;385;p97"/>
          <p:cNvSpPr txBox="1"/>
          <p:nvPr>
            <p:ph idx="1" type="body"/>
          </p:nvPr>
        </p:nvSpPr>
        <p:spPr>
          <a:xfrm>
            <a:off x="1792288" y="4025513"/>
            <a:ext cx="5486400" cy="5445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86" name="Google Shape;386;p97"/>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87" name="Shape 387"/>
        <p:cNvGrpSpPr/>
        <p:nvPr/>
      </p:nvGrpSpPr>
      <p:grpSpPr>
        <a:xfrm>
          <a:off x="0" y="0"/>
          <a:ext cx="0" cy="0"/>
          <a:chOff x="0" y="0"/>
          <a:chExt cx="0" cy="0"/>
        </a:xfrm>
      </p:grpSpPr>
      <p:sp>
        <p:nvSpPr>
          <p:cNvPr id="388" name="Google Shape;388;p98"/>
          <p:cNvSpPr txBox="1"/>
          <p:nvPr>
            <p:ph type="title"/>
          </p:nvPr>
        </p:nvSpPr>
        <p:spPr>
          <a:xfrm>
            <a:off x="0" y="0"/>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89" name="Google Shape;389;p98"/>
          <p:cNvSpPr txBox="1"/>
          <p:nvPr>
            <p:ph idx="1" type="body"/>
          </p:nvPr>
        </p:nvSpPr>
        <p:spPr>
          <a:xfrm rot="5400000">
            <a:off x="3202050" y="-1144647"/>
            <a:ext cx="2739900"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90" name="Google Shape;390;p98"/>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91" name="Shape 391"/>
        <p:cNvGrpSpPr/>
        <p:nvPr/>
      </p:nvGrpSpPr>
      <p:grpSpPr>
        <a:xfrm>
          <a:off x="0" y="0"/>
          <a:ext cx="0" cy="0"/>
          <a:chOff x="0" y="0"/>
          <a:chExt cx="0" cy="0"/>
        </a:xfrm>
      </p:grpSpPr>
      <p:sp>
        <p:nvSpPr>
          <p:cNvPr id="392" name="Google Shape;392;p99"/>
          <p:cNvSpPr txBox="1"/>
          <p:nvPr>
            <p:ph type="title"/>
          </p:nvPr>
        </p:nvSpPr>
        <p:spPr>
          <a:xfrm>
            <a:off x="628650" y="274385"/>
            <a:ext cx="7886700" cy="9930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93" name="Google Shape;393;p99"/>
          <p:cNvSpPr txBox="1"/>
          <p:nvPr>
            <p:ph idx="11" type="ftr"/>
          </p:nvPr>
        </p:nvSpPr>
        <p:spPr>
          <a:xfrm>
            <a:off x="2897632" y="4589643"/>
            <a:ext cx="3903600" cy="41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logo" type="obj">
  <p:cSld name="OBJECT">
    <p:spTree>
      <p:nvGrpSpPr>
        <p:cNvPr id="394" name="Shape 394"/>
        <p:cNvGrpSpPr/>
        <p:nvPr/>
      </p:nvGrpSpPr>
      <p:grpSpPr>
        <a:xfrm>
          <a:off x="0" y="0"/>
          <a:ext cx="0" cy="0"/>
          <a:chOff x="0" y="0"/>
          <a:chExt cx="0" cy="0"/>
        </a:xfrm>
      </p:grpSpPr>
      <p:sp>
        <p:nvSpPr>
          <p:cNvPr id="395" name="Google Shape;395;p100"/>
          <p:cNvSpPr txBox="1"/>
          <p:nvPr>
            <p:ph type="title"/>
          </p:nvPr>
        </p:nvSpPr>
        <p:spPr>
          <a:xfrm>
            <a:off x="457319" y="178596"/>
            <a:ext cx="8154300" cy="8274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96" name="Google Shape;396;p100"/>
          <p:cNvSpPr txBox="1"/>
          <p:nvPr>
            <p:ph idx="1" type="body"/>
          </p:nvPr>
        </p:nvSpPr>
        <p:spPr>
          <a:xfrm>
            <a:off x="453507" y="1134788"/>
            <a:ext cx="8158200" cy="3487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397" name="Google Shape;397;p100"/>
          <p:cNvGrpSpPr/>
          <p:nvPr/>
        </p:nvGrpSpPr>
        <p:grpSpPr>
          <a:xfrm>
            <a:off x="7044683" y="4659527"/>
            <a:ext cx="1911150" cy="360343"/>
            <a:chOff x="9392911" y="6212702"/>
            <a:chExt cx="2548200" cy="480457"/>
          </a:xfrm>
        </p:grpSpPr>
        <p:pic>
          <p:nvPicPr>
            <p:cNvPr descr="Icon&#10;&#10;Description automatically generated" id="398" name="Google Shape;398;p100"/>
            <p:cNvPicPr preferRelativeResize="0"/>
            <p:nvPr/>
          </p:nvPicPr>
          <p:blipFill rotWithShape="1">
            <a:blip r:embed="rId2">
              <a:alphaModFix/>
            </a:blip>
            <a:srcRect b="0" l="0" r="0" t="0"/>
            <a:stretch/>
          </p:blipFill>
          <p:spPr>
            <a:xfrm>
              <a:off x="11188699" y="6212702"/>
              <a:ext cx="566928" cy="196326"/>
            </a:xfrm>
            <a:prstGeom prst="rect">
              <a:avLst/>
            </a:prstGeom>
            <a:noFill/>
            <a:ln>
              <a:noFill/>
            </a:ln>
          </p:spPr>
        </p:pic>
        <p:sp>
          <p:nvSpPr>
            <p:cNvPr id="399" name="Google Shape;399;p100"/>
            <p:cNvSpPr/>
            <p:nvPr/>
          </p:nvSpPr>
          <p:spPr>
            <a:xfrm>
              <a:off x="9392911" y="6355059"/>
              <a:ext cx="2548200" cy="33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55560"/>
                </a:buClr>
                <a:buSzPts val="1050"/>
                <a:buFont typeface="Noto Sans Symbols"/>
                <a:buNone/>
              </a:pPr>
              <a:r>
                <a:rPr b="0" lang="en" sz="1050">
                  <a:solidFill>
                    <a:srgbClr val="455560"/>
                  </a:solidFill>
                  <a:latin typeface="Calibri"/>
                  <a:ea typeface="Calibri"/>
                  <a:cs typeface="Calibri"/>
                  <a:sym typeface="Calibri"/>
                </a:rPr>
                <a:t>Slide credit: </a:t>
              </a:r>
              <a:r>
                <a:rPr b="0" lang="en" sz="1050" u="sng">
                  <a:solidFill>
                    <a:schemeClr val="lt2"/>
                  </a:solidFill>
                  <a:latin typeface="Calibri"/>
                  <a:ea typeface="Calibri"/>
                  <a:cs typeface="Calibri"/>
                  <a:sym typeface="Calibri"/>
                  <a:hlinkClick r:id="rId3">
                    <a:extLst>
                      <a:ext uri="{A12FA001-AC4F-418D-AE19-62706E023703}">
                        <ahyp:hlinkClr val="tx"/>
                      </a:ext>
                    </a:extLst>
                  </a:hlinkClick>
                </a:rPr>
                <a:t>clinicaloptions.com</a:t>
              </a:r>
              <a:endParaRPr b="0" sz="1050">
                <a:solidFill>
                  <a:schemeClr val="lt2"/>
                </a:solidFill>
                <a:latin typeface="Calibri"/>
                <a:ea typeface="Calibri"/>
                <a:cs typeface="Calibri"/>
                <a:sym typeface="Calibri"/>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I">
  <p:cSld name="GI">
    <p:spTree>
      <p:nvGrpSpPr>
        <p:cNvPr id="401" name="Shape 401"/>
        <p:cNvGrpSpPr/>
        <p:nvPr/>
      </p:nvGrpSpPr>
      <p:grpSpPr>
        <a:xfrm>
          <a:off x="0" y="0"/>
          <a:ext cx="0" cy="0"/>
          <a:chOff x="0" y="0"/>
          <a:chExt cx="0" cy="0"/>
        </a:xfrm>
      </p:grpSpPr>
      <p:pic>
        <p:nvPicPr>
          <p:cNvPr descr="Calendar&#10;&#10;Description automatically generated" id="402" name="Google Shape;402;p102"/>
          <p:cNvPicPr preferRelativeResize="0"/>
          <p:nvPr/>
        </p:nvPicPr>
        <p:blipFill rotWithShape="1">
          <a:blip r:embed="rId2">
            <a:alphaModFix/>
          </a:blip>
          <a:srcRect b="0" l="0" r="0" t="0"/>
          <a:stretch/>
        </p:blipFill>
        <p:spPr>
          <a:xfrm>
            <a:off x="14075" y="-1"/>
            <a:ext cx="9121499" cy="5143512"/>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07" name="Shape 407"/>
        <p:cNvGrpSpPr/>
        <p:nvPr/>
      </p:nvGrpSpPr>
      <p:grpSpPr>
        <a:xfrm>
          <a:off x="0" y="0"/>
          <a:ext cx="0" cy="0"/>
          <a:chOff x="0" y="0"/>
          <a:chExt cx="0" cy="0"/>
        </a:xfrm>
      </p:grpSpPr>
      <p:sp>
        <p:nvSpPr>
          <p:cNvPr id="408" name="Google Shape;408;p104"/>
          <p:cNvSpPr txBox="1"/>
          <p:nvPr>
            <p:ph idx="1" type="subTitle"/>
          </p:nvPr>
        </p:nvSpPr>
        <p:spPr>
          <a:xfrm>
            <a:off x="1371600" y="1248528"/>
            <a:ext cx="6400800" cy="2649300"/>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409" name="Google Shape;409;p104"/>
          <p:cNvSpPr txBox="1"/>
          <p:nvPr>
            <p:ph type="title"/>
          </p:nvPr>
        </p:nvSpPr>
        <p:spPr>
          <a:xfrm>
            <a:off x="0" y="131958"/>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410" name="Shape 410"/>
        <p:cNvGrpSpPr/>
        <p:nvPr/>
      </p:nvGrpSpPr>
      <p:grpSpPr>
        <a:xfrm>
          <a:off x="0" y="0"/>
          <a:ext cx="0" cy="0"/>
          <a:chOff x="0" y="0"/>
          <a:chExt cx="0" cy="0"/>
        </a:xfrm>
      </p:grpSpPr>
      <p:sp>
        <p:nvSpPr>
          <p:cNvPr id="411" name="Google Shape;411;p105"/>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412" name="Google Shape;412;p105"/>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3" name="Google Shape;413;p105"/>
          <p:cNvSpPr txBox="1"/>
          <p:nvPr>
            <p:ph idx="10" type="dt"/>
          </p:nvPr>
        </p:nvSpPr>
        <p:spPr>
          <a:xfrm>
            <a:off x="0" y="0"/>
            <a:ext cx="3000000" cy="299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14" name="Google Shape;414;p105"/>
          <p:cNvSpPr txBox="1"/>
          <p:nvPr>
            <p:ph idx="11" type="ftr"/>
          </p:nvPr>
        </p:nvSpPr>
        <p:spPr>
          <a:xfrm>
            <a:off x="0" y="0"/>
            <a:ext cx="3000000" cy="2997300"/>
          </a:xfrm>
          <a:prstGeom prst="rect">
            <a:avLst/>
          </a:prstGeom>
          <a:noFill/>
          <a:ln>
            <a:noFill/>
          </a:ln>
        </p:spPr>
        <p:txBody>
          <a:bodyPr anchorCtr="0" anchor="t" bIns="45700" lIns="91425" spcFirstLastPara="1" rIns="91425" wrap="square" tIns="45700">
            <a:noAutofit/>
          </a:bodyPr>
          <a:lstStyle>
            <a:lvl1pPr lvl="0" marR="0" algn="l">
              <a:spcBef>
                <a:spcPts val="0"/>
              </a:spcBef>
              <a:spcAft>
                <a:spcPts val="0"/>
              </a:spcAft>
              <a:buSzPts val="1400"/>
              <a:buNone/>
              <a:defRPr sz="2400">
                <a:solidFill>
                  <a:schemeClr val="dk1"/>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15" name="Google Shape;415;p105"/>
          <p:cNvSpPr txBox="1"/>
          <p:nvPr>
            <p:ph idx="12" type="sldNum"/>
          </p:nvPr>
        </p:nvSpPr>
        <p:spPr>
          <a:xfrm>
            <a:off x="0" y="0"/>
            <a:ext cx="3000000" cy="2997300"/>
          </a:xfrm>
          <a:prstGeom prst="rect">
            <a:avLst/>
          </a:prstGeom>
          <a:noFill/>
          <a:ln>
            <a:noFill/>
          </a:ln>
        </p:spPr>
        <p:txBody>
          <a:bodyPr anchorCtr="0" anchor="t" bIns="45700" lIns="91425" spcFirstLastPara="1" rIns="91425" wrap="square" tIns="45700">
            <a:noAutofit/>
          </a:bodyPr>
          <a:lstStyle>
            <a:lvl1pPr indent="0" lvl="0" marL="0" marR="0" algn="l">
              <a:spcBef>
                <a:spcPts val="0"/>
              </a:spcBef>
              <a:spcAft>
                <a:spcPts val="0"/>
              </a:spcAft>
              <a:buNone/>
              <a:defRPr sz="2400">
                <a:solidFill>
                  <a:schemeClr val="dk1"/>
                </a:solidFill>
                <a:latin typeface="Arial"/>
                <a:ea typeface="Arial"/>
                <a:cs typeface="Arial"/>
                <a:sym typeface="Arial"/>
              </a:defRPr>
            </a:lvl1pPr>
            <a:lvl2pPr indent="0" lvl="1" marL="0" marR="0" algn="l">
              <a:spcBef>
                <a:spcPts val="0"/>
              </a:spcBef>
              <a:spcAft>
                <a:spcPts val="0"/>
              </a:spcAft>
              <a:buNone/>
              <a:defRPr sz="2400">
                <a:solidFill>
                  <a:schemeClr val="dk1"/>
                </a:solidFill>
                <a:latin typeface="Arial"/>
                <a:ea typeface="Arial"/>
                <a:cs typeface="Arial"/>
                <a:sym typeface="Arial"/>
              </a:defRPr>
            </a:lvl2pPr>
            <a:lvl3pPr indent="0" lvl="2" marL="0" marR="0" algn="l">
              <a:spcBef>
                <a:spcPts val="0"/>
              </a:spcBef>
              <a:spcAft>
                <a:spcPts val="0"/>
              </a:spcAft>
              <a:buNone/>
              <a:defRPr sz="2400">
                <a:solidFill>
                  <a:schemeClr val="dk1"/>
                </a:solidFill>
                <a:latin typeface="Arial"/>
                <a:ea typeface="Arial"/>
                <a:cs typeface="Arial"/>
                <a:sym typeface="Arial"/>
              </a:defRPr>
            </a:lvl3pPr>
            <a:lvl4pPr indent="0" lvl="3" marL="0" marR="0" algn="l">
              <a:spcBef>
                <a:spcPts val="0"/>
              </a:spcBef>
              <a:spcAft>
                <a:spcPts val="0"/>
              </a:spcAft>
              <a:buNone/>
              <a:defRPr sz="2400">
                <a:solidFill>
                  <a:schemeClr val="dk1"/>
                </a:solidFill>
                <a:latin typeface="Arial"/>
                <a:ea typeface="Arial"/>
                <a:cs typeface="Arial"/>
                <a:sym typeface="Arial"/>
              </a:defRPr>
            </a:lvl4pPr>
            <a:lvl5pPr indent="0" lvl="4" marL="0" marR="0" algn="l">
              <a:spcBef>
                <a:spcPts val="0"/>
              </a:spcBef>
              <a:spcAft>
                <a:spcPts val="0"/>
              </a:spcAft>
              <a:buNone/>
              <a:defRPr sz="2400">
                <a:solidFill>
                  <a:schemeClr val="dk1"/>
                </a:solidFill>
                <a:latin typeface="Arial"/>
                <a:ea typeface="Arial"/>
                <a:cs typeface="Arial"/>
                <a:sym typeface="Arial"/>
              </a:defRPr>
            </a:lvl5pPr>
            <a:lvl6pPr indent="0" lvl="5" marL="0" marR="0" algn="l">
              <a:spcBef>
                <a:spcPts val="0"/>
              </a:spcBef>
              <a:spcAft>
                <a:spcPts val="0"/>
              </a:spcAft>
              <a:buNone/>
              <a:defRPr sz="2400">
                <a:solidFill>
                  <a:schemeClr val="dk1"/>
                </a:solidFill>
                <a:latin typeface="Arial"/>
                <a:ea typeface="Arial"/>
                <a:cs typeface="Arial"/>
                <a:sym typeface="Arial"/>
              </a:defRPr>
            </a:lvl6pPr>
            <a:lvl7pPr indent="0" lvl="6" marL="0" marR="0" algn="l">
              <a:spcBef>
                <a:spcPts val="0"/>
              </a:spcBef>
              <a:spcAft>
                <a:spcPts val="0"/>
              </a:spcAft>
              <a:buNone/>
              <a:defRPr sz="2400">
                <a:solidFill>
                  <a:schemeClr val="dk1"/>
                </a:solidFill>
                <a:latin typeface="Arial"/>
                <a:ea typeface="Arial"/>
                <a:cs typeface="Arial"/>
                <a:sym typeface="Arial"/>
              </a:defRPr>
            </a:lvl7pPr>
            <a:lvl8pPr indent="0" lvl="7" marL="0" marR="0" algn="l">
              <a:spcBef>
                <a:spcPts val="0"/>
              </a:spcBef>
              <a:spcAft>
                <a:spcPts val="0"/>
              </a:spcAft>
              <a:buNone/>
              <a:defRPr sz="2400">
                <a:solidFill>
                  <a:schemeClr val="dk1"/>
                </a:solidFill>
                <a:latin typeface="Arial"/>
                <a:ea typeface="Arial"/>
                <a:cs typeface="Arial"/>
                <a:sym typeface="Arial"/>
              </a:defRPr>
            </a:lvl8pPr>
            <a:lvl9pPr indent="0" lvl="8" marL="0" marR="0" algn="l">
              <a:spcBef>
                <a:spcPts val="0"/>
              </a:spcBef>
              <a:spcAft>
                <a:spcPts val="0"/>
              </a:spcAft>
              <a:buNone/>
              <a:defRPr sz="2400">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16" name="Shape 416"/>
        <p:cNvGrpSpPr/>
        <p:nvPr/>
      </p:nvGrpSpPr>
      <p:grpSpPr>
        <a:xfrm>
          <a:off x="0" y="0"/>
          <a:ext cx="0" cy="0"/>
          <a:chOff x="0" y="0"/>
          <a:chExt cx="0" cy="0"/>
        </a:xfrm>
      </p:grpSpPr>
      <p:sp>
        <p:nvSpPr>
          <p:cNvPr id="417" name="Google Shape;417;p106"/>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18" name="Google Shape;418;p106"/>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419" name="Google Shape;419;p106"/>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20" name="Google Shape;420;p106"/>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3465"/>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21" name="Shape 421"/>
        <p:cNvGrpSpPr/>
        <p:nvPr/>
      </p:nvGrpSpPr>
      <p:grpSpPr>
        <a:xfrm>
          <a:off x="0" y="0"/>
          <a:ext cx="0" cy="0"/>
          <a:chOff x="0" y="0"/>
          <a:chExt cx="0" cy="0"/>
        </a:xfrm>
      </p:grpSpPr>
      <p:sp>
        <p:nvSpPr>
          <p:cNvPr id="422" name="Google Shape;422;p107"/>
          <p:cNvSpPr txBox="1"/>
          <p:nvPr>
            <p:ph idx="1" type="body"/>
          </p:nvPr>
        </p:nvSpPr>
        <p:spPr>
          <a:xfrm>
            <a:off x="685800" y="843771"/>
            <a:ext cx="7772400" cy="31443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3" name="Google Shape;423;p107"/>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4" name="Shape 424"/>
        <p:cNvGrpSpPr/>
        <p:nvPr/>
      </p:nvGrpSpPr>
      <p:grpSpPr>
        <a:xfrm>
          <a:off x="0" y="0"/>
          <a:ext cx="0" cy="0"/>
          <a:chOff x="0" y="0"/>
          <a:chExt cx="0" cy="0"/>
        </a:xfrm>
      </p:grpSpPr>
      <p:sp>
        <p:nvSpPr>
          <p:cNvPr id="425" name="Google Shape;425;p108"/>
          <p:cNvSpPr txBox="1"/>
          <p:nvPr>
            <p:ph type="title"/>
          </p:nvPr>
        </p:nvSpPr>
        <p:spPr>
          <a:xfrm>
            <a:off x="0" y="127346"/>
            <a:ext cx="9144000" cy="1005600"/>
          </a:xfrm>
          <a:prstGeom prst="rect">
            <a:avLst/>
          </a:prstGeom>
          <a:noFill/>
          <a:ln>
            <a:noFill/>
          </a:ln>
        </p:spPr>
        <p:txBody>
          <a:bodyPr anchorCtr="0" anchor="t" bIns="45700" lIns="91425" spcFirstLastPara="1" rIns="91425" wrap="square" tIns="45700">
            <a:noAutofit/>
          </a:bodyPr>
          <a:lstStyle>
            <a:lvl1pPr lvl="0" marR="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426" name="Google Shape;426;p108"/>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27" name="Shape 427"/>
        <p:cNvGrpSpPr/>
        <p:nvPr/>
      </p:nvGrpSpPr>
      <p:grpSpPr>
        <a:xfrm>
          <a:off x="0" y="0"/>
          <a:ext cx="0" cy="0"/>
          <a:chOff x="0" y="0"/>
          <a:chExt cx="0" cy="0"/>
        </a:xfrm>
      </p:grpSpPr>
    </p:spTree>
  </p:cSld>
  <p:clrMapOvr>
    <a:masterClrMapping/>
  </p:clrMapOvr>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28" name="Shape 428"/>
        <p:cNvGrpSpPr/>
        <p:nvPr/>
      </p:nvGrpSpPr>
      <p:grpSpPr>
        <a:xfrm>
          <a:off x="0" y="0"/>
          <a:ext cx="0" cy="0"/>
          <a:chOff x="0" y="0"/>
          <a:chExt cx="0" cy="0"/>
        </a:xfrm>
      </p:grpSpPr>
      <p:sp>
        <p:nvSpPr>
          <p:cNvPr id="429" name="Google Shape;429;p110"/>
          <p:cNvSpPr txBox="1"/>
          <p:nvPr>
            <p:ph type="title"/>
          </p:nvPr>
        </p:nvSpPr>
        <p:spPr>
          <a:xfrm>
            <a:off x="1792288" y="3600459"/>
            <a:ext cx="5486400" cy="425100"/>
          </a:xfrm>
          <a:prstGeom prst="rect">
            <a:avLst/>
          </a:prstGeom>
          <a:noFill/>
          <a:ln>
            <a:noFill/>
          </a:ln>
        </p:spPr>
        <p:txBody>
          <a:bodyPr anchorCtr="0" anchor="b" bIns="45700" lIns="91425" spcFirstLastPara="1" rIns="91425" wrap="square" tIns="45700">
            <a:noAutofit/>
          </a:bodyPr>
          <a:lstStyle>
            <a:lvl1pPr lvl="0" marR="0" algn="l">
              <a:spcBef>
                <a:spcPts val="0"/>
              </a:spcBef>
              <a:spcAft>
                <a:spcPts val="0"/>
              </a:spcAft>
              <a:buSzPts val="1400"/>
              <a:buNone/>
              <a:defRPr b="0" i="1" sz="2000" u="none" cap="none" strike="noStrike">
                <a:solidFill>
                  <a:schemeClr val="lt1"/>
                </a:solidFill>
                <a:latin typeface="Arial"/>
                <a:ea typeface="Arial"/>
                <a:cs typeface="Arial"/>
                <a:sym typeface="Arial"/>
              </a:defRPr>
            </a:lvl1pPr>
            <a:lvl2pPr lvl="1"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430" name="Google Shape;430;p110"/>
          <p:cNvSpPr/>
          <p:nvPr>
            <p:ph idx="2" type="pic"/>
          </p:nvPr>
        </p:nvSpPr>
        <p:spPr>
          <a:xfrm>
            <a:off x="1792288" y="459583"/>
            <a:ext cx="5486400" cy="3086100"/>
          </a:xfrm>
          <a:prstGeom prst="rect">
            <a:avLst/>
          </a:prstGeom>
          <a:noFill/>
          <a:ln>
            <a:noFill/>
          </a:ln>
        </p:spPr>
      </p:sp>
      <p:sp>
        <p:nvSpPr>
          <p:cNvPr id="431" name="Google Shape;431;p110"/>
          <p:cNvSpPr txBox="1"/>
          <p:nvPr>
            <p:ph idx="1" type="body"/>
          </p:nvPr>
        </p:nvSpPr>
        <p:spPr>
          <a:xfrm>
            <a:off x="1792288" y="4025513"/>
            <a:ext cx="5486400" cy="5445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432" name="Google Shape;432;p110"/>
          <p:cNvSpPr txBox="1"/>
          <p:nvPr>
            <p:ph idx="11" type="ftr"/>
          </p:nvPr>
        </p:nvSpPr>
        <p:spPr>
          <a:xfrm>
            <a:off x="5076056" y="4623990"/>
            <a:ext cx="3903600" cy="4173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200">
                <a:solidFill>
                  <a:srgbClr val="800000"/>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theme" Target="../theme/theme1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2.xml"/><Relationship Id="rId10" Type="http://schemas.openxmlformats.org/officeDocument/2006/relationships/slideLayout" Target="../slideLayouts/slideLayout101.xml"/><Relationship Id="rId12" Type="http://schemas.openxmlformats.org/officeDocument/2006/relationships/theme" Target="../theme/theme7.xml"/><Relationship Id="rId1" Type="http://schemas.openxmlformats.org/officeDocument/2006/relationships/image" Target="../media/image11.jpg"/><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20" Type="http://schemas.openxmlformats.org/officeDocument/2006/relationships/slideLayout" Target="../slideLayouts/slideLayout122.xml"/><Relationship Id="rId22" Type="http://schemas.openxmlformats.org/officeDocument/2006/relationships/slideLayout" Target="../slideLayouts/slideLayout124.xml"/><Relationship Id="rId21" Type="http://schemas.openxmlformats.org/officeDocument/2006/relationships/slideLayout" Target="../slideLayouts/slideLayout123.xml"/><Relationship Id="rId24" Type="http://schemas.openxmlformats.org/officeDocument/2006/relationships/slideLayout" Target="../slideLayouts/slideLayout126.xml"/><Relationship Id="rId23" Type="http://schemas.openxmlformats.org/officeDocument/2006/relationships/slideLayout" Target="../slideLayouts/slideLayout125.xml"/><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26" Type="http://schemas.openxmlformats.org/officeDocument/2006/relationships/slideLayout" Target="../slideLayouts/slideLayout128.xml"/><Relationship Id="rId25" Type="http://schemas.openxmlformats.org/officeDocument/2006/relationships/slideLayout" Target="../slideLayouts/slideLayout127.xml"/><Relationship Id="rId28" Type="http://schemas.openxmlformats.org/officeDocument/2006/relationships/slideLayout" Target="../slideLayouts/slideLayout130.xml"/><Relationship Id="rId27" Type="http://schemas.openxmlformats.org/officeDocument/2006/relationships/slideLayout" Target="../slideLayouts/slideLayout129.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29" Type="http://schemas.openxmlformats.org/officeDocument/2006/relationships/slideLayout" Target="../slideLayouts/slideLayout131.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31" Type="http://schemas.openxmlformats.org/officeDocument/2006/relationships/slideLayout" Target="../slideLayouts/slideLayout133.xml"/><Relationship Id="rId30" Type="http://schemas.openxmlformats.org/officeDocument/2006/relationships/slideLayout" Target="../slideLayouts/slideLayout132.xml"/><Relationship Id="rId11" Type="http://schemas.openxmlformats.org/officeDocument/2006/relationships/slideLayout" Target="../slideLayouts/slideLayout113.xml"/><Relationship Id="rId33" Type="http://schemas.openxmlformats.org/officeDocument/2006/relationships/slideLayout" Target="../slideLayouts/slideLayout135.xml"/><Relationship Id="rId10" Type="http://schemas.openxmlformats.org/officeDocument/2006/relationships/slideLayout" Target="../slideLayouts/slideLayout112.xml"/><Relationship Id="rId32" Type="http://schemas.openxmlformats.org/officeDocument/2006/relationships/slideLayout" Target="../slideLayouts/slideLayout134.xml"/><Relationship Id="rId13" Type="http://schemas.openxmlformats.org/officeDocument/2006/relationships/slideLayout" Target="../slideLayouts/slideLayout115.xml"/><Relationship Id="rId35" Type="http://schemas.openxmlformats.org/officeDocument/2006/relationships/slideLayout" Target="../slideLayouts/slideLayout137.xml"/><Relationship Id="rId12" Type="http://schemas.openxmlformats.org/officeDocument/2006/relationships/slideLayout" Target="../slideLayouts/slideLayout114.xml"/><Relationship Id="rId34" Type="http://schemas.openxmlformats.org/officeDocument/2006/relationships/slideLayout" Target="../slideLayouts/slideLayout136.xml"/><Relationship Id="rId15" Type="http://schemas.openxmlformats.org/officeDocument/2006/relationships/slideLayout" Target="../slideLayouts/slideLayout117.xml"/><Relationship Id="rId37" Type="http://schemas.openxmlformats.org/officeDocument/2006/relationships/theme" Target="../theme/theme1.xml"/><Relationship Id="rId14" Type="http://schemas.openxmlformats.org/officeDocument/2006/relationships/slideLayout" Target="../slideLayouts/slideLayout116.xml"/><Relationship Id="rId36" Type="http://schemas.openxmlformats.org/officeDocument/2006/relationships/slideLayout" Target="../slideLayouts/slideLayout138.xml"/><Relationship Id="rId17" Type="http://schemas.openxmlformats.org/officeDocument/2006/relationships/slideLayout" Target="../slideLayouts/slideLayout119.xml"/><Relationship Id="rId16" Type="http://schemas.openxmlformats.org/officeDocument/2006/relationships/slideLayout" Target="../slideLayouts/slideLayout118.xml"/><Relationship Id="rId19" Type="http://schemas.openxmlformats.org/officeDocument/2006/relationships/slideLayout" Target="../slideLayouts/slideLayout121.xml"/><Relationship Id="rId18"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slideLayout" Target="../slideLayouts/slideLayout140.xml"/><Relationship Id="rId3" Type="http://schemas.openxmlformats.org/officeDocument/2006/relationships/slideLayout" Target="../slideLayouts/slideLayout141.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5" Type="http://schemas.openxmlformats.org/officeDocument/2006/relationships/slideLayout" Target="../slideLayouts/slideLayout143.xml"/><Relationship Id="rId6" Type="http://schemas.openxmlformats.org/officeDocument/2006/relationships/slideLayout" Target="../slideLayouts/slideLayout144.xml"/><Relationship Id="rId7" Type="http://schemas.openxmlformats.org/officeDocument/2006/relationships/slideLayout" Target="../slideLayouts/slideLayout145.xml"/><Relationship Id="rId8" Type="http://schemas.openxmlformats.org/officeDocument/2006/relationships/slideLayout" Target="../slideLayouts/slideLayout146.xml"/><Relationship Id="rId11" Type="http://schemas.openxmlformats.org/officeDocument/2006/relationships/theme" Target="../theme/theme13.xml"/><Relationship Id="rId10"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10"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9.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1.jp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10" Type="http://schemas.openxmlformats.org/officeDocument/2006/relationships/theme" Target="../theme/theme11.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2" Type="http://schemas.openxmlformats.org/officeDocument/2006/relationships/theme" Target="../theme/theme5.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0.xml"/><Relationship Id="rId10" Type="http://schemas.openxmlformats.org/officeDocument/2006/relationships/slideLayout" Target="../slideLayouts/slideLayout49.xml"/><Relationship Id="rId13" Type="http://schemas.openxmlformats.org/officeDocument/2006/relationships/theme" Target="../theme/theme10.xml"/><Relationship Id="rId12" Type="http://schemas.openxmlformats.org/officeDocument/2006/relationships/slideLayout" Target="../slideLayouts/slideLayout51.xml"/><Relationship Id="rId1" Type="http://schemas.openxmlformats.org/officeDocument/2006/relationships/image" Target="../media/image12.jpg"/><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9" Type="http://schemas.openxmlformats.org/officeDocument/2006/relationships/slideLayout" Target="../slideLayouts/slideLayout48.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10" Type="http://schemas.openxmlformats.org/officeDocument/2006/relationships/theme" Target="../theme/theme12.xml"/><Relationship Id="rId1" Type="http://schemas.openxmlformats.org/officeDocument/2006/relationships/image" Target="../media/image11.jpg"/><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image" Target="../media/image11.jp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5" Type="http://schemas.openxmlformats.org/officeDocument/2006/relationships/theme" Target="../theme/theme6.xml"/><Relationship Id="rId14" Type="http://schemas.openxmlformats.org/officeDocument/2006/relationships/slideLayout" Target="../slideLayouts/slideLayout7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11" Type="http://schemas.openxmlformats.org/officeDocument/2006/relationships/theme" Target="../theme/theme14.xml"/><Relationship Id="rId10" Type="http://schemas.openxmlformats.org/officeDocument/2006/relationships/slideLayout" Target="../slideLayouts/slideLayout82.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theme" Target="../theme/theme4.xml"/><Relationship Id="rId10" Type="http://schemas.openxmlformats.org/officeDocument/2006/relationships/slideLayout" Target="../slideLayouts/slideLayout91.xml"/><Relationship Id="rId1" Type="http://schemas.openxmlformats.org/officeDocument/2006/relationships/image" Target="../media/image11.jpg"/><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3" name="Shape 403"/>
        <p:cNvGrpSpPr/>
        <p:nvPr/>
      </p:nvGrpSpPr>
      <p:grpSpPr>
        <a:xfrm>
          <a:off x="0" y="0"/>
          <a:ext cx="0" cy="0"/>
          <a:chOff x="0" y="0"/>
          <a:chExt cx="0" cy="0"/>
        </a:xfrm>
      </p:grpSpPr>
      <p:pic>
        <p:nvPicPr>
          <p:cNvPr descr="Graphical user interface, application&#10;&#10;Description automatically generated with medium confidence" id="404" name="Google Shape;404;p103"/>
          <p:cNvPicPr preferRelativeResize="0"/>
          <p:nvPr/>
        </p:nvPicPr>
        <p:blipFill rotWithShape="1">
          <a:blip r:embed="rId1">
            <a:alphaModFix/>
          </a:blip>
          <a:srcRect b="0" l="0" r="0" t="0"/>
          <a:stretch/>
        </p:blipFill>
        <p:spPr>
          <a:xfrm>
            <a:off x="-71692" y="0"/>
            <a:ext cx="9207186" cy="5191834"/>
          </a:xfrm>
          <a:prstGeom prst="rect">
            <a:avLst/>
          </a:prstGeom>
          <a:noFill/>
          <a:ln>
            <a:noFill/>
          </a:ln>
        </p:spPr>
      </p:pic>
      <p:sp>
        <p:nvSpPr>
          <p:cNvPr id="405" name="Google Shape;405;p103"/>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228600" lvl="3" marL="1828800" marR="0" algn="l">
              <a:spcBef>
                <a:spcPts val="400"/>
              </a:spcBef>
              <a:spcAft>
                <a:spcPts val="0"/>
              </a:spcAft>
              <a:buSzPts val="1400"/>
              <a:buNone/>
              <a:defRPr b="0" i="0" sz="2000" u="none" cap="none" strike="noStrike">
                <a:solidFill>
                  <a:schemeClr val="dk1"/>
                </a:solidFill>
                <a:latin typeface="Arial"/>
                <a:ea typeface="Arial"/>
                <a:cs typeface="Arial"/>
                <a:sym typeface="Arial"/>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6" name="Google Shape;406;p103"/>
          <p:cNvSpPr txBox="1"/>
          <p:nvPr/>
        </p:nvSpPr>
        <p:spPr>
          <a:xfrm>
            <a:off x="6872288" y="5938116"/>
            <a:ext cx="269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2400" u="none" cap="none" strike="noStrike">
                <a:solidFill>
                  <a:schemeClr val="dk1"/>
                </a:solidFill>
                <a:latin typeface="Arial"/>
                <a:ea typeface="Arial"/>
                <a:cs typeface="Arial"/>
                <a:sym typeface="Arial"/>
              </a:rPr>
              <a:t> </a:t>
            </a:r>
            <a:endParaRPr/>
          </a:p>
        </p:txBody>
      </p:sp>
    </p:spTree>
  </p:cSld>
  <p:clrMap accent1="accent1" accent2="accent2" accent3="accent3" accent4="accent4" accent5="accent5" accent6="accent6" bg1="lt1" bg2="dk2" tx1="dk1" tx2="lt2" folHlink="folHlink" hlink="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3" name="Shape 443"/>
        <p:cNvGrpSpPr/>
        <p:nvPr/>
      </p:nvGrpSpPr>
      <p:grpSpPr>
        <a:xfrm>
          <a:off x="0" y="0"/>
          <a:ext cx="0" cy="0"/>
          <a:chOff x="0" y="0"/>
          <a:chExt cx="0" cy="0"/>
        </a:xfrm>
      </p:grpSpPr>
      <p:sp>
        <p:nvSpPr>
          <p:cNvPr id="444" name="Google Shape;444;p114"/>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lvl1pPr lvl="0" marR="0" algn="l">
              <a:lnSpc>
                <a:spcPct val="90000"/>
              </a:lnSpc>
              <a:spcBef>
                <a:spcPts val="0"/>
              </a:spcBef>
              <a:spcAft>
                <a:spcPts val="0"/>
              </a:spcAft>
              <a:buClr>
                <a:schemeClr val="lt1"/>
              </a:buClr>
              <a:buSzPts val="2401"/>
              <a:buFont typeface="Arial"/>
              <a:buNone/>
              <a:defRPr b="1" i="0" sz="2401"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45" name="Google Shape;445;p114"/>
          <p:cNvSpPr txBox="1"/>
          <p:nvPr>
            <p:ph idx="1" type="body"/>
          </p:nvPr>
        </p:nvSpPr>
        <p:spPr>
          <a:xfrm>
            <a:off x="730044" y="1197772"/>
            <a:ext cx="7501200" cy="3291900"/>
          </a:xfrm>
          <a:prstGeom prst="rect">
            <a:avLst/>
          </a:prstGeom>
          <a:noFill/>
          <a:ln>
            <a:noFill/>
          </a:ln>
        </p:spPr>
        <p:txBody>
          <a:bodyPr anchorCtr="0" anchor="t" bIns="45700" lIns="0" spcFirstLastPara="1" rIns="0" wrap="square" tIns="0">
            <a:noAutofit/>
          </a:bodyPr>
          <a:lstStyle>
            <a:lvl1pPr indent="-342900" lvl="0" marL="457200" marR="0" algn="l">
              <a:lnSpc>
                <a:spcPct val="90000"/>
              </a:lnSpc>
              <a:spcBef>
                <a:spcPts val="1125"/>
              </a:spcBef>
              <a:spcAft>
                <a:spcPts val="0"/>
              </a:spcAft>
              <a:buClr>
                <a:schemeClr val="accent1"/>
              </a:buClr>
              <a:buSzPts val="1800"/>
              <a:buFont typeface="Arial"/>
              <a:buChar char="•"/>
              <a:defRPr b="0" i="0" sz="1800" u="none" cap="none" strike="noStrike">
                <a:solidFill>
                  <a:schemeClr val="lt1"/>
                </a:solidFill>
                <a:latin typeface="Arial"/>
                <a:ea typeface="Arial"/>
                <a:cs typeface="Arial"/>
                <a:sym typeface="Arial"/>
              </a:defRPr>
            </a:lvl1pPr>
            <a:lvl2pPr indent="-342900" lvl="1" marL="914400" marR="0" algn="l">
              <a:lnSpc>
                <a:spcPct val="90000"/>
              </a:lnSpc>
              <a:spcBef>
                <a:spcPts val="450"/>
              </a:spcBef>
              <a:spcAft>
                <a:spcPts val="0"/>
              </a:spcAft>
              <a:buClr>
                <a:srgbClr val="7F7F7F"/>
              </a:buClr>
              <a:buSzPts val="1800"/>
              <a:buFont typeface="Arial"/>
              <a:buChar char="•"/>
              <a:defRPr b="0" i="0" sz="1800" u="none" cap="none" strike="noStrike">
                <a:solidFill>
                  <a:schemeClr val="lt1"/>
                </a:solidFill>
                <a:latin typeface="Arial"/>
                <a:ea typeface="Arial"/>
                <a:cs typeface="Arial"/>
                <a:sym typeface="Arial"/>
              </a:defRPr>
            </a:lvl2pPr>
            <a:lvl3pPr indent="-342900" lvl="2" marL="1371600" marR="0" algn="l">
              <a:lnSpc>
                <a:spcPct val="90000"/>
              </a:lnSpc>
              <a:spcBef>
                <a:spcPts val="450"/>
              </a:spcBef>
              <a:spcAft>
                <a:spcPts val="0"/>
              </a:spcAft>
              <a:buClr>
                <a:srgbClr val="7F7F7F"/>
              </a:buClr>
              <a:buSzPts val="1800"/>
              <a:buFont typeface="Arial"/>
              <a:buChar char="•"/>
              <a:defRPr b="0" i="0" sz="1800" u="none" cap="none" strike="noStrike">
                <a:solidFill>
                  <a:schemeClr val="lt1"/>
                </a:solidFill>
                <a:latin typeface="Arial"/>
                <a:ea typeface="Arial"/>
                <a:cs typeface="Arial"/>
                <a:sym typeface="Arial"/>
              </a:defRPr>
            </a:lvl3pPr>
            <a:lvl4pPr indent="-342900" lvl="3" marL="1828800" marR="0" algn="l">
              <a:lnSpc>
                <a:spcPct val="90000"/>
              </a:lnSpc>
              <a:spcBef>
                <a:spcPts val="450"/>
              </a:spcBef>
              <a:spcAft>
                <a:spcPts val="0"/>
              </a:spcAft>
              <a:buClr>
                <a:srgbClr val="7F7F7F"/>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algn="l">
              <a:lnSpc>
                <a:spcPct val="90000"/>
              </a:lnSpc>
              <a:spcBef>
                <a:spcPts val="450"/>
              </a:spcBef>
              <a:spcAft>
                <a:spcPts val="0"/>
              </a:spcAft>
              <a:buClr>
                <a:srgbClr val="7F7F7F"/>
              </a:buClr>
              <a:buSzPts val="1800"/>
              <a:buFont typeface="Arial"/>
              <a:buChar char="•"/>
              <a:defRPr b="0" i="0" sz="1800" u="none" cap="none" strike="noStrike">
                <a:solidFill>
                  <a:schemeClr val="lt1"/>
                </a:solidFill>
                <a:latin typeface="Arial"/>
                <a:ea typeface="Arial"/>
                <a:cs typeface="Arial"/>
                <a:sym typeface="Arial"/>
              </a:defRPr>
            </a:lvl5pPr>
            <a:lvl6pPr indent="-323850" lvl="5" marL="2743200" marR="0" algn="l">
              <a:spcBef>
                <a:spcPts val="3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6pPr>
            <a:lvl7pPr indent="-323850" lvl="6" marL="3200400" marR="0" algn="l">
              <a:spcBef>
                <a:spcPts val="3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7pPr>
            <a:lvl8pPr indent="-323850" lvl="7" marL="3657600" marR="0" algn="l">
              <a:spcBef>
                <a:spcPts val="3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8pPr>
            <a:lvl9pPr indent="-323850" lvl="8" marL="4114800" marR="0" algn="l">
              <a:spcBef>
                <a:spcPts val="3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9pPr>
          </a:lstStyle>
          <a:p/>
        </p:txBody>
      </p:sp>
      <p:sp>
        <p:nvSpPr>
          <p:cNvPr id="446" name="Google Shape;446;p114"/>
          <p:cNvSpPr txBox="1"/>
          <p:nvPr>
            <p:ph idx="10" type="dt"/>
          </p:nvPr>
        </p:nvSpPr>
        <p:spPr>
          <a:xfrm>
            <a:off x="8485633" y="4896624"/>
            <a:ext cx="658500" cy="82500"/>
          </a:xfrm>
          <a:prstGeom prst="rect">
            <a:avLst/>
          </a:prstGeom>
          <a:noFill/>
          <a:ln>
            <a:noFill/>
          </a:ln>
        </p:spPr>
        <p:txBody>
          <a:bodyPr anchorCtr="0" anchor="ctr" bIns="0" lIns="91425" spcFirstLastPara="1" rIns="91425" wrap="square" tIns="0">
            <a:noAutofit/>
          </a:bodyPr>
          <a:lstStyle>
            <a:lvl1pPr lvl="0" marR="0" algn="r">
              <a:spcBef>
                <a:spcPts val="0"/>
              </a:spcBef>
              <a:spcAft>
                <a:spcPts val="0"/>
              </a:spcAft>
              <a:buSzPts val="1400"/>
              <a:buNone/>
              <a:defRPr sz="525">
                <a:solidFill>
                  <a:srgbClr val="7F7F7F"/>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lt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lt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lt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lt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lt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lt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lt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lt1"/>
                </a:solidFill>
                <a:latin typeface="Arial"/>
                <a:ea typeface="Arial"/>
                <a:cs typeface="Arial"/>
                <a:sym typeface="Arial"/>
              </a:defRPr>
            </a:lvl9pPr>
          </a:lstStyle>
          <a:p/>
        </p:txBody>
      </p:sp>
      <p:sp>
        <p:nvSpPr>
          <p:cNvPr id="447" name="Google Shape;447;p114"/>
          <p:cNvSpPr txBox="1"/>
          <p:nvPr>
            <p:ph idx="11" type="ftr"/>
          </p:nvPr>
        </p:nvSpPr>
        <p:spPr>
          <a:xfrm>
            <a:off x="1676400" y="4601777"/>
            <a:ext cx="7075800" cy="274200"/>
          </a:xfrm>
          <a:prstGeom prst="rect">
            <a:avLst/>
          </a:prstGeom>
          <a:noFill/>
          <a:ln>
            <a:noFill/>
          </a:ln>
        </p:spPr>
        <p:txBody>
          <a:bodyPr anchorCtr="0" anchor="b" bIns="0" lIns="0" spcFirstLastPara="1" rIns="0" wrap="square" tIns="45700">
            <a:noAutofit/>
          </a:bodyPr>
          <a:lstStyle>
            <a:lvl1pPr lvl="0" marR="0" algn="r">
              <a:lnSpc>
                <a:spcPct val="90000"/>
              </a:lnSpc>
              <a:spcBef>
                <a:spcPts val="0"/>
              </a:spcBef>
              <a:spcAft>
                <a:spcPts val="0"/>
              </a:spcAft>
              <a:buSzPts val="1400"/>
              <a:buNone/>
              <a:defRPr sz="900">
                <a:solidFill>
                  <a:srgbClr val="7F7F7F"/>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lt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lt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lt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lt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lt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lt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lt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lt1"/>
                </a:solidFill>
                <a:latin typeface="Arial"/>
                <a:ea typeface="Arial"/>
                <a:cs typeface="Arial"/>
                <a:sym typeface="Arial"/>
              </a:defRPr>
            </a:lvl9pPr>
          </a:lstStyle>
          <a:p/>
        </p:txBody>
      </p:sp>
      <p:sp>
        <p:nvSpPr>
          <p:cNvPr id="448" name="Google Shape;448;p114"/>
          <p:cNvSpPr txBox="1"/>
          <p:nvPr/>
        </p:nvSpPr>
        <p:spPr>
          <a:xfrm>
            <a:off x="6316720" y="4993474"/>
            <a:ext cx="2827200" cy="150300"/>
          </a:xfrm>
          <a:prstGeom prst="rect">
            <a:avLst/>
          </a:prstGeom>
          <a:noFill/>
          <a:ln>
            <a:noFill/>
          </a:ln>
        </p:spPr>
        <p:txBody>
          <a:bodyPr anchorCtr="0" anchor="ctr" bIns="34300" lIns="68600" spcFirstLastPara="1" rIns="68600" wrap="square" tIns="34300">
            <a:noAutofit/>
          </a:bodyPr>
          <a:lstStyle/>
          <a:p>
            <a:pPr indent="0" lvl="0" marL="0" marR="0" rtl="0" algn="r">
              <a:spcBef>
                <a:spcPts val="0"/>
              </a:spcBef>
              <a:spcAft>
                <a:spcPts val="0"/>
              </a:spcAft>
              <a:buNone/>
            </a:pPr>
            <a:r>
              <a:rPr lang="en" sz="525">
                <a:solidFill>
                  <a:srgbClr val="7F7F7F"/>
                </a:solidFill>
                <a:latin typeface="Arial"/>
                <a:ea typeface="Arial"/>
                <a:cs typeface="Arial"/>
                <a:sym typeface="Arial"/>
              </a:rPr>
              <a:t>©2024 Mayo Foundation for Medical Education and Research  |  slide-</a:t>
            </a:r>
            <a:fld id="{00000000-1234-1234-1234-123412341234}" type="slidenum">
              <a:rPr lang="en" sz="525">
                <a:solidFill>
                  <a:srgbClr val="7F7F7F"/>
                </a:solidFill>
                <a:latin typeface="Arial"/>
                <a:ea typeface="Arial"/>
                <a:cs typeface="Arial"/>
                <a:sym typeface="Arial"/>
              </a:rPr>
              <a:t>‹#›</a:t>
            </a:fld>
            <a:endParaRPr sz="525">
              <a:solidFill>
                <a:srgbClr val="7F7F7F"/>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5" name="Shape 73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8" name="Shape 758"/>
        <p:cNvGrpSpPr/>
        <p:nvPr/>
      </p:nvGrpSpPr>
      <p:grpSpPr>
        <a:xfrm>
          <a:off x="0" y="0"/>
          <a:ext cx="0" cy="0"/>
          <a:chOff x="0" y="0"/>
          <a:chExt cx="0" cy="0"/>
        </a:xfrm>
      </p:grpSpPr>
      <p:pic>
        <p:nvPicPr>
          <p:cNvPr descr="Graphical user interface, application&#10;&#10;Description automatically generated with medium confidence" id="759" name="Google Shape;759;p162"/>
          <p:cNvPicPr preferRelativeResize="0"/>
          <p:nvPr/>
        </p:nvPicPr>
        <p:blipFill rotWithShape="1">
          <a:blip r:embed="rId1">
            <a:alphaModFix/>
          </a:blip>
          <a:srcRect b="0" l="0" r="0" t="0"/>
          <a:stretch/>
        </p:blipFill>
        <p:spPr>
          <a:xfrm>
            <a:off x="-71692" y="0"/>
            <a:ext cx="9207186" cy="5191834"/>
          </a:xfrm>
          <a:prstGeom prst="rect">
            <a:avLst/>
          </a:prstGeom>
          <a:noFill/>
          <a:ln>
            <a:noFill/>
          </a:ln>
        </p:spPr>
      </p:pic>
      <p:sp>
        <p:nvSpPr>
          <p:cNvPr id="760" name="Google Shape;760;p162"/>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228600" lvl="3" marL="1828800" marR="0" algn="l">
              <a:spcBef>
                <a:spcPts val="400"/>
              </a:spcBef>
              <a:spcAft>
                <a:spcPts val="0"/>
              </a:spcAft>
              <a:buSzPts val="1400"/>
              <a:buNone/>
              <a:defRPr b="0" i="0" sz="2000" u="none" cap="none" strike="noStrike">
                <a:solidFill>
                  <a:schemeClr val="dk1"/>
                </a:solidFill>
                <a:latin typeface="Arial"/>
                <a:ea typeface="Arial"/>
                <a:cs typeface="Arial"/>
                <a:sym typeface="Arial"/>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61" name="Google Shape;761;p162"/>
          <p:cNvSpPr txBox="1"/>
          <p:nvPr/>
        </p:nvSpPr>
        <p:spPr>
          <a:xfrm>
            <a:off x="6872288" y="5938116"/>
            <a:ext cx="269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2400" u="none" cap="none" strike="noStrike">
                <a:solidFill>
                  <a:schemeClr val="dk1"/>
                </a:solidFill>
                <a:latin typeface="Arial"/>
                <a:ea typeface="Arial"/>
                <a:cs typeface="Arial"/>
                <a:sym typeface="Arial"/>
              </a:rPr>
              <a:t> </a:t>
            </a:r>
            <a:endParaRPr/>
          </a:p>
        </p:txBody>
      </p:sp>
    </p:spTree>
  </p:cSld>
  <p:clrMap accent1="accent1" accent2="accent2" accent3="accent3" accent4="accent4" accent5="accent5" accent6="accent6" bg1="lt1" bg2="dk2" tx1="dk1" tx2="lt2" folHlink="folHlink" hlink="hlink"/>
  <p:sldLayoutIdLst>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 name="Shape 73"/>
        <p:cNvGrpSpPr/>
        <p:nvPr/>
      </p:nvGrpSpPr>
      <p:grpSpPr>
        <a:xfrm>
          <a:off x="0" y="0"/>
          <a:ext cx="0" cy="0"/>
          <a:chOff x="0" y="0"/>
          <a:chExt cx="0" cy="0"/>
        </a:xfrm>
      </p:grpSpPr>
      <p:pic>
        <p:nvPicPr>
          <p:cNvPr descr="Graphical user interface, application&#10;&#10;Description automatically generated with medium confidence" id="74" name="Google Shape;74;p24"/>
          <p:cNvPicPr preferRelativeResize="0"/>
          <p:nvPr/>
        </p:nvPicPr>
        <p:blipFill rotWithShape="1">
          <a:blip r:embed="rId1">
            <a:alphaModFix/>
          </a:blip>
          <a:srcRect b="0" l="0" r="0" t="0"/>
          <a:stretch/>
        </p:blipFill>
        <p:spPr>
          <a:xfrm>
            <a:off x="-71692" y="0"/>
            <a:ext cx="9207186" cy="5191834"/>
          </a:xfrm>
          <a:prstGeom prst="rect">
            <a:avLst/>
          </a:prstGeom>
          <a:noFill/>
          <a:ln>
            <a:noFill/>
          </a:ln>
        </p:spPr>
      </p:pic>
      <p:sp>
        <p:nvSpPr>
          <p:cNvPr id="75" name="Google Shape;75;p24"/>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228600" lvl="3" marL="1828800" marR="0" algn="l">
              <a:spcBef>
                <a:spcPts val="400"/>
              </a:spcBef>
              <a:spcAft>
                <a:spcPts val="0"/>
              </a:spcAft>
              <a:buSzPts val="1400"/>
              <a:buNone/>
              <a:defRPr b="0" i="0" sz="2000" u="none" cap="none" strike="noStrike">
                <a:solidFill>
                  <a:schemeClr val="dk1"/>
                </a:solidFill>
                <a:latin typeface="Arial"/>
                <a:ea typeface="Arial"/>
                <a:cs typeface="Arial"/>
                <a:sym typeface="Arial"/>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6" name="Google Shape;76;p24"/>
          <p:cNvSpPr txBox="1"/>
          <p:nvPr/>
        </p:nvSpPr>
        <p:spPr>
          <a:xfrm>
            <a:off x="6872288" y="5938116"/>
            <a:ext cx="269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2400" u="none" cap="none" strike="noStrike">
                <a:solidFill>
                  <a:schemeClr val="dk1"/>
                </a:solidFill>
                <a:latin typeface="Arial"/>
                <a:ea typeface="Arial"/>
                <a:cs typeface="Arial"/>
                <a:sym typeface="Arial"/>
              </a:rPr>
              <a:t> </a:t>
            </a:r>
            <a:endParaRPr/>
          </a:p>
        </p:txBody>
      </p:sp>
    </p:spTree>
  </p:cSld>
  <p:clrMap accent1="accent1" accent2="accent2" accent3="accent3" accent4="accent4" accent5="accent5" accent6="accent6" bg1="lt1" bg2="dk2" tx1="dk1" tx2="lt2" folHlink="folHlink" hlink="hlink"/>
  <p:sldLayoutIdLst>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4" name="Shape 104"/>
        <p:cNvGrpSpPr/>
        <p:nvPr/>
      </p:nvGrpSpPr>
      <p:grpSpPr>
        <a:xfrm>
          <a:off x="0" y="0"/>
          <a:ext cx="0" cy="0"/>
          <a:chOff x="0" y="0"/>
          <a:chExt cx="0" cy="0"/>
        </a:xfrm>
      </p:grpSpPr>
      <p:sp>
        <p:nvSpPr>
          <p:cNvPr id="105" name="Google Shape;105;p33"/>
          <p:cNvSpPr txBox="1"/>
          <p:nvPr>
            <p:ph type="title"/>
          </p:nvPr>
        </p:nvSpPr>
        <p:spPr>
          <a:xfrm>
            <a:off x="628650" y="274386"/>
            <a:ext cx="7886700" cy="9930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396"/>
              <a:buFont typeface="Calibri"/>
              <a:buNone/>
              <a:defRPr b="0" i="0" sz="4396"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6" name="Google Shape;106;p33"/>
          <p:cNvSpPr txBox="1"/>
          <p:nvPr>
            <p:ph idx="1" type="body"/>
          </p:nvPr>
        </p:nvSpPr>
        <p:spPr>
          <a:xfrm>
            <a:off x="628650" y="1368750"/>
            <a:ext cx="7886700" cy="3264000"/>
          </a:xfrm>
          <a:prstGeom prst="rect">
            <a:avLst/>
          </a:prstGeom>
          <a:noFill/>
          <a:ln>
            <a:noFill/>
          </a:ln>
        </p:spPr>
        <p:txBody>
          <a:bodyPr anchorCtr="0" anchor="t" bIns="45700" lIns="91425" spcFirstLastPara="1" rIns="91425" wrap="square" tIns="45700">
            <a:normAutofit/>
          </a:bodyPr>
          <a:lstStyle>
            <a:lvl1pPr indent="-406273" lvl="0" marL="457200" marR="0" algn="l">
              <a:lnSpc>
                <a:spcPct val="90000"/>
              </a:lnSpc>
              <a:spcBef>
                <a:spcPts val="999"/>
              </a:spcBef>
              <a:spcAft>
                <a:spcPts val="0"/>
              </a:spcAft>
              <a:buClr>
                <a:schemeClr val="dk1"/>
              </a:buClr>
              <a:buSzPts val="2798"/>
              <a:buFont typeface="Arial"/>
              <a:buChar char="•"/>
              <a:defRPr b="0" i="0" sz="2798" u="none" cap="none" strike="noStrike">
                <a:solidFill>
                  <a:schemeClr val="dk1"/>
                </a:solidFill>
                <a:latin typeface="Calibri"/>
                <a:ea typeface="Calibri"/>
                <a:cs typeface="Calibri"/>
                <a:sym typeface="Calibri"/>
              </a:defRPr>
            </a:lvl1pPr>
            <a:lvl2pPr indent="-380872" lvl="1" marL="914400" marR="0" algn="l">
              <a:lnSpc>
                <a:spcPct val="90000"/>
              </a:lnSpc>
              <a:spcBef>
                <a:spcPts val="500"/>
              </a:spcBef>
              <a:spcAft>
                <a:spcPts val="0"/>
              </a:spcAft>
              <a:buClr>
                <a:schemeClr val="dk1"/>
              </a:buClr>
              <a:buSzPts val="2398"/>
              <a:buFont typeface="Arial"/>
              <a:buChar char="•"/>
              <a:defRPr b="0" i="0" sz="2398" u="none" cap="none" strike="noStrike">
                <a:solidFill>
                  <a:schemeClr val="dk1"/>
                </a:solidFill>
                <a:latin typeface="Calibri"/>
                <a:ea typeface="Calibri"/>
                <a:cs typeface="Calibri"/>
                <a:sym typeface="Calibri"/>
              </a:defRPr>
            </a:lvl2pPr>
            <a:lvl3pPr indent="-355472" lvl="2" marL="1371600" marR="0" algn="l">
              <a:lnSpc>
                <a:spcPct val="90000"/>
              </a:lnSpc>
              <a:spcBef>
                <a:spcPts val="500"/>
              </a:spcBef>
              <a:spcAft>
                <a:spcPts val="0"/>
              </a:spcAft>
              <a:buClr>
                <a:schemeClr val="dk1"/>
              </a:buClr>
              <a:buSzPts val="1998"/>
              <a:buFont typeface="Arial"/>
              <a:buChar char="•"/>
              <a:defRPr b="0" i="0" sz="1998" u="none" cap="none" strike="noStrike">
                <a:solidFill>
                  <a:schemeClr val="dk1"/>
                </a:solidFill>
                <a:latin typeface="Calibri"/>
                <a:ea typeface="Calibri"/>
                <a:cs typeface="Calibri"/>
                <a:sym typeface="Calibri"/>
              </a:defRPr>
            </a:lvl3pPr>
            <a:lvl4pPr indent="-342836" lvl="3" marL="1828800" marR="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4pPr>
            <a:lvl5pPr indent="-342836" lvl="4" marL="2286000" marR="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5pPr>
            <a:lvl6pPr indent="-342836" lvl="5" marL="2743200" marR="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6pPr>
            <a:lvl7pPr indent="-342836" lvl="6" marL="3200400" marR="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7pPr>
            <a:lvl8pPr indent="-342836" lvl="7" marL="3657600" marR="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8pPr>
            <a:lvl9pPr indent="-342836" lvl="8" marL="4114800" marR="0" algn="l">
              <a:lnSpc>
                <a:spcPct val="90000"/>
              </a:lnSpc>
              <a:spcBef>
                <a:spcPts val="500"/>
              </a:spcBef>
              <a:spcAft>
                <a:spcPts val="0"/>
              </a:spcAft>
              <a:buClr>
                <a:schemeClr val="dk1"/>
              </a:buClr>
              <a:buSzPts val="1799"/>
              <a:buFont typeface="Arial"/>
              <a:buChar char="•"/>
              <a:defRPr b="0" i="0" sz="1799" u="none" cap="none" strike="noStrike">
                <a:solidFill>
                  <a:schemeClr val="dk1"/>
                </a:solidFill>
                <a:latin typeface="Calibri"/>
                <a:ea typeface="Calibri"/>
                <a:cs typeface="Calibri"/>
                <a:sym typeface="Calibri"/>
              </a:defRPr>
            </a:lvl9pPr>
          </a:lstStyle>
          <a:p/>
        </p:txBody>
      </p:sp>
      <p:sp>
        <p:nvSpPr>
          <p:cNvPr id="107" name="Google Shape;107;p33"/>
          <p:cNvSpPr txBox="1"/>
          <p:nvPr>
            <p:ph idx="10" type="dt"/>
          </p:nvPr>
        </p:nvSpPr>
        <p:spPr>
          <a:xfrm>
            <a:off x="628650" y="4767622"/>
            <a:ext cx="2057400" cy="2727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sz="1199">
                <a:solidFill>
                  <a:srgbClr val="888888"/>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08" name="Google Shape;108;p33"/>
          <p:cNvSpPr txBox="1"/>
          <p:nvPr>
            <p:ph idx="11" type="ftr"/>
          </p:nvPr>
        </p:nvSpPr>
        <p:spPr>
          <a:xfrm>
            <a:off x="3028950" y="4767622"/>
            <a:ext cx="3086100" cy="2727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1199">
                <a:solidFill>
                  <a:srgbClr val="888888"/>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09" name="Google Shape;109;p33"/>
          <p:cNvSpPr txBox="1"/>
          <p:nvPr>
            <p:ph idx="12" type="sldNum"/>
          </p:nvPr>
        </p:nvSpPr>
        <p:spPr>
          <a:xfrm>
            <a:off x="6457950" y="4767622"/>
            <a:ext cx="2057400" cy="2727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199">
                <a:solidFill>
                  <a:srgbClr val="888888"/>
                </a:solidFill>
                <a:latin typeface="Arial"/>
                <a:ea typeface="Arial"/>
                <a:cs typeface="Arial"/>
                <a:sym typeface="Arial"/>
              </a:defRPr>
            </a:lvl1pPr>
            <a:lvl2pPr indent="0" lvl="1" marL="0" marR="0" algn="r">
              <a:spcBef>
                <a:spcPts val="0"/>
              </a:spcBef>
              <a:spcAft>
                <a:spcPts val="0"/>
              </a:spcAft>
              <a:buNone/>
              <a:defRPr sz="1199">
                <a:solidFill>
                  <a:srgbClr val="888888"/>
                </a:solidFill>
                <a:latin typeface="Arial"/>
                <a:ea typeface="Arial"/>
                <a:cs typeface="Arial"/>
                <a:sym typeface="Arial"/>
              </a:defRPr>
            </a:lvl2pPr>
            <a:lvl3pPr indent="0" lvl="2" marL="0" marR="0" algn="r">
              <a:spcBef>
                <a:spcPts val="0"/>
              </a:spcBef>
              <a:spcAft>
                <a:spcPts val="0"/>
              </a:spcAft>
              <a:buNone/>
              <a:defRPr sz="1199">
                <a:solidFill>
                  <a:srgbClr val="888888"/>
                </a:solidFill>
                <a:latin typeface="Arial"/>
                <a:ea typeface="Arial"/>
                <a:cs typeface="Arial"/>
                <a:sym typeface="Arial"/>
              </a:defRPr>
            </a:lvl3pPr>
            <a:lvl4pPr indent="0" lvl="3" marL="0" marR="0" algn="r">
              <a:spcBef>
                <a:spcPts val="0"/>
              </a:spcBef>
              <a:spcAft>
                <a:spcPts val="0"/>
              </a:spcAft>
              <a:buNone/>
              <a:defRPr sz="1199">
                <a:solidFill>
                  <a:srgbClr val="888888"/>
                </a:solidFill>
                <a:latin typeface="Arial"/>
                <a:ea typeface="Arial"/>
                <a:cs typeface="Arial"/>
                <a:sym typeface="Arial"/>
              </a:defRPr>
            </a:lvl4pPr>
            <a:lvl5pPr indent="0" lvl="4" marL="0" marR="0" algn="r">
              <a:spcBef>
                <a:spcPts val="0"/>
              </a:spcBef>
              <a:spcAft>
                <a:spcPts val="0"/>
              </a:spcAft>
              <a:buNone/>
              <a:defRPr sz="1199">
                <a:solidFill>
                  <a:srgbClr val="888888"/>
                </a:solidFill>
                <a:latin typeface="Arial"/>
                <a:ea typeface="Arial"/>
                <a:cs typeface="Arial"/>
                <a:sym typeface="Arial"/>
              </a:defRPr>
            </a:lvl5pPr>
            <a:lvl6pPr indent="0" lvl="5" marL="0" marR="0" algn="r">
              <a:spcBef>
                <a:spcPts val="0"/>
              </a:spcBef>
              <a:spcAft>
                <a:spcPts val="0"/>
              </a:spcAft>
              <a:buNone/>
              <a:defRPr sz="1199">
                <a:solidFill>
                  <a:srgbClr val="888888"/>
                </a:solidFill>
                <a:latin typeface="Arial"/>
                <a:ea typeface="Arial"/>
                <a:cs typeface="Arial"/>
                <a:sym typeface="Arial"/>
              </a:defRPr>
            </a:lvl6pPr>
            <a:lvl7pPr indent="0" lvl="6" marL="0" marR="0" algn="r">
              <a:spcBef>
                <a:spcPts val="0"/>
              </a:spcBef>
              <a:spcAft>
                <a:spcPts val="0"/>
              </a:spcAft>
              <a:buNone/>
              <a:defRPr sz="1199">
                <a:solidFill>
                  <a:srgbClr val="888888"/>
                </a:solidFill>
                <a:latin typeface="Arial"/>
                <a:ea typeface="Arial"/>
                <a:cs typeface="Arial"/>
                <a:sym typeface="Arial"/>
              </a:defRPr>
            </a:lvl7pPr>
            <a:lvl8pPr indent="0" lvl="7" marL="0" marR="0" algn="r">
              <a:spcBef>
                <a:spcPts val="0"/>
              </a:spcBef>
              <a:spcAft>
                <a:spcPts val="0"/>
              </a:spcAft>
              <a:buNone/>
              <a:defRPr sz="1199">
                <a:solidFill>
                  <a:srgbClr val="888888"/>
                </a:solidFill>
                <a:latin typeface="Arial"/>
                <a:ea typeface="Arial"/>
                <a:cs typeface="Arial"/>
                <a:sym typeface="Arial"/>
              </a:defRPr>
            </a:lvl8pPr>
            <a:lvl9pPr indent="0" lvl="8" marL="0" marR="0" algn="r">
              <a:spcBef>
                <a:spcPts val="0"/>
              </a:spcBef>
              <a:spcAft>
                <a:spcPts val="0"/>
              </a:spcAft>
              <a:buNone/>
              <a:defRPr sz="1199">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79" name="Shape 179"/>
        <p:cNvGrpSpPr/>
        <p:nvPr/>
      </p:nvGrpSpPr>
      <p:grpSpPr>
        <a:xfrm>
          <a:off x="0" y="0"/>
          <a:ext cx="0" cy="0"/>
          <a:chOff x="0" y="0"/>
          <a:chExt cx="0" cy="0"/>
        </a:xfrm>
      </p:grpSpPr>
      <p:sp>
        <p:nvSpPr>
          <p:cNvPr id="180" name="Google Shape;180;p45"/>
          <p:cNvSpPr txBox="1"/>
          <p:nvPr>
            <p:ph type="title"/>
          </p:nvPr>
        </p:nvSpPr>
        <p:spPr>
          <a:xfrm>
            <a:off x="628650" y="273845"/>
            <a:ext cx="7886700" cy="9942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1" name="Google Shape;181;p45"/>
          <p:cNvSpPr txBox="1"/>
          <p:nvPr>
            <p:ph idx="1" type="body"/>
          </p:nvPr>
        </p:nvSpPr>
        <p:spPr>
          <a:xfrm>
            <a:off x="628650" y="1369222"/>
            <a:ext cx="7886700" cy="3263400"/>
          </a:xfrm>
          <a:prstGeom prst="rect">
            <a:avLst/>
          </a:prstGeom>
          <a:noFill/>
          <a:ln>
            <a:noFill/>
          </a:ln>
        </p:spPr>
        <p:txBody>
          <a:bodyPr anchorCtr="0" anchor="t" bIns="45700" lIns="91425" spcFirstLastPara="1" rIns="91425" wrap="square" tIns="45700">
            <a:normAutofit/>
          </a:bodyPr>
          <a:lstStyle>
            <a:lvl1pPr indent="-361950" lvl="0" marL="457200" marR="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82" name="Google Shape;182;p45"/>
          <p:cNvSpPr txBox="1"/>
          <p:nvPr>
            <p:ph idx="10" type="dt"/>
          </p:nvPr>
        </p:nvSpPr>
        <p:spPr>
          <a:xfrm>
            <a:off x="628650" y="4767275"/>
            <a:ext cx="2057400" cy="2739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sz="900">
                <a:solidFill>
                  <a:srgbClr val="888888"/>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83" name="Google Shape;183;p45"/>
          <p:cNvSpPr txBox="1"/>
          <p:nvPr>
            <p:ph idx="11" type="ftr"/>
          </p:nvPr>
        </p:nvSpPr>
        <p:spPr>
          <a:xfrm>
            <a:off x="3028950" y="4767275"/>
            <a:ext cx="3086100" cy="2739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sz="900">
                <a:solidFill>
                  <a:srgbClr val="888888"/>
                </a:solidFill>
                <a:latin typeface="Arial"/>
                <a:ea typeface="Arial"/>
                <a:cs typeface="Arial"/>
                <a:sym typeface="Arial"/>
              </a:defRPr>
            </a:lvl1pPr>
            <a:lvl2pPr lvl="1" marR="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84" name="Google Shape;184;p45"/>
          <p:cNvSpPr txBox="1"/>
          <p:nvPr>
            <p:ph idx="12" type="sldNum"/>
          </p:nvPr>
        </p:nvSpPr>
        <p:spPr>
          <a:xfrm>
            <a:off x="6457950" y="4767275"/>
            <a:ext cx="2057400" cy="2739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900">
                <a:solidFill>
                  <a:srgbClr val="888888"/>
                </a:solidFill>
                <a:latin typeface="Arial"/>
                <a:ea typeface="Arial"/>
                <a:cs typeface="Arial"/>
                <a:sym typeface="Arial"/>
              </a:defRPr>
            </a:lvl1pPr>
            <a:lvl2pPr indent="0" lvl="1" marL="0" marR="0" algn="r">
              <a:spcBef>
                <a:spcPts val="0"/>
              </a:spcBef>
              <a:spcAft>
                <a:spcPts val="0"/>
              </a:spcAft>
              <a:buNone/>
              <a:defRPr sz="900">
                <a:solidFill>
                  <a:srgbClr val="888888"/>
                </a:solidFill>
                <a:latin typeface="Arial"/>
                <a:ea typeface="Arial"/>
                <a:cs typeface="Arial"/>
                <a:sym typeface="Arial"/>
              </a:defRPr>
            </a:lvl2pPr>
            <a:lvl3pPr indent="0" lvl="2" marL="0" marR="0" algn="r">
              <a:spcBef>
                <a:spcPts val="0"/>
              </a:spcBef>
              <a:spcAft>
                <a:spcPts val="0"/>
              </a:spcAft>
              <a:buNone/>
              <a:defRPr sz="900">
                <a:solidFill>
                  <a:srgbClr val="888888"/>
                </a:solidFill>
                <a:latin typeface="Arial"/>
                <a:ea typeface="Arial"/>
                <a:cs typeface="Arial"/>
                <a:sym typeface="Arial"/>
              </a:defRPr>
            </a:lvl3pPr>
            <a:lvl4pPr indent="0" lvl="3" marL="0" marR="0" algn="r">
              <a:spcBef>
                <a:spcPts val="0"/>
              </a:spcBef>
              <a:spcAft>
                <a:spcPts val="0"/>
              </a:spcAft>
              <a:buNone/>
              <a:defRPr sz="900">
                <a:solidFill>
                  <a:srgbClr val="888888"/>
                </a:solidFill>
                <a:latin typeface="Arial"/>
                <a:ea typeface="Arial"/>
                <a:cs typeface="Arial"/>
                <a:sym typeface="Arial"/>
              </a:defRPr>
            </a:lvl4pPr>
            <a:lvl5pPr indent="0" lvl="4" marL="0" marR="0" algn="r">
              <a:spcBef>
                <a:spcPts val="0"/>
              </a:spcBef>
              <a:spcAft>
                <a:spcPts val="0"/>
              </a:spcAft>
              <a:buNone/>
              <a:defRPr sz="900">
                <a:solidFill>
                  <a:srgbClr val="888888"/>
                </a:solidFill>
                <a:latin typeface="Arial"/>
                <a:ea typeface="Arial"/>
                <a:cs typeface="Arial"/>
                <a:sym typeface="Arial"/>
              </a:defRPr>
            </a:lvl5pPr>
            <a:lvl6pPr indent="0" lvl="5" marL="0" marR="0" algn="r">
              <a:spcBef>
                <a:spcPts val="0"/>
              </a:spcBef>
              <a:spcAft>
                <a:spcPts val="0"/>
              </a:spcAft>
              <a:buNone/>
              <a:defRPr sz="900">
                <a:solidFill>
                  <a:srgbClr val="888888"/>
                </a:solidFill>
                <a:latin typeface="Arial"/>
                <a:ea typeface="Arial"/>
                <a:cs typeface="Arial"/>
                <a:sym typeface="Arial"/>
              </a:defRPr>
            </a:lvl6pPr>
            <a:lvl7pPr indent="0" lvl="6" marL="0" marR="0" algn="r">
              <a:spcBef>
                <a:spcPts val="0"/>
              </a:spcBef>
              <a:spcAft>
                <a:spcPts val="0"/>
              </a:spcAft>
              <a:buNone/>
              <a:defRPr sz="900">
                <a:solidFill>
                  <a:srgbClr val="888888"/>
                </a:solidFill>
                <a:latin typeface="Arial"/>
                <a:ea typeface="Arial"/>
                <a:cs typeface="Arial"/>
                <a:sym typeface="Arial"/>
              </a:defRPr>
            </a:lvl7pPr>
            <a:lvl8pPr indent="0" lvl="7" marL="0" marR="0" algn="r">
              <a:spcBef>
                <a:spcPts val="0"/>
              </a:spcBef>
              <a:spcAft>
                <a:spcPts val="0"/>
              </a:spcAft>
              <a:buNone/>
              <a:defRPr sz="900">
                <a:solidFill>
                  <a:srgbClr val="888888"/>
                </a:solidFill>
                <a:latin typeface="Arial"/>
                <a:ea typeface="Arial"/>
                <a:cs typeface="Arial"/>
                <a:sym typeface="Arial"/>
              </a:defRPr>
            </a:lvl8pPr>
            <a:lvl9pPr indent="0" lvl="8" marL="0" marR="0" algn="r">
              <a:spcBef>
                <a:spcPts val="0"/>
              </a:spcBef>
              <a:spcAft>
                <a:spcPts val="0"/>
              </a:spcAft>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pic>
        <p:nvPicPr>
          <p:cNvPr descr="Graphical user interface, application&#10;&#10;Description automatically generated with medium confidence" id="255" name="Google Shape;255;p57"/>
          <p:cNvPicPr preferRelativeResize="0"/>
          <p:nvPr/>
        </p:nvPicPr>
        <p:blipFill rotWithShape="1">
          <a:blip r:embed="rId1">
            <a:alphaModFix/>
          </a:blip>
          <a:srcRect b="0" l="0" r="0" t="0"/>
          <a:stretch/>
        </p:blipFill>
        <p:spPr>
          <a:xfrm>
            <a:off x="-71692" y="0"/>
            <a:ext cx="9207194" cy="5191832"/>
          </a:xfrm>
          <a:prstGeom prst="rect">
            <a:avLst/>
          </a:prstGeom>
          <a:noFill/>
          <a:ln>
            <a:noFill/>
          </a:ln>
        </p:spPr>
      </p:pic>
      <p:sp>
        <p:nvSpPr>
          <p:cNvPr id="256" name="Google Shape;256;p57"/>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228600" lvl="3" marL="1828800" marR="0" algn="l">
              <a:lnSpc>
                <a:spcPct val="100000"/>
              </a:lnSpc>
              <a:spcBef>
                <a:spcPts val="400"/>
              </a:spcBef>
              <a:spcAft>
                <a:spcPts val="0"/>
              </a:spcAft>
              <a:buClr>
                <a:srgbClr val="000000"/>
              </a:buClr>
              <a:buSzPts val="1400"/>
              <a:buFont typeface="Arial"/>
              <a:buNone/>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7" name="Google Shape;257;p57"/>
          <p:cNvSpPr txBox="1"/>
          <p:nvPr/>
        </p:nvSpPr>
        <p:spPr>
          <a:xfrm>
            <a:off x="6872288" y="5938116"/>
            <a:ext cx="269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2400"/>
              <a:buFont typeface="Arial"/>
              <a:buNone/>
            </a:pPr>
            <a:r>
              <a:rPr b="0" i="0" lang="en" sz="2400" u="none" cap="none" strike="noStrike">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5" name="Shape 285"/>
        <p:cNvGrpSpPr/>
        <p:nvPr/>
      </p:nvGrpSpPr>
      <p:grpSpPr>
        <a:xfrm>
          <a:off x="0" y="0"/>
          <a:ext cx="0" cy="0"/>
          <a:chOff x="0" y="0"/>
          <a:chExt cx="0" cy="0"/>
        </a:xfrm>
      </p:grpSpPr>
      <p:pic>
        <p:nvPicPr>
          <p:cNvPr descr="Graphical user interface, application&#10;&#10;Description automatically generated with medium confidence" id="286" name="Google Shape;286;p66"/>
          <p:cNvPicPr preferRelativeResize="0"/>
          <p:nvPr/>
        </p:nvPicPr>
        <p:blipFill rotWithShape="1">
          <a:blip r:embed="rId1">
            <a:alphaModFix/>
          </a:blip>
          <a:srcRect b="0" l="0" r="0" t="0"/>
          <a:stretch/>
        </p:blipFill>
        <p:spPr>
          <a:xfrm>
            <a:off x="-71692" y="0"/>
            <a:ext cx="9207186" cy="5191834"/>
          </a:xfrm>
          <a:prstGeom prst="rect">
            <a:avLst/>
          </a:prstGeom>
          <a:noFill/>
          <a:ln>
            <a:noFill/>
          </a:ln>
        </p:spPr>
      </p:pic>
      <p:sp>
        <p:nvSpPr>
          <p:cNvPr id="287" name="Google Shape;287;p66"/>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228600" lvl="3" marL="1828800" marR="0" algn="l">
              <a:spcBef>
                <a:spcPts val="400"/>
              </a:spcBef>
              <a:spcAft>
                <a:spcPts val="0"/>
              </a:spcAft>
              <a:buSzPts val="1400"/>
              <a:buNone/>
              <a:defRPr b="0" i="0" sz="2000" u="none" cap="none" strike="noStrike">
                <a:solidFill>
                  <a:schemeClr val="dk1"/>
                </a:solidFill>
                <a:latin typeface="Arial"/>
                <a:ea typeface="Arial"/>
                <a:cs typeface="Arial"/>
                <a:sym typeface="Arial"/>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88" name="Google Shape;288;p66"/>
          <p:cNvSpPr txBox="1"/>
          <p:nvPr/>
        </p:nvSpPr>
        <p:spPr>
          <a:xfrm>
            <a:off x="6872288" y="5938116"/>
            <a:ext cx="269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2400" u="none" cap="none" strike="noStrike">
                <a:solidFill>
                  <a:schemeClr val="dk1"/>
                </a:solidFill>
                <a:latin typeface="Arial"/>
                <a:ea typeface="Arial"/>
                <a:cs typeface="Arial"/>
                <a:sym typeface="Arial"/>
              </a:rPr>
              <a:t> </a:t>
            </a:r>
            <a:endParaRPr/>
          </a:p>
        </p:txBody>
      </p:sp>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0" name="Shape 34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pic>
        <p:nvPicPr>
          <p:cNvPr descr="Graphical user interface, application&#10;&#10;Description automatically generated with medium confidence" id="364" name="Google Shape;364;p91"/>
          <p:cNvPicPr preferRelativeResize="0"/>
          <p:nvPr/>
        </p:nvPicPr>
        <p:blipFill rotWithShape="1">
          <a:blip r:embed="rId1">
            <a:alphaModFix/>
          </a:blip>
          <a:srcRect b="0" l="0" r="0" t="0"/>
          <a:stretch/>
        </p:blipFill>
        <p:spPr>
          <a:xfrm>
            <a:off x="-71692" y="0"/>
            <a:ext cx="9207186" cy="5191834"/>
          </a:xfrm>
          <a:prstGeom prst="rect">
            <a:avLst/>
          </a:prstGeom>
          <a:noFill/>
          <a:ln>
            <a:noFill/>
          </a:ln>
        </p:spPr>
      </p:pic>
      <p:sp>
        <p:nvSpPr>
          <p:cNvPr id="365" name="Google Shape;365;p91"/>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lvl1pPr indent="-381000" lvl="0" marL="457200" marR="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228600" lvl="3" marL="1828800" marR="0" algn="l">
              <a:spcBef>
                <a:spcPts val="400"/>
              </a:spcBef>
              <a:spcAft>
                <a:spcPts val="0"/>
              </a:spcAft>
              <a:buSzPts val="1400"/>
              <a:buNone/>
              <a:defRPr b="0" i="0" sz="2000" u="none" cap="none" strike="noStrike">
                <a:solidFill>
                  <a:schemeClr val="dk1"/>
                </a:solidFill>
                <a:latin typeface="Arial"/>
                <a:ea typeface="Arial"/>
                <a:cs typeface="Arial"/>
                <a:sym typeface="Arial"/>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6" name="Google Shape;366;p91"/>
          <p:cNvSpPr txBox="1"/>
          <p:nvPr/>
        </p:nvSpPr>
        <p:spPr>
          <a:xfrm>
            <a:off x="6872288" y="5938116"/>
            <a:ext cx="269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2400" u="none" cap="none" strike="noStrike">
                <a:solidFill>
                  <a:schemeClr val="dk1"/>
                </a:solidFill>
                <a:latin typeface="Arial"/>
                <a:ea typeface="Arial"/>
                <a:cs typeface="Arial"/>
                <a:sym typeface="Arial"/>
              </a:rPr>
              <a:t> </a:t>
            </a:r>
            <a:endParaRPr/>
          </a:p>
        </p:txBody>
      </p:sp>
    </p:spTree>
  </p:cSld>
  <p:clrMap accent1="accent1" accent2="accent2" accent3="accent3" accent4="accent4" accent5="accent5" accent6="accent6" bg1="lt1" bg2="dk2" tx1="dk1" tx2="lt2" folHlink="folHlink" hlink="hlink"/>
  <p:sldLayoutIdLst>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2.xml"/><Relationship Id="rId3" Type="http://schemas.openxmlformats.org/officeDocument/2006/relationships/image" Target="../media/image11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3.xml"/><Relationship Id="rId3" Type="http://schemas.openxmlformats.org/officeDocument/2006/relationships/image" Target="../media/image11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4.xml"/><Relationship Id="rId3" Type="http://schemas.openxmlformats.org/officeDocument/2006/relationships/image" Target="../media/image116.png"/><Relationship Id="rId4" Type="http://schemas.openxmlformats.org/officeDocument/2006/relationships/image" Target="../media/image11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5.xml"/><Relationship Id="rId3" Type="http://schemas.openxmlformats.org/officeDocument/2006/relationships/image" Target="../media/image11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6.xml"/><Relationship Id="rId3" Type="http://schemas.openxmlformats.org/officeDocument/2006/relationships/image" Target="../media/image11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7.xml"/><Relationship Id="rId3" Type="http://schemas.openxmlformats.org/officeDocument/2006/relationships/image" Target="../media/image118.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08.xml"/><Relationship Id="rId3" Type="http://schemas.openxmlformats.org/officeDocument/2006/relationships/image" Target="../media/image12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09.xml"/><Relationship Id="rId3" Type="http://schemas.openxmlformats.org/officeDocument/2006/relationships/image" Target="../media/image12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0.xml"/><Relationship Id="rId3" Type="http://schemas.openxmlformats.org/officeDocument/2006/relationships/image" Target="../media/image12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1.xml"/><Relationship Id="rId3" Type="http://schemas.openxmlformats.org/officeDocument/2006/relationships/image" Target="../media/image121.png"/><Relationship Id="rId4" Type="http://schemas.openxmlformats.org/officeDocument/2006/relationships/image" Target="../media/image12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2.xml"/><Relationship Id="rId3" Type="http://schemas.openxmlformats.org/officeDocument/2006/relationships/image" Target="../media/image12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4.xml"/><Relationship Id="rId3" Type="http://schemas.openxmlformats.org/officeDocument/2006/relationships/image" Target="../media/image12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5.xml"/><Relationship Id="rId3" Type="http://schemas.openxmlformats.org/officeDocument/2006/relationships/image" Target="../media/image12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24.xml"/><Relationship Id="rId3" Type="http://schemas.openxmlformats.org/officeDocument/2006/relationships/image" Target="../media/image131.png"/><Relationship Id="rId4" Type="http://schemas.openxmlformats.org/officeDocument/2006/relationships/image" Target="../media/image129.png"/><Relationship Id="rId5" Type="http://schemas.openxmlformats.org/officeDocument/2006/relationships/image" Target="../media/image13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26.xml"/><Relationship Id="rId3" Type="http://schemas.openxmlformats.org/officeDocument/2006/relationships/image" Target="../media/image13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27.xml"/><Relationship Id="rId3" Type="http://schemas.openxmlformats.org/officeDocument/2006/relationships/image" Target="../media/image132.png"/><Relationship Id="rId4" Type="http://schemas.openxmlformats.org/officeDocument/2006/relationships/image" Target="../media/image13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28.xml"/><Relationship Id="rId3" Type="http://schemas.openxmlformats.org/officeDocument/2006/relationships/image" Target="../media/image13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29.xml"/><Relationship Id="rId3" Type="http://schemas.openxmlformats.org/officeDocument/2006/relationships/image" Target="../media/image1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3.xml"/><Relationship Id="rId3" Type="http://schemas.openxmlformats.org/officeDocument/2006/relationships/image" Target="../media/image44.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30.xml"/><Relationship Id="rId3" Type="http://schemas.openxmlformats.org/officeDocument/2006/relationships/image" Target="../media/image13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31.xml"/><Relationship Id="rId3" Type="http://schemas.openxmlformats.org/officeDocument/2006/relationships/image" Target="../media/image139.png"/><Relationship Id="rId4" Type="http://schemas.openxmlformats.org/officeDocument/2006/relationships/image" Target="../media/image13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32.xml"/><Relationship Id="rId3" Type="http://schemas.openxmlformats.org/officeDocument/2006/relationships/image" Target="../media/image153.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3.xml"/><Relationship Id="rId3" Type="http://schemas.openxmlformats.org/officeDocument/2006/relationships/image" Target="../media/image140.png"/><Relationship Id="rId4" Type="http://schemas.openxmlformats.org/officeDocument/2006/relationships/image" Target="../media/image15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5.xml"/><Relationship Id="rId3" Type="http://schemas.openxmlformats.org/officeDocument/2006/relationships/image" Target="../media/image14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6.xml"/><Relationship Id="rId3" Type="http://schemas.openxmlformats.org/officeDocument/2006/relationships/image" Target="../media/image144.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7.xml"/><Relationship Id="rId3" Type="http://schemas.openxmlformats.org/officeDocument/2006/relationships/image" Target="../media/image147.png"/><Relationship Id="rId4" Type="http://schemas.openxmlformats.org/officeDocument/2006/relationships/image" Target="../media/image14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8.xml"/><Relationship Id="rId3" Type="http://schemas.openxmlformats.org/officeDocument/2006/relationships/image" Target="../media/image143.png"/><Relationship Id="rId4" Type="http://schemas.openxmlformats.org/officeDocument/2006/relationships/image" Target="../media/image14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39.xml"/><Relationship Id="rId3" Type="http://schemas.openxmlformats.org/officeDocument/2006/relationships/image" Target="../media/image142.png"/><Relationship Id="rId4" Type="http://schemas.openxmlformats.org/officeDocument/2006/relationships/image" Target="../media/image1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0.xml"/><Relationship Id="rId3" Type="http://schemas.openxmlformats.org/officeDocument/2006/relationships/image" Target="../media/image156.png"/><Relationship Id="rId4" Type="http://schemas.openxmlformats.org/officeDocument/2006/relationships/image" Target="../media/image15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1.xml"/><Relationship Id="rId3" Type="http://schemas.openxmlformats.org/officeDocument/2006/relationships/image" Target="../media/image15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2.xml"/><Relationship Id="rId3" Type="http://schemas.openxmlformats.org/officeDocument/2006/relationships/image" Target="../media/image154.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50.xml"/><Relationship Id="rId3" Type="http://schemas.openxmlformats.org/officeDocument/2006/relationships/image" Target="../media/image35.png"/><Relationship Id="rId4" Type="http://schemas.openxmlformats.org/officeDocument/2006/relationships/image" Target="../media/image3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notesSlide" Target="../notesSlides/notesSlide151.xml"/><Relationship Id="rId3" Type="http://schemas.openxmlformats.org/officeDocument/2006/relationships/image" Target="../media/image1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9.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1.xml"/><Relationship Id="rId3"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5.xml"/><Relationship Id="rId3"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9.xml"/><Relationship Id="rId3" Type="http://schemas.openxmlformats.org/officeDocument/2006/relationships/image" Target="../media/image5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30.xml"/><Relationship Id="rId3" Type="http://schemas.openxmlformats.org/officeDocument/2006/relationships/image" Target="../media/image62.jpg"/><Relationship Id="rId4" Type="http://schemas.openxmlformats.org/officeDocument/2006/relationships/hyperlink" Target="http://www.clinicaloptions.co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1.xml"/><Relationship Id="rId3"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2.xml"/><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3.xml"/><Relationship Id="rId3" Type="http://schemas.openxmlformats.org/officeDocument/2006/relationships/image" Target="../media/image6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4.xml"/><Relationship Id="rId3"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0.xml"/><Relationship Id="rId3"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4.xml"/><Relationship Id="rId3"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5.xml"/><Relationship Id="rId3"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6.xml"/><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7.xml"/><Relationship Id="rId3"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8.xml"/><Relationship Id="rId3" Type="http://schemas.openxmlformats.org/officeDocument/2006/relationships/image" Target="../media/image7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 Id="rId3" Type="http://schemas.openxmlformats.org/officeDocument/2006/relationships/image" Target="../media/image3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50.xml"/><Relationship Id="rId3" Type="http://schemas.openxmlformats.org/officeDocument/2006/relationships/image" Target="../media/image8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51.xml"/><Relationship Id="rId3" Type="http://schemas.openxmlformats.org/officeDocument/2006/relationships/image" Target="../media/image10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52.xml"/><Relationship Id="rId3" Type="http://schemas.openxmlformats.org/officeDocument/2006/relationships/image" Target="../media/image1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55.xml"/><Relationship Id="rId3" Type="http://schemas.openxmlformats.org/officeDocument/2006/relationships/image" Target="../media/image72.pn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5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63.xml"/><Relationship Id="rId3"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64.xml"/><Relationship Id="rId3"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65.xml"/><Relationship Id="rId3" Type="http://schemas.openxmlformats.org/officeDocument/2006/relationships/image" Target="../media/image7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6.xml"/><Relationship Id="rId3" Type="http://schemas.openxmlformats.org/officeDocument/2006/relationships/image" Target="../media/image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7.xml"/><Relationship Id="rId3" Type="http://schemas.openxmlformats.org/officeDocument/2006/relationships/image" Target="../media/image78.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8.xml"/><Relationship Id="rId3" Type="http://schemas.openxmlformats.org/officeDocument/2006/relationships/image" Target="../media/image7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69.xml"/><Relationship Id="rId3"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0.xml"/><Relationship Id="rId3" Type="http://schemas.openxmlformats.org/officeDocument/2006/relationships/image" Target="../media/image88.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1.xml"/><Relationship Id="rId3" Type="http://schemas.openxmlformats.org/officeDocument/2006/relationships/image" Target="../media/image8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2.xml"/><Relationship Id="rId3" Type="http://schemas.openxmlformats.org/officeDocument/2006/relationships/image" Target="../media/image8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3.xml"/><Relationship Id="rId3" Type="http://schemas.openxmlformats.org/officeDocument/2006/relationships/image" Target="../media/image82.png"/><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4.xml"/><Relationship Id="rId3" Type="http://schemas.openxmlformats.org/officeDocument/2006/relationships/image" Target="../media/image8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5.xml"/><Relationship Id="rId3"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76.xml"/><Relationship Id="rId3" Type="http://schemas.openxmlformats.org/officeDocument/2006/relationships/image" Target="../media/image90.png"/><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8.xml"/><Relationship Id="rId3" Type="http://schemas.openxmlformats.org/officeDocument/2006/relationships/image" Target="../media/image9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79.xml"/><Relationship Id="rId3" Type="http://schemas.openxmlformats.org/officeDocument/2006/relationships/image" Target="../media/image9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4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0.xml"/><Relationship Id="rId3" Type="http://schemas.openxmlformats.org/officeDocument/2006/relationships/image" Target="../media/image9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1.xml"/><Relationship Id="rId3" Type="http://schemas.openxmlformats.org/officeDocument/2006/relationships/image" Target="../media/image96.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82.xml"/><Relationship Id="rId3" Type="http://schemas.openxmlformats.org/officeDocument/2006/relationships/image" Target="../media/image9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83.xml"/><Relationship Id="rId3" Type="http://schemas.openxmlformats.org/officeDocument/2006/relationships/image" Target="../media/image95.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84.xml"/><Relationship Id="rId3" Type="http://schemas.openxmlformats.org/officeDocument/2006/relationships/image" Target="../media/image9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2.xml"/><Relationship Id="rId3" Type="http://schemas.openxmlformats.org/officeDocument/2006/relationships/image" Target="../media/image100.png"/><Relationship Id="rId4" Type="http://schemas.openxmlformats.org/officeDocument/2006/relationships/image" Target="../media/image10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3.xml"/><Relationship Id="rId3" Type="http://schemas.openxmlformats.org/officeDocument/2006/relationships/image" Target="../media/image10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4.xml"/><Relationship Id="rId3" Type="http://schemas.openxmlformats.org/officeDocument/2006/relationships/image" Target="../media/image108.png"/><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5.xml"/><Relationship Id="rId3" Type="http://schemas.openxmlformats.org/officeDocument/2006/relationships/image" Target="../media/image10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6.xml"/><Relationship Id="rId3" Type="http://schemas.openxmlformats.org/officeDocument/2006/relationships/image" Target="../media/image11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97.xml"/><Relationship Id="rId3" Type="http://schemas.openxmlformats.org/officeDocument/2006/relationships/image" Target="../media/image106.png"/><Relationship Id="rId4" Type="http://schemas.openxmlformats.org/officeDocument/2006/relationships/image" Target="../media/image11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8.xml"/><Relationship Id="rId3" Type="http://schemas.openxmlformats.org/officeDocument/2006/relationships/image" Target="../media/image109.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notesSlide" Target="../notesSlides/notesSlide99.xml"/><Relationship Id="rId3"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71"/>
          <p:cNvSpPr/>
          <p:nvPr/>
        </p:nvSpPr>
        <p:spPr>
          <a:xfrm>
            <a:off x="14075" y="3071060"/>
            <a:ext cx="9129900" cy="33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0" i="0" lang="en" sz="1600" u="none" cap="none" strike="noStrike">
                <a:solidFill>
                  <a:srgbClr val="FFFFFF"/>
                </a:solidFill>
                <a:latin typeface="Arial"/>
                <a:ea typeface="Arial"/>
                <a:cs typeface="Arial"/>
                <a:sym typeface="Arial"/>
              </a:rPr>
              <a:t>October 2</a:t>
            </a:r>
            <a:r>
              <a:rPr b="0" baseline="30000" i="0" lang="en" sz="1600" u="none" cap="none" strike="noStrike">
                <a:solidFill>
                  <a:srgbClr val="FFFFFF"/>
                </a:solidFill>
                <a:latin typeface="Arial"/>
                <a:ea typeface="Arial"/>
                <a:cs typeface="Arial"/>
                <a:sym typeface="Arial"/>
              </a:rPr>
              <a:t>nd</a:t>
            </a:r>
            <a:r>
              <a:rPr b="0" i="0" lang="en" sz="1600" u="none" cap="none" strike="noStrike">
                <a:solidFill>
                  <a:srgbClr val="FFFFFF"/>
                </a:solidFill>
                <a:latin typeface="Arial"/>
                <a:ea typeface="Arial"/>
                <a:cs typeface="Arial"/>
                <a:sym typeface="Arial"/>
              </a:rPr>
              <a:t>, 2024</a:t>
            </a:r>
            <a:endParaRPr/>
          </a:p>
        </p:txBody>
      </p:sp>
      <p:sp>
        <p:nvSpPr>
          <p:cNvPr id="794" name="Google Shape;794;p171"/>
          <p:cNvSpPr/>
          <p:nvPr/>
        </p:nvSpPr>
        <p:spPr>
          <a:xfrm>
            <a:off x="0" y="2584444"/>
            <a:ext cx="9129900" cy="46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C82C"/>
              </a:buClr>
              <a:buSzPts val="2400"/>
              <a:buFont typeface="Arial"/>
              <a:buNone/>
            </a:pPr>
            <a:r>
              <a:rPr b="0" i="0" lang="en" sz="2400" u="none" cap="none" strike="noStrike">
                <a:solidFill>
                  <a:srgbClr val="FFC82C"/>
                </a:solidFill>
                <a:latin typeface="Arial"/>
                <a:ea typeface="Arial"/>
                <a:cs typeface="Arial"/>
                <a:sym typeface="Arial"/>
              </a:rPr>
              <a:t>GASTROINTESTINAL MALIGNANCIES</a:t>
            </a:r>
            <a:endParaRPr/>
          </a:p>
        </p:txBody>
      </p:sp>
      <p:sp>
        <p:nvSpPr>
          <p:cNvPr id="795" name="Google Shape;795;p171"/>
          <p:cNvSpPr/>
          <p:nvPr/>
        </p:nvSpPr>
        <p:spPr>
          <a:xfrm>
            <a:off x="7905600" y="388441"/>
            <a:ext cx="518400" cy="330900"/>
          </a:xfrm>
          <a:prstGeom prst="rect">
            <a:avLst/>
          </a:prstGeom>
          <a:solidFill>
            <a:srgbClr val="FFC9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80"/>
          <p:cNvSpPr txBox="1"/>
          <p:nvPr>
            <p:ph idx="1" type="subTitle"/>
          </p:nvPr>
        </p:nvSpPr>
        <p:spPr>
          <a:xfrm>
            <a:off x="1371600" y="1796405"/>
            <a:ext cx="6400800" cy="2202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
                <a:solidFill>
                  <a:srgbClr val="002E51"/>
                </a:solidFill>
              </a:rPr>
              <a:t>Manisha Chandar, DO</a:t>
            </a:r>
            <a:endParaRPr/>
          </a:p>
          <a:p>
            <a:pPr indent="0" lvl="0" marL="0" rtl="0" algn="ctr">
              <a:spcBef>
                <a:spcPts val="480"/>
              </a:spcBef>
              <a:spcAft>
                <a:spcPts val="0"/>
              </a:spcAft>
              <a:buClr>
                <a:srgbClr val="002E51"/>
              </a:buClr>
              <a:buSzPts val="2400"/>
              <a:buFont typeface="Arial"/>
              <a:buNone/>
            </a:pPr>
            <a:r>
              <a:rPr lang="en">
                <a:solidFill>
                  <a:srgbClr val="002E51"/>
                </a:solidFill>
              </a:rPr>
              <a:t>Division of Gastrointestinal Oncology</a:t>
            </a:r>
            <a:endParaRPr/>
          </a:p>
          <a:p>
            <a:pPr indent="0" lvl="0" marL="0" rtl="0" algn="ctr">
              <a:spcBef>
                <a:spcPts val="400"/>
              </a:spcBef>
              <a:spcAft>
                <a:spcPts val="0"/>
              </a:spcAft>
              <a:buClr>
                <a:srgbClr val="002E51"/>
              </a:buClr>
              <a:buSzPts val="2000"/>
              <a:buFont typeface="Arial"/>
              <a:buNone/>
            </a:pPr>
            <a:r>
              <a:rPr lang="en" sz="2000">
                <a:solidFill>
                  <a:srgbClr val="002E51"/>
                </a:solidFill>
              </a:rPr>
              <a:t>Ironwood Cancer &amp; Research Centers</a:t>
            </a:r>
            <a:endParaRPr/>
          </a:p>
          <a:p>
            <a:pPr indent="0" lvl="0" marL="0" rtl="0" algn="ctr">
              <a:spcBef>
                <a:spcPts val="400"/>
              </a:spcBef>
              <a:spcAft>
                <a:spcPts val="0"/>
              </a:spcAft>
              <a:buClr>
                <a:srgbClr val="002E51"/>
              </a:buClr>
              <a:buSzPts val="2000"/>
              <a:buFont typeface="Arial"/>
              <a:buNone/>
            </a:pPr>
            <a:r>
              <a:rPr lang="en" sz="2000">
                <a:solidFill>
                  <a:srgbClr val="002E51"/>
                </a:solidFill>
              </a:rPr>
              <a:t>Mesa, AZ</a:t>
            </a:r>
            <a:endParaRPr/>
          </a:p>
        </p:txBody>
      </p:sp>
      <p:sp>
        <p:nvSpPr>
          <p:cNvPr id="851" name="Google Shape;851;p180"/>
          <p:cNvSpPr txBox="1"/>
          <p:nvPr>
            <p:ph type="title"/>
          </p:nvPr>
        </p:nvSpPr>
        <p:spPr>
          <a:xfrm>
            <a:off x="0" y="324395"/>
            <a:ext cx="9144000" cy="786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002E51"/>
                </a:solidFill>
              </a:rPr>
              <a:t>Evolving Treatments for Advanced Hepatocellular Carcinoma</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sp>
        <p:nvSpPr>
          <p:cNvPr id="1613" name="Google Shape;1613;p270"/>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614" name="Google Shape;1614;p270"/>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
              <a:t>Caris Life Sciences</a:t>
            </a:r>
            <a:endParaRPr/>
          </a:p>
          <a:p>
            <a:pPr indent="-342900" lvl="0" marL="342900" rtl="0" algn="l">
              <a:spcBef>
                <a:spcPts val="480"/>
              </a:spcBef>
              <a:spcAft>
                <a:spcPts val="0"/>
              </a:spcAft>
              <a:buClr>
                <a:schemeClr val="dk1"/>
              </a:buClr>
              <a:buSzPts val="2400"/>
              <a:buFont typeface="Arial"/>
              <a:buChar char="•"/>
            </a:pPr>
            <a:r>
              <a:rPr lang="en"/>
              <a:t>Guardant 360</a:t>
            </a:r>
            <a:endParaRPr/>
          </a:p>
          <a:p>
            <a:pPr indent="-342900" lvl="0" marL="342900" rtl="0" algn="l">
              <a:spcBef>
                <a:spcPts val="480"/>
              </a:spcBef>
              <a:spcAft>
                <a:spcPts val="0"/>
              </a:spcAft>
              <a:buClr>
                <a:schemeClr val="dk1"/>
              </a:buClr>
              <a:buSzPts val="2400"/>
              <a:buFont typeface="Arial"/>
              <a:buChar char="•"/>
            </a:pPr>
            <a:r>
              <a:rPr lang="en"/>
              <a:t>Foundation Medicine</a:t>
            </a:r>
            <a:endParaRPr/>
          </a:p>
          <a:p>
            <a:pPr indent="-342900" lvl="0" marL="342900" rtl="0" algn="l">
              <a:spcBef>
                <a:spcPts val="480"/>
              </a:spcBef>
              <a:spcAft>
                <a:spcPts val="0"/>
              </a:spcAft>
              <a:buClr>
                <a:schemeClr val="dk1"/>
              </a:buClr>
              <a:buSzPts val="2400"/>
              <a:buFont typeface="Arial"/>
              <a:buChar char="•"/>
            </a:pPr>
            <a:r>
              <a:rPr lang="en"/>
              <a:t>Tempus</a:t>
            </a:r>
            <a:endParaRPr/>
          </a:p>
        </p:txBody>
      </p:sp>
      <p:sp>
        <p:nvSpPr>
          <p:cNvPr id="1615" name="Google Shape;1615;p270"/>
          <p:cNvSpPr txBox="1"/>
          <p:nvPr/>
        </p:nvSpPr>
        <p:spPr>
          <a:xfrm>
            <a:off x="1977887" y="456778"/>
            <a:ext cx="4691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     NGS/Molecular Profiling</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p271"/>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621" name="Google Shape;1621;p271"/>
          <p:cNvSpPr txBox="1"/>
          <p:nvPr>
            <p:ph idx="1" type="body"/>
          </p:nvPr>
        </p:nvSpPr>
        <p:spPr>
          <a:xfrm>
            <a:off x="685800" y="1093564"/>
            <a:ext cx="7772400" cy="2739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
              <a:t>KRAS especially G12C</a:t>
            </a:r>
            <a:endParaRPr/>
          </a:p>
          <a:p>
            <a:pPr indent="-342900" lvl="0" marL="342900" rtl="0" algn="l">
              <a:spcBef>
                <a:spcPts val="480"/>
              </a:spcBef>
              <a:spcAft>
                <a:spcPts val="0"/>
              </a:spcAft>
              <a:buClr>
                <a:schemeClr val="dk1"/>
              </a:buClr>
              <a:buSzPts val="2400"/>
              <a:buFont typeface="Arial"/>
              <a:buChar char="•"/>
            </a:pPr>
            <a:r>
              <a:rPr lang="en"/>
              <a:t>MSI</a:t>
            </a:r>
            <a:endParaRPr/>
          </a:p>
          <a:p>
            <a:pPr indent="-342900" lvl="0" marL="342900" rtl="0" algn="l">
              <a:spcBef>
                <a:spcPts val="480"/>
              </a:spcBef>
              <a:spcAft>
                <a:spcPts val="0"/>
              </a:spcAft>
              <a:buClr>
                <a:schemeClr val="dk1"/>
              </a:buClr>
              <a:buSzPts val="2400"/>
              <a:buFont typeface="Arial"/>
              <a:buChar char="•"/>
            </a:pPr>
            <a:r>
              <a:rPr lang="en"/>
              <a:t>ERBB2 (Her2) amplifications/mutations</a:t>
            </a:r>
            <a:endParaRPr/>
          </a:p>
          <a:p>
            <a:pPr indent="-342900" lvl="0" marL="342900" rtl="0" algn="l">
              <a:spcBef>
                <a:spcPts val="480"/>
              </a:spcBef>
              <a:spcAft>
                <a:spcPts val="0"/>
              </a:spcAft>
              <a:buClr>
                <a:schemeClr val="dk1"/>
              </a:buClr>
              <a:buSzPts val="2400"/>
              <a:buFont typeface="Arial"/>
              <a:buChar char="•"/>
            </a:pPr>
            <a:r>
              <a:rPr lang="en"/>
              <a:t>TMB</a:t>
            </a:r>
            <a:endParaRPr/>
          </a:p>
          <a:p>
            <a:pPr indent="-342900" lvl="0" marL="342900" rtl="0" algn="l">
              <a:spcBef>
                <a:spcPts val="480"/>
              </a:spcBef>
              <a:spcAft>
                <a:spcPts val="0"/>
              </a:spcAft>
              <a:buClr>
                <a:schemeClr val="dk1"/>
              </a:buClr>
              <a:buSzPts val="2400"/>
              <a:buFont typeface="Arial"/>
              <a:buChar char="•"/>
            </a:pPr>
            <a:r>
              <a:rPr lang="en"/>
              <a:t>BRAFV600E</a:t>
            </a:r>
            <a:endParaRPr/>
          </a:p>
          <a:p>
            <a:pPr indent="-342900" lvl="0" marL="342900" rtl="0" algn="l">
              <a:spcBef>
                <a:spcPts val="480"/>
              </a:spcBef>
              <a:spcAft>
                <a:spcPts val="0"/>
              </a:spcAft>
              <a:buClr>
                <a:schemeClr val="dk1"/>
              </a:buClr>
              <a:buSzPts val="2400"/>
              <a:buFont typeface="Arial"/>
              <a:buChar char="•"/>
            </a:pPr>
            <a:r>
              <a:rPr lang="en"/>
              <a:t>NTRK, RET</a:t>
            </a:r>
            <a:endParaRPr/>
          </a:p>
          <a:p>
            <a:pPr indent="-342900" lvl="0" marL="342900" rtl="0" algn="l">
              <a:spcBef>
                <a:spcPts val="480"/>
              </a:spcBef>
              <a:spcAft>
                <a:spcPts val="0"/>
              </a:spcAft>
              <a:buClr>
                <a:schemeClr val="dk1"/>
              </a:buClr>
              <a:buSzPts val="2400"/>
              <a:buFont typeface="Arial"/>
              <a:buChar char="•"/>
            </a:pPr>
            <a:r>
              <a:rPr lang="en"/>
              <a:t>FGFR2, IDH (Cholangiocarcinoma)</a:t>
            </a:r>
            <a:endParaRPr/>
          </a:p>
        </p:txBody>
      </p:sp>
      <p:sp>
        <p:nvSpPr>
          <p:cNvPr id="1622" name="Google Shape;1622;p271"/>
          <p:cNvSpPr txBox="1"/>
          <p:nvPr/>
        </p:nvSpPr>
        <p:spPr>
          <a:xfrm>
            <a:off x="2261152" y="466708"/>
            <a:ext cx="4417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Biomarker Driven Therapies</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272"/>
          <p:cNvSpPr txBox="1"/>
          <p:nvPr>
            <p:ph type="title"/>
          </p:nvPr>
        </p:nvSpPr>
        <p:spPr>
          <a:xfrm>
            <a:off x="685800" y="141148"/>
            <a:ext cx="7772400" cy="823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Two Main Types of Assays for </a:t>
            </a:r>
            <a:br>
              <a:rPr lang="en"/>
            </a:br>
            <a:r>
              <a:rPr lang="en"/>
              <a:t>MRD (Minimal Residual Disease)</a:t>
            </a:r>
            <a:endParaRPr/>
          </a:p>
        </p:txBody>
      </p:sp>
      <p:pic>
        <p:nvPicPr>
          <p:cNvPr id="1628" name="Google Shape;1628;p272"/>
          <p:cNvPicPr preferRelativeResize="0"/>
          <p:nvPr>
            <p:ph idx="1" type="body"/>
          </p:nvPr>
        </p:nvPicPr>
        <p:blipFill rotWithShape="1">
          <a:blip r:embed="rId3">
            <a:alphaModFix/>
          </a:blip>
          <a:srcRect b="0" l="0" r="0" t="0"/>
          <a:stretch/>
        </p:blipFill>
        <p:spPr>
          <a:xfrm>
            <a:off x="2863950" y="141138"/>
            <a:ext cx="3416100" cy="3943800"/>
          </a:xfrm>
          <a:prstGeom prst="rect">
            <a:avLst/>
          </a:prstGeom>
          <a:noFill/>
          <a:ln>
            <a:noFill/>
          </a:ln>
        </p:spPr>
      </p:pic>
      <p:sp>
        <p:nvSpPr>
          <p:cNvPr id="1629" name="Google Shape;1629;p272"/>
          <p:cNvSpPr txBox="1"/>
          <p:nvPr/>
        </p:nvSpPr>
        <p:spPr>
          <a:xfrm>
            <a:off x="-94422" y="4184065"/>
            <a:ext cx="74349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Kinetics of Liquid Biopsies in Predicting Response to Immunotherapy https://ascopubs.org/doi/10.1200/ADN.20.200338</a:t>
            </a:r>
            <a:endParaRPr/>
          </a:p>
        </p:txBody>
      </p:sp>
      <p:sp>
        <p:nvSpPr>
          <p:cNvPr id="1630" name="Google Shape;1630;p272"/>
          <p:cNvSpPr txBox="1"/>
          <p:nvPr/>
        </p:nvSpPr>
        <p:spPr>
          <a:xfrm>
            <a:off x="487873" y="551113"/>
            <a:ext cx="1355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MRD</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273"/>
          <p:cNvSpPr txBox="1"/>
          <p:nvPr>
            <p:ph type="title"/>
          </p:nvPr>
        </p:nvSpPr>
        <p:spPr>
          <a:xfrm>
            <a:off x="685800" y="297952"/>
            <a:ext cx="7772400" cy="5841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n" sz="2400">
                <a:solidFill>
                  <a:schemeClr val="dk1"/>
                </a:solidFill>
              </a:rPr>
              <a:t>Strong Prognostic Biomarker: Triumphs Everything Else</a:t>
            </a:r>
            <a:endParaRPr/>
          </a:p>
        </p:txBody>
      </p:sp>
      <p:pic>
        <p:nvPicPr>
          <p:cNvPr id="1636" name="Google Shape;1636;p273"/>
          <p:cNvPicPr preferRelativeResize="0"/>
          <p:nvPr>
            <p:ph idx="1" type="body"/>
          </p:nvPr>
        </p:nvPicPr>
        <p:blipFill rotWithShape="1">
          <a:blip r:embed="rId3">
            <a:alphaModFix/>
          </a:blip>
          <a:srcRect b="0" l="0" r="0" t="0"/>
          <a:stretch/>
        </p:blipFill>
        <p:spPr>
          <a:xfrm>
            <a:off x="1794750" y="881985"/>
            <a:ext cx="5554500" cy="3077700"/>
          </a:xfrm>
          <a:prstGeom prst="rect">
            <a:avLst/>
          </a:prstGeom>
          <a:noFill/>
          <a:ln>
            <a:noFill/>
          </a:ln>
        </p:spPr>
      </p:pic>
      <p:sp>
        <p:nvSpPr>
          <p:cNvPr id="1637" name="Google Shape;1637;p273"/>
          <p:cNvSpPr txBox="1"/>
          <p:nvPr/>
        </p:nvSpPr>
        <p:spPr>
          <a:xfrm>
            <a:off x="0" y="3896972"/>
            <a:ext cx="4696500" cy="438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750">
              <a:solidFill>
                <a:schemeClr val="dk1"/>
              </a:solidFill>
              <a:latin typeface="Arial"/>
              <a:ea typeface="Arial"/>
              <a:cs typeface="Arial"/>
              <a:sym typeface="Arial"/>
            </a:endParaRPr>
          </a:p>
          <a:p>
            <a:pPr indent="0" lvl="0" marL="0" marR="0" rtl="0" algn="l">
              <a:spcBef>
                <a:spcPts val="0"/>
              </a:spcBef>
              <a:spcAft>
                <a:spcPts val="0"/>
              </a:spcAft>
              <a:buNone/>
            </a:pPr>
            <a:r>
              <a:rPr lang="en" sz="750">
                <a:solidFill>
                  <a:schemeClr val="dk1"/>
                </a:solidFill>
                <a:latin typeface="Arial"/>
                <a:ea typeface="Arial"/>
                <a:cs typeface="Arial"/>
                <a:sym typeface="Arial"/>
              </a:rPr>
              <a:t>Kotani, D., Oki, E., Nakamura, Y. et al. Molecular residual disease and efficacy of adjuvant chemotherapy in patients with colorectal cancer. Nat Med 29, 127–134 (2023)</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1" name="Shape 1641"/>
        <p:cNvGrpSpPr/>
        <p:nvPr/>
      </p:nvGrpSpPr>
      <p:grpSpPr>
        <a:xfrm>
          <a:off x="0" y="0"/>
          <a:ext cx="0" cy="0"/>
          <a:chOff x="0" y="0"/>
          <a:chExt cx="0" cy="0"/>
        </a:xfrm>
      </p:grpSpPr>
      <p:sp>
        <p:nvSpPr>
          <p:cNvPr id="1642" name="Google Shape;1642;p274"/>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643" name="Google Shape;1643;p274"/>
          <p:cNvPicPr preferRelativeResize="0"/>
          <p:nvPr/>
        </p:nvPicPr>
        <p:blipFill rotWithShape="1">
          <a:blip r:embed="rId3">
            <a:alphaModFix/>
          </a:blip>
          <a:srcRect b="2723" l="1185" r="0" t="3052"/>
          <a:stretch/>
        </p:blipFill>
        <p:spPr>
          <a:xfrm>
            <a:off x="206774" y="894923"/>
            <a:ext cx="4307910" cy="2295154"/>
          </a:xfrm>
          <a:prstGeom prst="rect">
            <a:avLst/>
          </a:prstGeom>
          <a:noFill/>
          <a:ln>
            <a:noFill/>
          </a:ln>
        </p:spPr>
      </p:pic>
      <p:pic>
        <p:nvPicPr>
          <p:cNvPr id="1644" name="Google Shape;1644;p274"/>
          <p:cNvPicPr preferRelativeResize="0"/>
          <p:nvPr/>
        </p:nvPicPr>
        <p:blipFill rotWithShape="1">
          <a:blip r:embed="rId4">
            <a:alphaModFix/>
          </a:blip>
          <a:srcRect b="0" l="0" r="0" t="0"/>
          <a:stretch/>
        </p:blipFill>
        <p:spPr>
          <a:xfrm>
            <a:off x="4514675" y="880038"/>
            <a:ext cx="4379330" cy="2324928"/>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275"/>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650" name="Google Shape;1650;p275"/>
          <p:cNvPicPr preferRelativeResize="0"/>
          <p:nvPr>
            <p:ph idx="1" type="body"/>
          </p:nvPr>
        </p:nvPicPr>
        <p:blipFill rotWithShape="1">
          <a:blip r:embed="rId3">
            <a:alphaModFix/>
          </a:blip>
          <a:srcRect b="0" l="0" r="0" t="0"/>
          <a:stretch/>
        </p:blipFill>
        <p:spPr>
          <a:xfrm>
            <a:off x="952800" y="242326"/>
            <a:ext cx="7238400" cy="39090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p276"/>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656" name="Google Shape;1656;p276"/>
          <p:cNvPicPr preferRelativeResize="0"/>
          <p:nvPr>
            <p:ph idx="1" type="body"/>
          </p:nvPr>
        </p:nvPicPr>
        <p:blipFill rotWithShape="1">
          <a:blip r:embed="rId3">
            <a:alphaModFix/>
          </a:blip>
          <a:srcRect b="0" l="0" r="0" t="0"/>
          <a:stretch/>
        </p:blipFill>
        <p:spPr>
          <a:xfrm>
            <a:off x="2944050" y="81200"/>
            <a:ext cx="3255900" cy="42102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p277"/>
          <p:cNvSpPr txBox="1"/>
          <p:nvPr>
            <p:ph type="title"/>
          </p:nvPr>
        </p:nvSpPr>
        <p:spPr>
          <a:xfrm>
            <a:off x="60550" y="1123587"/>
            <a:ext cx="3129000" cy="19920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n" sz="2400">
                <a:solidFill>
                  <a:schemeClr val="dk1"/>
                </a:solidFill>
              </a:rPr>
              <a:t>Single Spot sensitivity is an issue</a:t>
            </a:r>
            <a:br>
              <a:rPr lang="en" sz="2400">
                <a:solidFill>
                  <a:schemeClr val="dk1"/>
                </a:solidFill>
              </a:rPr>
            </a:br>
            <a:br>
              <a:rPr lang="en" sz="2400">
                <a:solidFill>
                  <a:schemeClr val="dk1"/>
                </a:solidFill>
              </a:rPr>
            </a:br>
            <a:r>
              <a:rPr lang="en" sz="2400">
                <a:solidFill>
                  <a:schemeClr val="dk1"/>
                </a:solidFill>
              </a:rPr>
              <a:t>Should not be used to deescalate care </a:t>
            </a:r>
            <a:endParaRPr/>
          </a:p>
        </p:txBody>
      </p:sp>
      <p:pic>
        <p:nvPicPr>
          <p:cNvPr descr="A graph of a number of different types of biochemical analysis&#10;&#10;Description automatically generated with medium confidence" id="1662" name="Google Shape;1662;p277"/>
          <p:cNvPicPr preferRelativeResize="0"/>
          <p:nvPr>
            <p:ph idx="1" type="body"/>
          </p:nvPr>
        </p:nvPicPr>
        <p:blipFill rotWithShape="1">
          <a:blip r:embed="rId3">
            <a:alphaModFix/>
          </a:blip>
          <a:srcRect b="0" l="0" r="0" t="0"/>
          <a:stretch/>
        </p:blipFill>
        <p:spPr>
          <a:xfrm>
            <a:off x="3395600" y="525040"/>
            <a:ext cx="5612400" cy="3189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6" name="Shape 1666"/>
        <p:cNvGrpSpPr/>
        <p:nvPr/>
      </p:nvGrpSpPr>
      <p:grpSpPr>
        <a:xfrm>
          <a:off x="0" y="0"/>
          <a:ext cx="0" cy="0"/>
          <a:chOff x="0" y="0"/>
          <a:chExt cx="0" cy="0"/>
        </a:xfrm>
      </p:grpSpPr>
      <p:sp>
        <p:nvSpPr>
          <p:cNvPr id="1667" name="Google Shape;1667;p278"/>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668" name="Google Shape;1668;p278"/>
          <p:cNvPicPr preferRelativeResize="0"/>
          <p:nvPr>
            <p:ph idx="1" type="body"/>
          </p:nvPr>
        </p:nvPicPr>
        <p:blipFill rotWithShape="1">
          <a:blip r:embed="rId3">
            <a:alphaModFix/>
          </a:blip>
          <a:srcRect b="0" l="0" r="0" t="0"/>
          <a:stretch/>
        </p:blipFill>
        <p:spPr>
          <a:xfrm>
            <a:off x="1025350" y="763520"/>
            <a:ext cx="6691500" cy="3530700"/>
          </a:xfrm>
          <a:prstGeom prst="rect">
            <a:avLst/>
          </a:prstGeom>
          <a:noFill/>
          <a:ln>
            <a:noFill/>
          </a:ln>
        </p:spPr>
      </p:pic>
      <p:sp>
        <p:nvSpPr>
          <p:cNvPr id="1669" name="Google Shape;1669;p278"/>
          <p:cNvSpPr txBox="1"/>
          <p:nvPr/>
        </p:nvSpPr>
        <p:spPr>
          <a:xfrm>
            <a:off x="1836300" y="218654"/>
            <a:ext cx="5471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Circulate-US for Stage 3 Colon Cancer</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279"/>
          <p:cNvSpPr txBox="1"/>
          <p:nvPr/>
        </p:nvSpPr>
        <p:spPr>
          <a:xfrm>
            <a:off x="1872000" y="420039"/>
            <a:ext cx="5400000" cy="338700"/>
          </a:xfrm>
          <a:prstGeom prst="rect">
            <a:avLst/>
          </a:prstGeom>
          <a:noFill/>
          <a:ln>
            <a:noFill/>
          </a:ln>
        </p:spPr>
        <p:txBody>
          <a:bodyPr anchorCtr="0" anchor="t" bIns="35100" lIns="67500" spcFirstLastPara="1" rIns="67500" wrap="square" tIns="35100">
            <a:noAutofit/>
          </a:bodyPr>
          <a:lstStyle/>
          <a:p>
            <a:pPr indent="0" lvl="0" marL="0" marR="0" rtl="0" algn="l">
              <a:spcBef>
                <a:spcPts val="0"/>
              </a:spcBef>
              <a:spcAft>
                <a:spcPts val="0"/>
              </a:spcAft>
              <a:buNone/>
            </a:pPr>
            <a:r>
              <a:rPr lang="en" sz="1500">
                <a:solidFill>
                  <a:srgbClr val="000000"/>
                </a:solidFill>
                <a:latin typeface="Arial"/>
                <a:ea typeface="Arial"/>
                <a:cs typeface="Arial"/>
                <a:sym typeface="Arial"/>
              </a:rPr>
              <a:t>CIRCULATE‐Japan: Circulating tumor DNA–guided adaptive platform trials to refine adjuvant therapy for colorectal cancer</a:t>
            </a:r>
            <a:endParaRPr/>
          </a:p>
        </p:txBody>
      </p:sp>
      <p:sp>
        <p:nvSpPr>
          <p:cNvPr id="1675" name="Google Shape;1675;p279"/>
          <p:cNvSpPr txBox="1"/>
          <p:nvPr/>
        </p:nvSpPr>
        <p:spPr>
          <a:xfrm>
            <a:off x="0" y="4170264"/>
            <a:ext cx="6480000" cy="338700"/>
          </a:xfrm>
          <a:prstGeom prst="rect">
            <a:avLst/>
          </a:prstGeom>
          <a:noFill/>
          <a:ln>
            <a:noFill/>
          </a:ln>
        </p:spPr>
        <p:txBody>
          <a:bodyPr anchorCtr="0" anchor="t" bIns="33750" lIns="67500" spcFirstLastPara="1" rIns="67500" wrap="square" tIns="33750">
            <a:noAutofit/>
          </a:bodyPr>
          <a:lstStyle/>
          <a:p>
            <a:pPr indent="0" lvl="0" marL="0" marR="0" rtl="0" algn="l">
              <a:spcBef>
                <a:spcPts val="0"/>
              </a:spcBef>
              <a:spcAft>
                <a:spcPts val="0"/>
              </a:spcAft>
              <a:buNone/>
            </a:pPr>
            <a:r>
              <a:rPr b="1" lang="en" sz="600">
                <a:solidFill>
                  <a:schemeClr val="dk1"/>
                </a:solidFill>
                <a:latin typeface="Arial"/>
                <a:ea typeface="Arial"/>
                <a:cs typeface="Arial"/>
                <a:sym typeface="Arial"/>
              </a:rPr>
              <a:t>Cancer Science, Volume: 112, Issue: 7, Pages: 2915-2920, First published: 01 May 2021, DOI: (10.1111/cas.14926) </a:t>
            </a:r>
            <a:endParaRPr sz="600">
              <a:solidFill>
                <a:schemeClr val="dk1"/>
              </a:solidFill>
              <a:latin typeface="Arial"/>
              <a:ea typeface="Arial"/>
              <a:cs typeface="Arial"/>
              <a:sym typeface="Arial"/>
            </a:endParaRPr>
          </a:p>
        </p:txBody>
      </p:sp>
      <p:pic>
        <p:nvPicPr>
          <p:cNvPr id="1676" name="Google Shape;1676;p279"/>
          <p:cNvPicPr preferRelativeResize="0"/>
          <p:nvPr/>
        </p:nvPicPr>
        <p:blipFill rotWithShape="1">
          <a:blip r:embed="rId3">
            <a:alphaModFix/>
          </a:blip>
          <a:srcRect b="0" l="0" r="0" t="0"/>
          <a:stretch/>
        </p:blipFill>
        <p:spPr>
          <a:xfrm>
            <a:off x="939514" y="1041372"/>
            <a:ext cx="7264971" cy="2916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81"/>
          <p:cNvSpPr txBox="1"/>
          <p:nvPr>
            <p:ph idx="1" type="subTitle"/>
          </p:nvPr>
        </p:nvSpPr>
        <p:spPr>
          <a:xfrm>
            <a:off x="1371600" y="1248528"/>
            <a:ext cx="6400800" cy="2649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400"/>
              <a:buFont typeface="Arial"/>
              <a:buNone/>
            </a:pPr>
            <a:r>
              <a:t/>
            </a:r>
            <a:endParaRPr/>
          </a:p>
        </p:txBody>
      </p:sp>
      <p:sp>
        <p:nvSpPr>
          <p:cNvPr id="857" name="Google Shape;857;p181"/>
          <p:cNvSpPr txBox="1"/>
          <p:nvPr>
            <p:ph type="title"/>
          </p:nvPr>
        </p:nvSpPr>
        <p:spPr>
          <a:xfrm>
            <a:off x="0" y="131958"/>
            <a:ext cx="9144000" cy="100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Evolving Therapies in Advanced HCC</a:t>
            </a:r>
            <a:endParaRPr/>
          </a:p>
        </p:txBody>
      </p:sp>
      <p:pic>
        <p:nvPicPr>
          <p:cNvPr id="858" name="Google Shape;858;p181"/>
          <p:cNvPicPr preferRelativeResize="0"/>
          <p:nvPr/>
        </p:nvPicPr>
        <p:blipFill rotWithShape="1">
          <a:blip r:embed="rId3">
            <a:alphaModFix/>
          </a:blip>
          <a:srcRect b="17253" l="0" r="0" t="28539"/>
          <a:stretch/>
        </p:blipFill>
        <p:spPr>
          <a:xfrm>
            <a:off x="0" y="1023595"/>
            <a:ext cx="9144000" cy="2785450"/>
          </a:xfrm>
          <a:prstGeom prst="rect">
            <a:avLst/>
          </a:prstGeom>
          <a:noFill/>
          <a:ln>
            <a:noFill/>
          </a:ln>
        </p:spPr>
      </p:pic>
      <p:sp>
        <p:nvSpPr>
          <p:cNvPr id="859" name="Google Shape;859;p181"/>
          <p:cNvSpPr txBox="1"/>
          <p:nvPr/>
        </p:nvSpPr>
        <p:spPr>
          <a:xfrm>
            <a:off x="4095590" y="3889655"/>
            <a:ext cx="48870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900">
                <a:solidFill>
                  <a:srgbClr val="222222"/>
                </a:solidFill>
                <a:highlight>
                  <a:srgbClr val="FFFFFF"/>
                </a:highlight>
                <a:latin typeface="Arial"/>
                <a:ea typeface="Arial"/>
                <a:cs typeface="Arial"/>
                <a:sym typeface="Arial"/>
              </a:rPr>
              <a:t>Yang, C., Zhang, H., Zhang, L. </a:t>
            </a:r>
            <a:r>
              <a:rPr b="0" i="1" lang="en" sz="900">
                <a:solidFill>
                  <a:srgbClr val="222222"/>
                </a:solidFill>
                <a:highlight>
                  <a:srgbClr val="FFFFFF"/>
                </a:highlight>
                <a:latin typeface="Arial"/>
                <a:ea typeface="Arial"/>
                <a:cs typeface="Arial"/>
                <a:sym typeface="Arial"/>
              </a:rPr>
              <a:t>et al.</a:t>
            </a:r>
            <a:r>
              <a:rPr b="0" i="0" lang="en" sz="900">
                <a:solidFill>
                  <a:srgbClr val="222222"/>
                </a:solidFill>
                <a:highlight>
                  <a:srgbClr val="FFFFFF"/>
                </a:highlight>
                <a:latin typeface="Arial"/>
                <a:ea typeface="Arial"/>
                <a:cs typeface="Arial"/>
                <a:sym typeface="Arial"/>
              </a:rPr>
              <a:t> Evolving therapeutic landscape of advanced hepatocellular carcinoma. </a:t>
            </a:r>
            <a:r>
              <a:rPr b="0" i="1" lang="en" sz="900">
                <a:solidFill>
                  <a:srgbClr val="222222"/>
                </a:solidFill>
                <a:highlight>
                  <a:srgbClr val="FFFFFF"/>
                </a:highlight>
                <a:latin typeface="Arial"/>
                <a:ea typeface="Arial"/>
                <a:cs typeface="Arial"/>
                <a:sym typeface="Arial"/>
              </a:rPr>
              <a:t>Nat Rev Gastroenterol Hepatol</a:t>
            </a:r>
            <a:r>
              <a:rPr b="0" i="0" lang="en" sz="900">
                <a:solidFill>
                  <a:srgbClr val="222222"/>
                </a:solidFill>
                <a:highlight>
                  <a:srgbClr val="FFFFFF"/>
                </a:highlight>
                <a:latin typeface="Arial"/>
                <a:ea typeface="Arial"/>
                <a:cs typeface="Arial"/>
                <a:sym typeface="Arial"/>
              </a:rPr>
              <a:t> </a:t>
            </a:r>
            <a:r>
              <a:rPr b="1" i="0" lang="en" sz="900">
                <a:solidFill>
                  <a:srgbClr val="222222"/>
                </a:solidFill>
                <a:highlight>
                  <a:srgbClr val="FFFFFF"/>
                </a:highlight>
                <a:latin typeface="Arial"/>
                <a:ea typeface="Arial"/>
                <a:cs typeface="Arial"/>
                <a:sym typeface="Arial"/>
              </a:rPr>
              <a:t>20</a:t>
            </a:r>
            <a:r>
              <a:rPr b="0" i="0" lang="en" sz="900">
                <a:solidFill>
                  <a:srgbClr val="222222"/>
                </a:solidFill>
                <a:highlight>
                  <a:srgbClr val="FFFFFF"/>
                </a:highlight>
                <a:latin typeface="Arial"/>
                <a:ea typeface="Arial"/>
                <a:cs typeface="Arial"/>
                <a:sym typeface="Arial"/>
              </a:rPr>
              <a:t>, 203–222 (2023). https://doi.org/10.1038/s41575-022-00704-9</a:t>
            </a:r>
            <a:endParaRPr sz="900">
              <a:solidFill>
                <a:schemeClr val="dk1"/>
              </a:solidFill>
              <a:latin typeface="Arial"/>
              <a:ea typeface="Arial"/>
              <a:cs typeface="Arial"/>
              <a:sym typeface="Arial"/>
            </a:endParaRPr>
          </a:p>
        </p:txBody>
      </p:sp>
      <p:sp>
        <p:nvSpPr>
          <p:cNvPr id="860" name="Google Shape;860;p181"/>
          <p:cNvSpPr/>
          <p:nvPr/>
        </p:nvSpPr>
        <p:spPr>
          <a:xfrm>
            <a:off x="4564316" y="1054302"/>
            <a:ext cx="107700" cy="114000"/>
          </a:xfrm>
          <a:prstGeom prst="rect">
            <a:avLst/>
          </a:prstGeom>
          <a:solidFill>
            <a:srgbClr val="FF0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sp>
        <p:nvSpPr>
          <p:cNvPr id="1681" name="Google Shape;1681;p280"/>
          <p:cNvSpPr txBox="1"/>
          <p:nvPr>
            <p:ph type="title"/>
          </p:nvPr>
        </p:nvSpPr>
        <p:spPr>
          <a:xfrm>
            <a:off x="3883395" y="459158"/>
            <a:ext cx="4262700" cy="9111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n"/>
              <a:t>Case</a:t>
            </a:r>
            <a:endParaRPr/>
          </a:p>
        </p:txBody>
      </p:sp>
      <p:pic>
        <p:nvPicPr>
          <p:cNvPr id="1682" name="Google Shape;1682;p280"/>
          <p:cNvPicPr preferRelativeResize="0"/>
          <p:nvPr/>
        </p:nvPicPr>
        <p:blipFill rotWithShape="1">
          <a:blip r:embed="rId3">
            <a:alphaModFix/>
          </a:blip>
          <a:srcRect b="0" l="20548" r="29635" t="0"/>
          <a:stretch/>
        </p:blipFill>
        <p:spPr>
          <a:xfrm>
            <a:off x="-79497" y="0"/>
            <a:ext cx="2785781" cy="4166234"/>
          </a:xfrm>
          <a:custGeom>
            <a:rect b="b" l="l" r="r" t="t"/>
            <a:pathLst>
              <a:path extrusionOk="0" h="6857998" w="458564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a:noFill/>
          <a:ln>
            <a:noFill/>
          </a:ln>
        </p:spPr>
      </p:pic>
      <p:sp>
        <p:nvSpPr>
          <p:cNvPr id="1683" name="Google Shape;1683;p280"/>
          <p:cNvSpPr txBox="1"/>
          <p:nvPr>
            <p:ph idx="1" type="body"/>
          </p:nvPr>
        </p:nvSpPr>
        <p:spPr>
          <a:xfrm>
            <a:off x="3218278" y="398887"/>
            <a:ext cx="4927800" cy="3619800"/>
          </a:xfrm>
          <a:prstGeom prst="rect">
            <a:avLst/>
          </a:prstGeom>
          <a:noFill/>
          <a:ln>
            <a:noFill/>
          </a:ln>
        </p:spPr>
        <p:txBody>
          <a:bodyPr anchorCtr="0" anchor="t" bIns="45700" lIns="91425" spcFirstLastPara="1" rIns="91425" wrap="square" tIns="45700">
            <a:noAutofit/>
          </a:bodyPr>
          <a:lstStyle/>
          <a:p>
            <a:pPr indent="-247650" lvl="0" marL="342900" rtl="0" algn="l">
              <a:lnSpc>
                <a:spcPct val="90000"/>
              </a:lnSpc>
              <a:spcBef>
                <a:spcPts val="0"/>
              </a:spcBef>
              <a:spcAft>
                <a:spcPts val="0"/>
              </a:spcAft>
              <a:buClr>
                <a:schemeClr val="dk1"/>
              </a:buClr>
              <a:buSzPts val="1500"/>
              <a:buFont typeface="Arial"/>
              <a:buNone/>
            </a:pPr>
            <a:r>
              <a:t/>
            </a:r>
            <a:endParaRPr sz="1500"/>
          </a:p>
          <a:p>
            <a:pPr indent="0" lvl="0" marL="0" rtl="0" algn="l">
              <a:lnSpc>
                <a:spcPct val="90000"/>
              </a:lnSpc>
              <a:spcBef>
                <a:spcPts val="300"/>
              </a:spcBef>
              <a:spcAft>
                <a:spcPts val="0"/>
              </a:spcAft>
              <a:buClr>
                <a:schemeClr val="dk1"/>
              </a:buClr>
              <a:buSzPts val="1500"/>
              <a:buFont typeface="Arial"/>
              <a:buNone/>
            </a:pPr>
            <a:r>
              <a:rPr lang="en" sz="1500"/>
              <a:t>A 38-year-old healthy female experienced rectal bleeding</a:t>
            </a:r>
            <a:endParaRPr/>
          </a:p>
          <a:p>
            <a:pPr indent="-342900" lvl="0" marL="342900" rtl="0" algn="l">
              <a:lnSpc>
                <a:spcPct val="90000"/>
              </a:lnSpc>
              <a:spcBef>
                <a:spcPts val="300"/>
              </a:spcBef>
              <a:spcAft>
                <a:spcPts val="0"/>
              </a:spcAft>
              <a:buClr>
                <a:schemeClr val="dk1"/>
              </a:buClr>
              <a:buSzPts val="1500"/>
              <a:buFont typeface="Arial"/>
              <a:buChar char="•"/>
            </a:pPr>
            <a:r>
              <a:rPr lang="en" sz="1500"/>
              <a:t>Colonoscopy identified a mass 4 cm to the anal verge, MRI T3cN1 low rectal mod diff adeno, MSS</a:t>
            </a:r>
            <a:endParaRPr/>
          </a:p>
          <a:p>
            <a:pPr indent="-342900" lvl="0" marL="342900" rtl="0" algn="l">
              <a:lnSpc>
                <a:spcPct val="90000"/>
              </a:lnSpc>
              <a:spcBef>
                <a:spcPts val="300"/>
              </a:spcBef>
              <a:spcAft>
                <a:spcPts val="0"/>
              </a:spcAft>
              <a:buClr>
                <a:schemeClr val="dk1"/>
              </a:buClr>
              <a:buSzPts val="1500"/>
              <a:buFont typeface="Arial"/>
              <a:buChar char="•"/>
            </a:pPr>
            <a:r>
              <a:rPr lang="en" sz="1500"/>
              <a:t>She underwent total neoadjuvant therapy (TNT): chemoradiation followed by CapeOx chemotherapy</a:t>
            </a:r>
            <a:endParaRPr/>
          </a:p>
          <a:p>
            <a:pPr indent="-342900" lvl="0" marL="342900" rtl="0" algn="l">
              <a:lnSpc>
                <a:spcPct val="90000"/>
              </a:lnSpc>
              <a:spcBef>
                <a:spcPts val="300"/>
              </a:spcBef>
              <a:spcAft>
                <a:spcPts val="0"/>
              </a:spcAft>
              <a:buClr>
                <a:schemeClr val="dk1"/>
              </a:buClr>
              <a:buSzPts val="1500"/>
              <a:buFont typeface="Arial"/>
              <a:buChar char="•"/>
            </a:pPr>
            <a:r>
              <a:rPr lang="en" sz="1500"/>
              <a:t>Post-TNT colonoscopy found no residual disease, confirmed by a negative biopsy consistent with cCR</a:t>
            </a:r>
            <a:endParaRPr sz="1500"/>
          </a:p>
          <a:p>
            <a:pPr indent="-342900" lvl="0" marL="342900" rtl="0" algn="l">
              <a:lnSpc>
                <a:spcPct val="90000"/>
              </a:lnSpc>
              <a:spcBef>
                <a:spcPts val="300"/>
              </a:spcBef>
              <a:spcAft>
                <a:spcPts val="0"/>
              </a:spcAft>
              <a:buClr>
                <a:schemeClr val="dk1"/>
              </a:buClr>
              <a:buSzPts val="1500"/>
              <a:buFont typeface="Arial"/>
              <a:buChar char="•"/>
            </a:pPr>
            <a:r>
              <a:rPr lang="en" sz="1500"/>
              <a:t>Patient opted watch and wait</a:t>
            </a:r>
            <a:endParaRPr/>
          </a:p>
          <a:p>
            <a:pPr indent="-342900" lvl="0" marL="342900" rtl="0" algn="l">
              <a:lnSpc>
                <a:spcPct val="90000"/>
              </a:lnSpc>
              <a:spcBef>
                <a:spcPts val="300"/>
              </a:spcBef>
              <a:spcAft>
                <a:spcPts val="0"/>
              </a:spcAft>
              <a:buClr>
                <a:schemeClr val="dk1"/>
              </a:buClr>
              <a:buSzPts val="1500"/>
              <a:buFont typeface="Arial"/>
              <a:buChar char="•"/>
            </a:pPr>
            <a:r>
              <a:rPr lang="en" sz="1500"/>
              <a:t>MRD negative at 11 months after TNT</a:t>
            </a:r>
            <a:endParaRPr/>
          </a:p>
          <a:p>
            <a:pPr indent="-342900" lvl="0" marL="342900" rtl="0" algn="l">
              <a:lnSpc>
                <a:spcPct val="90000"/>
              </a:lnSpc>
              <a:spcBef>
                <a:spcPts val="300"/>
              </a:spcBef>
              <a:spcAft>
                <a:spcPts val="0"/>
              </a:spcAft>
              <a:buClr>
                <a:schemeClr val="dk1"/>
              </a:buClr>
              <a:buSzPts val="1500"/>
              <a:buFont typeface="Arial"/>
              <a:buChar char="•"/>
            </a:pPr>
            <a:r>
              <a:rPr lang="en" sz="1500"/>
              <a:t>Currently being monitored closely with watch and wait and MRD testing</a:t>
            </a:r>
            <a:endParaRPr/>
          </a:p>
          <a:p>
            <a:pPr indent="-342900" lvl="0" marL="342900" rtl="0" algn="l">
              <a:lnSpc>
                <a:spcPct val="90000"/>
              </a:lnSpc>
              <a:spcBef>
                <a:spcPts val="300"/>
              </a:spcBef>
              <a:spcAft>
                <a:spcPts val="0"/>
              </a:spcAft>
              <a:buClr>
                <a:schemeClr val="dk1"/>
              </a:buClr>
              <a:buSzPts val="1500"/>
              <a:buFont typeface="Arial"/>
              <a:buChar char="•"/>
            </a:pPr>
            <a:r>
              <a:rPr lang="en" sz="1500"/>
              <a:t>Rectal MRI shows 3 cm scar has been stable over the year</a:t>
            </a:r>
            <a:endParaRPr/>
          </a:p>
          <a:p>
            <a:pPr indent="-247650" lvl="0" marL="342900" rtl="0" algn="l">
              <a:lnSpc>
                <a:spcPct val="90000"/>
              </a:lnSpc>
              <a:spcBef>
                <a:spcPts val="300"/>
              </a:spcBef>
              <a:spcAft>
                <a:spcPts val="0"/>
              </a:spcAft>
              <a:buClr>
                <a:schemeClr val="dk1"/>
              </a:buClr>
              <a:buSzPts val="1500"/>
              <a:buFont typeface="Arial"/>
              <a:buNone/>
            </a:pPr>
            <a:r>
              <a:t/>
            </a:r>
            <a:endParaRPr sz="1500"/>
          </a:p>
          <a:p>
            <a:pPr indent="-247650" lvl="0" marL="342900" rtl="0" algn="l">
              <a:lnSpc>
                <a:spcPct val="90000"/>
              </a:lnSpc>
              <a:spcBef>
                <a:spcPts val="300"/>
              </a:spcBef>
              <a:spcAft>
                <a:spcPts val="0"/>
              </a:spcAft>
              <a:buClr>
                <a:schemeClr val="dk1"/>
              </a:buClr>
              <a:buSzPts val="1500"/>
              <a:buFont typeface="Arial"/>
              <a:buNone/>
            </a:pPr>
            <a:r>
              <a:t/>
            </a:r>
            <a:endParaRPr sz="1500"/>
          </a:p>
          <a:p>
            <a:pPr indent="-247650" lvl="0" marL="342900" rtl="0" algn="l">
              <a:lnSpc>
                <a:spcPct val="90000"/>
              </a:lnSpc>
              <a:spcBef>
                <a:spcPts val="300"/>
              </a:spcBef>
              <a:spcAft>
                <a:spcPts val="0"/>
              </a:spcAft>
              <a:buClr>
                <a:schemeClr val="dk1"/>
              </a:buClr>
              <a:buSzPts val="1500"/>
              <a:buFont typeface="Arial"/>
              <a:buNone/>
            </a:pPr>
            <a:r>
              <a:t/>
            </a:r>
            <a:endParaRPr sz="150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281"/>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689" name="Google Shape;1689;p281"/>
          <p:cNvPicPr preferRelativeResize="0"/>
          <p:nvPr>
            <p:ph idx="1" type="body"/>
          </p:nvPr>
        </p:nvPicPr>
        <p:blipFill rotWithShape="1">
          <a:blip r:embed="rId3">
            <a:alphaModFix/>
          </a:blip>
          <a:srcRect b="0" l="0" r="0" t="0"/>
          <a:stretch/>
        </p:blipFill>
        <p:spPr>
          <a:xfrm>
            <a:off x="414568" y="999547"/>
            <a:ext cx="5005200" cy="2739300"/>
          </a:xfrm>
          <a:prstGeom prst="rect">
            <a:avLst/>
          </a:prstGeom>
          <a:noFill/>
          <a:ln>
            <a:noFill/>
          </a:ln>
        </p:spPr>
      </p:pic>
      <p:pic>
        <p:nvPicPr>
          <p:cNvPr descr="Sensitivity and Specificity copy" id="1690" name="Google Shape;1690;p281"/>
          <p:cNvPicPr preferRelativeResize="0"/>
          <p:nvPr/>
        </p:nvPicPr>
        <p:blipFill rotWithShape="1">
          <a:blip r:embed="rId4">
            <a:alphaModFix/>
          </a:blip>
          <a:srcRect b="0" l="0" r="0" t="0"/>
          <a:stretch/>
        </p:blipFill>
        <p:spPr>
          <a:xfrm>
            <a:off x="5538547" y="1171666"/>
            <a:ext cx="3187942" cy="2394843"/>
          </a:xfrm>
          <a:prstGeom prst="rect">
            <a:avLst/>
          </a:prstGeom>
          <a:noFill/>
          <a:ln>
            <a:noFill/>
          </a:ln>
        </p:spPr>
      </p:pic>
      <p:sp>
        <p:nvSpPr>
          <p:cNvPr id="1691" name="Google Shape;1691;p281"/>
          <p:cNvSpPr txBox="1"/>
          <p:nvPr/>
        </p:nvSpPr>
        <p:spPr>
          <a:xfrm>
            <a:off x="1972917" y="283004"/>
            <a:ext cx="43932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Tumor-informed Test</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sp>
        <p:nvSpPr>
          <p:cNvPr id="1696" name="Google Shape;1696;p282"/>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697" name="Google Shape;1697;p282"/>
          <p:cNvSpPr txBox="1"/>
          <p:nvPr>
            <p:ph idx="1" type="body"/>
          </p:nvPr>
        </p:nvSpPr>
        <p:spPr>
          <a:xfrm>
            <a:off x="114400" y="480032"/>
            <a:ext cx="5148300" cy="3415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400"/>
              <a:buFont typeface="Arial"/>
              <a:buChar char="•"/>
            </a:pPr>
            <a:r>
              <a:rPr lang="en" sz="1400"/>
              <a:t>52-year-old male with 10 cm ulcerated mass low rectal 5 cm from anal verge, moderately diff adeno, MSS, T3N2 on rectal MRI</a:t>
            </a:r>
            <a:endParaRPr/>
          </a:p>
          <a:p>
            <a:pPr indent="-342900" lvl="0" marL="342900" rtl="0" algn="l">
              <a:spcBef>
                <a:spcPts val="280"/>
              </a:spcBef>
              <a:spcAft>
                <a:spcPts val="0"/>
              </a:spcAft>
              <a:buClr>
                <a:schemeClr val="dk1"/>
              </a:buClr>
              <a:buSzPts val="1400"/>
              <a:buFont typeface="Arial"/>
              <a:buChar char="•"/>
            </a:pPr>
            <a:r>
              <a:rPr lang="en" sz="1400"/>
              <a:t>Finished TNT April 2024, end of treatment CT was negative, flex sig with CR, biopsy negative, Signatera negative</a:t>
            </a:r>
            <a:endParaRPr/>
          </a:p>
          <a:p>
            <a:pPr indent="-342900" lvl="0" marL="342900" rtl="0" algn="l">
              <a:spcBef>
                <a:spcPts val="280"/>
              </a:spcBef>
              <a:spcAft>
                <a:spcPts val="0"/>
              </a:spcAft>
              <a:buClr>
                <a:schemeClr val="dk1"/>
              </a:buClr>
              <a:buSzPts val="1400"/>
              <a:buFont typeface="Arial"/>
              <a:buChar char="•"/>
            </a:pPr>
            <a:r>
              <a:rPr lang="en" sz="1400"/>
              <a:t>Patient opted watch and wait</a:t>
            </a:r>
            <a:endParaRPr/>
          </a:p>
          <a:p>
            <a:pPr indent="-342900" lvl="0" marL="342900" rtl="0" algn="l">
              <a:spcBef>
                <a:spcPts val="280"/>
              </a:spcBef>
              <a:spcAft>
                <a:spcPts val="0"/>
              </a:spcAft>
              <a:buClr>
                <a:schemeClr val="dk1"/>
              </a:buClr>
              <a:buSzPts val="1400"/>
              <a:buFont typeface="Arial"/>
              <a:buChar char="•"/>
            </a:pPr>
            <a:r>
              <a:rPr lang="en" sz="1400"/>
              <a:t>July 2024, Signatera turned positive</a:t>
            </a:r>
            <a:endParaRPr/>
          </a:p>
          <a:p>
            <a:pPr indent="-342900" lvl="0" marL="342900" rtl="0" algn="l">
              <a:spcBef>
                <a:spcPts val="280"/>
              </a:spcBef>
              <a:spcAft>
                <a:spcPts val="0"/>
              </a:spcAft>
              <a:buClr>
                <a:schemeClr val="dk1"/>
              </a:buClr>
              <a:buSzPts val="1400"/>
              <a:buFont typeface="Arial"/>
              <a:buChar char="•"/>
            </a:pPr>
            <a:r>
              <a:rPr lang="en" sz="1400"/>
              <a:t>MRI rectum was showing T2N0 </a:t>
            </a:r>
            <a:r>
              <a:rPr b="1" lang="en" sz="1400"/>
              <a:t>without</a:t>
            </a:r>
            <a:r>
              <a:rPr lang="en" sz="1400"/>
              <a:t> abnormal enhancement or restricted diffusion to suggest viable tumor, PET negative for distant disease</a:t>
            </a:r>
            <a:endParaRPr/>
          </a:p>
          <a:p>
            <a:pPr indent="-342900" lvl="0" marL="342900" rtl="0" algn="l">
              <a:spcBef>
                <a:spcPts val="280"/>
              </a:spcBef>
              <a:spcAft>
                <a:spcPts val="0"/>
              </a:spcAft>
              <a:buClr>
                <a:schemeClr val="dk1"/>
              </a:buClr>
              <a:buSzPts val="1400"/>
              <a:buFont typeface="Arial"/>
              <a:buChar char="•"/>
            </a:pPr>
            <a:r>
              <a:rPr lang="en" sz="1400"/>
              <a:t>With rising ctDNA, opted LAR and was able to undergo sphincter preserving resection</a:t>
            </a:r>
            <a:endParaRPr/>
          </a:p>
          <a:p>
            <a:pPr indent="-342900" lvl="0" marL="342900" rtl="0" algn="l">
              <a:spcBef>
                <a:spcPts val="280"/>
              </a:spcBef>
              <a:spcAft>
                <a:spcPts val="0"/>
              </a:spcAft>
              <a:buClr>
                <a:schemeClr val="dk1"/>
              </a:buClr>
              <a:buSzPts val="1400"/>
              <a:buFont typeface="Arial"/>
              <a:buChar char="•"/>
            </a:pPr>
            <a:r>
              <a:rPr lang="en" sz="1400"/>
              <a:t>Final path yT2N0, well differentiated rectal adeno 3.5 cm</a:t>
            </a:r>
            <a:endParaRPr/>
          </a:p>
          <a:p>
            <a:pPr indent="0" lvl="0" marL="0" rtl="0" algn="l">
              <a:spcBef>
                <a:spcPts val="480"/>
              </a:spcBef>
              <a:spcAft>
                <a:spcPts val="0"/>
              </a:spcAft>
              <a:buClr>
                <a:schemeClr val="dk1"/>
              </a:buClr>
              <a:buSzPts val="2400"/>
              <a:buFont typeface="Arial"/>
              <a:buNone/>
            </a:pPr>
            <a:r>
              <a:t/>
            </a:r>
            <a:endParaRPr/>
          </a:p>
          <a:p>
            <a:pPr indent="-190500" lvl="0" marL="342900" rtl="0" algn="l">
              <a:spcBef>
                <a:spcPts val="480"/>
              </a:spcBef>
              <a:spcAft>
                <a:spcPts val="0"/>
              </a:spcAft>
              <a:buClr>
                <a:schemeClr val="dk1"/>
              </a:buClr>
              <a:buSzPts val="2400"/>
              <a:buFont typeface="Arial"/>
              <a:buNone/>
            </a:pPr>
            <a:r>
              <a:t/>
            </a:r>
            <a:endParaRPr/>
          </a:p>
          <a:p>
            <a:pPr indent="-190500" lvl="0" marL="342900" rtl="0" algn="l">
              <a:spcBef>
                <a:spcPts val="480"/>
              </a:spcBef>
              <a:spcAft>
                <a:spcPts val="0"/>
              </a:spcAft>
              <a:buClr>
                <a:schemeClr val="dk1"/>
              </a:buClr>
              <a:buSzPts val="2400"/>
              <a:buFont typeface="Arial"/>
              <a:buNone/>
            </a:pPr>
            <a:r>
              <a:t/>
            </a:r>
            <a:endParaRPr/>
          </a:p>
        </p:txBody>
      </p:sp>
      <p:pic>
        <p:nvPicPr>
          <p:cNvPr id="1698" name="Google Shape;1698;p282"/>
          <p:cNvPicPr preferRelativeResize="0"/>
          <p:nvPr/>
        </p:nvPicPr>
        <p:blipFill rotWithShape="1">
          <a:blip r:embed="rId3">
            <a:alphaModFix/>
          </a:blip>
          <a:srcRect b="0" l="0" r="0" t="0"/>
          <a:stretch/>
        </p:blipFill>
        <p:spPr>
          <a:xfrm>
            <a:off x="5262700" y="1070212"/>
            <a:ext cx="3713495" cy="223498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2" name="Shape 1702"/>
        <p:cNvGrpSpPr/>
        <p:nvPr/>
      </p:nvGrpSpPr>
      <p:grpSpPr>
        <a:xfrm>
          <a:off x="0" y="0"/>
          <a:ext cx="0" cy="0"/>
          <a:chOff x="0" y="0"/>
          <a:chExt cx="0" cy="0"/>
        </a:xfrm>
      </p:grpSpPr>
      <p:sp>
        <p:nvSpPr>
          <p:cNvPr id="1703" name="Google Shape;1703;p283"/>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704" name="Google Shape;1704;p283"/>
          <p:cNvSpPr txBox="1"/>
          <p:nvPr>
            <p:ph idx="1" type="body"/>
          </p:nvPr>
        </p:nvSpPr>
        <p:spPr>
          <a:xfrm>
            <a:off x="685800" y="1201860"/>
            <a:ext cx="7772400" cy="2739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Font typeface="Arial"/>
              <a:buChar char="•"/>
            </a:pPr>
            <a:r>
              <a:rPr lang="en" sz="2000"/>
              <a:t>70-year-old male with goblet cell adenocarcinoma favor appendix primary</a:t>
            </a:r>
            <a:endParaRPr/>
          </a:p>
          <a:p>
            <a:pPr indent="-342900" lvl="0" marL="342900" rtl="0" algn="l">
              <a:spcBef>
                <a:spcPts val="400"/>
              </a:spcBef>
              <a:spcAft>
                <a:spcPts val="0"/>
              </a:spcAft>
              <a:buClr>
                <a:schemeClr val="dk1"/>
              </a:buClr>
              <a:buSzPts val="2000"/>
              <a:buFont typeface="Arial"/>
              <a:buChar char="•"/>
            </a:pPr>
            <a:r>
              <a:rPr lang="en" sz="2000"/>
              <a:t>Right hemi colectomy with pT4aN2 disease</a:t>
            </a:r>
            <a:endParaRPr/>
          </a:p>
          <a:p>
            <a:pPr indent="-342900" lvl="0" marL="342900" rtl="0" algn="l">
              <a:spcBef>
                <a:spcPts val="400"/>
              </a:spcBef>
              <a:spcAft>
                <a:spcPts val="0"/>
              </a:spcAft>
              <a:buClr>
                <a:schemeClr val="dk1"/>
              </a:buClr>
              <a:buSzPts val="2000"/>
              <a:buFont typeface="Arial"/>
              <a:buChar char="•"/>
            </a:pPr>
            <a:r>
              <a:rPr lang="en" sz="2000"/>
              <a:t>Received adjuvant FOLFOX</a:t>
            </a:r>
            <a:endParaRPr/>
          </a:p>
          <a:p>
            <a:pPr indent="-342900" lvl="0" marL="342900" rtl="0" algn="l">
              <a:spcBef>
                <a:spcPts val="400"/>
              </a:spcBef>
              <a:spcAft>
                <a:spcPts val="0"/>
              </a:spcAft>
              <a:buClr>
                <a:schemeClr val="dk1"/>
              </a:buClr>
              <a:buSzPts val="2000"/>
              <a:buFont typeface="Arial"/>
              <a:buChar char="•"/>
            </a:pPr>
            <a:r>
              <a:rPr lang="en" sz="2000"/>
              <a:t>Tumor uninformed assay was negative, but surveillance staging showed new peritoneal implants</a:t>
            </a:r>
            <a:endParaRPr/>
          </a:p>
          <a:p>
            <a:pPr indent="-342900" lvl="0" marL="342900" rtl="0" algn="l">
              <a:spcBef>
                <a:spcPts val="400"/>
              </a:spcBef>
              <a:spcAft>
                <a:spcPts val="0"/>
              </a:spcAft>
              <a:buClr>
                <a:schemeClr val="dk1"/>
              </a:buClr>
              <a:buSzPts val="2000"/>
              <a:buFont typeface="Arial"/>
              <a:buChar char="•"/>
            </a:pPr>
            <a:r>
              <a:rPr lang="en" sz="2000"/>
              <a:t>Some evidence that ctDNA might not be accurate in predicting peritoneal/lung recurrence</a:t>
            </a:r>
            <a:endParaRPr/>
          </a:p>
        </p:txBody>
      </p:sp>
      <p:sp>
        <p:nvSpPr>
          <p:cNvPr id="1705" name="Google Shape;1705;p283"/>
          <p:cNvSpPr txBox="1"/>
          <p:nvPr/>
        </p:nvSpPr>
        <p:spPr>
          <a:xfrm>
            <a:off x="4108650" y="354173"/>
            <a:ext cx="926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Case</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9" name="Shape 1709"/>
        <p:cNvGrpSpPr/>
        <p:nvPr/>
      </p:nvGrpSpPr>
      <p:grpSpPr>
        <a:xfrm>
          <a:off x="0" y="0"/>
          <a:ext cx="0" cy="0"/>
          <a:chOff x="0" y="0"/>
          <a:chExt cx="0" cy="0"/>
        </a:xfrm>
      </p:grpSpPr>
      <p:sp>
        <p:nvSpPr>
          <p:cNvPr id="1710" name="Google Shape;1710;p284"/>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711" name="Google Shape;1711;p284"/>
          <p:cNvSpPr txBox="1"/>
          <p:nvPr>
            <p:ph idx="1" type="body"/>
          </p:nvPr>
        </p:nvSpPr>
        <p:spPr>
          <a:xfrm>
            <a:off x="82545" y="964486"/>
            <a:ext cx="5446500" cy="2421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Font typeface="Arial"/>
              <a:buChar char="•"/>
            </a:pPr>
            <a:r>
              <a:rPr lang="en" sz="2000"/>
              <a:t>69-year-old male with stage 3 colon cancer</a:t>
            </a:r>
            <a:endParaRPr/>
          </a:p>
          <a:p>
            <a:pPr indent="-342900" lvl="0" marL="342900" rtl="0" algn="l">
              <a:spcBef>
                <a:spcPts val="400"/>
              </a:spcBef>
              <a:spcAft>
                <a:spcPts val="0"/>
              </a:spcAft>
              <a:buClr>
                <a:schemeClr val="dk1"/>
              </a:buClr>
              <a:buSzPts val="2000"/>
              <a:buFont typeface="Arial"/>
              <a:buChar char="•"/>
            </a:pPr>
            <a:r>
              <a:rPr lang="en" sz="2000"/>
              <a:t>Poor tolerance to adjuvant chemotherapy</a:t>
            </a:r>
            <a:endParaRPr/>
          </a:p>
          <a:p>
            <a:pPr indent="-342900" lvl="0" marL="342900" rtl="0" algn="l">
              <a:spcBef>
                <a:spcPts val="400"/>
              </a:spcBef>
              <a:spcAft>
                <a:spcPts val="0"/>
              </a:spcAft>
              <a:buClr>
                <a:schemeClr val="dk1"/>
              </a:buClr>
              <a:buSzPts val="2000"/>
              <a:buFont typeface="Arial"/>
              <a:buChar char="•"/>
            </a:pPr>
            <a:r>
              <a:rPr lang="en" sz="2000"/>
              <a:t>Tumor uninformed assay was negative but turned positive with aggressive recurrence</a:t>
            </a:r>
            <a:endParaRPr/>
          </a:p>
          <a:p>
            <a:pPr indent="-342900" lvl="0" marL="342900" rtl="0" algn="l">
              <a:spcBef>
                <a:spcPts val="400"/>
              </a:spcBef>
              <a:spcAft>
                <a:spcPts val="0"/>
              </a:spcAft>
              <a:buClr>
                <a:schemeClr val="dk1"/>
              </a:buClr>
              <a:buSzPts val="2000"/>
              <a:buFont typeface="Arial"/>
              <a:buChar char="•"/>
            </a:pPr>
            <a:r>
              <a:rPr lang="en" sz="2000"/>
              <a:t>BRAFV600E, KRAS wild-type</a:t>
            </a:r>
            <a:endParaRPr/>
          </a:p>
          <a:p>
            <a:pPr indent="-342900" lvl="0" marL="342900" rtl="0" algn="l">
              <a:spcBef>
                <a:spcPts val="400"/>
              </a:spcBef>
              <a:spcAft>
                <a:spcPts val="0"/>
              </a:spcAft>
              <a:buClr>
                <a:schemeClr val="dk1"/>
              </a:buClr>
              <a:buSzPts val="2000"/>
              <a:buFont typeface="Arial"/>
              <a:buChar char="•"/>
            </a:pPr>
            <a:r>
              <a:rPr lang="en" sz="2000"/>
              <a:t>Currently on Encorafenib+Cetuximab</a:t>
            </a:r>
            <a:endParaRPr sz="2000"/>
          </a:p>
          <a:p>
            <a:pPr indent="0" lvl="0" marL="0" rtl="0" algn="l">
              <a:spcBef>
                <a:spcPts val="480"/>
              </a:spcBef>
              <a:spcAft>
                <a:spcPts val="0"/>
              </a:spcAft>
              <a:buClr>
                <a:schemeClr val="dk1"/>
              </a:buClr>
              <a:buSzPts val="2400"/>
              <a:buFont typeface="Arial"/>
              <a:buNone/>
            </a:pPr>
            <a:r>
              <a:t/>
            </a:r>
            <a:endParaRPr/>
          </a:p>
        </p:txBody>
      </p:sp>
      <p:pic>
        <p:nvPicPr>
          <p:cNvPr id="1712" name="Google Shape;1712;p284"/>
          <p:cNvPicPr preferRelativeResize="0"/>
          <p:nvPr/>
        </p:nvPicPr>
        <p:blipFill rotWithShape="1">
          <a:blip r:embed="rId3">
            <a:alphaModFix/>
          </a:blip>
          <a:srcRect b="0" l="0" r="0" t="0"/>
          <a:stretch/>
        </p:blipFill>
        <p:spPr>
          <a:xfrm>
            <a:off x="5510650" y="749208"/>
            <a:ext cx="4223650" cy="2755056"/>
          </a:xfrm>
          <a:prstGeom prst="rect">
            <a:avLst/>
          </a:prstGeom>
          <a:noFill/>
          <a:ln>
            <a:noFill/>
          </a:ln>
        </p:spPr>
      </p:pic>
      <p:sp>
        <p:nvSpPr>
          <p:cNvPr id="1713" name="Google Shape;1713;p284"/>
          <p:cNvSpPr txBox="1"/>
          <p:nvPr/>
        </p:nvSpPr>
        <p:spPr>
          <a:xfrm>
            <a:off x="4103250" y="287959"/>
            <a:ext cx="937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Case</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7" name="Shape 1717"/>
        <p:cNvGrpSpPr/>
        <p:nvPr/>
      </p:nvGrpSpPr>
      <p:grpSpPr>
        <a:xfrm>
          <a:off x="0" y="0"/>
          <a:ext cx="0" cy="0"/>
          <a:chOff x="0" y="0"/>
          <a:chExt cx="0" cy="0"/>
        </a:xfrm>
      </p:grpSpPr>
      <p:sp>
        <p:nvSpPr>
          <p:cNvPr id="1718" name="Google Shape;1718;p285"/>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719" name="Google Shape;1719;p285"/>
          <p:cNvPicPr preferRelativeResize="0"/>
          <p:nvPr>
            <p:ph idx="1" type="body"/>
          </p:nvPr>
        </p:nvPicPr>
        <p:blipFill rotWithShape="1">
          <a:blip r:embed="rId3">
            <a:alphaModFix/>
          </a:blip>
          <a:srcRect b="0" l="0" r="0" t="0"/>
          <a:stretch/>
        </p:blipFill>
        <p:spPr>
          <a:xfrm>
            <a:off x="1416450" y="151710"/>
            <a:ext cx="6311100" cy="3813600"/>
          </a:xfrm>
          <a:prstGeom prst="rect">
            <a:avLst/>
          </a:prstGeom>
          <a:noFill/>
          <a:ln>
            <a:noFill/>
          </a:ln>
        </p:spPr>
      </p:pic>
      <p:sp>
        <p:nvSpPr>
          <p:cNvPr id="1720" name="Google Shape;1720;p285"/>
          <p:cNvSpPr txBox="1"/>
          <p:nvPr/>
        </p:nvSpPr>
        <p:spPr>
          <a:xfrm>
            <a:off x="-79514" y="4075121"/>
            <a:ext cx="81651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https://www.decibio.com/insights/industry-snapshot-the-nascent-ctdna-mrd-space-continues-to-see-rapid-growth</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4" name="Shape 1724"/>
        <p:cNvGrpSpPr/>
        <p:nvPr/>
      </p:nvGrpSpPr>
      <p:grpSpPr>
        <a:xfrm>
          <a:off x="0" y="0"/>
          <a:ext cx="0" cy="0"/>
          <a:chOff x="0" y="0"/>
          <a:chExt cx="0" cy="0"/>
        </a:xfrm>
      </p:grpSpPr>
      <p:sp>
        <p:nvSpPr>
          <p:cNvPr id="1725" name="Google Shape;1725;p286"/>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726" name="Google Shape;1726;p286"/>
          <p:cNvSpPr txBox="1"/>
          <p:nvPr>
            <p:ph idx="1" type="body"/>
          </p:nvPr>
        </p:nvSpPr>
        <p:spPr>
          <a:xfrm>
            <a:off x="685800" y="1371603"/>
            <a:ext cx="7772400" cy="2739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Font typeface="Arial"/>
              <a:buChar char="•"/>
            </a:pPr>
            <a:r>
              <a:rPr lang="en" sz="2000"/>
              <a:t>In summary, ctDNA and MRD are transforming diagnosis and management in GI malignancies where they offer significant benefits in terms of screening, early relapse detection, guiding adjuvant therapy, and monitoring disease progression, making them indispensable tools in the era of precision oncology and biomarker driven therapies.</a:t>
            </a:r>
            <a:endParaRPr/>
          </a:p>
        </p:txBody>
      </p:sp>
      <p:sp>
        <p:nvSpPr>
          <p:cNvPr id="1727" name="Google Shape;1727;p286"/>
          <p:cNvSpPr txBox="1"/>
          <p:nvPr/>
        </p:nvSpPr>
        <p:spPr>
          <a:xfrm>
            <a:off x="3260035" y="440539"/>
            <a:ext cx="4139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Conclusions</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1" name="Shape 1731"/>
        <p:cNvGrpSpPr/>
        <p:nvPr/>
      </p:nvGrpSpPr>
      <p:grpSpPr>
        <a:xfrm>
          <a:off x="0" y="0"/>
          <a:ext cx="0" cy="0"/>
          <a:chOff x="0" y="0"/>
          <a:chExt cx="0" cy="0"/>
        </a:xfrm>
      </p:grpSpPr>
      <p:sp>
        <p:nvSpPr>
          <p:cNvPr id="1732" name="Google Shape;1732;p287"/>
          <p:cNvSpPr/>
          <p:nvPr/>
        </p:nvSpPr>
        <p:spPr>
          <a:xfrm>
            <a:off x="0" y="2584444"/>
            <a:ext cx="9129900" cy="46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2400" u="none" cap="none" strike="noStrike">
                <a:solidFill>
                  <a:srgbClr val="FFC82C"/>
                </a:solidFill>
                <a:latin typeface="Arial"/>
                <a:ea typeface="Arial"/>
                <a:cs typeface="Arial"/>
                <a:sym typeface="Arial"/>
              </a:rPr>
              <a:t>Gastrointestinal Cancers</a:t>
            </a:r>
            <a:endParaRPr/>
          </a:p>
        </p:txBody>
      </p:sp>
      <p:sp>
        <p:nvSpPr>
          <p:cNvPr id="1733" name="Google Shape;1733;p287"/>
          <p:cNvSpPr/>
          <p:nvPr/>
        </p:nvSpPr>
        <p:spPr>
          <a:xfrm>
            <a:off x="14075" y="3071060"/>
            <a:ext cx="9129900" cy="338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600" u="none" cap="none" strike="noStrike">
                <a:solidFill>
                  <a:schemeClr val="lt1"/>
                </a:solidFill>
                <a:latin typeface="Arial"/>
                <a:ea typeface="Arial"/>
                <a:cs typeface="Arial"/>
                <a:sym typeface="Arial"/>
              </a:rPr>
              <a:t>October 2nd, 2024</a:t>
            </a:r>
            <a:endParaRPr/>
          </a:p>
        </p:txBody>
      </p:sp>
      <p:sp>
        <p:nvSpPr>
          <p:cNvPr id="1734" name="Google Shape;1734;p287"/>
          <p:cNvSpPr/>
          <p:nvPr/>
        </p:nvSpPr>
        <p:spPr>
          <a:xfrm>
            <a:off x="7910945" y="429095"/>
            <a:ext cx="533400" cy="255900"/>
          </a:xfrm>
          <a:prstGeom prst="rect">
            <a:avLst/>
          </a:prstGeom>
          <a:solidFill>
            <a:srgbClr val="FFC8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p288"/>
          <p:cNvSpPr txBox="1"/>
          <p:nvPr>
            <p:ph idx="1" type="subTitle"/>
          </p:nvPr>
        </p:nvSpPr>
        <p:spPr>
          <a:xfrm>
            <a:off x="1371600" y="1796405"/>
            <a:ext cx="6400800" cy="2202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
                <a:solidFill>
                  <a:srgbClr val="002E51"/>
                </a:solidFill>
              </a:rPr>
              <a:t>M. Bassam Sonbol, MD</a:t>
            </a:r>
            <a:endParaRPr/>
          </a:p>
          <a:p>
            <a:pPr indent="0" lvl="0" marL="0" rtl="0" algn="ctr">
              <a:spcBef>
                <a:spcPts val="480"/>
              </a:spcBef>
              <a:spcAft>
                <a:spcPts val="0"/>
              </a:spcAft>
              <a:buClr>
                <a:srgbClr val="002E51"/>
              </a:buClr>
              <a:buSzPts val="2400"/>
              <a:buFont typeface="Arial"/>
              <a:buNone/>
            </a:pPr>
            <a:r>
              <a:rPr lang="en">
                <a:solidFill>
                  <a:srgbClr val="002E51"/>
                </a:solidFill>
              </a:rPr>
              <a:t>Assistant Professor of Medicine</a:t>
            </a:r>
            <a:endParaRPr/>
          </a:p>
          <a:p>
            <a:pPr indent="0" lvl="0" marL="0" rtl="0" algn="ctr">
              <a:spcBef>
                <a:spcPts val="480"/>
              </a:spcBef>
              <a:spcAft>
                <a:spcPts val="0"/>
              </a:spcAft>
              <a:buClr>
                <a:srgbClr val="002E51"/>
              </a:buClr>
              <a:buSzPts val="2400"/>
              <a:buFont typeface="Arial"/>
              <a:buNone/>
            </a:pPr>
            <a:r>
              <a:rPr lang="en">
                <a:solidFill>
                  <a:srgbClr val="002E51"/>
                </a:solidFill>
              </a:rPr>
              <a:t>Mayo Clinic</a:t>
            </a:r>
            <a:endParaRPr/>
          </a:p>
          <a:p>
            <a:pPr indent="0" lvl="0" marL="0" rtl="0" algn="ctr">
              <a:spcBef>
                <a:spcPts val="480"/>
              </a:spcBef>
              <a:spcAft>
                <a:spcPts val="0"/>
              </a:spcAft>
              <a:buClr>
                <a:srgbClr val="002E51"/>
              </a:buClr>
              <a:buSzPts val="2400"/>
              <a:buFont typeface="Arial"/>
              <a:buNone/>
            </a:pPr>
            <a:r>
              <a:rPr lang="en">
                <a:solidFill>
                  <a:srgbClr val="002E51"/>
                </a:solidFill>
              </a:rPr>
              <a:t>Phoenix, AZ</a:t>
            </a:r>
            <a:endParaRPr/>
          </a:p>
        </p:txBody>
      </p:sp>
      <p:sp>
        <p:nvSpPr>
          <p:cNvPr id="1741" name="Google Shape;1741;p288"/>
          <p:cNvSpPr txBox="1"/>
          <p:nvPr>
            <p:ph type="title"/>
          </p:nvPr>
        </p:nvSpPr>
        <p:spPr>
          <a:xfrm>
            <a:off x="0" y="127347"/>
            <a:ext cx="9144000" cy="786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002E51"/>
                </a:solidFill>
              </a:rPr>
              <a:t>Emerging Treatment Options in NET</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289"/>
          <p:cNvSpPr txBox="1"/>
          <p:nvPr>
            <p:ph type="ctrTitle"/>
          </p:nvPr>
        </p:nvSpPr>
        <p:spPr>
          <a:xfrm>
            <a:off x="0" y="131958"/>
            <a:ext cx="9144000" cy="1005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3600" u="none" cap="none" strike="noStrike">
                <a:solidFill>
                  <a:srgbClr val="002450"/>
                </a:solidFill>
                <a:latin typeface="Arial"/>
                <a:ea typeface="Arial"/>
                <a:cs typeface="Arial"/>
                <a:sym typeface="Arial"/>
              </a:rPr>
              <a:t>Disclosures</a:t>
            </a:r>
            <a:endParaRPr/>
          </a:p>
        </p:txBody>
      </p:sp>
      <p:sp>
        <p:nvSpPr>
          <p:cNvPr id="1747" name="Google Shape;1747;p289"/>
          <p:cNvSpPr txBox="1"/>
          <p:nvPr>
            <p:ph idx="1" type="subTitle"/>
          </p:nvPr>
        </p:nvSpPr>
        <p:spPr>
          <a:xfrm>
            <a:off x="412750" y="894525"/>
            <a:ext cx="7359600" cy="3003300"/>
          </a:xfrm>
          <a:prstGeom prst="rect">
            <a:avLst/>
          </a:prstGeom>
          <a:noFill/>
          <a:ln>
            <a:noFill/>
          </a:ln>
        </p:spPr>
        <p:txBody>
          <a:bodyPr anchorCtr="0" anchor="t" bIns="45700" lIns="91425" spcFirstLastPara="1" rIns="91425" wrap="square" tIns="45700">
            <a:noAutofit/>
          </a:bodyPr>
          <a:lstStyle/>
          <a:p>
            <a:pPr indent="-342900" lvl="1" marL="800100" rtl="0" algn="l">
              <a:spcBef>
                <a:spcPts val="0"/>
              </a:spcBef>
              <a:spcAft>
                <a:spcPts val="0"/>
              </a:spcAft>
              <a:buClr>
                <a:schemeClr val="dk1"/>
              </a:buClr>
              <a:buSzPts val="2000"/>
              <a:buFont typeface="Arial"/>
              <a:buChar char="•"/>
            </a:pPr>
            <a:r>
              <a:rPr lang="en"/>
              <a:t>Consulting to self: Novartis </a:t>
            </a:r>
            <a:endParaRPr/>
          </a:p>
          <a:p>
            <a:pPr indent="-215900" lvl="1" marL="800100" rtl="0" algn="l">
              <a:spcBef>
                <a:spcPts val="400"/>
              </a:spcBef>
              <a:spcAft>
                <a:spcPts val="0"/>
              </a:spcAft>
              <a:buClr>
                <a:schemeClr val="dk1"/>
              </a:buClr>
              <a:buSzPts val="2000"/>
              <a:buFont typeface="Arial"/>
              <a:buNone/>
            </a:pPr>
            <a:r>
              <a:t/>
            </a:r>
            <a:endParaRPr/>
          </a:p>
          <a:p>
            <a:pPr indent="-342900" lvl="1" marL="800100" rtl="0" algn="l">
              <a:spcBef>
                <a:spcPts val="400"/>
              </a:spcBef>
              <a:spcAft>
                <a:spcPts val="0"/>
              </a:spcAft>
              <a:buClr>
                <a:schemeClr val="dk1"/>
              </a:buClr>
              <a:buSzPts val="2000"/>
              <a:buFont typeface="Arial"/>
              <a:buChar char="•"/>
            </a:pPr>
            <a:r>
              <a:rPr lang="en"/>
              <a:t>Research funding to institution: Taiho; Merck</a:t>
            </a:r>
            <a:endParaRPr/>
          </a:p>
          <a:p>
            <a:pPr indent="-215900" lvl="1" marL="800100" rtl="0" algn="l">
              <a:spcBef>
                <a:spcPts val="400"/>
              </a:spcBef>
              <a:spcAft>
                <a:spcPts val="0"/>
              </a:spcAft>
              <a:buClr>
                <a:schemeClr val="dk1"/>
              </a:buClr>
              <a:buSzPts val="2000"/>
              <a:buFont typeface="Arial"/>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82"/>
          <p:cNvSpPr txBox="1"/>
          <p:nvPr>
            <p:ph idx="1" type="body"/>
          </p:nvPr>
        </p:nvSpPr>
        <p:spPr>
          <a:xfrm>
            <a:off x="685800" y="843771"/>
            <a:ext cx="7772400" cy="3144300"/>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chemeClr val="dk1"/>
              </a:buClr>
              <a:buSzPts val="2400"/>
              <a:buFont typeface="Arial"/>
              <a:buNone/>
            </a:pPr>
            <a:r>
              <a:t/>
            </a:r>
            <a:endParaRPr/>
          </a:p>
        </p:txBody>
      </p:sp>
      <p:pic>
        <p:nvPicPr>
          <p:cNvPr id="867" name="Google Shape;867;p182"/>
          <p:cNvPicPr preferRelativeResize="0"/>
          <p:nvPr/>
        </p:nvPicPr>
        <p:blipFill rotWithShape="1">
          <a:blip r:embed="rId3">
            <a:alphaModFix/>
          </a:blip>
          <a:srcRect b="17764" l="6890" r="37311" t="18059"/>
          <a:stretch/>
        </p:blipFill>
        <p:spPr>
          <a:xfrm>
            <a:off x="1723142" y="293927"/>
            <a:ext cx="5592053" cy="3614506"/>
          </a:xfrm>
          <a:prstGeom prst="rect">
            <a:avLst/>
          </a:prstGeom>
          <a:noFill/>
          <a:ln>
            <a:noFill/>
          </a:ln>
        </p:spPr>
      </p:pic>
      <p:sp>
        <p:nvSpPr>
          <p:cNvPr id="868" name="Google Shape;868;p182"/>
          <p:cNvSpPr txBox="1"/>
          <p:nvPr/>
        </p:nvSpPr>
        <p:spPr>
          <a:xfrm>
            <a:off x="376518" y="3984329"/>
            <a:ext cx="8583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Leowattana, Wattana &amp; Leowattana, Tawithep &amp; Leowattana, PathompThep. (2023). Systemic treatment for unresectable hepatocellular carcinoma. World Journal of Gastroenterology. 29. 1551-1568. 10.3748/wjg.v29.i10.1551. </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sp>
        <p:nvSpPr>
          <p:cNvPr id="1752" name="Google Shape;1752;p290"/>
          <p:cNvSpPr txBox="1"/>
          <p:nvPr>
            <p:ph type="ctrTitle"/>
          </p:nvPr>
        </p:nvSpPr>
        <p:spPr>
          <a:xfrm>
            <a:off x="0" y="131958"/>
            <a:ext cx="9144000" cy="1005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3600" u="none" cap="none" strike="noStrike">
                <a:solidFill>
                  <a:srgbClr val="002450"/>
                </a:solidFill>
                <a:latin typeface="Arial"/>
                <a:ea typeface="Arial"/>
                <a:cs typeface="Arial"/>
                <a:sym typeface="Arial"/>
              </a:rPr>
              <a:t>Outline</a:t>
            </a:r>
            <a:endParaRPr/>
          </a:p>
        </p:txBody>
      </p:sp>
      <p:sp>
        <p:nvSpPr>
          <p:cNvPr id="1753" name="Google Shape;1753;p290"/>
          <p:cNvSpPr txBox="1"/>
          <p:nvPr>
            <p:ph idx="1" type="subTitle"/>
          </p:nvPr>
        </p:nvSpPr>
        <p:spPr>
          <a:xfrm>
            <a:off x="412750" y="894525"/>
            <a:ext cx="7359600" cy="3003300"/>
          </a:xfrm>
          <a:prstGeom prst="rect">
            <a:avLst/>
          </a:prstGeom>
          <a:noFill/>
          <a:ln>
            <a:noFill/>
          </a:ln>
        </p:spPr>
        <p:txBody>
          <a:bodyPr anchorCtr="0" anchor="t" bIns="45700" lIns="91425" spcFirstLastPara="1" rIns="91425" wrap="square" tIns="45700">
            <a:noAutofit/>
          </a:bodyPr>
          <a:lstStyle/>
          <a:p>
            <a:pPr indent="-342900" lvl="1" marL="800100" rtl="0" algn="l">
              <a:spcBef>
                <a:spcPts val="0"/>
              </a:spcBef>
              <a:spcAft>
                <a:spcPts val="0"/>
              </a:spcAft>
              <a:buClr>
                <a:schemeClr val="dk1"/>
              </a:buClr>
              <a:buSzPts val="2000"/>
              <a:buFont typeface="Arial"/>
              <a:buChar char="•"/>
            </a:pPr>
            <a:r>
              <a:rPr lang="en"/>
              <a:t>Updates on radioligand therapy (RLT)/PRRT</a:t>
            </a:r>
            <a:endParaRPr/>
          </a:p>
          <a:p>
            <a:pPr indent="-215900" lvl="1" marL="800100" rtl="0" algn="l">
              <a:spcBef>
                <a:spcPts val="400"/>
              </a:spcBef>
              <a:spcAft>
                <a:spcPts val="0"/>
              </a:spcAft>
              <a:buClr>
                <a:schemeClr val="dk1"/>
              </a:buClr>
              <a:buSzPts val="2000"/>
              <a:buFont typeface="Arial"/>
              <a:buNone/>
            </a:pPr>
            <a:r>
              <a:t/>
            </a:r>
            <a:endParaRPr/>
          </a:p>
          <a:p>
            <a:pPr indent="-342900" lvl="1" marL="800100" rtl="0" algn="l">
              <a:spcBef>
                <a:spcPts val="400"/>
              </a:spcBef>
              <a:spcAft>
                <a:spcPts val="0"/>
              </a:spcAft>
              <a:buClr>
                <a:schemeClr val="dk1"/>
              </a:buClr>
              <a:buSzPts val="2000"/>
              <a:buFont typeface="Arial"/>
              <a:buChar char="•"/>
            </a:pPr>
            <a:r>
              <a:rPr lang="en"/>
              <a:t>Revisiting VEGF TKIs</a:t>
            </a:r>
            <a:endParaRPr/>
          </a:p>
          <a:p>
            <a:pPr indent="-215900" lvl="1" marL="800100" rtl="0" algn="l">
              <a:spcBef>
                <a:spcPts val="400"/>
              </a:spcBef>
              <a:spcAft>
                <a:spcPts val="0"/>
              </a:spcAft>
              <a:buClr>
                <a:schemeClr val="dk1"/>
              </a:buClr>
              <a:buSzPts val="2000"/>
              <a:buFont typeface="Arial"/>
              <a:buNone/>
            </a:pPr>
            <a:r>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graphicFrame>
        <p:nvGraphicFramePr>
          <p:cNvPr id="1758" name="Google Shape;1758;p291"/>
          <p:cNvGraphicFramePr/>
          <p:nvPr/>
        </p:nvGraphicFramePr>
        <p:xfrm>
          <a:off x="1423211" y="869919"/>
          <a:ext cx="3000000" cy="3000000"/>
        </p:xfrm>
        <a:graphic>
          <a:graphicData uri="http://schemas.openxmlformats.org/drawingml/2006/table">
            <a:tbl>
              <a:tblPr bandRow="1" firstRow="1">
                <a:noFill/>
                <a:tableStyleId>{0B3F117C-A3F8-4787-A85D-8E3F96BF4249}</a:tableStyleId>
              </a:tblPr>
              <a:tblGrid>
                <a:gridCol w="1234750"/>
                <a:gridCol w="1794975"/>
                <a:gridCol w="1371950"/>
                <a:gridCol w="1600625"/>
              </a:tblGrid>
              <a:tr h="449275">
                <a:tc>
                  <a:txBody>
                    <a:bodyPr/>
                    <a:lstStyle/>
                    <a:p>
                      <a:pPr indent="0" lvl="0" marL="0" marR="0" rtl="0" algn="ctr">
                        <a:spcBef>
                          <a:spcPts val="0"/>
                        </a:spcBef>
                        <a:spcAft>
                          <a:spcPts val="0"/>
                        </a:spcAft>
                        <a:buNone/>
                      </a:pPr>
                      <a:r>
                        <a:rPr lang="en" sz="1100" u="none" cap="none" strike="noStrike">
                          <a:solidFill>
                            <a:schemeClr val="lt1"/>
                          </a:solidFill>
                        </a:rPr>
                        <a:t>Terminology</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Differentiation</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Grade</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Ki-67 index (%)</a:t>
                      </a:r>
                      <a:endParaRPr sz="1400"/>
                    </a:p>
                  </a:txBody>
                  <a:tcPr marT="34275" marB="34275" marR="68600" marL="68600"/>
                </a:tc>
              </a:tr>
              <a:tr h="277950">
                <a:tc>
                  <a:txBody>
                    <a:bodyPr/>
                    <a:lstStyle/>
                    <a:p>
                      <a:pPr indent="0" lvl="0" marL="0" marR="0" rtl="0" algn="ctr">
                        <a:spcBef>
                          <a:spcPts val="0"/>
                        </a:spcBef>
                        <a:spcAft>
                          <a:spcPts val="0"/>
                        </a:spcAft>
                        <a:buNone/>
                      </a:pPr>
                      <a:r>
                        <a:rPr lang="en" sz="1100" u="none" cap="none" strike="noStrike">
                          <a:solidFill>
                            <a:schemeClr val="lt1"/>
                          </a:solidFill>
                        </a:rPr>
                        <a:t>NET, G1</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Well differentiated</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Low</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&lt;3</a:t>
                      </a:r>
                      <a:endParaRPr sz="1400"/>
                    </a:p>
                  </a:txBody>
                  <a:tcPr marT="34275" marB="34275" marR="68600" marL="68600"/>
                </a:tc>
              </a:tr>
              <a:tr h="394075">
                <a:tc>
                  <a:txBody>
                    <a:bodyPr/>
                    <a:lstStyle/>
                    <a:p>
                      <a:pPr indent="0" lvl="0" marL="0" marR="0" rtl="0" algn="ctr">
                        <a:spcBef>
                          <a:spcPts val="0"/>
                        </a:spcBef>
                        <a:spcAft>
                          <a:spcPts val="0"/>
                        </a:spcAft>
                        <a:buNone/>
                      </a:pPr>
                      <a:r>
                        <a:rPr lang="en" sz="1100" u="none" cap="none" strike="noStrike">
                          <a:solidFill>
                            <a:schemeClr val="lt1"/>
                          </a:solidFill>
                        </a:rPr>
                        <a:t>NET, G2</a:t>
                      </a:r>
                      <a:endParaRPr sz="1400"/>
                    </a:p>
                  </a:txBody>
                  <a:tcPr marT="34275" marB="34275" marR="68600" marL="68600"/>
                </a:tc>
                <a:tc>
                  <a:txBody>
                    <a:bodyPr/>
                    <a:lstStyle/>
                    <a:p>
                      <a:pPr indent="0" lvl="0" marL="0" marR="0" rtl="0" algn="ctr">
                        <a:lnSpc>
                          <a:spcPct val="100000"/>
                        </a:lnSpc>
                        <a:spcBef>
                          <a:spcPts val="0"/>
                        </a:spcBef>
                        <a:spcAft>
                          <a:spcPts val="0"/>
                        </a:spcAft>
                        <a:buClr>
                          <a:schemeClr val="lt1"/>
                        </a:buClr>
                        <a:buSzPts val="1100"/>
                        <a:buFont typeface="Arial"/>
                        <a:buNone/>
                      </a:pPr>
                      <a:r>
                        <a:rPr lang="en" sz="1100" u="none" cap="none" strike="noStrike">
                          <a:solidFill>
                            <a:schemeClr val="lt1"/>
                          </a:solidFill>
                        </a:rPr>
                        <a:t>Well differentiated</a:t>
                      </a:r>
                      <a:endParaRPr sz="1400"/>
                    </a:p>
                    <a:p>
                      <a:pPr indent="0" lvl="0" marL="0" marR="0" rtl="0" algn="ctr">
                        <a:spcBef>
                          <a:spcPts val="0"/>
                        </a:spcBef>
                        <a:spcAft>
                          <a:spcPts val="0"/>
                        </a:spcAft>
                        <a:buNone/>
                      </a:pPr>
                      <a:r>
                        <a:t/>
                      </a:r>
                      <a:endParaRPr sz="1100" u="none" cap="none" strike="noStrike">
                        <a:solidFill>
                          <a:schemeClr val="lt1"/>
                        </a:solidFill>
                      </a:endParaRPr>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Intermediate</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3-20</a:t>
                      </a:r>
                      <a:endParaRPr sz="1400"/>
                    </a:p>
                  </a:txBody>
                  <a:tcPr marT="34275" marB="34275" marR="68600" marL="68600"/>
                </a:tc>
              </a:tr>
              <a:tr h="394075">
                <a:tc>
                  <a:txBody>
                    <a:bodyPr/>
                    <a:lstStyle/>
                    <a:p>
                      <a:pPr indent="0" lvl="0" marL="0" marR="0" rtl="0" algn="ctr">
                        <a:spcBef>
                          <a:spcPts val="0"/>
                        </a:spcBef>
                        <a:spcAft>
                          <a:spcPts val="0"/>
                        </a:spcAft>
                        <a:buNone/>
                      </a:pPr>
                      <a:r>
                        <a:rPr lang="en" sz="1100" u="none" cap="none" strike="noStrike">
                          <a:solidFill>
                            <a:schemeClr val="lt1"/>
                          </a:solidFill>
                        </a:rPr>
                        <a:t>NET, G3</a:t>
                      </a:r>
                      <a:endParaRPr sz="1100" u="none" cap="none" strike="noStrike">
                        <a:solidFill>
                          <a:schemeClr val="lt1"/>
                        </a:solidFill>
                      </a:endParaRPr>
                    </a:p>
                  </a:txBody>
                  <a:tcPr marT="34275" marB="34275" marR="68600" marL="68600"/>
                </a:tc>
                <a:tc>
                  <a:txBody>
                    <a:bodyPr/>
                    <a:lstStyle/>
                    <a:p>
                      <a:pPr indent="0" lvl="0" marL="0" marR="0" rtl="0" algn="ctr">
                        <a:lnSpc>
                          <a:spcPct val="100000"/>
                        </a:lnSpc>
                        <a:spcBef>
                          <a:spcPts val="0"/>
                        </a:spcBef>
                        <a:spcAft>
                          <a:spcPts val="0"/>
                        </a:spcAft>
                        <a:buClr>
                          <a:schemeClr val="lt1"/>
                        </a:buClr>
                        <a:buSzPts val="1100"/>
                        <a:buFont typeface="Arial"/>
                        <a:buNone/>
                      </a:pPr>
                      <a:r>
                        <a:rPr lang="en" sz="1100" u="none" cap="none" strike="noStrike">
                          <a:solidFill>
                            <a:schemeClr val="lt1"/>
                          </a:solidFill>
                        </a:rPr>
                        <a:t>Well differentiated</a:t>
                      </a:r>
                      <a:endParaRPr sz="1400"/>
                    </a:p>
                    <a:p>
                      <a:pPr indent="0" lvl="0" marL="0" marR="0" rtl="0" algn="ctr">
                        <a:spcBef>
                          <a:spcPts val="0"/>
                        </a:spcBef>
                        <a:spcAft>
                          <a:spcPts val="0"/>
                        </a:spcAft>
                        <a:buNone/>
                      </a:pPr>
                      <a:r>
                        <a:t/>
                      </a:r>
                      <a:endParaRPr sz="1100" u="none" cap="none" strike="noStrike">
                        <a:solidFill>
                          <a:schemeClr val="lt1"/>
                        </a:solidFill>
                      </a:endParaRPr>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High</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&gt;20</a:t>
                      </a:r>
                      <a:endParaRPr sz="1400"/>
                    </a:p>
                  </a:txBody>
                  <a:tcPr marT="34275" marB="34275" marR="68600" marL="68600"/>
                </a:tc>
              </a:tr>
              <a:tr h="394075">
                <a:tc>
                  <a:txBody>
                    <a:bodyPr/>
                    <a:lstStyle/>
                    <a:p>
                      <a:pPr indent="0" lvl="0" marL="0" marR="0" rtl="0" algn="ctr">
                        <a:spcBef>
                          <a:spcPts val="0"/>
                        </a:spcBef>
                        <a:spcAft>
                          <a:spcPts val="0"/>
                        </a:spcAft>
                        <a:buNone/>
                      </a:pPr>
                      <a:r>
                        <a:rPr lang="en" sz="1100" u="none" cap="none" strike="noStrike">
                          <a:solidFill>
                            <a:schemeClr val="lt1"/>
                          </a:solidFill>
                        </a:rPr>
                        <a:t>NEC, small cell type</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Poorly differentiated</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High</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&gt;20</a:t>
                      </a:r>
                      <a:endParaRPr sz="1400"/>
                    </a:p>
                  </a:txBody>
                  <a:tcPr marT="34275" marB="34275" marR="68600" marL="68600"/>
                </a:tc>
              </a:tr>
              <a:tr h="394075">
                <a:tc>
                  <a:txBody>
                    <a:bodyPr/>
                    <a:lstStyle/>
                    <a:p>
                      <a:pPr indent="0" lvl="0" marL="0" marR="0" rtl="0" algn="ctr">
                        <a:spcBef>
                          <a:spcPts val="0"/>
                        </a:spcBef>
                        <a:spcAft>
                          <a:spcPts val="0"/>
                        </a:spcAft>
                        <a:buNone/>
                      </a:pPr>
                      <a:r>
                        <a:rPr lang="en" sz="1100" u="none" cap="none" strike="noStrike">
                          <a:solidFill>
                            <a:schemeClr val="lt1"/>
                          </a:solidFill>
                        </a:rPr>
                        <a:t>NEC, large cell type</a:t>
                      </a:r>
                      <a:endParaRPr sz="1400"/>
                    </a:p>
                  </a:txBody>
                  <a:tcPr marT="34275" marB="34275" marR="68600" marL="68600"/>
                </a:tc>
                <a:tc>
                  <a:txBody>
                    <a:bodyPr/>
                    <a:lstStyle/>
                    <a:p>
                      <a:pPr indent="0" lvl="0" marL="0" marR="0" rtl="0" algn="ctr">
                        <a:lnSpc>
                          <a:spcPct val="100000"/>
                        </a:lnSpc>
                        <a:spcBef>
                          <a:spcPts val="0"/>
                        </a:spcBef>
                        <a:spcAft>
                          <a:spcPts val="0"/>
                        </a:spcAft>
                        <a:buClr>
                          <a:schemeClr val="lt1"/>
                        </a:buClr>
                        <a:buSzPts val="1100"/>
                        <a:buFont typeface="Arial"/>
                        <a:buNone/>
                      </a:pPr>
                      <a:r>
                        <a:rPr lang="en" sz="1100" u="none" cap="none" strike="noStrike">
                          <a:solidFill>
                            <a:schemeClr val="lt1"/>
                          </a:solidFill>
                        </a:rPr>
                        <a:t>Poorly differentiated</a:t>
                      </a:r>
                      <a:endParaRPr sz="1400"/>
                    </a:p>
                    <a:p>
                      <a:pPr indent="0" lvl="0" marL="0" marR="0" rtl="0" algn="ctr">
                        <a:spcBef>
                          <a:spcPts val="0"/>
                        </a:spcBef>
                        <a:spcAft>
                          <a:spcPts val="0"/>
                        </a:spcAft>
                        <a:buNone/>
                      </a:pPr>
                      <a:r>
                        <a:t/>
                      </a:r>
                      <a:endParaRPr sz="1100" u="none" cap="none" strike="noStrike">
                        <a:solidFill>
                          <a:schemeClr val="lt1"/>
                        </a:solidFill>
                      </a:endParaRPr>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High</a:t>
                      </a:r>
                      <a:endParaRPr sz="1400"/>
                    </a:p>
                  </a:txBody>
                  <a:tcPr marT="34275" marB="34275" marR="68600" marL="68600"/>
                </a:tc>
                <a:tc>
                  <a:txBody>
                    <a:bodyPr/>
                    <a:lstStyle/>
                    <a:p>
                      <a:pPr indent="0" lvl="0" marL="0" marR="0" rtl="0" algn="ctr">
                        <a:spcBef>
                          <a:spcPts val="0"/>
                        </a:spcBef>
                        <a:spcAft>
                          <a:spcPts val="0"/>
                        </a:spcAft>
                        <a:buNone/>
                      </a:pPr>
                      <a:r>
                        <a:rPr lang="en" sz="1100" u="none" cap="none" strike="noStrike">
                          <a:solidFill>
                            <a:schemeClr val="lt1"/>
                          </a:solidFill>
                        </a:rPr>
                        <a:t>&gt;20</a:t>
                      </a:r>
                      <a:endParaRPr sz="1400"/>
                    </a:p>
                  </a:txBody>
                  <a:tcPr marT="34275" marB="34275" marR="68600" marL="68600"/>
                </a:tc>
              </a:tr>
            </a:tbl>
          </a:graphicData>
        </a:graphic>
      </p:graphicFrame>
      <p:sp>
        <p:nvSpPr>
          <p:cNvPr id="1759" name="Google Shape;1759;p291"/>
          <p:cNvSpPr txBox="1"/>
          <p:nvPr>
            <p:ph type="title"/>
          </p:nvPr>
        </p:nvSpPr>
        <p:spPr>
          <a:xfrm>
            <a:off x="1485096" y="207551"/>
            <a:ext cx="6173700" cy="8565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2400"/>
              <a:buFont typeface="Arial"/>
              <a:buNone/>
            </a:pPr>
            <a:r>
              <a:rPr lang="en"/>
              <a:t>WHO CLASSIFICATION 2017-2019</a:t>
            </a:r>
            <a:endParaRPr/>
          </a:p>
        </p:txBody>
      </p:sp>
      <p:sp>
        <p:nvSpPr>
          <p:cNvPr id="1760" name="Google Shape;1760;p291"/>
          <p:cNvSpPr txBox="1"/>
          <p:nvPr/>
        </p:nvSpPr>
        <p:spPr>
          <a:xfrm>
            <a:off x="1177769" y="3780542"/>
            <a:ext cx="6349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rgbClr val="000000"/>
                </a:solidFill>
                <a:latin typeface="Arial"/>
                <a:ea typeface="Arial"/>
                <a:cs typeface="Arial"/>
                <a:sym typeface="Arial"/>
              </a:rPr>
              <a:t>Grade is determined by Ki-67</a:t>
            </a:r>
            <a:endParaRPr/>
          </a:p>
          <a:p>
            <a:pPr indent="0" lvl="0" marL="0" marR="0" rtl="0" algn="ctr">
              <a:spcBef>
                <a:spcPts val="0"/>
              </a:spcBef>
              <a:spcAft>
                <a:spcPts val="0"/>
              </a:spcAft>
              <a:buNone/>
            </a:pPr>
            <a:r>
              <a:rPr lang="en" sz="1800">
                <a:solidFill>
                  <a:srgbClr val="000000"/>
                </a:solidFill>
                <a:latin typeface="Arial"/>
                <a:ea typeface="Arial"/>
                <a:cs typeface="Arial"/>
                <a:sym typeface="Arial"/>
              </a:rPr>
              <a:t>Differentiation is by morphology</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4" name="Shape 1764"/>
        <p:cNvGrpSpPr/>
        <p:nvPr/>
      </p:nvGrpSpPr>
      <p:grpSpPr>
        <a:xfrm>
          <a:off x="0" y="0"/>
          <a:ext cx="0" cy="0"/>
          <a:chOff x="0" y="0"/>
          <a:chExt cx="0" cy="0"/>
        </a:xfrm>
      </p:grpSpPr>
      <p:grpSp>
        <p:nvGrpSpPr>
          <p:cNvPr id="1765" name="Google Shape;1765;p292"/>
          <p:cNvGrpSpPr/>
          <p:nvPr/>
        </p:nvGrpSpPr>
        <p:grpSpPr>
          <a:xfrm>
            <a:off x="3544149" y="2005334"/>
            <a:ext cx="807201" cy="808687"/>
            <a:chOff x="3957834" y="2211834"/>
            <a:chExt cx="766500" cy="794700"/>
          </a:xfrm>
        </p:grpSpPr>
        <p:sp>
          <p:nvSpPr>
            <p:cNvPr id="1766" name="Google Shape;1766;p292"/>
            <p:cNvSpPr/>
            <p:nvPr/>
          </p:nvSpPr>
          <p:spPr>
            <a:xfrm>
              <a:off x="3957834" y="2211834"/>
              <a:ext cx="766500" cy="7947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900">
                <a:solidFill>
                  <a:srgbClr val="000000"/>
                </a:solidFill>
                <a:latin typeface="Arial"/>
                <a:ea typeface="Arial"/>
                <a:cs typeface="Arial"/>
                <a:sym typeface="Arial"/>
              </a:endParaRPr>
            </a:p>
          </p:txBody>
        </p:sp>
        <p:sp>
          <p:nvSpPr>
            <p:cNvPr id="1767" name="Google Shape;1767;p292"/>
            <p:cNvSpPr txBox="1"/>
            <p:nvPr/>
          </p:nvSpPr>
          <p:spPr>
            <a:xfrm>
              <a:off x="4058439" y="2464423"/>
              <a:ext cx="662400" cy="31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500">
                  <a:solidFill>
                    <a:srgbClr val="000000"/>
                  </a:solidFill>
                  <a:latin typeface="Arial"/>
                  <a:ea typeface="Arial"/>
                  <a:cs typeface="Arial"/>
                  <a:sym typeface="Arial"/>
                </a:rPr>
                <a:t>SSTR</a:t>
              </a:r>
              <a:endParaRPr/>
            </a:p>
          </p:txBody>
        </p:sp>
      </p:grpSp>
      <p:grpSp>
        <p:nvGrpSpPr>
          <p:cNvPr id="1768" name="Google Shape;1768;p292"/>
          <p:cNvGrpSpPr/>
          <p:nvPr/>
        </p:nvGrpSpPr>
        <p:grpSpPr>
          <a:xfrm>
            <a:off x="4097390" y="2018127"/>
            <a:ext cx="1949879" cy="792925"/>
            <a:chOff x="4538875" y="2158299"/>
            <a:chExt cx="1666136" cy="709172"/>
          </a:xfrm>
        </p:grpSpPr>
        <p:sp>
          <p:nvSpPr>
            <p:cNvPr id="1769" name="Google Shape;1769;p292"/>
            <p:cNvSpPr/>
            <p:nvPr/>
          </p:nvSpPr>
          <p:spPr>
            <a:xfrm rot="10800000">
              <a:off x="4538875" y="2158299"/>
              <a:ext cx="1666136" cy="709172"/>
            </a:xfrm>
            <a:prstGeom prst="flowChartOnlineStorage">
              <a:avLst/>
            </a:prstGeom>
            <a:solidFill>
              <a:srgbClr val="3B97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70" name="Google Shape;1770;p292"/>
            <p:cNvSpPr txBox="1"/>
            <p:nvPr/>
          </p:nvSpPr>
          <p:spPr>
            <a:xfrm>
              <a:off x="4797523" y="2250309"/>
              <a:ext cx="1308300" cy="578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rgbClr val="000000"/>
                  </a:solidFill>
                  <a:latin typeface="Arial"/>
                  <a:ea typeface="Arial"/>
                  <a:cs typeface="Arial"/>
                  <a:sym typeface="Arial"/>
                </a:rPr>
                <a:t>Somatostatin</a:t>
              </a:r>
              <a:endParaRPr/>
            </a:p>
            <a:p>
              <a:pPr indent="0" lvl="0" marL="0" marR="0" rtl="0" algn="ctr">
                <a:spcBef>
                  <a:spcPts val="0"/>
                </a:spcBef>
                <a:spcAft>
                  <a:spcPts val="0"/>
                </a:spcAft>
                <a:buNone/>
              </a:pPr>
              <a:r>
                <a:rPr lang="en" sz="1800">
                  <a:solidFill>
                    <a:srgbClr val="000000"/>
                  </a:solidFill>
                  <a:latin typeface="Arial"/>
                  <a:ea typeface="Arial"/>
                  <a:cs typeface="Arial"/>
                  <a:sym typeface="Arial"/>
                </a:rPr>
                <a:t>analog</a:t>
              </a:r>
              <a:endParaRPr/>
            </a:p>
          </p:txBody>
        </p:sp>
      </p:grpSp>
      <p:grpSp>
        <p:nvGrpSpPr>
          <p:cNvPr id="1771" name="Google Shape;1771;p292"/>
          <p:cNvGrpSpPr/>
          <p:nvPr/>
        </p:nvGrpSpPr>
        <p:grpSpPr>
          <a:xfrm>
            <a:off x="6086936" y="1678273"/>
            <a:ext cx="1212075" cy="1008869"/>
            <a:chOff x="6095998" y="1672627"/>
            <a:chExt cx="1616100" cy="1346415"/>
          </a:xfrm>
        </p:grpSpPr>
        <p:sp>
          <p:nvSpPr>
            <p:cNvPr id="1772" name="Google Shape;1772;p292"/>
            <p:cNvSpPr/>
            <p:nvPr/>
          </p:nvSpPr>
          <p:spPr>
            <a:xfrm>
              <a:off x="6095998" y="2372842"/>
              <a:ext cx="1616100" cy="646200"/>
            </a:xfrm>
            <a:prstGeom prst="lef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73" name="Google Shape;1773;p292"/>
            <p:cNvSpPr txBox="1"/>
            <p:nvPr/>
          </p:nvSpPr>
          <p:spPr>
            <a:xfrm>
              <a:off x="6177218" y="1672627"/>
              <a:ext cx="1408800" cy="862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rgbClr val="000000"/>
                  </a:solidFill>
                  <a:latin typeface="Arial"/>
                  <a:ea typeface="Arial"/>
                  <a:cs typeface="Arial"/>
                  <a:sym typeface="Arial"/>
                </a:rPr>
                <a:t>Chelator</a:t>
              </a:r>
              <a:endParaRPr/>
            </a:p>
            <a:p>
              <a:pPr indent="0" lvl="0" marL="0" marR="0" rtl="0" algn="ctr">
                <a:spcBef>
                  <a:spcPts val="0"/>
                </a:spcBef>
                <a:spcAft>
                  <a:spcPts val="0"/>
                </a:spcAft>
                <a:buNone/>
              </a:pPr>
              <a:r>
                <a:rPr lang="en" sz="1800">
                  <a:solidFill>
                    <a:srgbClr val="000000"/>
                  </a:solidFill>
                  <a:latin typeface="Arial"/>
                  <a:ea typeface="Arial"/>
                  <a:cs typeface="Arial"/>
                  <a:sym typeface="Arial"/>
                </a:rPr>
                <a:t>“glue”</a:t>
              </a:r>
              <a:endParaRPr/>
            </a:p>
          </p:txBody>
        </p:sp>
      </p:grpSp>
      <p:grpSp>
        <p:nvGrpSpPr>
          <p:cNvPr id="1774" name="Google Shape;1774;p292"/>
          <p:cNvGrpSpPr/>
          <p:nvPr/>
        </p:nvGrpSpPr>
        <p:grpSpPr>
          <a:xfrm>
            <a:off x="7421623" y="1143749"/>
            <a:ext cx="1447132" cy="1984536"/>
            <a:chOff x="7343984" y="1066722"/>
            <a:chExt cx="1929509" cy="2648520"/>
          </a:xfrm>
        </p:grpSpPr>
        <p:sp>
          <p:nvSpPr>
            <p:cNvPr id="1775" name="Google Shape;1775;p292"/>
            <p:cNvSpPr/>
            <p:nvPr/>
          </p:nvSpPr>
          <p:spPr>
            <a:xfrm>
              <a:off x="7343984" y="1905000"/>
              <a:ext cx="1555308" cy="1810242"/>
            </a:xfrm>
            <a:prstGeom prst="irregularSeal1">
              <a:avLst/>
            </a:prstGeom>
            <a:solidFill>
              <a:srgbClr val="FF63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rgbClr val="000000"/>
                  </a:solidFill>
                  <a:latin typeface="Arial"/>
                  <a:ea typeface="Arial"/>
                  <a:cs typeface="Arial"/>
                  <a:sym typeface="Arial"/>
                </a:rPr>
                <a:t>Lu-177</a:t>
              </a:r>
              <a:endParaRPr/>
            </a:p>
          </p:txBody>
        </p:sp>
        <p:sp>
          <p:nvSpPr>
            <p:cNvPr id="1776" name="Google Shape;1776;p292"/>
            <p:cNvSpPr txBox="1"/>
            <p:nvPr/>
          </p:nvSpPr>
          <p:spPr>
            <a:xfrm>
              <a:off x="7368793" y="1066722"/>
              <a:ext cx="1904700" cy="862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rgbClr val="000000"/>
                  </a:solidFill>
                  <a:latin typeface="Arial"/>
                  <a:ea typeface="Arial"/>
                  <a:cs typeface="Arial"/>
                  <a:sym typeface="Arial"/>
                </a:rPr>
                <a:t>Therapeutic</a:t>
              </a:r>
              <a:endParaRPr/>
            </a:p>
            <a:p>
              <a:pPr indent="0" lvl="0" marL="0" marR="0" rtl="0" algn="l">
                <a:spcBef>
                  <a:spcPts val="0"/>
                </a:spcBef>
                <a:spcAft>
                  <a:spcPts val="0"/>
                </a:spcAft>
                <a:buNone/>
              </a:pPr>
              <a:r>
                <a:rPr lang="en" sz="1800">
                  <a:solidFill>
                    <a:srgbClr val="000000"/>
                  </a:solidFill>
                  <a:latin typeface="Arial"/>
                  <a:ea typeface="Arial"/>
                  <a:cs typeface="Arial"/>
                  <a:sym typeface="Arial"/>
                </a:rPr>
                <a:t>radionuclide</a:t>
              </a:r>
              <a:endParaRPr/>
            </a:p>
          </p:txBody>
        </p:sp>
      </p:grpSp>
      <p:sp>
        <p:nvSpPr>
          <p:cNvPr id="1777" name="Google Shape;1777;p292"/>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2400"/>
              <a:buFont typeface="Arial"/>
              <a:buNone/>
            </a:pPr>
            <a:r>
              <a:rPr lang="en"/>
              <a:t>PRRT – HOW DOES IT WORK…?</a:t>
            </a:r>
            <a:endParaRPr/>
          </a:p>
        </p:txBody>
      </p:sp>
      <p:sp>
        <p:nvSpPr>
          <p:cNvPr id="1778" name="Google Shape;1778;p292"/>
          <p:cNvSpPr txBox="1"/>
          <p:nvPr/>
        </p:nvSpPr>
        <p:spPr>
          <a:xfrm>
            <a:off x="3205909" y="1020420"/>
            <a:ext cx="4045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rgbClr val="000000"/>
                </a:solidFill>
                <a:latin typeface="Arial"/>
                <a:ea typeface="Arial"/>
                <a:cs typeface="Arial"/>
                <a:sym typeface="Arial"/>
              </a:rPr>
              <a:t>The components of PRRT…</a:t>
            </a:r>
            <a:endParaRPr/>
          </a:p>
        </p:txBody>
      </p:sp>
      <p:grpSp>
        <p:nvGrpSpPr>
          <p:cNvPr id="1779" name="Google Shape;1779;p292"/>
          <p:cNvGrpSpPr/>
          <p:nvPr/>
        </p:nvGrpSpPr>
        <p:grpSpPr>
          <a:xfrm>
            <a:off x="930777" y="1440573"/>
            <a:ext cx="2259710" cy="2216114"/>
            <a:chOff x="2909668" y="2087380"/>
            <a:chExt cx="3920384" cy="3925799"/>
          </a:xfrm>
        </p:grpSpPr>
        <p:sp>
          <p:nvSpPr>
            <p:cNvPr id="1780" name="Google Shape;1780;p292"/>
            <p:cNvSpPr/>
            <p:nvPr/>
          </p:nvSpPr>
          <p:spPr>
            <a:xfrm>
              <a:off x="3233057" y="2405743"/>
              <a:ext cx="3287400" cy="3287400"/>
            </a:xfrm>
            <a:prstGeom prst="ellipse">
              <a:avLst/>
            </a:prstGeom>
            <a:solidFill>
              <a:srgbClr val="B48BD2"/>
            </a:solidFill>
            <a:ln cap="flat" cmpd="sng" w="57150">
              <a:solidFill>
                <a:srgbClr val="0075A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52CAFF"/>
                </a:solidFill>
                <a:latin typeface="Arial"/>
                <a:ea typeface="Arial"/>
                <a:cs typeface="Arial"/>
                <a:sym typeface="Arial"/>
              </a:endParaRPr>
            </a:p>
          </p:txBody>
        </p:sp>
        <p:sp>
          <p:nvSpPr>
            <p:cNvPr id="1781" name="Google Shape;1781;p292"/>
            <p:cNvSpPr/>
            <p:nvPr/>
          </p:nvSpPr>
          <p:spPr>
            <a:xfrm rot="-2516827">
              <a:off x="6066783" y="2688873"/>
              <a:ext cx="318650" cy="307813"/>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82" name="Google Shape;1782;p292"/>
            <p:cNvSpPr/>
            <p:nvPr/>
          </p:nvSpPr>
          <p:spPr>
            <a:xfrm rot="-1130666">
              <a:off x="6470214" y="3354863"/>
              <a:ext cx="318576" cy="307857"/>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83" name="Google Shape;1783;p292"/>
            <p:cNvSpPr/>
            <p:nvPr/>
          </p:nvSpPr>
          <p:spPr>
            <a:xfrm rot="1068254">
              <a:off x="6466046" y="4425126"/>
              <a:ext cx="318872" cy="307866"/>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84" name="Google Shape;1784;p292"/>
            <p:cNvSpPr/>
            <p:nvPr/>
          </p:nvSpPr>
          <p:spPr>
            <a:xfrm rot="2986389">
              <a:off x="5964543" y="5210889"/>
              <a:ext cx="318667" cy="308026"/>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85" name="Google Shape;1785;p292"/>
            <p:cNvSpPr/>
            <p:nvPr/>
          </p:nvSpPr>
          <p:spPr>
            <a:xfrm rot="4361462">
              <a:off x="5216288" y="5648026"/>
              <a:ext cx="318629" cy="307909"/>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86" name="Google Shape;1786;p292"/>
            <p:cNvSpPr/>
            <p:nvPr/>
          </p:nvSpPr>
          <p:spPr>
            <a:xfrm rot="6202951">
              <a:off x="4292896" y="5668481"/>
              <a:ext cx="318858" cy="307796"/>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87" name="Google Shape;1787;p292"/>
            <p:cNvSpPr/>
            <p:nvPr/>
          </p:nvSpPr>
          <p:spPr>
            <a:xfrm rot="8132042">
              <a:off x="3442372" y="5159887"/>
              <a:ext cx="318636" cy="307816"/>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88" name="Google Shape;1788;p292"/>
            <p:cNvSpPr/>
            <p:nvPr/>
          </p:nvSpPr>
          <p:spPr>
            <a:xfrm rot="9768603">
              <a:off x="2983692" y="4437472"/>
              <a:ext cx="318738" cy="307732"/>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89" name="Google Shape;1789;p292"/>
            <p:cNvSpPr/>
            <p:nvPr/>
          </p:nvSpPr>
          <p:spPr>
            <a:xfrm rot="-10168980">
              <a:off x="2935190" y="3543056"/>
              <a:ext cx="318857" cy="307909"/>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90" name="Google Shape;1790;p292"/>
            <p:cNvSpPr/>
            <p:nvPr/>
          </p:nvSpPr>
          <p:spPr>
            <a:xfrm rot="-8191530">
              <a:off x="3364136" y="2657563"/>
              <a:ext cx="318735" cy="307915"/>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91" name="Google Shape;1791;p292"/>
            <p:cNvSpPr/>
            <p:nvPr/>
          </p:nvSpPr>
          <p:spPr>
            <a:xfrm rot="-6216286">
              <a:off x="4292755" y="2124623"/>
              <a:ext cx="318846" cy="307714"/>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92" name="Google Shape;1792;p292"/>
            <p:cNvSpPr/>
            <p:nvPr/>
          </p:nvSpPr>
          <p:spPr>
            <a:xfrm rot="-4218158">
              <a:off x="5313493" y="2179013"/>
              <a:ext cx="318645" cy="307829"/>
            </a:xfrm>
            <a:prstGeom prst="flowChartDelay">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793" name="Google Shape;1793;p292"/>
            <p:cNvSpPr/>
            <p:nvPr/>
          </p:nvSpPr>
          <p:spPr>
            <a:xfrm>
              <a:off x="3875487" y="3690007"/>
              <a:ext cx="1820100" cy="697500"/>
            </a:xfrm>
            <a:prstGeom prst="ellipse">
              <a:avLst/>
            </a:prstGeom>
            <a:solidFill>
              <a:srgbClr val="00418A"/>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200">
                  <a:solidFill>
                    <a:srgbClr val="C5EDFF"/>
                  </a:solidFill>
                  <a:latin typeface="Arial"/>
                  <a:ea typeface="Arial"/>
                  <a:cs typeface="Arial"/>
                  <a:sym typeface="Arial"/>
                </a:rPr>
                <a:t>Nucleus</a:t>
              </a:r>
              <a:endParaRPr/>
            </a:p>
          </p:txBody>
        </p:sp>
        <p:sp>
          <p:nvSpPr>
            <p:cNvPr id="1794" name="Google Shape;1794;p292"/>
            <p:cNvSpPr txBox="1"/>
            <p:nvPr/>
          </p:nvSpPr>
          <p:spPr>
            <a:xfrm>
              <a:off x="3659391" y="2919146"/>
              <a:ext cx="2514600" cy="81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400">
                  <a:solidFill>
                    <a:srgbClr val="0075A6"/>
                  </a:solidFill>
                  <a:latin typeface="Arial"/>
                  <a:ea typeface="Arial"/>
                  <a:cs typeface="Arial"/>
                  <a:sym typeface="Arial"/>
                </a:rPr>
                <a:t>NET Cell</a:t>
              </a:r>
              <a:endParaRPr/>
            </a:p>
          </p:txBody>
        </p:sp>
      </p:grpSp>
      <p:sp>
        <p:nvSpPr>
          <p:cNvPr id="1795" name="Google Shape;1795;p292"/>
          <p:cNvSpPr/>
          <p:nvPr/>
        </p:nvSpPr>
        <p:spPr>
          <a:xfrm>
            <a:off x="138830" y="1054158"/>
            <a:ext cx="1397400" cy="396000"/>
          </a:xfrm>
          <a:prstGeom prst="wedgeRoundRectCallout">
            <a:avLst>
              <a:gd fmla="val 66237" name="adj1"/>
              <a:gd fmla="val 54499" name="adj2"/>
              <a:gd fmla="val 16667" name="adj3"/>
            </a:avLst>
          </a:prstGeom>
          <a:solidFill>
            <a:srgbClr val="8BDC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350">
                <a:solidFill>
                  <a:srgbClr val="0075A6"/>
                </a:solidFill>
                <a:latin typeface="Arial"/>
                <a:ea typeface="Arial"/>
                <a:cs typeface="Arial"/>
                <a:sym typeface="Arial"/>
              </a:rPr>
              <a:t>Somatostatin receptor</a:t>
            </a:r>
            <a:endParaRPr/>
          </a:p>
        </p:txBody>
      </p:sp>
      <p:grpSp>
        <p:nvGrpSpPr>
          <p:cNvPr id="1796" name="Google Shape;1796;p292"/>
          <p:cNvGrpSpPr/>
          <p:nvPr/>
        </p:nvGrpSpPr>
        <p:grpSpPr>
          <a:xfrm>
            <a:off x="1049396" y="3218707"/>
            <a:ext cx="1745851" cy="1620875"/>
            <a:chOff x="1399194" y="4292443"/>
            <a:chExt cx="2327802" cy="2163186"/>
          </a:xfrm>
        </p:grpSpPr>
        <p:sp>
          <p:nvSpPr>
            <p:cNvPr id="1797" name="Google Shape;1797;p292"/>
            <p:cNvSpPr txBox="1"/>
            <p:nvPr/>
          </p:nvSpPr>
          <p:spPr>
            <a:xfrm>
              <a:off x="2218596" y="5900929"/>
              <a:ext cx="1508400" cy="55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100">
                  <a:solidFill>
                    <a:srgbClr val="FF6300"/>
                  </a:solidFill>
                  <a:latin typeface="Arial"/>
                  <a:ea typeface="Arial"/>
                  <a:cs typeface="Arial"/>
                  <a:sym typeface="Arial"/>
                </a:rPr>
                <a:t>Lu-177</a:t>
              </a:r>
              <a:endParaRPr/>
            </a:p>
          </p:txBody>
        </p:sp>
        <p:sp>
          <p:nvSpPr>
            <p:cNvPr id="1798" name="Google Shape;1798;p292"/>
            <p:cNvSpPr/>
            <p:nvPr/>
          </p:nvSpPr>
          <p:spPr>
            <a:xfrm flipH="1" rot="-10095318">
              <a:off x="2105389" y="4340460"/>
              <a:ext cx="535001" cy="614665"/>
            </a:xfrm>
            <a:prstGeom prst="blockArc">
              <a:avLst>
                <a:gd fmla="val 10800000" name="adj1"/>
                <a:gd fmla="val 0" name="adj2"/>
                <a:gd fmla="val 25000" name="adj3"/>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19">
                <a:solidFill>
                  <a:srgbClr val="000000"/>
                </a:solidFill>
                <a:latin typeface="Arial"/>
                <a:ea typeface="Arial"/>
                <a:cs typeface="Arial"/>
                <a:sym typeface="Arial"/>
              </a:endParaRPr>
            </a:p>
          </p:txBody>
        </p:sp>
        <p:sp>
          <p:nvSpPr>
            <p:cNvPr id="1799" name="Google Shape;1799;p292"/>
            <p:cNvSpPr/>
            <p:nvPr/>
          </p:nvSpPr>
          <p:spPr>
            <a:xfrm rot="759153">
              <a:off x="2155736" y="4896159"/>
              <a:ext cx="180790" cy="514127"/>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
          <p:nvSpPr>
            <p:cNvPr id="1800" name="Google Shape;1800;p292"/>
            <p:cNvSpPr/>
            <p:nvPr/>
          </p:nvSpPr>
          <p:spPr>
            <a:xfrm rot="2619639">
              <a:off x="1604844" y="5070456"/>
              <a:ext cx="1188901" cy="1071983"/>
            </a:xfrm>
            <a:prstGeom prst="star5">
              <a:avLst>
                <a:gd fmla="val 19098" name="adj"/>
                <a:gd fmla="val 105146" name="hf"/>
                <a:gd fmla="val 110557" name="vf"/>
              </a:avLst>
            </a:prstGeom>
            <a:solidFill>
              <a:srgbClr val="FF63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19">
                <a:solidFill>
                  <a:srgbClr val="000000"/>
                </a:solidFill>
                <a:latin typeface="Arial"/>
                <a:ea typeface="Arial"/>
                <a:cs typeface="Arial"/>
                <a:sym typeface="Arial"/>
              </a:endParaRPr>
            </a:p>
          </p:txBody>
        </p:sp>
      </p:grpSp>
      <p:sp>
        <p:nvSpPr>
          <p:cNvPr id="1801" name="Google Shape;1801;p292"/>
          <p:cNvSpPr txBox="1"/>
          <p:nvPr/>
        </p:nvSpPr>
        <p:spPr>
          <a:xfrm>
            <a:off x="3286486" y="3082750"/>
            <a:ext cx="4211400" cy="1708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400">
                <a:solidFill>
                  <a:srgbClr val="000000"/>
                </a:solidFill>
                <a:latin typeface="Arial"/>
                <a:ea typeface="Arial"/>
                <a:cs typeface="Arial"/>
                <a:sym typeface="Arial"/>
              </a:rPr>
              <a:t>PRRT – The Radionuclides</a:t>
            </a:r>
            <a:endParaRPr/>
          </a:p>
          <a:p>
            <a:pPr indent="0" lvl="0" marL="0" marR="0" rtl="0" algn="l">
              <a:spcBef>
                <a:spcPts val="0"/>
              </a:spcBef>
              <a:spcAft>
                <a:spcPts val="0"/>
              </a:spcAft>
              <a:buNone/>
            </a:pPr>
            <a:r>
              <a:rPr lang="en" sz="1800">
                <a:solidFill>
                  <a:srgbClr val="000000"/>
                </a:solidFill>
                <a:latin typeface="Arial"/>
                <a:ea typeface="Arial"/>
                <a:cs typeface="Arial"/>
                <a:sym typeface="Arial"/>
              </a:rPr>
              <a:t>Only one approved radionuclide in NET</a:t>
            </a:r>
            <a:endParaRPr/>
          </a:p>
          <a:p>
            <a:pPr indent="-257166" lvl="1" marL="600054" marR="0" rtl="0" algn="l">
              <a:spcBef>
                <a:spcPts val="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Lutetitium-177 (</a:t>
            </a:r>
            <a:r>
              <a:rPr b="0" baseline="30000" i="0" lang="en" sz="1500" u="none" cap="none" strike="noStrike">
                <a:solidFill>
                  <a:srgbClr val="000000"/>
                </a:solidFill>
                <a:latin typeface="Arial"/>
                <a:ea typeface="Arial"/>
                <a:cs typeface="Arial"/>
                <a:sym typeface="Arial"/>
              </a:rPr>
              <a:t>177</a:t>
            </a:r>
            <a:r>
              <a:rPr b="0" i="0" lang="en" sz="1500" u="none" cap="none" strike="noStrike">
                <a:solidFill>
                  <a:srgbClr val="000000"/>
                </a:solidFill>
                <a:latin typeface="Arial"/>
                <a:ea typeface="Arial"/>
                <a:cs typeface="Arial"/>
                <a:sym typeface="Arial"/>
              </a:rPr>
              <a:t>Lu)</a:t>
            </a:r>
            <a:endParaRPr/>
          </a:p>
          <a:p>
            <a:pPr indent="0" lvl="0" marL="0" marR="0" rtl="0" algn="l">
              <a:spcBef>
                <a:spcPts val="0"/>
              </a:spcBef>
              <a:spcAft>
                <a:spcPts val="0"/>
              </a:spcAft>
              <a:buNone/>
            </a:pPr>
            <a:r>
              <a:rPr lang="en" sz="1800">
                <a:solidFill>
                  <a:srgbClr val="000000"/>
                </a:solidFill>
                <a:latin typeface="Arial"/>
                <a:ea typeface="Arial"/>
                <a:cs typeface="Arial"/>
                <a:sym typeface="Arial"/>
              </a:rPr>
              <a:t>Alpha particle PRRT is on the horizon</a:t>
            </a:r>
            <a:endParaRPr/>
          </a:p>
          <a:p>
            <a:pPr indent="-257166" lvl="1" marL="600054" marR="0" rtl="0" algn="l">
              <a:spcBef>
                <a:spcPts val="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Actinium-225 (</a:t>
            </a:r>
            <a:r>
              <a:rPr b="0" baseline="30000" i="0" lang="en" sz="1500" u="none" cap="none" strike="noStrike">
                <a:solidFill>
                  <a:srgbClr val="000000"/>
                </a:solidFill>
                <a:latin typeface="Arial"/>
                <a:ea typeface="Arial"/>
                <a:cs typeface="Arial"/>
                <a:sym typeface="Arial"/>
              </a:rPr>
              <a:t>225</a:t>
            </a:r>
            <a:r>
              <a:rPr b="0" i="0" lang="en" sz="1500" u="none" cap="none" strike="noStrike">
                <a:solidFill>
                  <a:srgbClr val="000000"/>
                </a:solidFill>
                <a:latin typeface="Arial"/>
                <a:ea typeface="Arial"/>
                <a:cs typeface="Arial"/>
                <a:sym typeface="Arial"/>
              </a:rPr>
              <a:t>Ac)</a:t>
            </a:r>
            <a:endParaRPr/>
          </a:p>
          <a:p>
            <a:pPr indent="-257166" lvl="1" marL="600054" marR="0" rtl="0" algn="l">
              <a:spcBef>
                <a:spcPts val="0"/>
              </a:spcBef>
              <a:spcAft>
                <a:spcPts val="0"/>
              </a:spcAft>
              <a:buClr>
                <a:srgbClr val="000000"/>
              </a:buClr>
              <a:buSzPts val="1500"/>
              <a:buFont typeface="Arial"/>
              <a:buChar char="•"/>
            </a:pPr>
            <a:r>
              <a:rPr b="0" i="0" lang="en" sz="1500" u="none" cap="none" strike="noStrike">
                <a:solidFill>
                  <a:srgbClr val="000000"/>
                </a:solidFill>
                <a:latin typeface="Arial"/>
                <a:ea typeface="Arial"/>
                <a:cs typeface="Arial"/>
                <a:sym typeface="Arial"/>
              </a:rPr>
              <a:t>Lead-212 (</a:t>
            </a:r>
            <a:r>
              <a:rPr b="0" baseline="30000" i="0" lang="en" sz="1500" u="none" cap="none" strike="noStrike">
                <a:solidFill>
                  <a:srgbClr val="000000"/>
                </a:solidFill>
                <a:latin typeface="Arial"/>
                <a:ea typeface="Arial"/>
                <a:cs typeface="Arial"/>
                <a:sym typeface="Arial"/>
              </a:rPr>
              <a:t>212</a:t>
            </a:r>
            <a:r>
              <a:rPr b="0" i="0" lang="en" sz="1500" u="none" cap="none" strike="noStrike">
                <a:solidFill>
                  <a:srgbClr val="000000"/>
                </a:solidFill>
                <a:latin typeface="Arial"/>
                <a:ea typeface="Arial"/>
                <a:cs typeface="Arial"/>
                <a:sym typeface="Arial"/>
              </a:rPr>
              <a:t>Pb)</a:t>
            </a:r>
            <a:endParaRPr/>
          </a:p>
        </p:txBody>
      </p:sp>
      <p:sp>
        <p:nvSpPr>
          <p:cNvPr id="1802" name="Google Shape;1802;p292"/>
          <p:cNvSpPr/>
          <p:nvPr/>
        </p:nvSpPr>
        <p:spPr>
          <a:xfrm rot="-6424945">
            <a:off x="1165317" y="2848638"/>
            <a:ext cx="1411459" cy="1113118"/>
          </a:xfrm>
          <a:prstGeom prst="lightningBolt">
            <a:avLst/>
          </a:prstGeom>
          <a:solidFill>
            <a:srgbClr val="FF00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293"/>
          <p:cNvSpPr txBox="1"/>
          <p:nvPr/>
        </p:nvSpPr>
        <p:spPr>
          <a:xfrm>
            <a:off x="1355925" y="948987"/>
            <a:ext cx="946500" cy="777600"/>
          </a:xfrm>
          <a:prstGeom prst="rect">
            <a:avLst/>
          </a:prstGeom>
          <a:solidFill>
            <a:schemeClr val="accent1"/>
          </a:solidFill>
          <a:ln>
            <a:noFill/>
          </a:ln>
        </p:spPr>
        <p:txBody>
          <a:bodyPr anchorCtr="0" anchor="ctr" bIns="31625" lIns="63300" spcFirstLastPara="1" rIns="63300" wrap="square" tIns="31625">
            <a:noAutofit/>
          </a:bodyPr>
          <a:lstStyle/>
          <a:p>
            <a:pPr indent="0" lvl="0" marL="0" marR="0" rtl="0" algn="ctr">
              <a:spcBef>
                <a:spcPts val="0"/>
              </a:spcBef>
              <a:spcAft>
                <a:spcPts val="0"/>
              </a:spcAft>
              <a:buNone/>
            </a:pPr>
            <a:r>
              <a:rPr lang="en" sz="1524">
                <a:solidFill>
                  <a:srgbClr val="FFFFFF"/>
                </a:solidFill>
                <a:latin typeface="Arial"/>
                <a:ea typeface="Arial"/>
                <a:cs typeface="Arial"/>
                <a:sym typeface="Arial"/>
              </a:rPr>
              <a:t>Aim</a:t>
            </a:r>
            <a:endParaRPr/>
          </a:p>
        </p:txBody>
      </p:sp>
      <p:sp>
        <p:nvSpPr>
          <p:cNvPr id="1808" name="Google Shape;1808;p293"/>
          <p:cNvSpPr txBox="1"/>
          <p:nvPr/>
        </p:nvSpPr>
        <p:spPr>
          <a:xfrm>
            <a:off x="1355926" y="1888115"/>
            <a:ext cx="921900" cy="318600"/>
          </a:xfrm>
          <a:prstGeom prst="rect">
            <a:avLst/>
          </a:prstGeom>
          <a:solidFill>
            <a:schemeClr val="accent1"/>
          </a:solidFill>
          <a:ln>
            <a:noFill/>
          </a:ln>
        </p:spPr>
        <p:txBody>
          <a:bodyPr anchorCtr="0" anchor="t" bIns="31625" lIns="63300" spcFirstLastPara="1" rIns="63300" wrap="square" tIns="31625">
            <a:noAutofit/>
          </a:bodyPr>
          <a:lstStyle/>
          <a:p>
            <a:pPr indent="0" lvl="0" marL="0" marR="0" rtl="0" algn="ctr">
              <a:spcBef>
                <a:spcPts val="0"/>
              </a:spcBef>
              <a:spcAft>
                <a:spcPts val="0"/>
              </a:spcAft>
              <a:buNone/>
            </a:pPr>
            <a:r>
              <a:rPr lang="en" sz="1524">
                <a:solidFill>
                  <a:srgbClr val="FFFFFF"/>
                </a:solidFill>
                <a:latin typeface="Arial"/>
                <a:ea typeface="Arial"/>
                <a:cs typeface="Arial"/>
                <a:sym typeface="Arial"/>
              </a:rPr>
              <a:t>Design</a:t>
            </a:r>
            <a:endParaRPr/>
          </a:p>
        </p:txBody>
      </p:sp>
      <p:sp>
        <p:nvSpPr>
          <p:cNvPr id="1809" name="Google Shape;1809;p293"/>
          <p:cNvSpPr txBox="1"/>
          <p:nvPr/>
        </p:nvSpPr>
        <p:spPr>
          <a:xfrm>
            <a:off x="2377748" y="1888115"/>
            <a:ext cx="5535000" cy="318600"/>
          </a:xfrm>
          <a:prstGeom prst="rect">
            <a:avLst/>
          </a:prstGeom>
          <a:solidFill>
            <a:schemeClr val="accent1"/>
          </a:solidFill>
          <a:ln>
            <a:noFill/>
          </a:ln>
        </p:spPr>
        <p:txBody>
          <a:bodyPr anchorCtr="0" anchor="t" bIns="31625" lIns="63300" spcFirstLastPara="1" rIns="63300" wrap="square" tIns="31625">
            <a:noAutofit/>
          </a:bodyPr>
          <a:lstStyle/>
          <a:p>
            <a:pPr indent="0" lvl="0" marL="0" marR="0" rtl="0" algn="l">
              <a:spcBef>
                <a:spcPts val="0"/>
              </a:spcBef>
              <a:spcAft>
                <a:spcPts val="0"/>
              </a:spcAft>
              <a:buNone/>
            </a:pPr>
            <a:r>
              <a:rPr lang="en" sz="1177">
                <a:solidFill>
                  <a:srgbClr val="FFFFFF"/>
                </a:solidFill>
                <a:latin typeface="Arial"/>
                <a:ea typeface="Arial"/>
                <a:cs typeface="Arial"/>
                <a:sym typeface="Arial"/>
              </a:rPr>
              <a:t>International, multicenter, randomized, comparator-controlled, parallel-group</a:t>
            </a:r>
            <a:endParaRPr/>
          </a:p>
        </p:txBody>
      </p:sp>
      <p:sp>
        <p:nvSpPr>
          <p:cNvPr id="1810" name="Google Shape;1810;p293"/>
          <p:cNvSpPr txBox="1"/>
          <p:nvPr/>
        </p:nvSpPr>
        <p:spPr>
          <a:xfrm>
            <a:off x="2377748" y="948987"/>
            <a:ext cx="5535000" cy="777600"/>
          </a:xfrm>
          <a:prstGeom prst="rect">
            <a:avLst/>
          </a:prstGeom>
          <a:solidFill>
            <a:schemeClr val="accent1"/>
          </a:solidFill>
          <a:ln>
            <a:noFill/>
          </a:ln>
        </p:spPr>
        <p:txBody>
          <a:bodyPr anchorCtr="0" anchor="t" bIns="31625" lIns="63300" spcFirstLastPara="1" rIns="63300" wrap="square" tIns="31625">
            <a:noAutofit/>
          </a:bodyPr>
          <a:lstStyle/>
          <a:p>
            <a:pPr indent="0" lvl="0" marL="0" marR="0" rtl="0" algn="l">
              <a:spcBef>
                <a:spcPts val="0"/>
              </a:spcBef>
              <a:spcAft>
                <a:spcPts val="0"/>
              </a:spcAft>
              <a:buNone/>
            </a:pPr>
            <a:r>
              <a:rPr lang="en" sz="1177">
                <a:solidFill>
                  <a:srgbClr val="FFFFFF"/>
                </a:solidFill>
                <a:latin typeface="Arial"/>
                <a:ea typeface="Arial"/>
                <a:cs typeface="Arial"/>
                <a:sym typeface="Arial"/>
              </a:rPr>
              <a:t>Evaluate the efficacy and safety of </a:t>
            </a:r>
            <a:r>
              <a:rPr baseline="30000" lang="en" sz="1177">
                <a:solidFill>
                  <a:srgbClr val="FFFFFF"/>
                </a:solidFill>
                <a:latin typeface="Arial"/>
                <a:ea typeface="Arial"/>
                <a:cs typeface="Arial"/>
                <a:sym typeface="Arial"/>
              </a:rPr>
              <a:t>177</a:t>
            </a:r>
            <a:r>
              <a:rPr lang="en" sz="1177">
                <a:solidFill>
                  <a:srgbClr val="FFFFFF"/>
                </a:solidFill>
                <a:latin typeface="Arial"/>
                <a:ea typeface="Arial"/>
                <a:cs typeface="Arial"/>
                <a:sym typeface="Arial"/>
              </a:rPr>
              <a:t>Lu-Dotatate + SSAs compared to Octreotide LAR 60mg (off-label use)</a:t>
            </a:r>
            <a:r>
              <a:rPr baseline="30000" lang="en" sz="1177">
                <a:solidFill>
                  <a:srgbClr val="FFFFFF"/>
                </a:solidFill>
                <a:latin typeface="Arial"/>
                <a:ea typeface="Arial"/>
                <a:cs typeface="Arial"/>
                <a:sym typeface="Arial"/>
              </a:rPr>
              <a:t>1</a:t>
            </a:r>
            <a:r>
              <a:rPr lang="en" sz="1177">
                <a:solidFill>
                  <a:srgbClr val="FFFFFF"/>
                </a:solidFill>
                <a:latin typeface="Arial"/>
                <a:ea typeface="Arial"/>
                <a:cs typeface="Arial"/>
                <a:sym typeface="Arial"/>
              </a:rPr>
              <a:t> in patients with inoperable, somatostatin receptor positive, midgut NET, progressive under Octreotide LAR 30mg (label use) </a:t>
            </a:r>
            <a:endParaRPr/>
          </a:p>
        </p:txBody>
      </p:sp>
      <p:sp>
        <p:nvSpPr>
          <p:cNvPr id="1811" name="Google Shape;1811;p293"/>
          <p:cNvSpPr txBox="1"/>
          <p:nvPr/>
        </p:nvSpPr>
        <p:spPr>
          <a:xfrm>
            <a:off x="2428317" y="3337931"/>
            <a:ext cx="666300" cy="442800"/>
          </a:xfrm>
          <a:prstGeom prst="rect">
            <a:avLst/>
          </a:prstGeom>
          <a:solidFill>
            <a:schemeClr val="accent1"/>
          </a:solidFill>
          <a:ln>
            <a:noFill/>
          </a:ln>
        </p:spPr>
        <p:txBody>
          <a:bodyPr anchorCtr="0" anchor="ctr" bIns="31625" lIns="63300" spcFirstLastPara="1" rIns="63300" wrap="square" tIns="31625">
            <a:noAutofit/>
          </a:bodyPr>
          <a:lstStyle/>
          <a:p>
            <a:pPr indent="0" lvl="0" marL="0" marR="0" rtl="0" algn="ctr">
              <a:spcBef>
                <a:spcPts val="0"/>
              </a:spcBef>
              <a:spcAft>
                <a:spcPts val="0"/>
              </a:spcAft>
              <a:buNone/>
            </a:pPr>
            <a:r>
              <a:rPr lang="en" sz="1247">
                <a:solidFill>
                  <a:srgbClr val="FFFFFF"/>
                </a:solidFill>
                <a:latin typeface="Arial"/>
                <a:ea typeface="Arial"/>
                <a:cs typeface="Arial"/>
                <a:sym typeface="Arial"/>
              </a:rPr>
              <a:t>n = 115</a:t>
            </a:r>
            <a:endParaRPr/>
          </a:p>
        </p:txBody>
      </p:sp>
      <p:sp>
        <p:nvSpPr>
          <p:cNvPr id="1812" name="Google Shape;1812;p293"/>
          <p:cNvSpPr txBox="1"/>
          <p:nvPr/>
        </p:nvSpPr>
        <p:spPr>
          <a:xfrm>
            <a:off x="3125925" y="3029912"/>
            <a:ext cx="625500" cy="234000"/>
          </a:xfrm>
          <a:prstGeom prst="rect">
            <a:avLst/>
          </a:prstGeom>
          <a:noFill/>
          <a:ln>
            <a:noFill/>
          </a:ln>
        </p:spPr>
        <p:txBody>
          <a:bodyPr anchorCtr="0" anchor="t" bIns="31625" lIns="63300" spcFirstLastPara="1" rIns="63300" wrap="square" tIns="31625">
            <a:noAutofit/>
          </a:bodyPr>
          <a:lstStyle/>
          <a:p>
            <a:pPr indent="0" lvl="0" marL="0" marR="0" rtl="0" algn="l">
              <a:spcBef>
                <a:spcPts val="0"/>
              </a:spcBef>
              <a:spcAft>
                <a:spcPts val="0"/>
              </a:spcAft>
              <a:buNone/>
            </a:pPr>
            <a:r>
              <a:rPr lang="en" sz="831">
                <a:solidFill>
                  <a:srgbClr val="53565A"/>
                </a:solidFill>
                <a:latin typeface="Arial"/>
                <a:ea typeface="Arial"/>
                <a:cs typeface="Arial"/>
                <a:sym typeface="Arial"/>
              </a:rPr>
              <a:t>Dose 1</a:t>
            </a:r>
            <a:endParaRPr/>
          </a:p>
        </p:txBody>
      </p:sp>
      <p:sp>
        <p:nvSpPr>
          <p:cNvPr id="1813" name="Google Shape;1813;p293"/>
          <p:cNvSpPr txBox="1"/>
          <p:nvPr/>
        </p:nvSpPr>
        <p:spPr>
          <a:xfrm>
            <a:off x="2428317" y="4035360"/>
            <a:ext cx="666300" cy="446100"/>
          </a:xfrm>
          <a:prstGeom prst="rect">
            <a:avLst/>
          </a:prstGeom>
          <a:solidFill>
            <a:srgbClr val="E6E6E6"/>
          </a:solidFill>
          <a:ln>
            <a:noFill/>
          </a:ln>
        </p:spPr>
        <p:txBody>
          <a:bodyPr anchorCtr="0" anchor="ctr" bIns="31625" lIns="63300" spcFirstLastPara="1" rIns="63300" wrap="square" tIns="31625">
            <a:noAutofit/>
          </a:bodyPr>
          <a:lstStyle/>
          <a:p>
            <a:pPr indent="0" lvl="0" marL="0" marR="0" rtl="0" algn="ctr">
              <a:spcBef>
                <a:spcPts val="0"/>
              </a:spcBef>
              <a:spcAft>
                <a:spcPts val="0"/>
              </a:spcAft>
              <a:buNone/>
            </a:pPr>
            <a:r>
              <a:rPr lang="en" sz="1247">
                <a:solidFill>
                  <a:srgbClr val="000000"/>
                </a:solidFill>
                <a:latin typeface="Arial"/>
                <a:ea typeface="Arial"/>
                <a:cs typeface="Arial"/>
                <a:sym typeface="Arial"/>
              </a:rPr>
              <a:t>n = 115</a:t>
            </a:r>
            <a:endParaRPr/>
          </a:p>
        </p:txBody>
      </p:sp>
      <p:grpSp>
        <p:nvGrpSpPr>
          <p:cNvPr id="1814" name="Google Shape;1814;p293"/>
          <p:cNvGrpSpPr/>
          <p:nvPr/>
        </p:nvGrpSpPr>
        <p:grpSpPr>
          <a:xfrm>
            <a:off x="1829183" y="2554655"/>
            <a:ext cx="5583458" cy="644245"/>
            <a:chOff x="0" y="0"/>
            <a:chExt cx="2147483647" cy="2147483647"/>
          </a:xfrm>
        </p:grpSpPr>
        <p:sp>
          <p:nvSpPr>
            <p:cNvPr id="1815" name="Google Shape;1815;p293"/>
            <p:cNvSpPr txBox="1"/>
            <p:nvPr/>
          </p:nvSpPr>
          <p:spPr>
            <a:xfrm>
              <a:off x="0" y="0"/>
              <a:ext cx="2147483647" cy="1457085564"/>
            </a:xfrm>
            <a:prstGeom prst="rect">
              <a:avLst/>
            </a:prstGeom>
            <a:solidFill>
              <a:schemeClr val="lt1"/>
            </a:solidFill>
            <a:ln>
              <a:noFill/>
            </a:ln>
          </p:spPr>
          <p:txBody>
            <a:bodyPr anchorCtr="0" anchor="t" bIns="31625" lIns="63300" spcFirstLastPara="1" rIns="63300" wrap="square" tIns="31625">
              <a:noAutofit/>
            </a:bodyPr>
            <a:lstStyle/>
            <a:p>
              <a:pPr indent="0" lvl="0" marL="0" marR="0" rtl="0" algn="l">
                <a:spcBef>
                  <a:spcPts val="0"/>
                </a:spcBef>
                <a:spcAft>
                  <a:spcPts val="0"/>
                </a:spcAft>
                <a:buNone/>
              </a:pPr>
              <a:r>
                <a:t/>
              </a:r>
              <a:endParaRPr sz="1662">
                <a:solidFill>
                  <a:srgbClr val="000000"/>
                </a:solidFill>
                <a:latin typeface="Times New Roman"/>
                <a:ea typeface="Times New Roman"/>
                <a:cs typeface="Times New Roman"/>
                <a:sym typeface="Times New Roman"/>
              </a:endParaRPr>
            </a:p>
          </p:txBody>
        </p:sp>
        <p:sp>
          <p:nvSpPr>
            <p:cNvPr id="1816" name="Google Shape;1816;p293"/>
            <p:cNvSpPr txBox="1"/>
            <p:nvPr/>
          </p:nvSpPr>
          <p:spPr>
            <a:xfrm>
              <a:off x="101134015" y="0"/>
              <a:ext cx="2046349449" cy="2147483647"/>
            </a:xfrm>
            <a:prstGeom prst="rect">
              <a:avLst/>
            </a:prstGeom>
            <a:noFill/>
            <a:ln>
              <a:noFill/>
            </a:ln>
          </p:spPr>
          <p:txBody>
            <a:bodyPr anchorCtr="0" anchor="t" bIns="31625" lIns="63300" spcFirstLastPara="1" rIns="63300" wrap="square" tIns="31625">
              <a:noAutofit/>
            </a:bodyPr>
            <a:lstStyle/>
            <a:p>
              <a:pPr indent="0" lvl="0" marL="0" marR="0" rtl="0" algn="ctr">
                <a:spcBef>
                  <a:spcPts val="0"/>
                </a:spcBef>
                <a:spcAft>
                  <a:spcPts val="0"/>
                </a:spcAft>
                <a:buNone/>
              </a:pPr>
              <a:r>
                <a:rPr b="1" lang="en" sz="1247">
                  <a:solidFill>
                    <a:srgbClr val="4F81BD"/>
                  </a:solidFill>
                  <a:latin typeface="Arial"/>
                  <a:ea typeface="Arial"/>
                  <a:cs typeface="Arial"/>
                  <a:sym typeface="Arial"/>
                </a:rPr>
                <a:t>Treatment and Assessments</a:t>
              </a:r>
              <a:endParaRPr/>
            </a:p>
            <a:p>
              <a:pPr indent="0" lvl="0" marL="0" marR="0" rtl="0" algn="ctr">
                <a:spcBef>
                  <a:spcPts val="0"/>
                </a:spcBef>
                <a:spcAft>
                  <a:spcPts val="0"/>
                </a:spcAft>
                <a:buNone/>
              </a:pPr>
              <a:r>
                <a:rPr lang="en" sz="1247">
                  <a:solidFill>
                    <a:srgbClr val="000000"/>
                  </a:solidFill>
                  <a:latin typeface="Arial"/>
                  <a:ea typeface="Arial"/>
                  <a:cs typeface="Arial"/>
                  <a:sym typeface="Arial"/>
                </a:rPr>
                <a:t>Progression free survival (RECIST criteria) every 12 weeks</a:t>
              </a:r>
              <a:endParaRPr/>
            </a:p>
            <a:p>
              <a:pPr indent="0" lvl="0" marL="0" marR="0" rtl="0" algn="l">
                <a:spcBef>
                  <a:spcPts val="0"/>
                </a:spcBef>
                <a:spcAft>
                  <a:spcPts val="0"/>
                </a:spcAft>
                <a:buNone/>
              </a:pPr>
              <a:r>
                <a:t/>
              </a:r>
              <a:endParaRPr sz="1108">
                <a:solidFill>
                  <a:srgbClr val="53565A"/>
                </a:solidFill>
                <a:latin typeface="Arial"/>
                <a:ea typeface="Arial"/>
                <a:cs typeface="Arial"/>
                <a:sym typeface="Arial"/>
              </a:endParaRPr>
            </a:p>
          </p:txBody>
        </p:sp>
      </p:grpSp>
      <p:sp>
        <p:nvSpPr>
          <p:cNvPr id="1817" name="Google Shape;1817;p293"/>
          <p:cNvSpPr/>
          <p:nvPr/>
        </p:nvSpPr>
        <p:spPr>
          <a:xfrm>
            <a:off x="7182896" y="3175249"/>
            <a:ext cx="729900" cy="1312500"/>
          </a:xfrm>
          <a:prstGeom prst="roundRect">
            <a:avLst>
              <a:gd fmla="val 16667" name="adj"/>
            </a:avLst>
          </a:prstGeom>
          <a:solidFill>
            <a:srgbClr val="A3ABB1"/>
          </a:solidFill>
          <a:ln>
            <a:noFill/>
          </a:ln>
        </p:spPr>
        <p:txBody>
          <a:bodyPr anchorCtr="0" anchor="ctr" bIns="31625" lIns="63300" spcFirstLastPara="1" rIns="63300" wrap="square" tIns="31625">
            <a:noAutofit/>
          </a:bodyPr>
          <a:lstStyle/>
          <a:p>
            <a:pPr indent="0" lvl="0" marL="0" marR="0" rtl="0" algn="ctr">
              <a:spcBef>
                <a:spcPts val="0"/>
              </a:spcBef>
              <a:spcAft>
                <a:spcPts val="0"/>
              </a:spcAft>
              <a:buNone/>
            </a:pPr>
            <a:r>
              <a:rPr lang="en" sz="1247">
                <a:solidFill>
                  <a:srgbClr val="53565A"/>
                </a:solidFill>
                <a:latin typeface="Arial"/>
                <a:ea typeface="Arial"/>
                <a:cs typeface="Arial"/>
                <a:sym typeface="Arial"/>
              </a:rPr>
              <a:t>5 Years follow up </a:t>
            </a:r>
            <a:endParaRPr/>
          </a:p>
        </p:txBody>
      </p:sp>
      <p:cxnSp>
        <p:nvCxnSpPr>
          <p:cNvPr id="1818" name="Google Shape;1818;p293"/>
          <p:cNvCxnSpPr/>
          <p:nvPr/>
        </p:nvCxnSpPr>
        <p:spPr>
          <a:xfrm flipH="1">
            <a:off x="3346575" y="3190626"/>
            <a:ext cx="2400" cy="142800"/>
          </a:xfrm>
          <a:prstGeom prst="straightConnector1">
            <a:avLst/>
          </a:prstGeom>
          <a:noFill/>
          <a:ln cap="flat" cmpd="sng" w="12700">
            <a:solidFill>
              <a:schemeClr val="dk1"/>
            </a:solidFill>
            <a:prstDash val="solid"/>
            <a:miter lim="8000"/>
            <a:headEnd len="sm" w="sm" type="none"/>
            <a:tailEnd len="lg" w="lg" type="stealth"/>
          </a:ln>
        </p:spPr>
      </p:cxnSp>
      <p:sp>
        <p:nvSpPr>
          <p:cNvPr id="1819" name="Google Shape;1819;p293"/>
          <p:cNvSpPr txBox="1"/>
          <p:nvPr/>
        </p:nvSpPr>
        <p:spPr>
          <a:xfrm>
            <a:off x="3501170" y="3038698"/>
            <a:ext cx="625500" cy="234000"/>
          </a:xfrm>
          <a:prstGeom prst="rect">
            <a:avLst/>
          </a:prstGeom>
          <a:noFill/>
          <a:ln>
            <a:noFill/>
          </a:ln>
        </p:spPr>
        <p:txBody>
          <a:bodyPr anchorCtr="0" anchor="t" bIns="31625" lIns="63300" spcFirstLastPara="1" rIns="63300" wrap="square" tIns="31625">
            <a:noAutofit/>
          </a:bodyPr>
          <a:lstStyle/>
          <a:p>
            <a:pPr indent="0" lvl="0" marL="0" marR="0" rtl="0" algn="l">
              <a:spcBef>
                <a:spcPts val="0"/>
              </a:spcBef>
              <a:spcAft>
                <a:spcPts val="0"/>
              </a:spcAft>
              <a:buNone/>
            </a:pPr>
            <a:r>
              <a:rPr lang="en" sz="831">
                <a:solidFill>
                  <a:srgbClr val="53565A"/>
                </a:solidFill>
                <a:latin typeface="Arial"/>
                <a:ea typeface="Arial"/>
                <a:cs typeface="Arial"/>
                <a:sym typeface="Arial"/>
              </a:rPr>
              <a:t>Dose 2</a:t>
            </a:r>
            <a:endParaRPr/>
          </a:p>
        </p:txBody>
      </p:sp>
      <p:cxnSp>
        <p:nvCxnSpPr>
          <p:cNvPr id="1820" name="Google Shape;1820;p293"/>
          <p:cNvCxnSpPr/>
          <p:nvPr/>
        </p:nvCxnSpPr>
        <p:spPr>
          <a:xfrm flipH="1">
            <a:off x="3717057" y="3198312"/>
            <a:ext cx="2400" cy="144000"/>
          </a:xfrm>
          <a:prstGeom prst="straightConnector1">
            <a:avLst/>
          </a:prstGeom>
          <a:noFill/>
          <a:ln cap="flat" cmpd="sng" w="12700">
            <a:solidFill>
              <a:schemeClr val="dk1"/>
            </a:solidFill>
            <a:prstDash val="solid"/>
            <a:miter lim="8000"/>
            <a:headEnd len="sm" w="sm" type="none"/>
            <a:tailEnd len="lg" w="lg" type="stealth"/>
          </a:ln>
        </p:spPr>
      </p:cxnSp>
      <p:sp>
        <p:nvSpPr>
          <p:cNvPr id="1821" name="Google Shape;1821;p293"/>
          <p:cNvSpPr txBox="1"/>
          <p:nvPr/>
        </p:nvSpPr>
        <p:spPr>
          <a:xfrm>
            <a:off x="3880858" y="3029912"/>
            <a:ext cx="688200" cy="234000"/>
          </a:xfrm>
          <a:prstGeom prst="rect">
            <a:avLst/>
          </a:prstGeom>
          <a:noFill/>
          <a:ln>
            <a:noFill/>
          </a:ln>
        </p:spPr>
        <p:txBody>
          <a:bodyPr anchorCtr="0" anchor="t" bIns="31625" lIns="63300" spcFirstLastPara="1" rIns="63300" wrap="square" tIns="31625">
            <a:noAutofit/>
          </a:bodyPr>
          <a:lstStyle/>
          <a:p>
            <a:pPr indent="0" lvl="0" marL="0" marR="0" rtl="0" algn="l">
              <a:spcBef>
                <a:spcPts val="0"/>
              </a:spcBef>
              <a:spcAft>
                <a:spcPts val="0"/>
              </a:spcAft>
              <a:buNone/>
            </a:pPr>
            <a:r>
              <a:rPr lang="en" sz="831">
                <a:solidFill>
                  <a:srgbClr val="53565A"/>
                </a:solidFill>
                <a:latin typeface="Arial"/>
                <a:ea typeface="Arial"/>
                <a:cs typeface="Arial"/>
                <a:sym typeface="Arial"/>
              </a:rPr>
              <a:t>Dose 3</a:t>
            </a:r>
            <a:endParaRPr/>
          </a:p>
        </p:txBody>
      </p:sp>
      <p:cxnSp>
        <p:nvCxnSpPr>
          <p:cNvPr id="1822" name="Google Shape;1822;p293"/>
          <p:cNvCxnSpPr/>
          <p:nvPr/>
        </p:nvCxnSpPr>
        <p:spPr>
          <a:xfrm flipH="1">
            <a:off x="4094538" y="3190626"/>
            <a:ext cx="2400" cy="142800"/>
          </a:xfrm>
          <a:prstGeom prst="straightConnector1">
            <a:avLst/>
          </a:prstGeom>
          <a:noFill/>
          <a:ln cap="flat" cmpd="sng" w="12700">
            <a:solidFill>
              <a:schemeClr val="dk1"/>
            </a:solidFill>
            <a:prstDash val="solid"/>
            <a:miter lim="8000"/>
            <a:headEnd len="sm" w="sm" type="none"/>
            <a:tailEnd len="lg" w="lg" type="stealth"/>
          </a:ln>
        </p:spPr>
      </p:cxnSp>
      <p:sp>
        <p:nvSpPr>
          <p:cNvPr id="1823" name="Google Shape;1823;p293"/>
          <p:cNvSpPr txBox="1"/>
          <p:nvPr/>
        </p:nvSpPr>
        <p:spPr>
          <a:xfrm>
            <a:off x="4289705" y="3029912"/>
            <a:ext cx="688200" cy="234000"/>
          </a:xfrm>
          <a:prstGeom prst="rect">
            <a:avLst/>
          </a:prstGeom>
          <a:noFill/>
          <a:ln>
            <a:noFill/>
          </a:ln>
        </p:spPr>
        <p:txBody>
          <a:bodyPr anchorCtr="0" anchor="t" bIns="31625" lIns="63300" spcFirstLastPara="1" rIns="63300" wrap="square" tIns="31625">
            <a:noAutofit/>
          </a:bodyPr>
          <a:lstStyle/>
          <a:p>
            <a:pPr indent="0" lvl="0" marL="0" marR="0" rtl="0" algn="l">
              <a:spcBef>
                <a:spcPts val="0"/>
              </a:spcBef>
              <a:spcAft>
                <a:spcPts val="0"/>
              </a:spcAft>
              <a:buNone/>
            </a:pPr>
            <a:r>
              <a:rPr lang="en" sz="831">
                <a:solidFill>
                  <a:srgbClr val="53565A"/>
                </a:solidFill>
                <a:latin typeface="Arial"/>
                <a:ea typeface="Arial"/>
                <a:cs typeface="Arial"/>
                <a:sym typeface="Arial"/>
              </a:rPr>
              <a:t>Dose 4</a:t>
            </a:r>
            <a:endParaRPr/>
          </a:p>
        </p:txBody>
      </p:sp>
      <p:cxnSp>
        <p:nvCxnSpPr>
          <p:cNvPr id="1824" name="Google Shape;1824;p293"/>
          <p:cNvCxnSpPr/>
          <p:nvPr/>
        </p:nvCxnSpPr>
        <p:spPr>
          <a:xfrm flipH="1">
            <a:off x="4497110" y="3190626"/>
            <a:ext cx="2400" cy="142800"/>
          </a:xfrm>
          <a:prstGeom prst="straightConnector1">
            <a:avLst/>
          </a:prstGeom>
          <a:noFill/>
          <a:ln cap="flat" cmpd="sng" w="12700">
            <a:solidFill>
              <a:schemeClr val="dk1"/>
            </a:solidFill>
            <a:prstDash val="solid"/>
            <a:miter lim="8000"/>
            <a:headEnd len="sm" w="sm" type="none"/>
            <a:tailEnd len="lg" w="lg" type="stealth"/>
          </a:ln>
        </p:spPr>
      </p:cxnSp>
      <p:sp>
        <p:nvSpPr>
          <p:cNvPr id="1825" name="Google Shape;1825;p293"/>
          <p:cNvSpPr txBox="1"/>
          <p:nvPr>
            <p:ph type="title"/>
          </p:nvPr>
        </p:nvSpPr>
        <p:spPr>
          <a:xfrm>
            <a:off x="1224903" y="259865"/>
            <a:ext cx="6231300" cy="369000"/>
          </a:xfrm>
          <a:prstGeom prst="rect">
            <a:avLst/>
          </a:prstGeom>
          <a:noFill/>
          <a:ln>
            <a:noFill/>
          </a:ln>
        </p:spPr>
        <p:txBody>
          <a:bodyPr anchorCtr="0" anchor="t" bIns="31625" lIns="63300" spcFirstLastPara="1" rIns="63300" wrap="square" tIns="31625">
            <a:noAutofit/>
          </a:bodyPr>
          <a:lstStyle/>
          <a:p>
            <a:pPr indent="0" lvl="0" marL="0" rtl="0" algn="l">
              <a:lnSpc>
                <a:spcPct val="90000"/>
              </a:lnSpc>
              <a:spcBef>
                <a:spcPts val="0"/>
              </a:spcBef>
              <a:spcAft>
                <a:spcPts val="0"/>
              </a:spcAft>
              <a:buClr>
                <a:srgbClr val="A1D862"/>
              </a:buClr>
              <a:buSzPts val="600"/>
              <a:buFont typeface="Arial"/>
              <a:buNone/>
            </a:pPr>
            <a:r>
              <a:rPr lang="en"/>
              <a:t>NETTER-1 -- STUDY  OBJECTIVES AND DESIGN</a:t>
            </a:r>
            <a:endParaRPr/>
          </a:p>
        </p:txBody>
      </p:sp>
      <p:sp>
        <p:nvSpPr>
          <p:cNvPr id="1826" name="Google Shape;1826;p293"/>
          <p:cNvSpPr txBox="1"/>
          <p:nvPr/>
        </p:nvSpPr>
        <p:spPr>
          <a:xfrm>
            <a:off x="4403105" y="4515967"/>
            <a:ext cx="22434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 sz="1050">
                <a:solidFill>
                  <a:srgbClr val="000000"/>
                </a:solidFill>
                <a:latin typeface="Arial"/>
                <a:ea typeface="Arial"/>
                <a:cs typeface="Arial"/>
                <a:sym typeface="Arial"/>
              </a:rPr>
              <a:t>1</a:t>
            </a:r>
            <a:r>
              <a:rPr lang="en" sz="1050">
                <a:solidFill>
                  <a:srgbClr val="000000"/>
                </a:solidFill>
                <a:latin typeface="Arial"/>
                <a:ea typeface="Arial"/>
                <a:cs typeface="Arial"/>
                <a:sym typeface="Arial"/>
              </a:rPr>
              <a:t>FDA and EMA recommendation</a:t>
            </a:r>
            <a:endParaRPr sz="1200">
              <a:solidFill>
                <a:srgbClr val="000000"/>
              </a:solidFill>
              <a:latin typeface="Arial"/>
              <a:ea typeface="Arial"/>
              <a:cs typeface="Arial"/>
              <a:sym typeface="Arial"/>
            </a:endParaRPr>
          </a:p>
        </p:txBody>
      </p:sp>
      <p:sp>
        <p:nvSpPr>
          <p:cNvPr id="1827" name="Google Shape;1827;p293"/>
          <p:cNvSpPr/>
          <p:nvPr/>
        </p:nvSpPr>
        <p:spPr>
          <a:xfrm>
            <a:off x="3139300" y="3123181"/>
            <a:ext cx="4024500" cy="866100"/>
          </a:xfrm>
          <a:prstGeom prst="rightArrow">
            <a:avLst>
              <a:gd fmla="val 51666" name="adj1"/>
              <a:gd fmla="val 50000" name="adj2"/>
            </a:avLst>
          </a:prstGeom>
          <a:solidFill>
            <a:schemeClr val="accent1"/>
          </a:solidFill>
          <a:ln>
            <a:noFill/>
          </a:ln>
        </p:spPr>
        <p:txBody>
          <a:bodyPr anchorCtr="0" anchor="ctr" bIns="31625" lIns="63300" spcFirstLastPara="1" rIns="63300" wrap="square" tIns="31625">
            <a:noAutofit/>
          </a:bodyPr>
          <a:lstStyle/>
          <a:p>
            <a:pPr indent="0" lvl="0" marL="0" marR="0" rtl="0" algn="ctr">
              <a:spcBef>
                <a:spcPts val="0"/>
              </a:spcBef>
              <a:spcAft>
                <a:spcPts val="0"/>
              </a:spcAft>
              <a:buNone/>
            </a:pPr>
            <a:r>
              <a:t/>
            </a:r>
            <a:endParaRPr sz="1247">
              <a:solidFill>
                <a:srgbClr val="FFFFFF"/>
              </a:solidFill>
              <a:latin typeface="Arial"/>
              <a:ea typeface="Arial"/>
              <a:cs typeface="Arial"/>
              <a:sym typeface="Arial"/>
            </a:endParaRPr>
          </a:p>
        </p:txBody>
      </p:sp>
      <p:sp>
        <p:nvSpPr>
          <p:cNvPr id="1828" name="Google Shape;1828;p293"/>
          <p:cNvSpPr txBox="1"/>
          <p:nvPr/>
        </p:nvSpPr>
        <p:spPr>
          <a:xfrm>
            <a:off x="3140681" y="3342192"/>
            <a:ext cx="3775200" cy="382800"/>
          </a:xfrm>
          <a:prstGeom prst="rect">
            <a:avLst/>
          </a:prstGeom>
          <a:solidFill>
            <a:schemeClr val="accent1"/>
          </a:solidFill>
          <a:ln>
            <a:noFill/>
          </a:ln>
        </p:spPr>
        <p:txBody>
          <a:bodyPr anchorCtr="0" anchor="t" bIns="31625" lIns="63300" spcFirstLastPara="1" rIns="63300" wrap="square" tIns="31625">
            <a:noAutofit/>
          </a:bodyPr>
          <a:lstStyle/>
          <a:p>
            <a:pPr indent="0" lvl="0" marL="0" marR="0" rtl="0" algn="l">
              <a:spcBef>
                <a:spcPts val="0"/>
              </a:spcBef>
              <a:spcAft>
                <a:spcPts val="0"/>
              </a:spcAft>
              <a:buNone/>
            </a:pPr>
            <a:r>
              <a:rPr lang="en" sz="1247">
                <a:solidFill>
                  <a:srgbClr val="FFFFFF"/>
                </a:solidFill>
                <a:latin typeface="Arial"/>
                <a:ea typeface="Arial"/>
                <a:cs typeface="Arial"/>
                <a:sym typeface="Arial"/>
              </a:rPr>
              <a:t>4 administrations of 7.4 GBq of 177Lu-Dotatate every 8 weeks +  SSAs (symptoms control) </a:t>
            </a:r>
            <a:endParaRPr/>
          </a:p>
        </p:txBody>
      </p:sp>
      <p:sp>
        <p:nvSpPr>
          <p:cNvPr id="1829" name="Google Shape;1829;p293"/>
          <p:cNvSpPr/>
          <p:nvPr/>
        </p:nvSpPr>
        <p:spPr>
          <a:xfrm>
            <a:off x="3140679" y="3820644"/>
            <a:ext cx="4024500" cy="862500"/>
          </a:xfrm>
          <a:prstGeom prst="rightArrow">
            <a:avLst>
              <a:gd fmla="val 50570" name="adj1"/>
              <a:gd fmla="val 50000" name="adj2"/>
            </a:avLst>
          </a:prstGeom>
          <a:solidFill>
            <a:srgbClr val="E6E6E6"/>
          </a:solidFill>
          <a:ln>
            <a:noFill/>
          </a:ln>
        </p:spPr>
        <p:txBody>
          <a:bodyPr anchorCtr="0" anchor="t" bIns="31625" lIns="24925" spcFirstLastPara="1" rIns="0" wrap="square" tIns="31625">
            <a:noAutofit/>
          </a:bodyPr>
          <a:lstStyle/>
          <a:p>
            <a:pPr indent="0" lvl="0" marL="0" marR="0" rtl="0" algn="l">
              <a:spcBef>
                <a:spcPts val="0"/>
              </a:spcBef>
              <a:spcAft>
                <a:spcPts val="0"/>
              </a:spcAft>
              <a:buNone/>
            </a:pPr>
            <a:r>
              <a:t/>
            </a:r>
            <a:endParaRPr sz="1662">
              <a:solidFill>
                <a:srgbClr val="000000"/>
              </a:solidFill>
              <a:latin typeface="Times New Roman"/>
              <a:ea typeface="Times New Roman"/>
              <a:cs typeface="Times New Roman"/>
              <a:sym typeface="Times New Roman"/>
            </a:endParaRPr>
          </a:p>
        </p:txBody>
      </p:sp>
      <p:sp>
        <p:nvSpPr>
          <p:cNvPr id="1830" name="Google Shape;1830;p293"/>
          <p:cNvSpPr txBox="1"/>
          <p:nvPr/>
        </p:nvSpPr>
        <p:spPr>
          <a:xfrm>
            <a:off x="3140681" y="4093718"/>
            <a:ext cx="3775200" cy="254700"/>
          </a:xfrm>
          <a:prstGeom prst="rect">
            <a:avLst/>
          </a:prstGeom>
          <a:noFill/>
          <a:ln>
            <a:noFill/>
          </a:ln>
        </p:spPr>
        <p:txBody>
          <a:bodyPr anchorCtr="0" anchor="t" bIns="31625" lIns="63300" spcFirstLastPara="1" rIns="63300" wrap="square" tIns="31625">
            <a:noAutofit/>
          </a:bodyPr>
          <a:lstStyle/>
          <a:p>
            <a:pPr indent="0" lvl="0" marL="0" marR="0" rtl="0" algn="l">
              <a:spcBef>
                <a:spcPts val="0"/>
              </a:spcBef>
              <a:spcAft>
                <a:spcPts val="0"/>
              </a:spcAft>
              <a:buNone/>
            </a:pPr>
            <a:r>
              <a:rPr lang="en" sz="1247">
                <a:solidFill>
                  <a:srgbClr val="000000"/>
                </a:solidFill>
                <a:latin typeface="Arial"/>
                <a:ea typeface="Arial"/>
                <a:cs typeface="Arial"/>
                <a:sym typeface="Arial"/>
              </a:rPr>
              <a:t>Octreotide LAR (high dose - 60mg every 4 weeks</a:t>
            </a:r>
            <a:r>
              <a:rPr baseline="30000" lang="en" sz="1247">
                <a:solidFill>
                  <a:srgbClr val="000000"/>
                </a:solidFill>
                <a:latin typeface="Arial"/>
                <a:ea typeface="Arial"/>
                <a:cs typeface="Arial"/>
                <a:sym typeface="Arial"/>
              </a:rPr>
              <a:t>1</a:t>
            </a:r>
            <a:r>
              <a:rPr lang="en" sz="1247">
                <a:solidFill>
                  <a:srgbClr val="000000"/>
                </a:solidFill>
                <a:latin typeface="Arial"/>
                <a:ea typeface="Arial"/>
                <a:cs typeface="Arial"/>
                <a:sym typeface="Arial"/>
              </a:rPr>
              <a:t>)</a:t>
            </a:r>
            <a:endParaRPr baseline="30000" sz="1247">
              <a:solidFill>
                <a:srgbClr val="53565A"/>
              </a:solidFill>
              <a:latin typeface="Arial"/>
              <a:ea typeface="Arial"/>
              <a:cs typeface="Arial"/>
              <a:sym typeface="Arial"/>
            </a:endParaRPr>
          </a:p>
        </p:txBody>
      </p:sp>
      <p:sp>
        <p:nvSpPr>
          <p:cNvPr id="1831" name="Google Shape;1831;p293"/>
          <p:cNvSpPr/>
          <p:nvPr/>
        </p:nvSpPr>
        <p:spPr>
          <a:xfrm>
            <a:off x="7163927" y="4799668"/>
            <a:ext cx="1922400" cy="184500"/>
          </a:xfrm>
          <a:prstGeom prst="rect">
            <a:avLst/>
          </a:prstGeom>
          <a:noFill/>
          <a:ln>
            <a:noFill/>
          </a:ln>
        </p:spPr>
        <p:txBody>
          <a:bodyPr anchorCtr="0" anchor="b" bIns="45700" lIns="91425" spcFirstLastPara="1" rIns="91425" wrap="square" tIns="45700">
            <a:noAutofit/>
          </a:bodyPr>
          <a:lstStyle/>
          <a:p>
            <a:pPr indent="0" lvl="1" marL="0" marR="0" rtl="0" algn="l">
              <a:spcBef>
                <a:spcPts val="0"/>
              </a:spcBef>
              <a:spcAft>
                <a:spcPts val="0"/>
              </a:spcAft>
              <a:buNone/>
            </a:pPr>
            <a:r>
              <a:rPr b="0" i="0" lang="en" sz="600" u="none" cap="none" strike="noStrike">
                <a:solidFill>
                  <a:srgbClr val="000000"/>
                </a:solidFill>
                <a:latin typeface="Arial"/>
                <a:ea typeface="Arial"/>
                <a:cs typeface="Arial"/>
                <a:sym typeface="Arial"/>
              </a:rPr>
              <a:t>Strosberg J et al. N Engl J Med. 2017 376:125-135</a:t>
            </a:r>
            <a:endParaRPr b="0" i="0" sz="600" u="none" cap="none" strike="noStrike">
              <a:solidFill>
                <a:srgbClr val="000000"/>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5" name="Shape 1835"/>
        <p:cNvGrpSpPr/>
        <p:nvPr/>
      </p:nvGrpSpPr>
      <p:grpSpPr>
        <a:xfrm>
          <a:off x="0" y="0"/>
          <a:ext cx="0" cy="0"/>
          <a:chOff x="0" y="0"/>
          <a:chExt cx="0" cy="0"/>
        </a:xfrm>
      </p:grpSpPr>
      <p:sp>
        <p:nvSpPr>
          <p:cNvPr id="1836" name="Google Shape;1836;p294"/>
          <p:cNvSpPr txBox="1"/>
          <p:nvPr>
            <p:ph type="title"/>
          </p:nvPr>
        </p:nvSpPr>
        <p:spPr>
          <a:xfrm>
            <a:off x="294596" y="150462"/>
            <a:ext cx="4638600" cy="440400"/>
          </a:xfrm>
          <a:prstGeom prst="rect">
            <a:avLst/>
          </a:prstGeom>
          <a:noFill/>
          <a:ln>
            <a:noFill/>
          </a:ln>
        </p:spPr>
        <p:txBody>
          <a:bodyPr anchorCtr="0" anchor="t" bIns="31625" lIns="63300" spcFirstLastPara="1" rIns="63300" wrap="square" tIns="31625">
            <a:noAutofit/>
          </a:bodyPr>
          <a:lstStyle/>
          <a:p>
            <a:pPr indent="0" lvl="0" marL="0" rtl="0" algn="l">
              <a:lnSpc>
                <a:spcPct val="90000"/>
              </a:lnSpc>
              <a:spcBef>
                <a:spcPts val="0"/>
              </a:spcBef>
              <a:spcAft>
                <a:spcPts val="0"/>
              </a:spcAft>
              <a:buClr>
                <a:srgbClr val="A1D862"/>
              </a:buClr>
              <a:buSzPts val="600"/>
              <a:buFont typeface="Arial"/>
              <a:buNone/>
            </a:pPr>
            <a:r>
              <a:rPr lang="en"/>
              <a:t>NETTER-1 –IMPROVED PFS AND SYMPTOMS</a:t>
            </a:r>
            <a:endParaRPr/>
          </a:p>
        </p:txBody>
      </p:sp>
      <p:sp>
        <p:nvSpPr>
          <p:cNvPr id="1837" name="Google Shape;1837;p294"/>
          <p:cNvSpPr/>
          <p:nvPr/>
        </p:nvSpPr>
        <p:spPr>
          <a:xfrm>
            <a:off x="6918155" y="4666344"/>
            <a:ext cx="2104200" cy="461400"/>
          </a:xfrm>
          <a:prstGeom prst="rect">
            <a:avLst/>
          </a:prstGeom>
          <a:noFill/>
          <a:ln>
            <a:noFill/>
          </a:ln>
        </p:spPr>
        <p:txBody>
          <a:bodyPr anchorCtr="0" anchor="b" bIns="45700" lIns="91425" spcFirstLastPara="1" rIns="91425" wrap="square" tIns="45700">
            <a:noAutofit/>
          </a:bodyPr>
          <a:lstStyle/>
          <a:p>
            <a:pPr indent="0" lvl="1" marL="0" marR="0" rtl="0" algn="l">
              <a:spcBef>
                <a:spcPts val="0"/>
              </a:spcBef>
              <a:spcAft>
                <a:spcPts val="0"/>
              </a:spcAft>
              <a:buNone/>
            </a:pPr>
            <a:r>
              <a:rPr b="0" i="0" lang="en" sz="600" u="none" cap="none" strike="noStrike">
                <a:solidFill>
                  <a:srgbClr val="000000"/>
                </a:solidFill>
                <a:latin typeface="Arial"/>
                <a:ea typeface="Arial"/>
                <a:cs typeface="Arial"/>
                <a:sym typeface="Arial"/>
              </a:rPr>
              <a:t>Strosberg J et al. N Engl J Med. 2017 376:125-135.</a:t>
            </a:r>
            <a:endParaRPr/>
          </a:p>
          <a:p>
            <a:pPr indent="0" lvl="1" marL="0" marR="0" rtl="0" algn="l">
              <a:spcBef>
                <a:spcPts val="0"/>
              </a:spcBef>
              <a:spcAft>
                <a:spcPts val="0"/>
              </a:spcAft>
              <a:buNone/>
            </a:pPr>
            <a:r>
              <a:rPr b="0" i="0" lang="en" sz="600" u="none" cap="none" strike="noStrike">
                <a:solidFill>
                  <a:srgbClr val="000000"/>
                </a:solidFill>
                <a:latin typeface="Arial"/>
                <a:ea typeface="Arial"/>
                <a:cs typeface="Arial"/>
                <a:sym typeface="Arial"/>
              </a:rPr>
              <a:t>Strosberg et al. Lancet Onc. 2021</a:t>
            </a:r>
            <a:endParaRPr/>
          </a:p>
          <a:p>
            <a:pPr indent="0" lvl="1" marL="0" marR="0" rtl="0" algn="l">
              <a:spcBef>
                <a:spcPts val="0"/>
              </a:spcBef>
              <a:spcAft>
                <a:spcPts val="0"/>
              </a:spcAft>
              <a:buNone/>
            </a:pPr>
            <a:r>
              <a:rPr b="0" i="0" lang="en" sz="600" u="none" cap="none" strike="noStrike">
                <a:solidFill>
                  <a:srgbClr val="000000"/>
                </a:solidFill>
                <a:latin typeface="Arial"/>
                <a:ea typeface="Arial"/>
                <a:cs typeface="Arial"/>
                <a:sym typeface="Arial"/>
              </a:rPr>
              <a:t>Strosberg J et al. Jnucmed. 2021</a:t>
            </a:r>
            <a:endParaRPr b="0" i="0" sz="600" u="none" cap="none" strike="noStrike">
              <a:solidFill>
                <a:srgbClr val="000000"/>
              </a:solidFill>
              <a:latin typeface="Arial"/>
              <a:ea typeface="Arial"/>
              <a:cs typeface="Arial"/>
              <a:sym typeface="Arial"/>
            </a:endParaRPr>
          </a:p>
          <a:p>
            <a:pPr indent="0" lvl="1" marL="0" marR="0" rtl="0" algn="l">
              <a:spcBef>
                <a:spcPts val="0"/>
              </a:spcBef>
              <a:spcAft>
                <a:spcPts val="0"/>
              </a:spcAft>
              <a:buNone/>
            </a:pPr>
            <a:r>
              <a:t/>
            </a:r>
            <a:endParaRPr b="0" i="0" sz="600" u="none" cap="none" strike="noStrike">
              <a:solidFill>
                <a:srgbClr val="000000"/>
              </a:solidFill>
              <a:latin typeface="Arial"/>
              <a:ea typeface="Arial"/>
              <a:cs typeface="Arial"/>
              <a:sym typeface="Arial"/>
            </a:endParaRPr>
          </a:p>
        </p:txBody>
      </p:sp>
      <p:pic>
        <p:nvPicPr>
          <p:cNvPr id="1838" name="Google Shape;1838;p294"/>
          <p:cNvPicPr preferRelativeResize="0"/>
          <p:nvPr/>
        </p:nvPicPr>
        <p:blipFill rotWithShape="1">
          <a:blip r:embed="rId3">
            <a:alphaModFix/>
          </a:blip>
          <a:srcRect b="0" l="0" r="0" t="0"/>
          <a:stretch/>
        </p:blipFill>
        <p:spPr>
          <a:xfrm>
            <a:off x="4906319" y="255198"/>
            <a:ext cx="2873878" cy="2417479"/>
          </a:xfrm>
          <a:prstGeom prst="rect">
            <a:avLst/>
          </a:prstGeom>
          <a:noFill/>
          <a:ln>
            <a:noFill/>
          </a:ln>
        </p:spPr>
      </p:pic>
      <p:pic>
        <p:nvPicPr>
          <p:cNvPr id="1839" name="Google Shape;1839;p294"/>
          <p:cNvPicPr preferRelativeResize="0"/>
          <p:nvPr/>
        </p:nvPicPr>
        <p:blipFill rotWithShape="1">
          <a:blip r:embed="rId4">
            <a:alphaModFix/>
          </a:blip>
          <a:srcRect b="0" l="0" r="0" t="0"/>
          <a:stretch/>
        </p:blipFill>
        <p:spPr>
          <a:xfrm>
            <a:off x="4809962" y="2479484"/>
            <a:ext cx="3069243" cy="2167882"/>
          </a:xfrm>
          <a:prstGeom prst="rect">
            <a:avLst/>
          </a:prstGeom>
          <a:noFill/>
          <a:ln>
            <a:noFill/>
          </a:ln>
        </p:spPr>
      </p:pic>
      <p:sp>
        <p:nvSpPr>
          <p:cNvPr id="1840" name="Google Shape;1840;p294"/>
          <p:cNvSpPr txBox="1"/>
          <p:nvPr/>
        </p:nvSpPr>
        <p:spPr>
          <a:xfrm>
            <a:off x="6918155" y="396723"/>
            <a:ext cx="1974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900">
                <a:solidFill>
                  <a:srgbClr val="000000"/>
                </a:solidFill>
                <a:latin typeface="Arial"/>
                <a:ea typeface="Arial"/>
                <a:cs typeface="Arial"/>
                <a:sym typeface="Arial"/>
              </a:rPr>
              <a:t>28.4 vs. 8.5; HR: 0.21 (0.12-0.3)</a:t>
            </a:r>
            <a:endParaRPr/>
          </a:p>
          <a:p>
            <a:pPr indent="0" lvl="0" marL="0" marR="0" rtl="0" algn="l">
              <a:spcBef>
                <a:spcPts val="0"/>
              </a:spcBef>
              <a:spcAft>
                <a:spcPts val="0"/>
              </a:spcAft>
              <a:buNone/>
            </a:pPr>
            <a:r>
              <a:t/>
            </a:r>
            <a:endParaRPr b="1" sz="900">
              <a:solidFill>
                <a:srgbClr val="000000"/>
              </a:solidFill>
              <a:latin typeface="Arial"/>
              <a:ea typeface="Arial"/>
              <a:cs typeface="Arial"/>
              <a:sym typeface="Arial"/>
            </a:endParaRPr>
          </a:p>
        </p:txBody>
      </p:sp>
      <p:sp>
        <p:nvSpPr>
          <p:cNvPr id="1841" name="Google Shape;1841;p294"/>
          <p:cNvSpPr txBox="1"/>
          <p:nvPr>
            <p:ph idx="1" type="body"/>
          </p:nvPr>
        </p:nvSpPr>
        <p:spPr>
          <a:xfrm>
            <a:off x="7036224" y="2823493"/>
            <a:ext cx="1856700" cy="526200"/>
          </a:xfrm>
          <a:prstGeom prst="rect">
            <a:avLst/>
          </a:prstGeom>
          <a:noFill/>
          <a:ln>
            <a:noFill/>
          </a:ln>
        </p:spPr>
        <p:txBody>
          <a:bodyPr anchorCtr="0" anchor="t" bIns="45700" lIns="0" spcFirstLastPara="1" rIns="0" wrap="square" tIns="0">
            <a:noAutofit/>
          </a:bodyPr>
          <a:lstStyle/>
          <a:p>
            <a:pPr indent="0" lvl="0" marL="0" rtl="0" algn="l">
              <a:lnSpc>
                <a:spcPct val="90000"/>
              </a:lnSpc>
              <a:spcBef>
                <a:spcPts val="0"/>
              </a:spcBef>
              <a:spcAft>
                <a:spcPts val="0"/>
              </a:spcAft>
              <a:buSzPts val="900"/>
              <a:buNone/>
            </a:pPr>
            <a:r>
              <a:rPr b="1" lang="en" sz="900"/>
              <a:t>48 vs. 36.3 ; HR 0·84 (0·60–1·17</a:t>
            </a:r>
            <a:endParaRPr/>
          </a:p>
          <a:p>
            <a:pPr indent="-71471" lvl="0" marL="128621" rtl="0" algn="l">
              <a:lnSpc>
                <a:spcPct val="90000"/>
              </a:lnSpc>
              <a:spcBef>
                <a:spcPts val="1125"/>
              </a:spcBef>
              <a:spcAft>
                <a:spcPts val="0"/>
              </a:spcAft>
              <a:buSzPts val="900"/>
              <a:buNone/>
            </a:pPr>
            <a:r>
              <a:t/>
            </a:r>
            <a:endParaRPr b="1" sz="900"/>
          </a:p>
        </p:txBody>
      </p:sp>
      <p:pic>
        <p:nvPicPr>
          <p:cNvPr id="1842" name="Google Shape;1842;p294"/>
          <p:cNvPicPr preferRelativeResize="0"/>
          <p:nvPr/>
        </p:nvPicPr>
        <p:blipFill rotWithShape="1">
          <a:blip r:embed="rId5">
            <a:alphaModFix/>
          </a:blip>
          <a:srcRect b="0" l="0" r="0" t="0"/>
          <a:stretch/>
        </p:blipFill>
        <p:spPr>
          <a:xfrm>
            <a:off x="476206" y="946730"/>
            <a:ext cx="2241778" cy="4000518"/>
          </a:xfrm>
          <a:prstGeom prst="rect">
            <a:avLst/>
          </a:prstGeom>
          <a:noFill/>
          <a:ln>
            <a:noFill/>
          </a:ln>
        </p:spPr>
      </p:pic>
      <p:sp>
        <p:nvSpPr>
          <p:cNvPr id="1843" name="Google Shape;1843;p294"/>
          <p:cNvSpPr txBox="1"/>
          <p:nvPr/>
        </p:nvSpPr>
        <p:spPr>
          <a:xfrm>
            <a:off x="6918155" y="433013"/>
            <a:ext cx="1729500" cy="526200"/>
          </a:xfrm>
          <a:prstGeom prst="rect">
            <a:avLst/>
          </a:prstGeom>
          <a:noFill/>
          <a:ln>
            <a:noFill/>
          </a:ln>
        </p:spPr>
        <p:txBody>
          <a:bodyPr anchorCtr="0" anchor="t" bIns="45700" lIns="0" spcFirstLastPara="1" rIns="0" wrap="square" tIns="0">
            <a:noAutofit/>
          </a:bodyPr>
          <a:lstStyle/>
          <a:p>
            <a:pPr indent="-71471" lvl="0" marL="128621" marR="0" rtl="0" algn="l">
              <a:lnSpc>
                <a:spcPct val="90000"/>
              </a:lnSpc>
              <a:spcBef>
                <a:spcPts val="0"/>
              </a:spcBef>
              <a:spcAft>
                <a:spcPts val="0"/>
              </a:spcAft>
              <a:buClr>
                <a:schemeClr val="accent1"/>
              </a:buClr>
              <a:buSzPts val="900"/>
              <a:buFont typeface="Arial"/>
              <a:buNone/>
            </a:pPr>
            <a:r>
              <a:t/>
            </a:r>
            <a:endParaRPr b="1" sz="9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3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1">
                                            <p:txEl>
                                              <p:pRg end="0" st="0"/>
                                            </p:txEl>
                                          </p:spTgt>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4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7" name="Shape 1847"/>
        <p:cNvGrpSpPr/>
        <p:nvPr/>
      </p:nvGrpSpPr>
      <p:grpSpPr>
        <a:xfrm>
          <a:off x="0" y="0"/>
          <a:ext cx="0" cy="0"/>
          <a:chOff x="0" y="0"/>
          <a:chExt cx="0" cy="0"/>
        </a:xfrm>
      </p:grpSpPr>
      <p:sp>
        <p:nvSpPr>
          <p:cNvPr id="1848" name="Google Shape;1848;p295"/>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2400"/>
              <a:buFont typeface="Arial"/>
              <a:buNone/>
            </a:pPr>
            <a:r>
              <a:rPr lang="en"/>
              <a:t>NETTER1- STRENGTHS AND LIMITATIONS</a:t>
            </a:r>
            <a:endParaRPr/>
          </a:p>
        </p:txBody>
      </p:sp>
      <p:sp>
        <p:nvSpPr>
          <p:cNvPr id="1849" name="Google Shape;1849;p295"/>
          <p:cNvSpPr txBox="1"/>
          <p:nvPr>
            <p:ph idx="1" type="body"/>
          </p:nvPr>
        </p:nvSpPr>
        <p:spPr>
          <a:xfrm>
            <a:off x="587905" y="895381"/>
            <a:ext cx="7501200" cy="2932800"/>
          </a:xfrm>
          <a:prstGeom prst="rect">
            <a:avLst/>
          </a:prstGeom>
          <a:noFill/>
          <a:ln>
            <a:noFill/>
          </a:ln>
        </p:spPr>
        <p:txBody>
          <a:bodyPr anchorCtr="0" anchor="t" bIns="45700" lIns="0" spcFirstLastPara="1" rIns="0" wrap="square" tIns="0">
            <a:noAutofit/>
          </a:bodyPr>
          <a:lstStyle/>
          <a:p>
            <a:pPr indent="-128621" lvl="0" marL="128621" rtl="0" algn="l">
              <a:lnSpc>
                <a:spcPct val="90000"/>
              </a:lnSpc>
              <a:spcBef>
                <a:spcPts val="0"/>
              </a:spcBef>
              <a:spcAft>
                <a:spcPts val="0"/>
              </a:spcAft>
              <a:buSzPts val="1500"/>
              <a:buChar char="•"/>
            </a:pPr>
            <a:r>
              <a:rPr lang="en" sz="1500"/>
              <a:t>Lu177 PRRT led to significant response in 1/5 patients</a:t>
            </a:r>
            <a:endParaRPr/>
          </a:p>
          <a:p>
            <a:pPr indent="-128621" lvl="0" marL="128621" rtl="0" algn="l">
              <a:lnSpc>
                <a:spcPct val="90000"/>
              </a:lnSpc>
              <a:spcBef>
                <a:spcPts val="1125"/>
              </a:spcBef>
              <a:spcAft>
                <a:spcPts val="0"/>
              </a:spcAft>
              <a:buSzPts val="1500"/>
              <a:buChar char="•"/>
            </a:pPr>
            <a:r>
              <a:rPr lang="en" sz="1500"/>
              <a:t>Relatively safe (MDS? Red flag)</a:t>
            </a:r>
            <a:endParaRPr/>
          </a:p>
          <a:p>
            <a:pPr indent="-128621" lvl="1" marL="471613" rtl="0" algn="l">
              <a:lnSpc>
                <a:spcPct val="90000"/>
              </a:lnSpc>
              <a:spcBef>
                <a:spcPts val="450"/>
              </a:spcBef>
              <a:spcAft>
                <a:spcPts val="0"/>
              </a:spcAft>
              <a:buSzPts val="1500"/>
              <a:buChar char="•"/>
            </a:pPr>
            <a:r>
              <a:rPr lang="en" sz="1500"/>
              <a:t>3% (3/111) serious adverse event</a:t>
            </a:r>
            <a:endParaRPr/>
          </a:p>
          <a:p>
            <a:pPr indent="-128621" lvl="2" marL="814604" rtl="0" algn="l">
              <a:lnSpc>
                <a:spcPct val="90000"/>
              </a:lnSpc>
              <a:spcBef>
                <a:spcPts val="450"/>
              </a:spcBef>
              <a:spcAft>
                <a:spcPts val="0"/>
              </a:spcAft>
              <a:buSzPts val="1500"/>
              <a:buChar char="•"/>
            </a:pPr>
            <a:r>
              <a:rPr lang="en" sz="1500"/>
              <a:t>1 died of MDS</a:t>
            </a:r>
            <a:endParaRPr/>
          </a:p>
          <a:p>
            <a:pPr indent="-128621" lvl="2" marL="814604" rtl="0" algn="l">
              <a:lnSpc>
                <a:spcPct val="90000"/>
              </a:lnSpc>
              <a:spcBef>
                <a:spcPts val="450"/>
              </a:spcBef>
              <a:spcAft>
                <a:spcPts val="0"/>
              </a:spcAft>
              <a:buSzPts val="1500"/>
              <a:buChar char="•"/>
            </a:pPr>
            <a:r>
              <a:rPr lang="en" sz="1500"/>
              <a:t>1 with grade 3 respiratory tract infection</a:t>
            </a:r>
            <a:endParaRPr/>
          </a:p>
          <a:p>
            <a:pPr indent="-128621" lvl="2" marL="814604" rtl="0" algn="l">
              <a:lnSpc>
                <a:spcPct val="90000"/>
              </a:lnSpc>
              <a:spcBef>
                <a:spcPts val="450"/>
              </a:spcBef>
              <a:spcAft>
                <a:spcPts val="0"/>
              </a:spcAft>
              <a:buSzPts val="1500"/>
              <a:buChar char="•"/>
            </a:pPr>
            <a:r>
              <a:rPr lang="en" sz="1500"/>
              <a:t>1 multilineage dysplasia.</a:t>
            </a:r>
            <a:endParaRPr/>
          </a:p>
          <a:p>
            <a:pPr indent="-128621" lvl="0" marL="128621" rtl="0" algn="l">
              <a:lnSpc>
                <a:spcPct val="90000"/>
              </a:lnSpc>
              <a:spcBef>
                <a:spcPts val="1125"/>
              </a:spcBef>
              <a:spcAft>
                <a:spcPts val="0"/>
              </a:spcAft>
              <a:buSzPts val="1500"/>
              <a:buChar char="•"/>
            </a:pPr>
            <a:r>
              <a:rPr lang="en" sz="1500"/>
              <a:t>Limitation</a:t>
            </a:r>
            <a:endParaRPr/>
          </a:p>
          <a:p>
            <a:pPr indent="-128621" lvl="1" marL="471613" rtl="0" algn="l">
              <a:lnSpc>
                <a:spcPct val="90000"/>
              </a:lnSpc>
              <a:spcBef>
                <a:spcPts val="450"/>
              </a:spcBef>
              <a:spcAft>
                <a:spcPts val="0"/>
              </a:spcAft>
              <a:buSzPts val="1500"/>
              <a:buChar char="•"/>
            </a:pPr>
            <a:r>
              <a:rPr lang="en" sz="1500"/>
              <a:t>Did not include grade 3 well diff</a:t>
            </a:r>
            <a:endParaRPr/>
          </a:p>
          <a:p>
            <a:pPr indent="-128621" lvl="1" marL="471613" rtl="0" algn="l">
              <a:lnSpc>
                <a:spcPct val="90000"/>
              </a:lnSpc>
              <a:spcBef>
                <a:spcPts val="450"/>
              </a:spcBef>
              <a:spcAft>
                <a:spcPts val="0"/>
              </a:spcAft>
              <a:buSzPts val="1500"/>
              <a:buChar char="•"/>
            </a:pPr>
            <a:r>
              <a:rPr lang="en" sz="1500"/>
              <a:t>Did not include other than small bowel (pancreatic etc..)</a:t>
            </a:r>
            <a:endParaRPr/>
          </a:p>
          <a:p>
            <a:pPr indent="-128621" lvl="1" marL="471613" rtl="0" algn="l">
              <a:lnSpc>
                <a:spcPct val="90000"/>
              </a:lnSpc>
              <a:spcBef>
                <a:spcPts val="450"/>
              </a:spcBef>
              <a:spcAft>
                <a:spcPts val="0"/>
              </a:spcAft>
              <a:buSzPts val="1500"/>
              <a:buChar char="•"/>
            </a:pPr>
            <a:r>
              <a:rPr lang="en" sz="1500"/>
              <a:t>Lack of OS benefit</a:t>
            </a:r>
            <a:endParaRPr/>
          </a:p>
          <a:p>
            <a:pPr indent="-33371" lvl="0" marL="128621" rtl="0" algn="l">
              <a:lnSpc>
                <a:spcPct val="90000"/>
              </a:lnSpc>
              <a:spcBef>
                <a:spcPts val="1125"/>
              </a:spcBef>
              <a:spcAft>
                <a:spcPts val="0"/>
              </a:spcAft>
              <a:buSzPts val="1500"/>
              <a:buNone/>
            </a:pPr>
            <a:r>
              <a:t/>
            </a:r>
            <a:endParaRPr sz="1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9">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sp>
        <p:nvSpPr>
          <p:cNvPr id="1854" name="Google Shape;1854;p296"/>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2400"/>
              <a:buFont typeface="Arial"/>
              <a:buNone/>
            </a:pPr>
            <a:r>
              <a:rPr lang="en"/>
              <a:t>NETTER-2 – PRRT IN G3 AND HIGH-RISK G2 NET</a:t>
            </a:r>
            <a:r>
              <a:rPr lang="en" cap="none"/>
              <a:t>s</a:t>
            </a:r>
            <a:endParaRPr/>
          </a:p>
        </p:txBody>
      </p:sp>
      <p:sp>
        <p:nvSpPr>
          <p:cNvPr id="1855" name="Google Shape;1855;p296"/>
          <p:cNvSpPr txBox="1"/>
          <p:nvPr>
            <p:ph idx="1" type="body"/>
          </p:nvPr>
        </p:nvSpPr>
        <p:spPr>
          <a:xfrm>
            <a:off x="730045" y="926927"/>
            <a:ext cx="7592400" cy="1882500"/>
          </a:xfrm>
          <a:prstGeom prst="rect">
            <a:avLst/>
          </a:prstGeom>
          <a:noFill/>
          <a:ln>
            <a:noFill/>
          </a:ln>
        </p:spPr>
        <p:txBody>
          <a:bodyPr anchorCtr="0" anchor="t" bIns="45700" lIns="0" spcFirstLastPara="1" rIns="0" wrap="square" tIns="0">
            <a:noAutofit/>
          </a:bodyPr>
          <a:lstStyle/>
          <a:p>
            <a:pPr indent="-128621" lvl="0" marL="128621" rtl="0" algn="l">
              <a:lnSpc>
                <a:spcPct val="90000"/>
              </a:lnSpc>
              <a:spcBef>
                <a:spcPts val="0"/>
              </a:spcBef>
              <a:spcAft>
                <a:spcPts val="0"/>
              </a:spcAft>
              <a:buSzPts val="1800"/>
              <a:buChar char="•"/>
            </a:pPr>
            <a:r>
              <a:rPr lang="en"/>
              <a:t>Phase III RCT</a:t>
            </a:r>
            <a:endParaRPr/>
          </a:p>
          <a:p>
            <a:pPr indent="-128621" lvl="0" marL="128621" rtl="0" algn="l">
              <a:lnSpc>
                <a:spcPct val="90000"/>
              </a:lnSpc>
              <a:spcBef>
                <a:spcPts val="1125"/>
              </a:spcBef>
              <a:spcAft>
                <a:spcPts val="0"/>
              </a:spcAft>
              <a:buSzPts val="1800"/>
              <a:buChar char="•"/>
            </a:pPr>
            <a:r>
              <a:rPr lang="en"/>
              <a:t>Well diff G3 NETs and G2 NETs w/ Ki67 &gt;10%</a:t>
            </a:r>
            <a:endParaRPr/>
          </a:p>
          <a:p>
            <a:pPr indent="-128621" lvl="0" marL="128621" rtl="0" algn="l">
              <a:lnSpc>
                <a:spcPct val="90000"/>
              </a:lnSpc>
              <a:spcBef>
                <a:spcPts val="1125"/>
              </a:spcBef>
              <a:spcAft>
                <a:spcPts val="0"/>
              </a:spcAft>
              <a:buSzPts val="1800"/>
              <a:buChar char="•"/>
            </a:pPr>
            <a:r>
              <a:rPr lang="en"/>
              <a:t>Previously untreated </a:t>
            </a:r>
            <a:endParaRPr/>
          </a:p>
          <a:p>
            <a:pPr indent="-128621" lvl="1" marL="471613" rtl="0" algn="l">
              <a:lnSpc>
                <a:spcPct val="90000"/>
              </a:lnSpc>
              <a:spcBef>
                <a:spcPts val="450"/>
              </a:spcBef>
              <a:spcAft>
                <a:spcPts val="0"/>
              </a:spcAft>
              <a:buSzPts val="1500"/>
              <a:buChar char="•"/>
            </a:pPr>
            <a:r>
              <a:rPr lang="en" sz="1500"/>
              <a:t>SSAs allowed for up to 6 months (but no progression allowed)</a:t>
            </a:r>
            <a:endParaRPr/>
          </a:p>
        </p:txBody>
      </p:sp>
      <p:grpSp>
        <p:nvGrpSpPr>
          <p:cNvPr id="1856" name="Google Shape;1856;p296"/>
          <p:cNvGrpSpPr/>
          <p:nvPr/>
        </p:nvGrpSpPr>
        <p:grpSpPr>
          <a:xfrm>
            <a:off x="615103" y="2809451"/>
            <a:ext cx="5783357" cy="1927148"/>
            <a:chOff x="892629" y="2893411"/>
            <a:chExt cx="7709087" cy="2571245"/>
          </a:xfrm>
        </p:grpSpPr>
        <p:sp>
          <p:nvSpPr>
            <p:cNvPr id="1857" name="Google Shape;1857;p296"/>
            <p:cNvSpPr/>
            <p:nvPr/>
          </p:nvSpPr>
          <p:spPr>
            <a:xfrm>
              <a:off x="892629" y="3750484"/>
              <a:ext cx="2166300" cy="857100"/>
            </a:xfrm>
            <a:prstGeom prst="roundRect">
              <a:avLst>
                <a:gd fmla="val 16667" name="adj"/>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500">
                  <a:solidFill>
                    <a:schemeClr val="lt1"/>
                  </a:solidFill>
                  <a:latin typeface="Arial"/>
                  <a:ea typeface="Arial"/>
                  <a:cs typeface="Arial"/>
                  <a:sym typeface="Arial"/>
                </a:rPr>
                <a:t>Untreated G2/G3 NETs</a:t>
              </a:r>
              <a:endParaRPr/>
            </a:p>
          </p:txBody>
        </p:sp>
        <p:sp>
          <p:nvSpPr>
            <p:cNvPr id="1858" name="Google Shape;1858;p296"/>
            <p:cNvSpPr/>
            <p:nvPr/>
          </p:nvSpPr>
          <p:spPr>
            <a:xfrm>
              <a:off x="3675527" y="3689263"/>
              <a:ext cx="1056600" cy="979500"/>
            </a:xfrm>
            <a:prstGeom prst="ellipse">
              <a:avLst/>
            </a:prstGeom>
            <a:solidFill>
              <a:srgbClr val="002060"/>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rgbClr val="C5EDFF"/>
                  </a:solidFill>
                  <a:latin typeface="Arial"/>
                  <a:ea typeface="Arial"/>
                  <a:cs typeface="Arial"/>
                  <a:sym typeface="Arial"/>
                </a:rPr>
                <a:t>1:1</a:t>
              </a:r>
              <a:endParaRPr/>
            </a:p>
            <a:p>
              <a:pPr indent="0" lvl="0" marL="0" marR="0" rtl="0" algn="ctr">
                <a:spcBef>
                  <a:spcPts val="0"/>
                </a:spcBef>
                <a:spcAft>
                  <a:spcPts val="0"/>
                </a:spcAft>
                <a:buNone/>
              </a:pPr>
              <a:r>
                <a:rPr lang="en" sz="1800">
                  <a:solidFill>
                    <a:srgbClr val="C5EDFF"/>
                  </a:solidFill>
                  <a:latin typeface="Arial"/>
                  <a:ea typeface="Arial"/>
                  <a:cs typeface="Arial"/>
                  <a:sym typeface="Arial"/>
                </a:rPr>
                <a:t>R</a:t>
              </a:r>
              <a:endParaRPr/>
            </a:p>
          </p:txBody>
        </p:sp>
        <p:sp>
          <p:nvSpPr>
            <p:cNvPr id="1859" name="Google Shape;1859;p296"/>
            <p:cNvSpPr/>
            <p:nvPr/>
          </p:nvSpPr>
          <p:spPr>
            <a:xfrm>
              <a:off x="5850401" y="4607556"/>
              <a:ext cx="2130300" cy="857100"/>
            </a:xfrm>
            <a:prstGeom prst="roundRect">
              <a:avLst>
                <a:gd fmla="val 16667" name="adj"/>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500">
                  <a:solidFill>
                    <a:schemeClr val="lt1"/>
                  </a:solidFill>
                  <a:latin typeface="Arial"/>
                  <a:ea typeface="Arial"/>
                  <a:cs typeface="Arial"/>
                  <a:sym typeface="Arial"/>
                </a:rPr>
                <a:t>Double-dose</a:t>
              </a:r>
              <a:endParaRPr/>
            </a:p>
            <a:p>
              <a:pPr indent="0" lvl="0" marL="0" marR="0" rtl="0" algn="ctr">
                <a:spcBef>
                  <a:spcPts val="0"/>
                </a:spcBef>
                <a:spcAft>
                  <a:spcPts val="0"/>
                </a:spcAft>
                <a:buNone/>
              </a:pPr>
              <a:r>
                <a:rPr lang="en" sz="1500">
                  <a:solidFill>
                    <a:schemeClr val="lt1"/>
                  </a:solidFill>
                  <a:latin typeface="Arial"/>
                  <a:ea typeface="Arial"/>
                  <a:cs typeface="Arial"/>
                  <a:sym typeface="Arial"/>
                </a:rPr>
                <a:t>octreotide LAR</a:t>
              </a:r>
              <a:endParaRPr/>
            </a:p>
          </p:txBody>
        </p:sp>
        <p:sp>
          <p:nvSpPr>
            <p:cNvPr id="1860" name="Google Shape;1860;p296"/>
            <p:cNvSpPr/>
            <p:nvPr/>
          </p:nvSpPr>
          <p:spPr>
            <a:xfrm>
              <a:off x="5871730" y="2893411"/>
              <a:ext cx="2109000" cy="857100"/>
            </a:xfrm>
            <a:prstGeom prst="roundRect">
              <a:avLst>
                <a:gd fmla="val 16667" name="adj"/>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500">
                  <a:solidFill>
                    <a:schemeClr val="lt1"/>
                  </a:solidFill>
                  <a:latin typeface="Arial"/>
                  <a:ea typeface="Arial"/>
                  <a:cs typeface="Arial"/>
                  <a:sym typeface="Arial"/>
                </a:rPr>
                <a:t>PRRT x4</a:t>
              </a:r>
              <a:endParaRPr/>
            </a:p>
          </p:txBody>
        </p:sp>
        <p:cxnSp>
          <p:nvCxnSpPr>
            <p:cNvPr id="1861" name="Google Shape;1861;p296"/>
            <p:cNvCxnSpPr>
              <a:stCxn id="1857" idx="3"/>
              <a:endCxn id="1858" idx="2"/>
            </p:cNvCxnSpPr>
            <p:nvPr/>
          </p:nvCxnSpPr>
          <p:spPr>
            <a:xfrm>
              <a:off x="3058929" y="4179034"/>
              <a:ext cx="616500" cy="0"/>
            </a:xfrm>
            <a:prstGeom prst="straightConnector1">
              <a:avLst/>
            </a:prstGeom>
            <a:noFill/>
            <a:ln cap="flat" cmpd="sng" w="38100">
              <a:solidFill>
                <a:srgbClr val="002060"/>
              </a:solidFill>
              <a:prstDash val="solid"/>
              <a:round/>
              <a:headEnd len="sm" w="sm" type="none"/>
              <a:tailEnd len="med" w="med" type="triangle"/>
            </a:ln>
          </p:spPr>
        </p:cxnSp>
        <p:cxnSp>
          <p:nvCxnSpPr>
            <p:cNvPr id="1862" name="Google Shape;1862;p296"/>
            <p:cNvCxnSpPr>
              <a:stCxn id="1858" idx="6"/>
              <a:endCxn id="1860" idx="1"/>
            </p:cNvCxnSpPr>
            <p:nvPr/>
          </p:nvCxnSpPr>
          <p:spPr>
            <a:xfrm flipH="1" rot="10800000">
              <a:off x="4732127" y="3321913"/>
              <a:ext cx="1139700" cy="857100"/>
            </a:xfrm>
            <a:prstGeom prst="bentConnector3">
              <a:avLst>
                <a:gd fmla="val 50000" name="adj1"/>
              </a:avLst>
            </a:prstGeom>
            <a:noFill/>
            <a:ln cap="flat" cmpd="sng" w="38100">
              <a:solidFill>
                <a:srgbClr val="00418A"/>
              </a:solidFill>
              <a:prstDash val="solid"/>
              <a:round/>
              <a:headEnd len="sm" w="sm" type="none"/>
              <a:tailEnd len="med" w="med" type="triangle"/>
            </a:ln>
          </p:spPr>
        </p:cxnSp>
        <p:sp>
          <p:nvSpPr>
            <p:cNvPr id="1863" name="Google Shape;1863;p296"/>
            <p:cNvSpPr/>
            <p:nvPr/>
          </p:nvSpPr>
          <p:spPr>
            <a:xfrm rot="10800000">
              <a:off x="6865446" y="3781037"/>
              <a:ext cx="240600" cy="765300"/>
            </a:xfrm>
            <a:prstGeom prst="downArrow">
              <a:avLst>
                <a:gd fmla="val 50000" name="adj1"/>
                <a:gd fmla="val 50000" name="adj2"/>
              </a:avLst>
            </a:prstGeom>
            <a:solidFill>
              <a:schemeClr val="accent1"/>
            </a:solidFill>
            <a:ln cap="flat" cmpd="sng" w="19050">
              <a:solidFill>
                <a:srgbClr val="0071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64" name="Google Shape;1864;p296"/>
            <p:cNvSpPr txBox="1"/>
            <p:nvPr/>
          </p:nvSpPr>
          <p:spPr>
            <a:xfrm>
              <a:off x="7022216" y="3910113"/>
              <a:ext cx="1579500" cy="49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800">
                  <a:solidFill>
                    <a:schemeClr val="lt1"/>
                  </a:solidFill>
                  <a:latin typeface="Arial"/>
                  <a:ea typeface="Arial"/>
                  <a:cs typeface="Arial"/>
                  <a:sym typeface="Arial"/>
                </a:rPr>
                <a:t>crossover</a:t>
              </a:r>
              <a:endParaRPr/>
            </a:p>
          </p:txBody>
        </p:sp>
        <p:cxnSp>
          <p:nvCxnSpPr>
            <p:cNvPr id="1865" name="Google Shape;1865;p296"/>
            <p:cNvCxnSpPr>
              <a:stCxn id="1858" idx="6"/>
              <a:endCxn id="1859" idx="1"/>
            </p:cNvCxnSpPr>
            <p:nvPr/>
          </p:nvCxnSpPr>
          <p:spPr>
            <a:xfrm>
              <a:off x="4732127" y="4179013"/>
              <a:ext cx="1118400" cy="857100"/>
            </a:xfrm>
            <a:prstGeom prst="bentConnector3">
              <a:avLst>
                <a:gd fmla="val 50000" name="adj1"/>
              </a:avLst>
            </a:prstGeom>
            <a:noFill/>
            <a:ln cap="flat" cmpd="sng" w="38100">
              <a:solidFill>
                <a:srgbClr val="00418A"/>
              </a:solidFill>
              <a:prstDash val="solid"/>
              <a:round/>
              <a:headEnd len="sm" w="sm" type="none"/>
              <a:tailEnd len="med" w="med" type="triangle"/>
            </a:ln>
          </p:spPr>
        </p:cxnSp>
      </p:grpSp>
      <p:sp>
        <p:nvSpPr>
          <p:cNvPr id="1866" name="Google Shape;1866;p296"/>
          <p:cNvSpPr/>
          <p:nvPr/>
        </p:nvSpPr>
        <p:spPr>
          <a:xfrm>
            <a:off x="6689959" y="2809458"/>
            <a:ext cx="1831800" cy="1927200"/>
          </a:xfrm>
          <a:prstGeom prst="roundRect">
            <a:avLst>
              <a:gd fmla="val 16667" name="adj"/>
            </a:avLst>
          </a:prstGeom>
          <a:solidFill>
            <a:srgbClr val="7CB9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lt1"/>
                </a:solidFill>
                <a:latin typeface="Arial"/>
                <a:ea typeface="Arial"/>
                <a:cs typeface="Arial"/>
                <a:sym typeface="Arial"/>
              </a:rPr>
              <a:t>PRRT re-treatment allowed after progression </a:t>
            </a:r>
            <a:endParaRPr/>
          </a:p>
        </p:txBody>
      </p:sp>
      <p:pic>
        <p:nvPicPr>
          <p:cNvPr descr="Bullseye with solid fill" id="1867" name="Google Shape;1867;p296"/>
          <p:cNvPicPr preferRelativeResize="0"/>
          <p:nvPr/>
        </p:nvPicPr>
        <p:blipFill rotWithShape="1">
          <a:blip r:embed="rId3">
            <a:alphaModFix/>
          </a:blip>
          <a:srcRect b="0" l="0" r="0" t="0"/>
          <a:stretch/>
        </p:blipFill>
        <p:spPr>
          <a:xfrm>
            <a:off x="7029235" y="1086033"/>
            <a:ext cx="1368795" cy="1368795"/>
          </a:xfrm>
          <a:prstGeom prst="rect">
            <a:avLst/>
          </a:prstGeom>
          <a:noFill/>
          <a:ln>
            <a:noFill/>
          </a:ln>
        </p:spPr>
      </p:pic>
      <p:sp>
        <p:nvSpPr>
          <p:cNvPr id="1868" name="Google Shape;1868;p296"/>
          <p:cNvSpPr txBox="1"/>
          <p:nvPr/>
        </p:nvSpPr>
        <p:spPr>
          <a:xfrm>
            <a:off x="6947789" y="888487"/>
            <a:ext cx="1512000" cy="300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350">
                <a:solidFill>
                  <a:srgbClr val="00B050"/>
                </a:solidFill>
                <a:latin typeface="Arial"/>
                <a:ea typeface="Arial"/>
                <a:cs typeface="Arial"/>
                <a:sym typeface="Arial"/>
              </a:rPr>
              <a:t>Met its endpoint</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2" name="Shape 1872"/>
        <p:cNvGrpSpPr/>
        <p:nvPr/>
      </p:nvGrpSpPr>
      <p:grpSpPr>
        <a:xfrm>
          <a:off x="0" y="0"/>
          <a:ext cx="0" cy="0"/>
          <a:chOff x="0" y="0"/>
          <a:chExt cx="0" cy="0"/>
        </a:xfrm>
      </p:grpSpPr>
      <p:graphicFrame>
        <p:nvGraphicFramePr>
          <p:cNvPr id="1873" name="Google Shape;1873;p297"/>
          <p:cNvGraphicFramePr/>
          <p:nvPr/>
        </p:nvGraphicFramePr>
        <p:xfrm>
          <a:off x="5232970" y="3572647"/>
          <a:ext cx="3000000" cy="3000000"/>
        </p:xfrm>
        <a:graphic>
          <a:graphicData uri="http://schemas.openxmlformats.org/drawingml/2006/table">
            <a:tbl>
              <a:tblPr bandRow="1" firstRow="1">
                <a:noFill/>
                <a:tableStyleId>{D1270CE7-8E50-4EA7-A10A-801CB5046A01}</a:tableStyleId>
              </a:tblPr>
              <a:tblGrid>
                <a:gridCol w="1272975"/>
                <a:gridCol w="911625"/>
                <a:gridCol w="1092300"/>
              </a:tblGrid>
              <a:tr h="297750">
                <a:tc>
                  <a:txBody>
                    <a:bodyPr/>
                    <a:lstStyle/>
                    <a:p>
                      <a:pPr indent="0" lvl="0" marL="0" marR="0" rtl="0" algn="l">
                        <a:spcBef>
                          <a:spcPts val="0"/>
                        </a:spcBef>
                        <a:spcAft>
                          <a:spcPts val="0"/>
                        </a:spcAft>
                        <a:buNone/>
                      </a:pPr>
                      <a:r>
                        <a:t/>
                      </a:r>
                      <a:endParaRPr sz="1100"/>
                    </a:p>
                  </a:txBody>
                  <a:tcPr marT="34275" marB="34275" marR="68600" marL="68600"/>
                </a:tc>
                <a:tc>
                  <a:txBody>
                    <a:bodyPr/>
                    <a:lstStyle/>
                    <a:p>
                      <a:pPr indent="0" lvl="0" marL="0" marR="0" rtl="0" algn="l">
                        <a:spcBef>
                          <a:spcPts val="0"/>
                        </a:spcBef>
                        <a:spcAft>
                          <a:spcPts val="0"/>
                        </a:spcAft>
                        <a:buNone/>
                      </a:pPr>
                      <a:r>
                        <a:rPr lang="en" sz="1100"/>
                        <a:t>Lu177</a:t>
                      </a:r>
                      <a:endParaRPr sz="1400"/>
                    </a:p>
                  </a:txBody>
                  <a:tcPr marT="34275" marB="34275" marR="68600" marL="68600"/>
                </a:tc>
                <a:tc>
                  <a:txBody>
                    <a:bodyPr/>
                    <a:lstStyle/>
                    <a:p>
                      <a:pPr indent="0" lvl="0" marL="0" marR="0" rtl="0" algn="l">
                        <a:spcBef>
                          <a:spcPts val="0"/>
                        </a:spcBef>
                        <a:spcAft>
                          <a:spcPts val="0"/>
                        </a:spcAft>
                        <a:buNone/>
                      </a:pPr>
                      <a:r>
                        <a:rPr lang="en" sz="1100"/>
                        <a:t>SSA</a:t>
                      </a:r>
                      <a:endParaRPr sz="1400"/>
                    </a:p>
                  </a:txBody>
                  <a:tcPr marT="34275" marB="34275" marR="68600" marL="68600"/>
                </a:tc>
              </a:tr>
              <a:tr h="297750">
                <a:tc>
                  <a:txBody>
                    <a:bodyPr/>
                    <a:lstStyle/>
                    <a:p>
                      <a:pPr indent="0" lvl="0" marL="0" marR="0" rtl="0" algn="l">
                        <a:spcBef>
                          <a:spcPts val="0"/>
                        </a:spcBef>
                        <a:spcAft>
                          <a:spcPts val="0"/>
                        </a:spcAft>
                        <a:buNone/>
                      </a:pPr>
                      <a:r>
                        <a:rPr lang="en" sz="1100">
                          <a:solidFill>
                            <a:schemeClr val="lt1"/>
                          </a:solidFill>
                        </a:rPr>
                        <a:t>mPFS (mo)</a:t>
                      </a:r>
                      <a:endParaRPr sz="1400"/>
                    </a:p>
                  </a:txBody>
                  <a:tcPr marT="34275" marB="34275" marR="68600" marL="68600"/>
                </a:tc>
                <a:tc>
                  <a:txBody>
                    <a:bodyPr/>
                    <a:lstStyle/>
                    <a:p>
                      <a:pPr indent="0" lvl="0" marL="0" marR="0" rtl="0" algn="l">
                        <a:spcBef>
                          <a:spcPts val="0"/>
                        </a:spcBef>
                        <a:spcAft>
                          <a:spcPts val="0"/>
                        </a:spcAft>
                        <a:buNone/>
                      </a:pPr>
                      <a:r>
                        <a:rPr lang="en" sz="1100">
                          <a:solidFill>
                            <a:schemeClr val="lt1"/>
                          </a:solidFill>
                        </a:rPr>
                        <a:t>22.8</a:t>
                      </a:r>
                      <a:endParaRPr sz="1400"/>
                    </a:p>
                  </a:txBody>
                  <a:tcPr marT="34275" marB="34275" marR="68600" marL="68600"/>
                </a:tc>
                <a:tc>
                  <a:txBody>
                    <a:bodyPr/>
                    <a:lstStyle/>
                    <a:p>
                      <a:pPr indent="0" lvl="0" marL="0" marR="0" rtl="0" algn="l">
                        <a:spcBef>
                          <a:spcPts val="0"/>
                        </a:spcBef>
                        <a:spcAft>
                          <a:spcPts val="0"/>
                        </a:spcAft>
                        <a:buNone/>
                      </a:pPr>
                      <a:r>
                        <a:rPr lang="en" sz="1100">
                          <a:solidFill>
                            <a:schemeClr val="lt1"/>
                          </a:solidFill>
                        </a:rPr>
                        <a:t>8.5</a:t>
                      </a:r>
                      <a:endParaRPr sz="1400"/>
                    </a:p>
                  </a:txBody>
                  <a:tcPr marT="34275" marB="34275" marR="68600" marL="68600"/>
                </a:tc>
              </a:tr>
              <a:tr h="297750">
                <a:tc>
                  <a:txBody>
                    <a:bodyPr/>
                    <a:lstStyle/>
                    <a:p>
                      <a:pPr indent="0" lvl="0" marL="0" marR="0" rtl="0" algn="l">
                        <a:spcBef>
                          <a:spcPts val="0"/>
                        </a:spcBef>
                        <a:spcAft>
                          <a:spcPts val="0"/>
                        </a:spcAft>
                        <a:buNone/>
                      </a:pPr>
                      <a:r>
                        <a:rPr lang="en" sz="1100">
                          <a:solidFill>
                            <a:schemeClr val="lt1"/>
                          </a:solidFill>
                        </a:rPr>
                        <a:t>ORR</a:t>
                      </a:r>
                      <a:endParaRPr sz="1400"/>
                    </a:p>
                  </a:txBody>
                  <a:tcPr marT="34275" marB="34275" marR="68600" marL="68600"/>
                </a:tc>
                <a:tc>
                  <a:txBody>
                    <a:bodyPr/>
                    <a:lstStyle/>
                    <a:p>
                      <a:pPr indent="0" lvl="0" marL="0" marR="0" rtl="0" algn="l">
                        <a:spcBef>
                          <a:spcPts val="0"/>
                        </a:spcBef>
                        <a:spcAft>
                          <a:spcPts val="0"/>
                        </a:spcAft>
                        <a:buNone/>
                      </a:pPr>
                      <a:r>
                        <a:rPr lang="en" sz="1100">
                          <a:solidFill>
                            <a:schemeClr val="lt1"/>
                          </a:solidFill>
                        </a:rPr>
                        <a:t>43%</a:t>
                      </a:r>
                      <a:endParaRPr sz="1400"/>
                    </a:p>
                  </a:txBody>
                  <a:tcPr marT="34275" marB="34275" marR="68600" marL="68600"/>
                </a:tc>
                <a:tc>
                  <a:txBody>
                    <a:bodyPr/>
                    <a:lstStyle/>
                    <a:p>
                      <a:pPr indent="0" lvl="0" marL="0" marR="0" rtl="0" algn="l">
                        <a:spcBef>
                          <a:spcPts val="0"/>
                        </a:spcBef>
                        <a:spcAft>
                          <a:spcPts val="0"/>
                        </a:spcAft>
                        <a:buNone/>
                      </a:pPr>
                      <a:r>
                        <a:rPr lang="en" sz="1100">
                          <a:solidFill>
                            <a:schemeClr val="lt1"/>
                          </a:solidFill>
                        </a:rPr>
                        <a:t>9.3%</a:t>
                      </a:r>
                      <a:endParaRPr sz="1400"/>
                    </a:p>
                  </a:txBody>
                  <a:tcPr marT="34275" marB="34275" marR="68600" marL="68600"/>
                </a:tc>
              </a:tr>
            </a:tbl>
          </a:graphicData>
        </a:graphic>
      </p:graphicFrame>
      <p:pic>
        <p:nvPicPr>
          <p:cNvPr id="1874" name="Google Shape;1874;p297"/>
          <p:cNvPicPr preferRelativeResize="0"/>
          <p:nvPr/>
        </p:nvPicPr>
        <p:blipFill rotWithShape="1">
          <a:blip r:embed="rId3">
            <a:alphaModFix/>
          </a:blip>
          <a:srcRect b="0" l="0" r="0" t="0"/>
          <a:stretch/>
        </p:blipFill>
        <p:spPr>
          <a:xfrm>
            <a:off x="417108" y="1088664"/>
            <a:ext cx="3968459" cy="2966185"/>
          </a:xfrm>
          <a:prstGeom prst="rect">
            <a:avLst/>
          </a:prstGeom>
          <a:noFill/>
          <a:ln>
            <a:noFill/>
          </a:ln>
        </p:spPr>
      </p:pic>
      <p:sp>
        <p:nvSpPr>
          <p:cNvPr id="1875" name="Google Shape;1875;p297"/>
          <p:cNvSpPr txBox="1"/>
          <p:nvPr>
            <p:ph type="title"/>
          </p:nvPr>
        </p:nvSpPr>
        <p:spPr>
          <a:xfrm>
            <a:off x="630006" y="233488"/>
            <a:ext cx="7501200" cy="4404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2400"/>
              <a:buFont typeface="Arial"/>
              <a:buNone/>
            </a:pPr>
            <a:r>
              <a:rPr lang="en"/>
              <a:t>NETTER-2 – PRRT IN G3 AND HIGH-RISK G2 NET</a:t>
            </a:r>
            <a:r>
              <a:rPr lang="en" cap="none"/>
              <a:t>s</a:t>
            </a:r>
            <a:endParaRPr/>
          </a:p>
        </p:txBody>
      </p:sp>
      <p:sp>
        <p:nvSpPr>
          <p:cNvPr id="1876" name="Google Shape;1876;p297"/>
          <p:cNvSpPr/>
          <p:nvPr/>
        </p:nvSpPr>
        <p:spPr>
          <a:xfrm>
            <a:off x="532350" y="1779325"/>
            <a:ext cx="3741600" cy="199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7" name="Google Shape;1877;p297"/>
          <p:cNvSpPr/>
          <p:nvPr/>
        </p:nvSpPr>
        <p:spPr>
          <a:xfrm>
            <a:off x="468040" y="3671165"/>
            <a:ext cx="3741600" cy="199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8" name="Google Shape;1878;p297"/>
          <p:cNvSpPr/>
          <p:nvPr/>
        </p:nvSpPr>
        <p:spPr>
          <a:xfrm>
            <a:off x="7360275" y="4619085"/>
            <a:ext cx="1397400" cy="276600"/>
          </a:xfrm>
          <a:prstGeom prst="rect">
            <a:avLst/>
          </a:prstGeom>
          <a:noFill/>
          <a:ln>
            <a:noFill/>
          </a:ln>
        </p:spPr>
        <p:txBody>
          <a:bodyPr anchorCtr="0" anchor="b" bIns="45700" lIns="91425" spcFirstLastPara="1" rIns="91425" wrap="square" tIns="45700">
            <a:noAutofit/>
          </a:bodyPr>
          <a:lstStyle/>
          <a:p>
            <a:pPr indent="0" lvl="1" marL="0" marR="0" rtl="0" algn="l">
              <a:spcBef>
                <a:spcPts val="0"/>
              </a:spcBef>
              <a:spcAft>
                <a:spcPts val="0"/>
              </a:spcAft>
              <a:buNone/>
            </a:pPr>
            <a:r>
              <a:rPr b="0" i="0" lang="en" sz="600" u="none" cap="none" strike="noStrike">
                <a:solidFill>
                  <a:schemeClr val="lt1"/>
                </a:solidFill>
                <a:latin typeface="Arial"/>
                <a:ea typeface="Arial"/>
                <a:cs typeface="Arial"/>
                <a:sym typeface="Arial"/>
              </a:rPr>
              <a:t>Singh S et al. ASCO GI 2024</a:t>
            </a:r>
            <a:endParaRPr/>
          </a:p>
          <a:p>
            <a:pPr indent="0" lvl="1" marL="0" marR="0" rtl="0" algn="l">
              <a:spcBef>
                <a:spcPts val="0"/>
              </a:spcBef>
              <a:spcAft>
                <a:spcPts val="0"/>
              </a:spcAft>
              <a:buNone/>
            </a:pPr>
            <a:r>
              <a:rPr b="0" i="0" lang="en" sz="600" u="none" cap="none" strike="noStrike">
                <a:solidFill>
                  <a:schemeClr val="lt1"/>
                </a:solidFill>
                <a:latin typeface="Arial"/>
                <a:ea typeface="Arial"/>
                <a:cs typeface="Arial"/>
                <a:sym typeface="Arial"/>
              </a:rPr>
              <a:t>Singh et al Lancet 2024. </a:t>
            </a:r>
            <a:endParaRPr b="0" i="0" sz="600" u="none" cap="none" strike="noStrike">
              <a:solidFill>
                <a:schemeClr val="lt1"/>
              </a:solidFill>
              <a:latin typeface="Arial"/>
              <a:ea typeface="Arial"/>
              <a:cs typeface="Arial"/>
              <a:sym typeface="Arial"/>
            </a:endParaRPr>
          </a:p>
        </p:txBody>
      </p:sp>
      <p:pic>
        <p:nvPicPr>
          <p:cNvPr id="1879" name="Google Shape;1879;p297"/>
          <p:cNvPicPr preferRelativeResize="0"/>
          <p:nvPr/>
        </p:nvPicPr>
        <p:blipFill rotWithShape="1">
          <a:blip r:embed="rId4">
            <a:alphaModFix/>
          </a:blip>
          <a:srcRect b="0" l="0" r="0" t="0"/>
          <a:stretch/>
        </p:blipFill>
        <p:spPr>
          <a:xfrm>
            <a:off x="5038977" y="990324"/>
            <a:ext cx="3794156" cy="210854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83" name="Shape 1883"/>
        <p:cNvGrpSpPr/>
        <p:nvPr/>
      </p:nvGrpSpPr>
      <p:grpSpPr>
        <a:xfrm>
          <a:off x="0" y="0"/>
          <a:ext cx="0" cy="0"/>
          <a:chOff x="0" y="0"/>
          <a:chExt cx="0" cy="0"/>
        </a:xfrm>
      </p:grpSpPr>
      <p:sp>
        <p:nvSpPr>
          <p:cNvPr id="1884" name="Google Shape;1884;p298"/>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2400"/>
              <a:buFont typeface="Arial"/>
              <a:buNone/>
            </a:pPr>
            <a:r>
              <a:rPr lang="en"/>
              <a:t>NETTER-2 –EFFECTIVE IN GRADE3</a:t>
            </a:r>
            <a:endParaRPr/>
          </a:p>
        </p:txBody>
      </p:sp>
      <p:pic>
        <p:nvPicPr>
          <p:cNvPr id="1885" name="Google Shape;1885;p298"/>
          <p:cNvPicPr preferRelativeResize="0"/>
          <p:nvPr/>
        </p:nvPicPr>
        <p:blipFill rotWithShape="1">
          <a:blip r:embed="rId3">
            <a:alphaModFix/>
          </a:blip>
          <a:srcRect b="0" l="0" r="0" t="0"/>
          <a:stretch/>
        </p:blipFill>
        <p:spPr>
          <a:xfrm>
            <a:off x="1080945" y="1030047"/>
            <a:ext cx="5355772" cy="3617414"/>
          </a:xfrm>
          <a:prstGeom prst="rect">
            <a:avLst/>
          </a:prstGeom>
          <a:noFill/>
          <a:ln>
            <a:noFill/>
          </a:ln>
        </p:spPr>
      </p:pic>
      <p:sp>
        <p:nvSpPr>
          <p:cNvPr id="1886" name="Google Shape;1886;p298"/>
          <p:cNvSpPr/>
          <p:nvPr/>
        </p:nvSpPr>
        <p:spPr>
          <a:xfrm>
            <a:off x="1439049" y="2903399"/>
            <a:ext cx="4465800" cy="170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87" name="Google Shape;1887;p298"/>
          <p:cNvSpPr/>
          <p:nvPr/>
        </p:nvSpPr>
        <p:spPr>
          <a:xfrm>
            <a:off x="7360275" y="4619085"/>
            <a:ext cx="1397400" cy="276600"/>
          </a:xfrm>
          <a:prstGeom prst="rect">
            <a:avLst/>
          </a:prstGeom>
          <a:noFill/>
          <a:ln>
            <a:noFill/>
          </a:ln>
        </p:spPr>
        <p:txBody>
          <a:bodyPr anchorCtr="0" anchor="b" bIns="45700" lIns="91425" spcFirstLastPara="1" rIns="91425" wrap="square" tIns="45700">
            <a:noAutofit/>
          </a:bodyPr>
          <a:lstStyle/>
          <a:p>
            <a:pPr indent="0" lvl="1" marL="0" marR="0" rtl="0" algn="l">
              <a:spcBef>
                <a:spcPts val="0"/>
              </a:spcBef>
              <a:spcAft>
                <a:spcPts val="0"/>
              </a:spcAft>
              <a:buNone/>
            </a:pPr>
            <a:r>
              <a:rPr b="0" i="0" lang="en" sz="600" u="none" cap="none" strike="noStrike">
                <a:solidFill>
                  <a:schemeClr val="lt1"/>
                </a:solidFill>
                <a:latin typeface="Arial"/>
                <a:ea typeface="Arial"/>
                <a:cs typeface="Arial"/>
                <a:sym typeface="Arial"/>
              </a:rPr>
              <a:t>Singh S et al. ASCO GI 2024</a:t>
            </a:r>
            <a:endParaRPr/>
          </a:p>
          <a:p>
            <a:pPr indent="0" lvl="1" marL="0" marR="0" rtl="0" algn="l">
              <a:spcBef>
                <a:spcPts val="0"/>
              </a:spcBef>
              <a:spcAft>
                <a:spcPts val="0"/>
              </a:spcAft>
              <a:buNone/>
            </a:pPr>
            <a:r>
              <a:rPr b="0" i="0" lang="en" sz="600" u="none" cap="none" strike="noStrike">
                <a:solidFill>
                  <a:schemeClr val="lt1"/>
                </a:solidFill>
                <a:latin typeface="Arial"/>
                <a:ea typeface="Arial"/>
                <a:cs typeface="Arial"/>
                <a:sym typeface="Arial"/>
              </a:rPr>
              <a:t>Singh et al Lancet 2024. </a:t>
            </a:r>
            <a:endParaRPr b="0" i="0" sz="6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1" name="Shape 1891"/>
        <p:cNvGrpSpPr/>
        <p:nvPr/>
      </p:nvGrpSpPr>
      <p:grpSpPr>
        <a:xfrm>
          <a:off x="0" y="0"/>
          <a:ext cx="0" cy="0"/>
          <a:chOff x="0" y="0"/>
          <a:chExt cx="0" cy="0"/>
        </a:xfrm>
      </p:grpSpPr>
      <p:sp>
        <p:nvSpPr>
          <p:cNvPr id="1892" name="Google Shape;1892;p299"/>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2401"/>
              <a:buFont typeface="Arial"/>
              <a:buNone/>
            </a:pPr>
            <a:r>
              <a:t/>
            </a:r>
            <a:endParaRPr/>
          </a:p>
        </p:txBody>
      </p:sp>
      <p:sp>
        <p:nvSpPr>
          <p:cNvPr id="1893" name="Google Shape;1893;p299"/>
          <p:cNvSpPr txBox="1"/>
          <p:nvPr>
            <p:ph idx="1" type="body"/>
          </p:nvPr>
        </p:nvSpPr>
        <p:spPr>
          <a:xfrm>
            <a:off x="730044" y="1193008"/>
            <a:ext cx="7501200" cy="3291900"/>
          </a:xfrm>
          <a:prstGeom prst="rect">
            <a:avLst/>
          </a:prstGeom>
          <a:noFill/>
          <a:ln>
            <a:noFill/>
          </a:ln>
        </p:spPr>
        <p:txBody>
          <a:bodyPr anchorCtr="0" anchor="t" bIns="45700" lIns="0" spcFirstLastPara="1" rIns="0" wrap="square" tIns="0">
            <a:noAutofit/>
          </a:bodyPr>
          <a:lstStyle/>
          <a:p>
            <a:pPr indent="-14321" lvl="0" marL="128621" rtl="0" algn="l">
              <a:lnSpc>
                <a:spcPct val="90000"/>
              </a:lnSpc>
              <a:spcBef>
                <a:spcPts val="0"/>
              </a:spcBef>
              <a:spcAft>
                <a:spcPts val="0"/>
              </a:spcAft>
              <a:buSzPts val="1800"/>
              <a:buNone/>
            </a:pPr>
            <a:r>
              <a:t/>
            </a:r>
            <a:endParaRPr/>
          </a:p>
        </p:txBody>
      </p:sp>
      <p:pic>
        <p:nvPicPr>
          <p:cNvPr id="1894" name="Google Shape;1894;p299"/>
          <p:cNvPicPr preferRelativeResize="0"/>
          <p:nvPr/>
        </p:nvPicPr>
        <p:blipFill rotWithShape="1">
          <a:blip r:embed="rId3">
            <a:alphaModFix/>
          </a:blip>
          <a:srcRect b="0" l="0" r="0" t="0"/>
          <a:stretch/>
        </p:blipFill>
        <p:spPr>
          <a:xfrm>
            <a:off x="2291229" y="1193008"/>
            <a:ext cx="3794824" cy="3214367"/>
          </a:xfrm>
          <a:prstGeom prst="rect">
            <a:avLst/>
          </a:prstGeom>
          <a:noFill/>
          <a:ln>
            <a:noFill/>
          </a:ln>
        </p:spPr>
      </p:pic>
      <p:sp>
        <p:nvSpPr>
          <p:cNvPr id="1895" name="Google Shape;1895;p299"/>
          <p:cNvSpPr/>
          <p:nvPr/>
        </p:nvSpPr>
        <p:spPr>
          <a:xfrm>
            <a:off x="1957549" y="3865229"/>
            <a:ext cx="4465800" cy="170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96" name="Google Shape;1896;p299"/>
          <p:cNvSpPr/>
          <p:nvPr/>
        </p:nvSpPr>
        <p:spPr>
          <a:xfrm>
            <a:off x="7360275" y="4619085"/>
            <a:ext cx="1397400" cy="276600"/>
          </a:xfrm>
          <a:prstGeom prst="rect">
            <a:avLst/>
          </a:prstGeom>
          <a:noFill/>
          <a:ln>
            <a:noFill/>
          </a:ln>
        </p:spPr>
        <p:txBody>
          <a:bodyPr anchorCtr="0" anchor="b" bIns="45700" lIns="91425" spcFirstLastPara="1" rIns="91425" wrap="square" tIns="45700">
            <a:noAutofit/>
          </a:bodyPr>
          <a:lstStyle/>
          <a:p>
            <a:pPr indent="0" lvl="1" marL="0" marR="0" rtl="0" algn="l">
              <a:spcBef>
                <a:spcPts val="0"/>
              </a:spcBef>
              <a:spcAft>
                <a:spcPts val="0"/>
              </a:spcAft>
              <a:buNone/>
            </a:pPr>
            <a:r>
              <a:rPr b="0" i="0" lang="en" sz="600" u="none" cap="none" strike="noStrike">
                <a:solidFill>
                  <a:schemeClr val="lt1"/>
                </a:solidFill>
                <a:latin typeface="Arial"/>
                <a:ea typeface="Arial"/>
                <a:cs typeface="Arial"/>
                <a:sym typeface="Arial"/>
              </a:rPr>
              <a:t>Singh S et al. ASCO GI 2024</a:t>
            </a:r>
            <a:endParaRPr/>
          </a:p>
          <a:p>
            <a:pPr indent="0" lvl="1" marL="0" marR="0" rtl="0" algn="l">
              <a:spcBef>
                <a:spcPts val="0"/>
              </a:spcBef>
              <a:spcAft>
                <a:spcPts val="0"/>
              </a:spcAft>
              <a:buNone/>
            </a:pPr>
            <a:r>
              <a:rPr b="0" i="0" lang="en" sz="600" u="none" cap="none" strike="noStrike">
                <a:solidFill>
                  <a:schemeClr val="lt1"/>
                </a:solidFill>
                <a:latin typeface="Arial"/>
                <a:ea typeface="Arial"/>
                <a:cs typeface="Arial"/>
                <a:sym typeface="Arial"/>
              </a:rPr>
              <a:t>Singh et al Lancet 2024. </a:t>
            </a:r>
            <a:endParaRPr b="0" i="0" sz="6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descr="A galaxy in space with planets and stars&#10;&#10;Description automatically generated" id="873" name="Google Shape;873;p183"/>
          <p:cNvPicPr preferRelativeResize="0"/>
          <p:nvPr>
            <p:ph idx="1" type="body"/>
          </p:nvPr>
        </p:nvPicPr>
        <p:blipFill rotWithShape="1">
          <a:blip r:embed="rId3">
            <a:alphaModFix/>
          </a:blip>
          <a:srcRect b="0" l="0" r="0" t="0"/>
          <a:stretch/>
        </p:blipFill>
        <p:spPr>
          <a:xfrm>
            <a:off x="-148189" y="-147909"/>
            <a:ext cx="9993900" cy="5429100"/>
          </a:xfrm>
          <a:prstGeom prst="rect">
            <a:avLst/>
          </a:prstGeom>
          <a:noFill/>
          <a:ln>
            <a:noFill/>
          </a:ln>
        </p:spPr>
      </p:pic>
      <p:sp>
        <p:nvSpPr>
          <p:cNvPr id="874" name="Google Shape;874;p183"/>
          <p:cNvSpPr txBox="1"/>
          <p:nvPr/>
        </p:nvSpPr>
        <p:spPr>
          <a:xfrm>
            <a:off x="2151017" y="1967046"/>
            <a:ext cx="5573400" cy="181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7200">
                <a:solidFill>
                  <a:schemeClr val="lt1"/>
                </a:solidFill>
                <a:latin typeface="Arial"/>
                <a:ea typeface="Arial"/>
                <a:cs typeface="Arial"/>
                <a:sym typeface="Arial"/>
              </a:rPr>
              <a:t>CELESTIAL</a:t>
            </a:r>
            <a:endParaRPr/>
          </a:p>
          <a:p>
            <a:pPr indent="0" lvl="0" marL="0" marR="0" rtl="0" algn="ctr">
              <a:spcBef>
                <a:spcPts val="0"/>
              </a:spcBef>
              <a:spcAft>
                <a:spcPts val="0"/>
              </a:spcAft>
              <a:buNone/>
            </a:pPr>
            <a:r>
              <a:rPr b="1" lang="en" sz="2000">
                <a:solidFill>
                  <a:schemeClr val="lt1"/>
                </a:solidFill>
                <a:latin typeface="Arial"/>
                <a:ea typeface="Arial"/>
                <a:cs typeface="Arial"/>
                <a:sym typeface="Arial"/>
              </a:rPr>
              <a:t>Cabozantinib in Patients with Advanced and Progressing Hepatocellular Carcinoma</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1" name="Shape 1901"/>
        <p:cNvGrpSpPr/>
        <p:nvPr/>
      </p:nvGrpSpPr>
      <p:grpSpPr>
        <a:xfrm>
          <a:off x="0" y="0"/>
          <a:ext cx="0" cy="0"/>
          <a:chOff x="0" y="0"/>
          <a:chExt cx="0" cy="0"/>
        </a:xfrm>
      </p:grpSpPr>
      <p:sp>
        <p:nvSpPr>
          <p:cNvPr id="1902" name="Google Shape;1902;p300"/>
          <p:cNvSpPr txBox="1"/>
          <p:nvPr>
            <p:ph idx="1" type="body"/>
          </p:nvPr>
        </p:nvSpPr>
        <p:spPr>
          <a:xfrm>
            <a:off x="428227" y="1087785"/>
            <a:ext cx="4015200" cy="1247400"/>
          </a:xfrm>
          <a:prstGeom prst="rect">
            <a:avLst/>
          </a:prstGeom>
          <a:noFill/>
          <a:ln>
            <a:noFill/>
          </a:ln>
        </p:spPr>
        <p:txBody>
          <a:bodyPr anchorCtr="0" anchor="t" bIns="45700" lIns="0" spcFirstLastPara="1" rIns="0" wrap="square" tIns="0">
            <a:noAutofit/>
          </a:bodyPr>
          <a:lstStyle/>
          <a:p>
            <a:pPr indent="-128621" lvl="0" marL="128621" rtl="0" algn="l">
              <a:lnSpc>
                <a:spcPct val="90000"/>
              </a:lnSpc>
              <a:spcBef>
                <a:spcPts val="0"/>
              </a:spcBef>
              <a:spcAft>
                <a:spcPts val="0"/>
              </a:spcAft>
              <a:buSzPts val="1350"/>
              <a:buChar char="•"/>
            </a:pPr>
            <a:r>
              <a:rPr lang="en" sz="1350"/>
              <a:t>Risk of leukemia/MDS (t-MN) after PRRT</a:t>
            </a:r>
            <a:endParaRPr/>
          </a:p>
          <a:p>
            <a:pPr indent="-128621" lvl="2" marL="814604" rtl="0" algn="l">
              <a:lnSpc>
                <a:spcPct val="90000"/>
              </a:lnSpc>
              <a:spcBef>
                <a:spcPts val="450"/>
              </a:spcBef>
              <a:spcAft>
                <a:spcPts val="0"/>
              </a:spcAft>
              <a:buSzPts val="1350"/>
              <a:buChar char="•"/>
            </a:pPr>
            <a:r>
              <a:rPr lang="en" sz="1350"/>
              <a:t>Incidence average of 2.61% (4.38 SD)</a:t>
            </a:r>
            <a:endParaRPr/>
          </a:p>
          <a:p>
            <a:pPr indent="-128621" lvl="2" marL="814604" rtl="0" algn="l">
              <a:lnSpc>
                <a:spcPct val="90000"/>
              </a:lnSpc>
              <a:spcBef>
                <a:spcPts val="450"/>
              </a:spcBef>
              <a:spcAft>
                <a:spcPts val="0"/>
              </a:spcAft>
              <a:buSzPts val="1350"/>
              <a:buChar char="•"/>
            </a:pPr>
            <a:r>
              <a:rPr lang="en" sz="1350"/>
              <a:t>Potentially higher when PRRT combined or followed by chemotherapy (10%)</a:t>
            </a:r>
            <a:endParaRPr/>
          </a:p>
          <a:p>
            <a:pPr indent="-42896" lvl="1" marL="471613" rtl="0" algn="l">
              <a:lnSpc>
                <a:spcPct val="90000"/>
              </a:lnSpc>
              <a:spcBef>
                <a:spcPts val="450"/>
              </a:spcBef>
              <a:spcAft>
                <a:spcPts val="0"/>
              </a:spcAft>
              <a:buSzPts val="1350"/>
              <a:buNone/>
            </a:pPr>
            <a:r>
              <a:t/>
            </a:r>
            <a:endParaRPr sz="1350">
              <a:solidFill>
                <a:srgbClr val="FF0000"/>
              </a:solidFill>
            </a:endParaRPr>
          </a:p>
          <a:p>
            <a:pPr indent="0" lvl="0" marL="0" rtl="0" algn="l">
              <a:lnSpc>
                <a:spcPct val="90000"/>
              </a:lnSpc>
              <a:spcBef>
                <a:spcPts val="1125"/>
              </a:spcBef>
              <a:spcAft>
                <a:spcPts val="0"/>
              </a:spcAft>
              <a:buSzPts val="1350"/>
              <a:buNone/>
            </a:pPr>
            <a:r>
              <a:t/>
            </a:r>
            <a:endParaRPr sz="1350"/>
          </a:p>
        </p:txBody>
      </p:sp>
      <p:sp>
        <p:nvSpPr>
          <p:cNvPr id="1903" name="Google Shape;1903;p300"/>
          <p:cNvSpPr txBox="1"/>
          <p:nvPr/>
        </p:nvSpPr>
        <p:spPr>
          <a:xfrm>
            <a:off x="7204814" y="4350342"/>
            <a:ext cx="1536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600">
                <a:solidFill>
                  <a:schemeClr val="lt1"/>
                </a:solidFill>
                <a:latin typeface="Arial"/>
                <a:ea typeface="Arial"/>
                <a:cs typeface="Arial"/>
                <a:sym typeface="Arial"/>
              </a:rPr>
              <a:t>Sonbol MB et al. Jama Onc 2020; </a:t>
            </a:r>
            <a:endParaRPr/>
          </a:p>
          <a:p>
            <a:pPr indent="0" lvl="0" marL="0" marR="0" rtl="0" algn="l">
              <a:spcBef>
                <a:spcPts val="0"/>
              </a:spcBef>
              <a:spcAft>
                <a:spcPts val="0"/>
              </a:spcAft>
              <a:buNone/>
            </a:pPr>
            <a:r>
              <a:rPr lang="en" sz="600">
                <a:solidFill>
                  <a:schemeClr val="lt1"/>
                </a:solidFill>
                <a:latin typeface="Arial"/>
                <a:ea typeface="Arial"/>
                <a:cs typeface="Arial"/>
                <a:sym typeface="Arial"/>
              </a:rPr>
              <a:t>Al-Toubah et a;. 2022 NANETS</a:t>
            </a:r>
            <a:endParaRPr/>
          </a:p>
          <a:p>
            <a:pPr indent="0" lvl="0" marL="0" marR="0" rtl="0" algn="l">
              <a:spcBef>
                <a:spcPts val="0"/>
              </a:spcBef>
              <a:spcAft>
                <a:spcPts val="0"/>
              </a:spcAft>
              <a:buNone/>
            </a:pPr>
            <a:r>
              <a:rPr lang="en" sz="600">
                <a:solidFill>
                  <a:schemeClr val="lt1"/>
                </a:solidFill>
                <a:latin typeface="Arial"/>
                <a:ea typeface="Arial"/>
                <a:cs typeface="Arial"/>
                <a:sym typeface="Arial"/>
              </a:rPr>
              <a:t>Kusne Y,…, Sonbol MB. JCO PO. 2024</a:t>
            </a:r>
            <a:endParaRPr/>
          </a:p>
        </p:txBody>
      </p:sp>
      <p:sp>
        <p:nvSpPr>
          <p:cNvPr id="1904" name="Google Shape;1904;p300"/>
          <p:cNvSpPr txBox="1"/>
          <p:nvPr/>
        </p:nvSpPr>
        <p:spPr>
          <a:xfrm>
            <a:off x="628650" y="1100"/>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300"/>
              <a:buFont typeface="Arial"/>
              <a:buNone/>
            </a:pPr>
            <a:r>
              <a:rPr lang="en" sz="3300">
                <a:solidFill>
                  <a:schemeClr val="lt1"/>
                </a:solidFill>
                <a:latin typeface="Arial"/>
                <a:ea typeface="Arial"/>
                <a:cs typeface="Arial"/>
                <a:sym typeface="Arial"/>
              </a:rPr>
              <a:t>CHIP and toxicity in PRRT</a:t>
            </a:r>
            <a:endParaRPr/>
          </a:p>
        </p:txBody>
      </p:sp>
      <p:pic>
        <p:nvPicPr>
          <p:cNvPr id="1905" name="Google Shape;1905;p300"/>
          <p:cNvPicPr preferRelativeResize="0"/>
          <p:nvPr/>
        </p:nvPicPr>
        <p:blipFill rotWithShape="1">
          <a:blip r:embed="rId3">
            <a:alphaModFix/>
          </a:blip>
          <a:srcRect b="0" l="0" r="0" t="0"/>
          <a:stretch/>
        </p:blipFill>
        <p:spPr>
          <a:xfrm>
            <a:off x="5018412" y="649296"/>
            <a:ext cx="4121783" cy="3370139"/>
          </a:xfrm>
          <a:prstGeom prst="rect">
            <a:avLst/>
          </a:prstGeom>
          <a:noFill/>
          <a:ln>
            <a:noFill/>
          </a:ln>
        </p:spPr>
      </p:pic>
      <p:sp>
        <p:nvSpPr>
          <p:cNvPr id="1906" name="Google Shape;1906;p300"/>
          <p:cNvSpPr txBox="1"/>
          <p:nvPr/>
        </p:nvSpPr>
        <p:spPr>
          <a:xfrm>
            <a:off x="428227" y="2481528"/>
            <a:ext cx="4015200" cy="2009100"/>
          </a:xfrm>
          <a:prstGeom prst="rect">
            <a:avLst/>
          </a:prstGeom>
          <a:noFill/>
          <a:ln>
            <a:noFill/>
          </a:ln>
        </p:spPr>
        <p:txBody>
          <a:bodyPr anchorCtr="0" anchor="t" bIns="45700" lIns="0" spcFirstLastPara="1" rIns="0" wrap="square" tIns="0">
            <a:noAutofit/>
          </a:bodyPr>
          <a:lstStyle/>
          <a:p>
            <a:pPr indent="-128621" lvl="0" marL="128621" marR="0" rtl="0" algn="l">
              <a:lnSpc>
                <a:spcPct val="90000"/>
              </a:lnSpc>
              <a:spcBef>
                <a:spcPts val="0"/>
              </a:spcBef>
              <a:spcAft>
                <a:spcPts val="0"/>
              </a:spcAft>
              <a:buClr>
                <a:schemeClr val="accent1"/>
              </a:buClr>
              <a:buSzPts val="1350"/>
              <a:buFont typeface="Arial"/>
              <a:buChar char="•"/>
            </a:pPr>
            <a:r>
              <a:rPr lang="en" sz="1350">
                <a:solidFill>
                  <a:schemeClr val="lt1"/>
                </a:solidFill>
                <a:latin typeface="Arial"/>
                <a:ea typeface="Arial"/>
                <a:cs typeface="Arial"/>
                <a:sym typeface="Arial"/>
              </a:rPr>
              <a:t>Hypothesis:</a:t>
            </a:r>
            <a:endParaRPr/>
          </a:p>
          <a:p>
            <a:pPr indent="-128621" lvl="1" marL="471613" marR="0" rtl="0" algn="l">
              <a:lnSpc>
                <a:spcPct val="90000"/>
              </a:lnSpc>
              <a:spcBef>
                <a:spcPts val="450"/>
              </a:spcBef>
              <a:spcAft>
                <a:spcPts val="0"/>
              </a:spcAft>
              <a:buClr>
                <a:srgbClr val="7F7F7F"/>
              </a:buClr>
              <a:buSzPts val="1350"/>
              <a:buFont typeface="Arial"/>
              <a:buChar char="•"/>
            </a:pPr>
            <a:r>
              <a:rPr b="0" i="0" lang="en" sz="1350" u="none" cap="none" strike="noStrike">
                <a:solidFill>
                  <a:schemeClr val="lt1"/>
                </a:solidFill>
                <a:latin typeface="Arial"/>
                <a:ea typeface="Arial"/>
                <a:cs typeface="Arial"/>
                <a:sym typeface="Arial"/>
              </a:rPr>
              <a:t>Patients who have CHIP at baseline have higher risk of cytopenia and potentially t-MN</a:t>
            </a:r>
            <a:endParaRPr/>
          </a:p>
          <a:p>
            <a:pPr indent="-128621" lvl="0" marL="128621" marR="0" rtl="0" algn="l">
              <a:lnSpc>
                <a:spcPct val="90000"/>
              </a:lnSpc>
              <a:spcBef>
                <a:spcPts val="1125"/>
              </a:spcBef>
              <a:spcAft>
                <a:spcPts val="0"/>
              </a:spcAft>
              <a:buClr>
                <a:schemeClr val="accent1"/>
              </a:buClr>
              <a:buSzPts val="1350"/>
              <a:buFont typeface="Arial"/>
              <a:buChar char="•"/>
            </a:pPr>
            <a:r>
              <a:rPr lang="en" sz="1350">
                <a:solidFill>
                  <a:schemeClr val="lt1"/>
                </a:solidFill>
                <a:latin typeface="Arial"/>
                <a:ea typeface="Arial"/>
                <a:cs typeface="Arial"/>
                <a:sym typeface="Arial"/>
              </a:rPr>
              <a:t>CHIP (229-gene panel) at baseline</a:t>
            </a:r>
            <a:endParaRPr/>
          </a:p>
          <a:p>
            <a:pPr indent="-128621" lvl="0" marL="128621" marR="0" rtl="0" algn="l">
              <a:lnSpc>
                <a:spcPct val="90000"/>
              </a:lnSpc>
              <a:spcBef>
                <a:spcPts val="1125"/>
              </a:spcBef>
              <a:spcAft>
                <a:spcPts val="0"/>
              </a:spcAft>
              <a:buClr>
                <a:schemeClr val="accent1"/>
              </a:buClr>
              <a:buSzPts val="1350"/>
              <a:buFont typeface="Arial"/>
              <a:buChar char="•"/>
            </a:pPr>
            <a:r>
              <a:rPr lang="en" sz="1350">
                <a:solidFill>
                  <a:schemeClr val="lt1"/>
                </a:solidFill>
                <a:latin typeface="Arial"/>
                <a:ea typeface="Arial"/>
                <a:cs typeface="Arial"/>
                <a:sym typeface="Arial"/>
              </a:rPr>
              <a:t>N=37 patients</a:t>
            </a:r>
            <a:endParaRPr/>
          </a:p>
          <a:p>
            <a:pPr indent="-128621" lvl="0" marL="128621" marR="0" rtl="0" algn="l">
              <a:lnSpc>
                <a:spcPct val="90000"/>
              </a:lnSpc>
              <a:spcBef>
                <a:spcPts val="1125"/>
              </a:spcBef>
              <a:spcAft>
                <a:spcPts val="0"/>
              </a:spcAft>
              <a:buClr>
                <a:schemeClr val="accent1"/>
              </a:buClr>
              <a:buSzPts val="1350"/>
              <a:buFont typeface="Arial"/>
              <a:buChar char="•"/>
            </a:pPr>
            <a:r>
              <a:rPr lang="en" sz="1350">
                <a:solidFill>
                  <a:schemeClr val="lt1"/>
                </a:solidFill>
                <a:latin typeface="Arial"/>
                <a:ea typeface="Arial"/>
                <a:cs typeface="Arial"/>
                <a:sym typeface="Arial"/>
              </a:rPr>
              <a:t>46% w alteration: DNMT3A, TET2 most common </a:t>
            </a:r>
            <a:endParaRPr/>
          </a:p>
          <a:p>
            <a:pPr indent="-42896" lvl="1" marL="471613" marR="0" rtl="0" algn="l">
              <a:lnSpc>
                <a:spcPct val="90000"/>
              </a:lnSpc>
              <a:spcBef>
                <a:spcPts val="450"/>
              </a:spcBef>
              <a:spcAft>
                <a:spcPts val="0"/>
              </a:spcAft>
              <a:buClr>
                <a:srgbClr val="7F7F7F"/>
              </a:buClr>
              <a:buSzPts val="1350"/>
              <a:buFont typeface="Arial"/>
              <a:buNone/>
            </a:pPr>
            <a:r>
              <a:t/>
            </a:r>
            <a:endParaRPr b="0" i="0" sz="1350" u="none" cap="none" strike="noStrike">
              <a:solidFill>
                <a:srgbClr val="FF0000"/>
              </a:solidFill>
              <a:latin typeface="Arial"/>
              <a:ea typeface="Arial"/>
              <a:cs typeface="Arial"/>
              <a:sym typeface="Arial"/>
            </a:endParaRPr>
          </a:p>
          <a:p>
            <a:pPr indent="0" lvl="0" marL="0" marR="0" rtl="0" algn="l">
              <a:lnSpc>
                <a:spcPct val="90000"/>
              </a:lnSpc>
              <a:spcBef>
                <a:spcPts val="1125"/>
              </a:spcBef>
              <a:spcAft>
                <a:spcPts val="0"/>
              </a:spcAft>
              <a:buClr>
                <a:schemeClr val="accent1"/>
              </a:buClr>
              <a:buSzPts val="1350"/>
              <a:buFont typeface="Arial"/>
              <a:buNone/>
            </a:pPr>
            <a:r>
              <a:t/>
            </a:r>
            <a:endParaRPr sz="135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sp>
        <p:nvSpPr>
          <p:cNvPr id="1911" name="Google Shape;1911;p301"/>
          <p:cNvSpPr txBox="1"/>
          <p:nvPr>
            <p:ph type="title"/>
          </p:nvPr>
        </p:nvSpPr>
        <p:spPr>
          <a:xfrm>
            <a:off x="730044" y="402432"/>
            <a:ext cx="7501200" cy="440700"/>
          </a:xfrm>
          <a:prstGeom prst="rect">
            <a:avLst/>
          </a:prstGeom>
          <a:noFill/>
          <a:ln>
            <a:noFill/>
          </a:ln>
        </p:spPr>
        <p:txBody>
          <a:bodyPr anchorCtr="0" anchor="t" bIns="45700" lIns="0" spcFirstLastPara="1" rIns="0" wrap="square" tIns="45700">
            <a:noAutofit/>
          </a:bodyPr>
          <a:lstStyle/>
          <a:p>
            <a:pPr indent="0" lvl="0" marL="0" rtl="0" algn="l">
              <a:lnSpc>
                <a:spcPct val="90000"/>
              </a:lnSpc>
              <a:spcBef>
                <a:spcPts val="0"/>
              </a:spcBef>
              <a:spcAft>
                <a:spcPts val="0"/>
              </a:spcAft>
              <a:buClr>
                <a:schemeClr val="lt1"/>
              </a:buClr>
              <a:buSzPts val="2401"/>
              <a:buFont typeface="Arial"/>
              <a:buNone/>
            </a:pPr>
            <a:r>
              <a:t/>
            </a:r>
            <a:endParaRPr/>
          </a:p>
        </p:txBody>
      </p:sp>
      <p:pic>
        <p:nvPicPr>
          <p:cNvPr descr="A graph showing different colored lines&#10;&#10;Description automatically generated" id="1912" name="Google Shape;1912;p301"/>
          <p:cNvPicPr preferRelativeResize="0"/>
          <p:nvPr/>
        </p:nvPicPr>
        <p:blipFill rotWithShape="1">
          <a:blip r:embed="rId3">
            <a:alphaModFix/>
          </a:blip>
          <a:srcRect b="0" l="0" r="0" t="0"/>
          <a:stretch/>
        </p:blipFill>
        <p:spPr>
          <a:xfrm>
            <a:off x="337357" y="864883"/>
            <a:ext cx="3653726" cy="2507337"/>
          </a:xfrm>
          <a:prstGeom prst="rect">
            <a:avLst/>
          </a:prstGeom>
          <a:noFill/>
          <a:ln>
            <a:noFill/>
          </a:ln>
        </p:spPr>
      </p:pic>
      <p:pic>
        <p:nvPicPr>
          <p:cNvPr descr="A green and red bars&#10;&#10;Description automatically generated" id="1913" name="Google Shape;1913;p301"/>
          <p:cNvPicPr preferRelativeResize="0"/>
          <p:nvPr/>
        </p:nvPicPr>
        <p:blipFill rotWithShape="1">
          <a:blip r:embed="rId4">
            <a:alphaModFix/>
          </a:blip>
          <a:srcRect b="0" l="0" r="0" t="0"/>
          <a:stretch/>
        </p:blipFill>
        <p:spPr>
          <a:xfrm>
            <a:off x="4572000" y="1009978"/>
            <a:ext cx="3999918" cy="1966626"/>
          </a:xfrm>
          <a:prstGeom prst="rect">
            <a:avLst/>
          </a:prstGeom>
          <a:noFill/>
          <a:ln>
            <a:noFill/>
          </a:ln>
        </p:spPr>
      </p:pic>
      <p:sp>
        <p:nvSpPr>
          <p:cNvPr id="1914" name="Google Shape;1914;p301"/>
          <p:cNvSpPr txBox="1"/>
          <p:nvPr/>
        </p:nvSpPr>
        <p:spPr>
          <a:xfrm>
            <a:off x="627816" y="3372220"/>
            <a:ext cx="36537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lt1"/>
                </a:solidFill>
                <a:latin typeface="Arial"/>
                <a:ea typeface="Arial"/>
                <a:cs typeface="Arial"/>
                <a:sym typeface="Arial"/>
              </a:rPr>
              <a:t>CHIP are more likely to have thrombocytopenia (red) than no CHIP</a:t>
            </a:r>
            <a:endParaRPr/>
          </a:p>
        </p:txBody>
      </p:sp>
      <p:sp>
        <p:nvSpPr>
          <p:cNvPr id="1915" name="Google Shape;1915;p301"/>
          <p:cNvSpPr txBox="1"/>
          <p:nvPr/>
        </p:nvSpPr>
        <p:spPr>
          <a:xfrm>
            <a:off x="4861624" y="3372220"/>
            <a:ext cx="36537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800">
                <a:solidFill>
                  <a:schemeClr val="lt1"/>
                </a:solidFill>
                <a:latin typeface="Arial"/>
                <a:ea typeface="Arial"/>
                <a:cs typeface="Arial"/>
                <a:sym typeface="Arial"/>
              </a:rPr>
              <a:t>CHIP patients are more likely to spend days in thrombocytopenia state (RED) than no CHIP. </a:t>
            </a:r>
            <a:endParaRPr/>
          </a:p>
        </p:txBody>
      </p:sp>
      <p:sp>
        <p:nvSpPr>
          <p:cNvPr id="1916" name="Google Shape;1916;p301"/>
          <p:cNvSpPr txBox="1"/>
          <p:nvPr/>
        </p:nvSpPr>
        <p:spPr>
          <a:xfrm>
            <a:off x="7114663" y="4689140"/>
            <a:ext cx="1536000" cy="1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600">
                <a:solidFill>
                  <a:schemeClr val="lt1"/>
                </a:solidFill>
                <a:latin typeface="Arial"/>
                <a:ea typeface="Arial"/>
                <a:cs typeface="Arial"/>
                <a:sym typeface="Arial"/>
              </a:rPr>
              <a:t>Kusne Y,…, Sonbol MB. JCO PO. 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9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p302"/>
          <p:cNvSpPr txBox="1"/>
          <p:nvPr>
            <p:ph idx="1" type="body"/>
          </p:nvPr>
        </p:nvSpPr>
        <p:spPr>
          <a:xfrm>
            <a:off x="730044" y="1193008"/>
            <a:ext cx="7501200" cy="3291900"/>
          </a:xfrm>
          <a:prstGeom prst="rect">
            <a:avLst/>
          </a:prstGeom>
          <a:noFill/>
          <a:ln>
            <a:noFill/>
          </a:ln>
        </p:spPr>
        <p:txBody>
          <a:bodyPr anchorCtr="0" anchor="t" bIns="45700" lIns="0" spcFirstLastPara="1" rIns="0" wrap="square" tIns="0">
            <a:noAutofit/>
          </a:bodyPr>
          <a:lstStyle/>
          <a:p>
            <a:pPr indent="-14321" lvl="0" marL="128621" rtl="0" algn="l">
              <a:lnSpc>
                <a:spcPct val="90000"/>
              </a:lnSpc>
              <a:spcBef>
                <a:spcPts val="0"/>
              </a:spcBef>
              <a:spcAft>
                <a:spcPts val="0"/>
              </a:spcAft>
              <a:buSzPts val="1800"/>
              <a:buNone/>
            </a:pPr>
            <a:r>
              <a:t/>
            </a:r>
            <a:endParaRPr/>
          </a:p>
        </p:txBody>
      </p:sp>
      <p:pic>
        <p:nvPicPr>
          <p:cNvPr id="1922" name="Google Shape;1922;p302"/>
          <p:cNvPicPr preferRelativeResize="0"/>
          <p:nvPr/>
        </p:nvPicPr>
        <p:blipFill rotWithShape="1">
          <a:blip r:embed="rId3">
            <a:alphaModFix/>
          </a:blip>
          <a:srcRect b="0" l="0" r="0" t="0"/>
          <a:stretch/>
        </p:blipFill>
        <p:spPr>
          <a:xfrm>
            <a:off x="1882040" y="856215"/>
            <a:ext cx="4138421" cy="3628641"/>
          </a:xfrm>
          <a:prstGeom prst="rect">
            <a:avLst/>
          </a:prstGeom>
          <a:noFill/>
          <a:ln>
            <a:noFill/>
          </a:ln>
        </p:spPr>
      </p:pic>
      <p:sp>
        <p:nvSpPr>
          <p:cNvPr id="1923" name="Google Shape;1923;p302"/>
          <p:cNvSpPr txBox="1"/>
          <p:nvPr/>
        </p:nvSpPr>
        <p:spPr>
          <a:xfrm>
            <a:off x="6125584" y="4727277"/>
            <a:ext cx="2925900" cy="184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600">
                <a:solidFill>
                  <a:schemeClr val="lt1"/>
                </a:solidFill>
                <a:latin typeface="Arial"/>
                <a:ea typeface="Arial"/>
                <a:cs typeface="Arial"/>
                <a:sym typeface="Arial"/>
              </a:rPr>
              <a:t>Mosalem O, Sonbol MB, Halfdanarson, Starr J. Best Bractice &amp; Research. 2023 </a:t>
            </a:r>
            <a:endParaRPr/>
          </a:p>
        </p:txBody>
      </p:sp>
      <p:sp>
        <p:nvSpPr>
          <p:cNvPr id="1924" name="Google Shape;1924;p302"/>
          <p:cNvSpPr txBox="1"/>
          <p:nvPr/>
        </p:nvSpPr>
        <p:spPr>
          <a:xfrm>
            <a:off x="628650" y="-42668"/>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lt1"/>
              </a:buClr>
              <a:buSzPts val="3300"/>
              <a:buFont typeface="Arial"/>
              <a:buNone/>
            </a:pPr>
            <a:r>
              <a:rPr b="1" lang="en" sz="3300">
                <a:solidFill>
                  <a:schemeClr val="lt1"/>
                </a:solidFill>
                <a:latin typeface="Arial"/>
                <a:ea typeface="Arial"/>
                <a:cs typeface="Arial"/>
                <a:sym typeface="Arial"/>
              </a:rPr>
              <a:t>VEGF TKIs in NET</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8" name="Shape 1928"/>
        <p:cNvGrpSpPr/>
        <p:nvPr/>
      </p:nvGrpSpPr>
      <p:grpSpPr>
        <a:xfrm>
          <a:off x="0" y="0"/>
          <a:ext cx="0" cy="0"/>
          <a:chOff x="0" y="0"/>
          <a:chExt cx="0" cy="0"/>
        </a:xfrm>
      </p:grpSpPr>
      <p:sp>
        <p:nvSpPr>
          <p:cNvPr id="1929" name="Google Shape;1929;p303"/>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930" name="Google Shape;1930;p303"/>
          <p:cNvPicPr preferRelativeResize="0"/>
          <p:nvPr/>
        </p:nvPicPr>
        <p:blipFill rotWithShape="1">
          <a:blip r:embed="rId3">
            <a:alphaModFix/>
          </a:blip>
          <a:srcRect b="0" l="0" r="0" t="0"/>
          <a:stretch/>
        </p:blipFill>
        <p:spPr>
          <a:xfrm>
            <a:off x="3916270" y="430818"/>
            <a:ext cx="2496139" cy="2140939"/>
          </a:xfrm>
          <a:prstGeom prst="rect">
            <a:avLst/>
          </a:prstGeom>
          <a:noFill/>
          <a:ln>
            <a:noFill/>
          </a:ln>
        </p:spPr>
      </p:pic>
      <p:pic>
        <p:nvPicPr>
          <p:cNvPr id="1931" name="Google Shape;1931;p303"/>
          <p:cNvPicPr preferRelativeResize="0"/>
          <p:nvPr/>
        </p:nvPicPr>
        <p:blipFill rotWithShape="1">
          <a:blip r:embed="rId4">
            <a:alphaModFix/>
          </a:blip>
          <a:srcRect b="0" l="0" r="0" t="0"/>
          <a:stretch/>
        </p:blipFill>
        <p:spPr>
          <a:xfrm>
            <a:off x="4119281" y="2407022"/>
            <a:ext cx="2440025" cy="1891761"/>
          </a:xfrm>
          <a:prstGeom prst="rect">
            <a:avLst/>
          </a:prstGeom>
          <a:noFill/>
          <a:ln>
            <a:noFill/>
          </a:ln>
        </p:spPr>
      </p:pic>
      <p:sp>
        <p:nvSpPr>
          <p:cNvPr id="1932" name="Google Shape;1932;p303"/>
          <p:cNvSpPr txBox="1"/>
          <p:nvPr/>
        </p:nvSpPr>
        <p:spPr>
          <a:xfrm>
            <a:off x="1003" y="-148525"/>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Georgia"/>
              <a:buNone/>
            </a:pPr>
            <a:r>
              <a:rPr lang="en" sz="3300">
                <a:solidFill>
                  <a:schemeClr val="dk1"/>
                </a:solidFill>
                <a:latin typeface="Georgia"/>
                <a:ea typeface="Georgia"/>
                <a:cs typeface="Georgia"/>
                <a:sym typeface="Georgia"/>
              </a:rPr>
              <a:t>Sunitinib</a:t>
            </a:r>
            <a:endParaRPr/>
          </a:p>
        </p:txBody>
      </p:sp>
      <p:sp>
        <p:nvSpPr>
          <p:cNvPr id="1933" name="Google Shape;1933;p303"/>
          <p:cNvSpPr txBox="1"/>
          <p:nvPr/>
        </p:nvSpPr>
        <p:spPr>
          <a:xfrm>
            <a:off x="262393" y="1120100"/>
            <a:ext cx="3363300" cy="1754700"/>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Phase III, placebo-controlled</a:t>
            </a:r>
            <a:endParaRPr/>
          </a:p>
          <a:p>
            <a:pPr indent="-342900" lvl="0" marL="34290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PFS benefit 12.6 vs. 5.8</a:t>
            </a:r>
            <a:endParaRPr/>
          </a:p>
          <a:p>
            <a:pPr indent="-342900" lvl="0" marL="34290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No QOL or OS difference</a:t>
            </a:r>
            <a:endParaRPr/>
          </a:p>
          <a:p>
            <a:pPr indent="-228600" lvl="0" marL="34290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342900" lvl="0" marL="342900" marR="0" rtl="0" algn="l">
              <a:spcBef>
                <a:spcPts val="0"/>
              </a:spcBef>
              <a:spcAft>
                <a:spcPts val="0"/>
              </a:spcAft>
              <a:buClr>
                <a:schemeClr val="dk1"/>
              </a:buClr>
              <a:buSzPts val="1800"/>
              <a:buFont typeface="Arial"/>
              <a:buChar char="•"/>
            </a:pPr>
            <a:r>
              <a:rPr lang="en" sz="1800">
                <a:solidFill>
                  <a:schemeClr val="dk1"/>
                </a:solidFill>
                <a:latin typeface="Arial"/>
                <a:ea typeface="Arial"/>
                <a:cs typeface="Arial"/>
                <a:sym typeface="Arial"/>
              </a:rPr>
              <a:t>FDA approval 2011</a:t>
            </a:r>
            <a:endParaRPr/>
          </a:p>
        </p:txBody>
      </p:sp>
      <p:sp>
        <p:nvSpPr>
          <p:cNvPr id="1934" name="Google Shape;1934;p303"/>
          <p:cNvSpPr txBox="1"/>
          <p:nvPr/>
        </p:nvSpPr>
        <p:spPr>
          <a:xfrm>
            <a:off x="698871" y="4052789"/>
            <a:ext cx="24903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Raymond et al. NEJM 2011</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8" name="Shape 1938"/>
        <p:cNvGrpSpPr/>
        <p:nvPr/>
      </p:nvGrpSpPr>
      <p:grpSpPr>
        <a:xfrm>
          <a:off x="0" y="0"/>
          <a:ext cx="0" cy="0"/>
          <a:chOff x="0" y="0"/>
          <a:chExt cx="0" cy="0"/>
        </a:xfrm>
      </p:grpSpPr>
      <p:sp>
        <p:nvSpPr>
          <p:cNvPr id="1939" name="Google Shape;1939;p304"/>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940" name="Google Shape;1940;p304"/>
          <p:cNvSpPr txBox="1"/>
          <p:nvPr>
            <p:ph idx="1" type="body"/>
          </p:nvPr>
        </p:nvSpPr>
        <p:spPr>
          <a:xfrm>
            <a:off x="487017" y="881747"/>
            <a:ext cx="7772400" cy="2739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
              <a:t>Lenvatinib: phase II, did not move to phase III</a:t>
            </a:r>
            <a:endParaRPr/>
          </a:p>
          <a:p>
            <a:pPr indent="-342900" lvl="0" marL="342900" rtl="0" algn="l">
              <a:spcBef>
                <a:spcPts val="480"/>
              </a:spcBef>
              <a:spcAft>
                <a:spcPts val="0"/>
              </a:spcAft>
              <a:buClr>
                <a:schemeClr val="dk1"/>
              </a:buClr>
              <a:buSzPts val="2400"/>
              <a:buFont typeface="Arial"/>
              <a:buChar char="•"/>
            </a:pPr>
            <a:r>
              <a:rPr lang="en"/>
              <a:t>Surufatinib: 2 phase III; approved in China</a:t>
            </a:r>
            <a:endParaRPr/>
          </a:p>
          <a:p>
            <a:pPr indent="-342900" lvl="0" marL="342900" rtl="0" algn="l">
              <a:spcBef>
                <a:spcPts val="480"/>
              </a:spcBef>
              <a:spcAft>
                <a:spcPts val="0"/>
              </a:spcAft>
              <a:buClr>
                <a:schemeClr val="dk1"/>
              </a:buClr>
              <a:buSzPts val="2400"/>
              <a:buFont typeface="Arial"/>
              <a:buChar char="•"/>
            </a:pPr>
            <a:r>
              <a:rPr lang="en"/>
              <a:t>Axitinib: negative phase III</a:t>
            </a:r>
            <a:endParaRPr/>
          </a:p>
        </p:txBody>
      </p:sp>
      <p:sp>
        <p:nvSpPr>
          <p:cNvPr id="1941" name="Google Shape;1941;p304"/>
          <p:cNvSpPr txBox="1"/>
          <p:nvPr/>
        </p:nvSpPr>
        <p:spPr>
          <a:xfrm>
            <a:off x="1003" y="-148525"/>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Georgia"/>
              <a:buNone/>
            </a:pPr>
            <a:r>
              <a:rPr lang="en" sz="3300">
                <a:solidFill>
                  <a:schemeClr val="dk1"/>
                </a:solidFill>
                <a:latin typeface="Georgia"/>
                <a:ea typeface="Georgia"/>
                <a:cs typeface="Georgia"/>
                <a:sym typeface="Georgia"/>
              </a:rPr>
              <a:t>Other VEGF TKIs</a:t>
            </a:r>
            <a:endParaRPr/>
          </a:p>
        </p:txBody>
      </p:sp>
      <p:sp>
        <p:nvSpPr>
          <p:cNvPr id="1942" name="Google Shape;1942;p304"/>
          <p:cNvSpPr txBox="1"/>
          <p:nvPr/>
        </p:nvSpPr>
        <p:spPr>
          <a:xfrm>
            <a:off x="5989537" y="3650697"/>
            <a:ext cx="2490300" cy="554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Capdevila et al. JCO 2022</a:t>
            </a:r>
            <a:endParaRPr/>
          </a:p>
          <a:p>
            <a:pPr indent="0" lvl="0" marL="0" marR="0" rtl="0" algn="l">
              <a:spcBef>
                <a:spcPts val="0"/>
              </a:spcBef>
              <a:spcAft>
                <a:spcPts val="0"/>
              </a:spcAft>
              <a:buNone/>
            </a:pPr>
            <a:r>
              <a:rPr lang="en" sz="1000">
                <a:solidFill>
                  <a:schemeClr val="dk1"/>
                </a:solidFill>
                <a:latin typeface="Arial"/>
                <a:ea typeface="Arial"/>
                <a:cs typeface="Arial"/>
                <a:sym typeface="Arial"/>
              </a:rPr>
              <a:t>Xu et al. Lancet Onc 2020</a:t>
            </a:r>
            <a:endParaRPr/>
          </a:p>
          <a:p>
            <a:pPr indent="0" lvl="0" marL="0" marR="0" rtl="0" algn="l">
              <a:spcBef>
                <a:spcPts val="0"/>
              </a:spcBef>
              <a:spcAft>
                <a:spcPts val="0"/>
              </a:spcAft>
              <a:buNone/>
            </a:pPr>
            <a:r>
              <a:rPr lang="en" sz="1000">
                <a:solidFill>
                  <a:schemeClr val="dk1"/>
                </a:solidFill>
                <a:latin typeface="Arial"/>
                <a:ea typeface="Arial"/>
                <a:cs typeface="Arial"/>
                <a:sym typeface="Arial"/>
              </a:rPr>
              <a:t>Garcia-Carbonero ESMO 2021</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6" name="Shape 1946"/>
        <p:cNvGrpSpPr/>
        <p:nvPr/>
      </p:nvGrpSpPr>
      <p:grpSpPr>
        <a:xfrm>
          <a:off x="0" y="0"/>
          <a:ext cx="0" cy="0"/>
          <a:chOff x="0" y="0"/>
          <a:chExt cx="0" cy="0"/>
        </a:xfrm>
      </p:grpSpPr>
      <p:sp>
        <p:nvSpPr>
          <p:cNvPr id="1947" name="Google Shape;1947;p305"/>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948" name="Google Shape;1948;p305"/>
          <p:cNvPicPr preferRelativeResize="0"/>
          <p:nvPr/>
        </p:nvPicPr>
        <p:blipFill rotWithShape="1">
          <a:blip r:embed="rId3">
            <a:alphaModFix/>
          </a:blip>
          <a:srcRect b="0" l="0" r="0" t="0"/>
          <a:stretch/>
        </p:blipFill>
        <p:spPr>
          <a:xfrm>
            <a:off x="484583" y="546847"/>
            <a:ext cx="7673536" cy="3731396"/>
          </a:xfrm>
          <a:prstGeom prst="rect">
            <a:avLst/>
          </a:prstGeom>
          <a:noFill/>
          <a:ln>
            <a:noFill/>
          </a:ln>
        </p:spPr>
      </p:pic>
      <p:sp>
        <p:nvSpPr>
          <p:cNvPr id="1949" name="Google Shape;1949;p305"/>
          <p:cNvSpPr txBox="1"/>
          <p:nvPr/>
        </p:nvSpPr>
        <p:spPr>
          <a:xfrm>
            <a:off x="1003" y="-148525"/>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Georgia"/>
              <a:buNone/>
            </a:pPr>
            <a:r>
              <a:rPr lang="en" sz="3300">
                <a:solidFill>
                  <a:schemeClr val="dk1"/>
                </a:solidFill>
                <a:latin typeface="Georgia"/>
                <a:ea typeface="Georgia"/>
                <a:cs typeface="Georgia"/>
                <a:sym typeface="Georgia"/>
              </a:rPr>
              <a:t>CABINET trial</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306"/>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955" name="Google Shape;1955;p306"/>
          <p:cNvPicPr preferRelativeResize="0"/>
          <p:nvPr/>
        </p:nvPicPr>
        <p:blipFill rotWithShape="1">
          <a:blip r:embed="rId3">
            <a:alphaModFix/>
          </a:blip>
          <a:srcRect b="0" l="0" r="0" t="0"/>
          <a:stretch/>
        </p:blipFill>
        <p:spPr>
          <a:xfrm>
            <a:off x="2311758" y="77202"/>
            <a:ext cx="3762453" cy="4151481"/>
          </a:xfrm>
          <a:prstGeom prst="rect">
            <a:avLst/>
          </a:prstGeom>
          <a:noFill/>
          <a:ln>
            <a:noFill/>
          </a:ln>
        </p:spPr>
      </p:pic>
      <p:sp>
        <p:nvSpPr>
          <p:cNvPr id="1956" name="Google Shape;1956;p306"/>
          <p:cNvSpPr/>
          <p:nvPr/>
        </p:nvSpPr>
        <p:spPr>
          <a:xfrm>
            <a:off x="2362091" y="3008149"/>
            <a:ext cx="3928200" cy="170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7" name="Google Shape;1957;p306"/>
          <p:cNvSpPr/>
          <p:nvPr/>
        </p:nvSpPr>
        <p:spPr>
          <a:xfrm>
            <a:off x="2311758" y="2404483"/>
            <a:ext cx="3928200" cy="226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958" name="Google Shape;1958;p306"/>
          <p:cNvSpPr/>
          <p:nvPr/>
        </p:nvSpPr>
        <p:spPr>
          <a:xfrm>
            <a:off x="2362091" y="4073094"/>
            <a:ext cx="3928200" cy="226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pic>
        <p:nvPicPr>
          <p:cNvPr id="1963" name="Google Shape;1963;p307"/>
          <p:cNvPicPr preferRelativeResize="0"/>
          <p:nvPr/>
        </p:nvPicPr>
        <p:blipFill rotWithShape="1">
          <a:blip r:embed="rId3">
            <a:alphaModFix/>
          </a:blip>
          <a:srcRect b="0" l="0" r="0" t="0"/>
          <a:stretch/>
        </p:blipFill>
        <p:spPr>
          <a:xfrm>
            <a:off x="735660" y="847948"/>
            <a:ext cx="2779058" cy="3054776"/>
          </a:xfrm>
          <a:prstGeom prst="rect">
            <a:avLst/>
          </a:prstGeom>
          <a:noFill/>
          <a:ln>
            <a:noFill/>
          </a:ln>
        </p:spPr>
      </p:pic>
      <p:pic>
        <p:nvPicPr>
          <p:cNvPr id="1964" name="Google Shape;1964;p307"/>
          <p:cNvPicPr preferRelativeResize="0"/>
          <p:nvPr/>
        </p:nvPicPr>
        <p:blipFill rotWithShape="1">
          <a:blip r:embed="rId4">
            <a:alphaModFix/>
          </a:blip>
          <a:srcRect b="0" l="0" r="0" t="0"/>
          <a:stretch/>
        </p:blipFill>
        <p:spPr>
          <a:xfrm>
            <a:off x="5075925" y="847948"/>
            <a:ext cx="2736788" cy="3054777"/>
          </a:xfrm>
          <a:prstGeom prst="rect">
            <a:avLst/>
          </a:prstGeom>
          <a:noFill/>
          <a:ln>
            <a:noFill/>
          </a:ln>
        </p:spPr>
      </p:pic>
      <p:sp>
        <p:nvSpPr>
          <p:cNvPr id="1965" name="Google Shape;1965;p307"/>
          <p:cNvSpPr txBox="1"/>
          <p:nvPr>
            <p:ph type="title"/>
          </p:nvPr>
        </p:nvSpPr>
        <p:spPr>
          <a:xfrm>
            <a:off x="628650" y="2380"/>
            <a:ext cx="7886700" cy="993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Extrapancreatic-</a:t>
            </a:r>
            <a:endParaRPr/>
          </a:p>
        </p:txBody>
      </p:sp>
      <p:sp>
        <p:nvSpPr>
          <p:cNvPr id="1966" name="Google Shape;1966;p307"/>
          <p:cNvSpPr txBox="1"/>
          <p:nvPr/>
        </p:nvSpPr>
        <p:spPr>
          <a:xfrm>
            <a:off x="3617981" y="994355"/>
            <a:ext cx="6786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750">
                <a:solidFill>
                  <a:srgbClr val="FF0000"/>
                </a:solidFill>
                <a:latin typeface="Arial"/>
                <a:ea typeface="Arial"/>
                <a:cs typeface="Arial"/>
                <a:sym typeface="Arial"/>
              </a:rPr>
              <a:t>+4.5 months</a:t>
            </a:r>
            <a:endParaRPr/>
          </a:p>
        </p:txBody>
      </p:sp>
      <p:sp>
        <p:nvSpPr>
          <p:cNvPr id="1967" name="Google Shape;1967;p307"/>
          <p:cNvSpPr txBox="1"/>
          <p:nvPr/>
        </p:nvSpPr>
        <p:spPr>
          <a:xfrm>
            <a:off x="628650" y="1100"/>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Georgia"/>
              <a:buNone/>
            </a:pPr>
            <a:r>
              <a:rPr lang="en" sz="3300">
                <a:solidFill>
                  <a:schemeClr val="dk1"/>
                </a:solidFill>
                <a:latin typeface="Georgia"/>
                <a:ea typeface="Georgia"/>
                <a:cs typeface="Georgia"/>
                <a:sym typeface="Georgia"/>
              </a:rPr>
              <a:t>Extrapancreatic- CABINET</a:t>
            </a:r>
            <a:endParaRPr/>
          </a:p>
        </p:txBody>
      </p:sp>
      <p:sp>
        <p:nvSpPr>
          <p:cNvPr id="1968" name="Google Shape;1968;p307"/>
          <p:cNvSpPr txBox="1"/>
          <p:nvPr/>
        </p:nvSpPr>
        <p:spPr>
          <a:xfrm>
            <a:off x="5045429" y="4011257"/>
            <a:ext cx="2805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600">
                <a:solidFill>
                  <a:schemeClr val="dk1"/>
                </a:solidFill>
                <a:latin typeface="Arial"/>
                <a:ea typeface="Arial"/>
                <a:cs typeface="Arial"/>
                <a:sym typeface="Arial"/>
              </a:rPr>
              <a:t>Third crossovered after PD </a:t>
            </a:r>
            <a:endParaRPr/>
          </a:p>
        </p:txBody>
      </p:sp>
      <p:sp>
        <p:nvSpPr>
          <p:cNvPr id="1969" name="Google Shape;1969;p307"/>
          <p:cNvSpPr txBox="1"/>
          <p:nvPr/>
        </p:nvSpPr>
        <p:spPr>
          <a:xfrm>
            <a:off x="437629" y="4084116"/>
            <a:ext cx="24903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Chan et al. NEJM 2024</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3" name="Shape 1973"/>
        <p:cNvGrpSpPr/>
        <p:nvPr/>
      </p:nvGrpSpPr>
      <p:grpSpPr>
        <a:xfrm>
          <a:off x="0" y="0"/>
          <a:ext cx="0" cy="0"/>
          <a:chOff x="0" y="0"/>
          <a:chExt cx="0" cy="0"/>
        </a:xfrm>
      </p:grpSpPr>
      <p:pic>
        <p:nvPicPr>
          <p:cNvPr id="1974" name="Google Shape;1974;p308"/>
          <p:cNvPicPr preferRelativeResize="0"/>
          <p:nvPr/>
        </p:nvPicPr>
        <p:blipFill rotWithShape="1">
          <a:blip r:embed="rId3">
            <a:alphaModFix/>
          </a:blip>
          <a:srcRect b="0" l="0" r="0" t="0"/>
          <a:stretch/>
        </p:blipFill>
        <p:spPr>
          <a:xfrm>
            <a:off x="3970186" y="1100476"/>
            <a:ext cx="4683776" cy="2558998"/>
          </a:xfrm>
          <a:prstGeom prst="rect">
            <a:avLst/>
          </a:prstGeom>
          <a:noFill/>
          <a:ln>
            <a:noFill/>
          </a:ln>
        </p:spPr>
      </p:pic>
      <p:pic>
        <p:nvPicPr>
          <p:cNvPr id="1975" name="Google Shape;1975;p308"/>
          <p:cNvPicPr preferRelativeResize="0"/>
          <p:nvPr/>
        </p:nvPicPr>
        <p:blipFill rotWithShape="1">
          <a:blip r:embed="rId4">
            <a:alphaModFix/>
          </a:blip>
          <a:srcRect b="0" l="0" r="0" t="0"/>
          <a:stretch/>
        </p:blipFill>
        <p:spPr>
          <a:xfrm>
            <a:off x="406815" y="924020"/>
            <a:ext cx="2316039" cy="3385803"/>
          </a:xfrm>
          <a:prstGeom prst="rect">
            <a:avLst/>
          </a:prstGeom>
          <a:noFill/>
          <a:ln>
            <a:noFill/>
          </a:ln>
        </p:spPr>
      </p:pic>
      <p:sp>
        <p:nvSpPr>
          <p:cNvPr id="1976" name="Google Shape;1976;p308"/>
          <p:cNvSpPr txBox="1"/>
          <p:nvPr/>
        </p:nvSpPr>
        <p:spPr>
          <a:xfrm>
            <a:off x="628650" y="2380"/>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Georgia"/>
              <a:buNone/>
            </a:pPr>
            <a:r>
              <a:rPr lang="en" sz="3300">
                <a:solidFill>
                  <a:schemeClr val="dk1"/>
                </a:solidFill>
                <a:latin typeface="Georgia"/>
                <a:ea typeface="Georgia"/>
                <a:cs typeface="Georgia"/>
                <a:sym typeface="Georgia"/>
              </a:rPr>
              <a:t>Extrapancreatic- CABINET</a:t>
            </a:r>
            <a:endParaRPr/>
          </a:p>
        </p:txBody>
      </p:sp>
      <p:sp>
        <p:nvSpPr>
          <p:cNvPr id="1977" name="Google Shape;1977;p308"/>
          <p:cNvSpPr txBox="1"/>
          <p:nvPr/>
        </p:nvSpPr>
        <p:spPr>
          <a:xfrm>
            <a:off x="4698440" y="3537214"/>
            <a:ext cx="3441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400">
                <a:solidFill>
                  <a:schemeClr val="dk1"/>
                </a:solidFill>
                <a:latin typeface="Arial"/>
                <a:ea typeface="Arial"/>
                <a:cs typeface="Arial"/>
                <a:sym typeface="Arial"/>
              </a:rPr>
              <a:t>QOL remained stable over time and was similar in the two groups</a:t>
            </a:r>
            <a:endParaRPr/>
          </a:p>
        </p:txBody>
      </p:sp>
      <p:sp>
        <p:nvSpPr>
          <p:cNvPr id="1978" name="Google Shape;1978;p308"/>
          <p:cNvSpPr txBox="1"/>
          <p:nvPr/>
        </p:nvSpPr>
        <p:spPr>
          <a:xfrm>
            <a:off x="2822098" y="1689875"/>
            <a:ext cx="11481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400">
                <a:solidFill>
                  <a:schemeClr val="dk1"/>
                </a:solidFill>
                <a:latin typeface="Arial"/>
                <a:ea typeface="Arial"/>
                <a:cs typeface="Arial"/>
                <a:sym typeface="Arial"/>
              </a:rPr>
              <a:t>ORR 5%</a:t>
            </a:r>
            <a:endParaRPr/>
          </a:p>
        </p:txBody>
      </p:sp>
      <p:sp>
        <p:nvSpPr>
          <p:cNvPr id="1979" name="Google Shape;1979;p308"/>
          <p:cNvSpPr txBox="1"/>
          <p:nvPr/>
        </p:nvSpPr>
        <p:spPr>
          <a:xfrm>
            <a:off x="2822098" y="3214348"/>
            <a:ext cx="9771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400">
                <a:solidFill>
                  <a:schemeClr val="dk1"/>
                </a:solidFill>
                <a:latin typeface="Arial"/>
                <a:ea typeface="Arial"/>
                <a:cs typeface="Arial"/>
                <a:sym typeface="Arial"/>
              </a:rPr>
              <a:t>ORR 0%</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3" name="Shape 1983"/>
        <p:cNvGrpSpPr/>
        <p:nvPr/>
      </p:nvGrpSpPr>
      <p:grpSpPr>
        <a:xfrm>
          <a:off x="0" y="0"/>
          <a:ext cx="0" cy="0"/>
          <a:chOff x="0" y="0"/>
          <a:chExt cx="0" cy="0"/>
        </a:xfrm>
      </p:grpSpPr>
      <p:sp>
        <p:nvSpPr>
          <p:cNvPr id="1984" name="Google Shape;1984;p309"/>
          <p:cNvSpPr txBox="1"/>
          <p:nvPr>
            <p:ph type="title"/>
          </p:nvPr>
        </p:nvSpPr>
        <p:spPr>
          <a:xfrm>
            <a:off x="628650" y="57802"/>
            <a:ext cx="7886700" cy="993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Pancreatic</a:t>
            </a:r>
            <a:endParaRPr/>
          </a:p>
        </p:txBody>
      </p:sp>
      <p:sp>
        <p:nvSpPr>
          <p:cNvPr id="1985" name="Google Shape;1985;p309"/>
          <p:cNvSpPr txBox="1"/>
          <p:nvPr/>
        </p:nvSpPr>
        <p:spPr>
          <a:xfrm>
            <a:off x="3776926" y="1584934"/>
            <a:ext cx="678600" cy="32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750">
                <a:solidFill>
                  <a:srgbClr val="FF0000"/>
                </a:solidFill>
                <a:latin typeface="Arial"/>
                <a:ea typeface="Arial"/>
                <a:cs typeface="Arial"/>
                <a:sym typeface="Arial"/>
              </a:rPr>
              <a:t>+9.4 months</a:t>
            </a:r>
            <a:endParaRPr/>
          </a:p>
        </p:txBody>
      </p:sp>
      <p:pic>
        <p:nvPicPr>
          <p:cNvPr id="1986" name="Google Shape;1986;p309"/>
          <p:cNvPicPr preferRelativeResize="0"/>
          <p:nvPr/>
        </p:nvPicPr>
        <p:blipFill rotWithShape="1">
          <a:blip r:embed="rId3">
            <a:alphaModFix/>
          </a:blip>
          <a:srcRect b="0" l="0" r="0" t="0"/>
          <a:stretch/>
        </p:blipFill>
        <p:spPr>
          <a:xfrm>
            <a:off x="672415" y="906979"/>
            <a:ext cx="2947864" cy="3242649"/>
          </a:xfrm>
          <a:prstGeom prst="rect">
            <a:avLst/>
          </a:prstGeom>
          <a:noFill/>
          <a:ln>
            <a:noFill/>
          </a:ln>
        </p:spPr>
      </p:pic>
      <p:pic>
        <p:nvPicPr>
          <p:cNvPr id="1987" name="Google Shape;1987;p309"/>
          <p:cNvPicPr preferRelativeResize="0"/>
          <p:nvPr/>
        </p:nvPicPr>
        <p:blipFill rotWithShape="1">
          <a:blip r:embed="rId4">
            <a:alphaModFix/>
          </a:blip>
          <a:srcRect b="0" l="0" r="0" t="0"/>
          <a:stretch/>
        </p:blipFill>
        <p:spPr>
          <a:xfrm>
            <a:off x="4824977" y="906979"/>
            <a:ext cx="2794079" cy="3042324"/>
          </a:xfrm>
          <a:prstGeom prst="rect">
            <a:avLst/>
          </a:prstGeom>
          <a:noFill/>
          <a:ln>
            <a:noFill/>
          </a:ln>
        </p:spPr>
      </p:pic>
      <p:sp>
        <p:nvSpPr>
          <p:cNvPr id="1988" name="Google Shape;1988;p309"/>
          <p:cNvSpPr txBox="1"/>
          <p:nvPr/>
        </p:nvSpPr>
        <p:spPr>
          <a:xfrm>
            <a:off x="5045429" y="4011257"/>
            <a:ext cx="2805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600">
                <a:solidFill>
                  <a:schemeClr val="dk1"/>
                </a:solidFill>
                <a:latin typeface="Arial"/>
                <a:ea typeface="Arial"/>
                <a:cs typeface="Arial"/>
                <a:sym typeface="Arial"/>
              </a:rPr>
              <a:t>40% crossover after PD </a:t>
            </a:r>
            <a:endParaRPr/>
          </a:p>
        </p:txBody>
      </p:sp>
      <p:sp>
        <p:nvSpPr>
          <p:cNvPr id="1989" name="Google Shape;1989;p309"/>
          <p:cNvSpPr txBox="1"/>
          <p:nvPr/>
        </p:nvSpPr>
        <p:spPr>
          <a:xfrm>
            <a:off x="628650" y="2380"/>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Georgia"/>
              <a:buNone/>
            </a:pPr>
            <a:r>
              <a:rPr lang="en" sz="3300">
                <a:solidFill>
                  <a:schemeClr val="dk1"/>
                </a:solidFill>
                <a:latin typeface="Georgia"/>
                <a:ea typeface="Georgia"/>
                <a:cs typeface="Georgia"/>
                <a:sym typeface="Georgia"/>
              </a:rPr>
              <a:t>Pancreatic- CABINET</a:t>
            </a:r>
            <a:endParaRPr/>
          </a:p>
        </p:txBody>
      </p:sp>
      <p:sp>
        <p:nvSpPr>
          <p:cNvPr id="1990" name="Google Shape;1990;p309"/>
          <p:cNvSpPr txBox="1"/>
          <p:nvPr/>
        </p:nvSpPr>
        <p:spPr>
          <a:xfrm>
            <a:off x="5270836" y="4552488"/>
            <a:ext cx="24903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Chan et al. NEJM 2024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84"/>
          <p:cNvSpPr txBox="1"/>
          <p:nvPr>
            <p:ph idx="1" type="subTitle"/>
          </p:nvPr>
        </p:nvSpPr>
        <p:spPr>
          <a:xfrm>
            <a:off x="1371600" y="1167323"/>
            <a:ext cx="6400800" cy="2913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400"/>
              <a:buFont typeface="Arial"/>
              <a:buNone/>
            </a:pPr>
            <a:r>
              <a:t/>
            </a:r>
            <a:endParaRPr>
              <a:solidFill>
                <a:srgbClr val="002E51"/>
              </a:solidFill>
            </a:endParaRPr>
          </a:p>
        </p:txBody>
      </p:sp>
      <p:sp>
        <p:nvSpPr>
          <p:cNvPr id="881" name="Google Shape;881;p184"/>
          <p:cNvSpPr txBox="1"/>
          <p:nvPr>
            <p:ph type="title"/>
          </p:nvPr>
        </p:nvSpPr>
        <p:spPr>
          <a:xfrm>
            <a:off x="0" y="127347"/>
            <a:ext cx="9144000" cy="806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Cabozantinib</a:t>
            </a:r>
            <a:endParaRPr b="1"/>
          </a:p>
        </p:txBody>
      </p:sp>
      <p:pic>
        <p:nvPicPr>
          <p:cNvPr id="882" name="Google Shape;882;p184"/>
          <p:cNvPicPr preferRelativeResize="0"/>
          <p:nvPr/>
        </p:nvPicPr>
        <p:blipFill rotWithShape="1">
          <a:blip r:embed="rId3">
            <a:alphaModFix/>
          </a:blip>
          <a:srcRect b="39889" l="7480" r="37634" t="23439"/>
          <a:stretch/>
        </p:blipFill>
        <p:spPr>
          <a:xfrm>
            <a:off x="896470" y="949386"/>
            <a:ext cx="7418424" cy="2785450"/>
          </a:xfrm>
          <a:prstGeom prst="rect">
            <a:avLst/>
          </a:prstGeom>
          <a:noFill/>
          <a:ln>
            <a:noFill/>
          </a:ln>
        </p:spPr>
      </p:pic>
      <p:sp>
        <p:nvSpPr>
          <p:cNvPr id="883" name="Google Shape;883;p184"/>
          <p:cNvSpPr txBox="1"/>
          <p:nvPr/>
        </p:nvSpPr>
        <p:spPr>
          <a:xfrm>
            <a:off x="6521450" y="4447629"/>
            <a:ext cx="26670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 sz="800">
                <a:solidFill>
                  <a:srgbClr val="666666"/>
                </a:solidFill>
                <a:highlight>
                  <a:srgbClr val="FFFFFF"/>
                </a:highlight>
                <a:latin typeface="Verdana"/>
                <a:ea typeface="Verdana"/>
                <a:cs typeface="Verdana"/>
                <a:sym typeface="Verdana"/>
              </a:rPr>
              <a:t>Yu S, Quinn D, Dorff T. Clinical use of cabozantinib in the treatment of advanced kidney cancer: efficacy, safety, and patient selection. </a:t>
            </a:r>
            <a:r>
              <a:rPr b="0" i="1" lang="en" sz="800">
                <a:solidFill>
                  <a:srgbClr val="666666"/>
                </a:solidFill>
                <a:highlight>
                  <a:srgbClr val="FFFFFF"/>
                </a:highlight>
                <a:latin typeface="Verdana"/>
                <a:ea typeface="Verdana"/>
                <a:cs typeface="Verdana"/>
                <a:sym typeface="Verdana"/>
              </a:rPr>
              <a:t>Onco Targets Ther</a:t>
            </a:r>
            <a:r>
              <a:rPr b="0" i="0" lang="en" sz="800">
                <a:solidFill>
                  <a:srgbClr val="666666"/>
                </a:solidFill>
                <a:highlight>
                  <a:srgbClr val="FFFFFF"/>
                </a:highlight>
                <a:latin typeface="Verdana"/>
                <a:ea typeface="Verdana"/>
                <a:cs typeface="Verdana"/>
                <a:sym typeface="Verdana"/>
              </a:rPr>
              <a:t>. 2016;9:5825-5837</a:t>
            </a:r>
            <a:br>
              <a:rPr lang="en" sz="800">
                <a:solidFill>
                  <a:schemeClr val="dk1"/>
                </a:solidFill>
                <a:latin typeface="Arial"/>
                <a:ea typeface="Arial"/>
                <a:cs typeface="Arial"/>
                <a:sym typeface="Arial"/>
              </a:rPr>
            </a:br>
            <a:r>
              <a:rPr b="0" i="0" lang="en" sz="800">
                <a:solidFill>
                  <a:srgbClr val="666666"/>
                </a:solidFill>
                <a:highlight>
                  <a:srgbClr val="FFFFFF"/>
                </a:highlight>
                <a:latin typeface="Verdana"/>
                <a:ea typeface="Verdana"/>
                <a:cs typeface="Verdana"/>
                <a:sym typeface="Verdana"/>
              </a:rPr>
              <a:t>https://doi.org/10.2147/OTT.S97397</a:t>
            </a:r>
            <a:endParaRPr sz="800">
              <a:solidFill>
                <a:schemeClr val="dk1"/>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4" name="Shape 1994"/>
        <p:cNvGrpSpPr/>
        <p:nvPr/>
      </p:nvGrpSpPr>
      <p:grpSpPr>
        <a:xfrm>
          <a:off x="0" y="0"/>
          <a:ext cx="0" cy="0"/>
          <a:chOff x="0" y="0"/>
          <a:chExt cx="0" cy="0"/>
        </a:xfrm>
      </p:grpSpPr>
      <p:sp>
        <p:nvSpPr>
          <p:cNvPr id="1995" name="Google Shape;1995;p310"/>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996" name="Google Shape;1996;p310"/>
          <p:cNvPicPr preferRelativeResize="0"/>
          <p:nvPr/>
        </p:nvPicPr>
        <p:blipFill rotWithShape="1">
          <a:blip r:embed="rId3">
            <a:alphaModFix/>
          </a:blip>
          <a:srcRect b="0" l="0" r="0" t="0"/>
          <a:stretch/>
        </p:blipFill>
        <p:spPr>
          <a:xfrm>
            <a:off x="373711" y="784567"/>
            <a:ext cx="2372858" cy="3371677"/>
          </a:xfrm>
          <a:prstGeom prst="rect">
            <a:avLst/>
          </a:prstGeom>
          <a:noFill/>
          <a:ln>
            <a:noFill/>
          </a:ln>
        </p:spPr>
      </p:pic>
      <p:pic>
        <p:nvPicPr>
          <p:cNvPr id="1997" name="Google Shape;1997;p310"/>
          <p:cNvPicPr preferRelativeResize="0"/>
          <p:nvPr/>
        </p:nvPicPr>
        <p:blipFill rotWithShape="1">
          <a:blip r:embed="rId4">
            <a:alphaModFix/>
          </a:blip>
          <a:srcRect b="0" l="0" r="0" t="0"/>
          <a:stretch/>
        </p:blipFill>
        <p:spPr>
          <a:xfrm>
            <a:off x="4057607" y="1269225"/>
            <a:ext cx="4125668" cy="2284681"/>
          </a:xfrm>
          <a:prstGeom prst="rect">
            <a:avLst/>
          </a:prstGeom>
          <a:noFill/>
          <a:ln>
            <a:noFill/>
          </a:ln>
        </p:spPr>
      </p:pic>
      <p:sp>
        <p:nvSpPr>
          <p:cNvPr id="1998" name="Google Shape;1998;p310"/>
          <p:cNvSpPr txBox="1"/>
          <p:nvPr/>
        </p:nvSpPr>
        <p:spPr>
          <a:xfrm>
            <a:off x="4494369" y="3665805"/>
            <a:ext cx="34410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600">
                <a:solidFill>
                  <a:schemeClr val="dk1"/>
                </a:solidFill>
                <a:latin typeface="Arial"/>
                <a:ea typeface="Arial"/>
                <a:cs typeface="Arial"/>
                <a:sym typeface="Arial"/>
              </a:rPr>
              <a:t>QOL remained stable over time and was similar in the two groups</a:t>
            </a:r>
            <a:endParaRPr/>
          </a:p>
        </p:txBody>
      </p:sp>
      <p:sp>
        <p:nvSpPr>
          <p:cNvPr id="1999" name="Google Shape;1999;p310"/>
          <p:cNvSpPr txBox="1"/>
          <p:nvPr/>
        </p:nvSpPr>
        <p:spPr>
          <a:xfrm>
            <a:off x="628650" y="2380"/>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Georgia"/>
              <a:buNone/>
            </a:pPr>
            <a:r>
              <a:rPr lang="en" sz="3300">
                <a:solidFill>
                  <a:schemeClr val="dk1"/>
                </a:solidFill>
                <a:latin typeface="Georgia"/>
                <a:ea typeface="Georgia"/>
                <a:cs typeface="Georgia"/>
                <a:sym typeface="Georgia"/>
              </a:rPr>
              <a:t>Pancreatic- CABINET</a:t>
            </a:r>
            <a:endParaRPr/>
          </a:p>
        </p:txBody>
      </p:sp>
      <p:sp>
        <p:nvSpPr>
          <p:cNvPr id="2000" name="Google Shape;2000;p310"/>
          <p:cNvSpPr txBox="1"/>
          <p:nvPr/>
        </p:nvSpPr>
        <p:spPr>
          <a:xfrm>
            <a:off x="2822098" y="1263946"/>
            <a:ext cx="11556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200">
                <a:solidFill>
                  <a:schemeClr val="dk1"/>
                </a:solidFill>
                <a:latin typeface="Arial"/>
                <a:ea typeface="Arial"/>
                <a:cs typeface="Arial"/>
                <a:sym typeface="Arial"/>
              </a:rPr>
              <a:t>ORR 19%</a:t>
            </a:r>
            <a:endParaRPr/>
          </a:p>
        </p:txBody>
      </p:sp>
      <p:sp>
        <p:nvSpPr>
          <p:cNvPr id="2001" name="Google Shape;2001;p310"/>
          <p:cNvSpPr txBox="1"/>
          <p:nvPr/>
        </p:nvSpPr>
        <p:spPr>
          <a:xfrm>
            <a:off x="2828727" y="2989552"/>
            <a:ext cx="11556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200">
                <a:solidFill>
                  <a:schemeClr val="dk1"/>
                </a:solidFill>
                <a:latin typeface="Arial"/>
                <a:ea typeface="Arial"/>
                <a:cs typeface="Arial"/>
                <a:sym typeface="Arial"/>
              </a:rPr>
              <a:t>ORR 0%</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5" name="Shape 2005"/>
        <p:cNvGrpSpPr/>
        <p:nvPr/>
      </p:nvGrpSpPr>
      <p:grpSpPr>
        <a:xfrm>
          <a:off x="0" y="0"/>
          <a:ext cx="0" cy="0"/>
          <a:chOff x="0" y="0"/>
          <a:chExt cx="0" cy="0"/>
        </a:xfrm>
      </p:grpSpPr>
      <p:grpSp>
        <p:nvGrpSpPr>
          <p:cNvPr id="2006" name="Google Shape;2006;p311"/>
          <p:cNvGrpSpPr/>
          <p:nvPr/>
        </p:nvGrpSpPr>
        <p:grpSpPr>
          <a:xfrm>
            <a:off x="685800" y="189138"/>
            <a:ext cx="7613584" cy="3805942"/>
            <a:chOff x="914400" y="249246"/>
            <a:chExt cx="10151445" cy="5079330"/>
          </a:xfrm>
        </p:grpSpPr>
        <p:pic>
          <p:nvPicPr>
            <p:cNvPr id="2007" name="Google Shape;2007;p311"/>
            <p:cNvPicPr preferRelativeResize="0"/>
            <p:nvPr/>
          </p:nvPicPr>
          <p:blipFill rotWithShape="1">
            <a:blip r:embed="rId3">
              <a:alphaModFix/>
            </a:blip>
            <a:srcRect b="0" l="0" r="0" t="0"/>
            <a:stretch/>
          </p:blipFill>
          <p:spPr>
            <a:xfrm>
              <a:off x="914400" y="249246"/>
              <a:ext cx="10151445" cy="5079330"/>
            </a:xfrm>
            <a:prstGeom prst="rect">
              <a:avLst/>
            </a:prstGeom>
            <a:noFill/>
            <a:ln>
              <a:noFill/>
            </a:ln>
          </p:spPr>
        </p:pic>
        <p:sp>
          <p:nvSpPr>
            <p:cNvPr id="2008" name="Google Shape;2008;p311"/>
            <p:cNvSpPr/>
            <p:nvPr/>
          </p:nvSpPr>
          <p:spPr>
            <a:xfrm>
              <a:off x="4702154" y="2436299"/>
              <a:ext cx="635400" cy="221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09" name="Google Shape;2009;p311"/>
            <p:cNvSpPr/>
            <p:nvPr/>
          </p:nvSpPr>
          <p:spPr>
            <a:xfrm>
              <a:off x="8398865" y="2436298"/>
              <a:ext cx="635400" cy="221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0" name="Google Shape;2010;p311"/>
            <p:cNvSpPr/>
            <p:nvPr/>
          </p:nvSpPr>
          <p:spPr>
            <a:xfrm>
              <a:off x="4602352" y="1587912"/>
              <a:ext cx="635400" cy="221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1" name="Google Shape;2011;p311"/>
            <p:cNvSpPr/>
            <p:nvPr/>
          </p:nvSpPr>
          <p:spPr>
            <a:xfrm>
              <a:off x="8409029" y="1604244"/>
              <a:ext cx="635400" cy="221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2" name="Google Shape;2012;p311"/>
            <p:cNvSpPr/>
            <p:nvPr/>
          </p:nvSpPr>
          <p:spPr>
            <a:xfrm>
              <a:off x="3762852" y="3207619"/>
              <a:ext cx="635400" cy="221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13" name="Google Shape;2013;p311"/>
            <p:cNvSpPr/>
            <p:nvPr/>
          </p:nvSpPr>
          <p:spPr>
            <a:xfrm>
              <a:off x="7418492" y="3207619"/>
              <a:ext cx="635400" cy="221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sp>
        <p:nvSpPr>
          <p:cNvPr id="2014" name="Google Shape;2014;p311"/>
          <p:cNvSpPr/>
          <p:nvPr/>
        </p:nvSpPr>
        <p:spPr>
          <a:xfrm>
            <a:off x="1758743" y="1122685"/>
            <a:ext cx="5155200" cy="1938900"/>
          </a:xfrm>
          <a:prstGeom prst="roundRect">
            <a:avLst>
              <a:gd fmla="val 16667" name="adj"/>
            </a:avLst>
          </a:prstGeom>
          <a:solidFill>
            <a:schemeClr val="accent1"/>
          </a:solidFill>
          <a:ln cap="flat" cmpd="sng" w="25400">
            <a:solidFill>
              <a:srgbClr val="4E5E5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chemeClr val="dk1"/>
                </a:solidFill>
                <a:latin typeface="Arial"/>
                <a:ea typeface="Arial"/>
                <a:cs typeface="Arial"/>
                <a:sym typeface="Arial"/>
              </a:rPr>
              <a:t>Dose reduction 66%</a:t>
            </a:r>
            <a:endParaRPr/>
          </a:p>
          <a:p>
            <a:pPr indent="0" lvl="0" marL="0" marR="0" rtl="0" algn="ctr">
              <a:spcBef>
                <a:spcPts val="0"/>
              </a:spcBef>
              <a:spcAft>
                <a:spcPts val="0"/>
              </a:spcAft>
              <a:buNone/>
            </a:pPr>
            <a:r>
              <a:rPr b="1" lang="en" sz="1800">
                <a:solidFill>
                  <a:schemeClr val="dk1"/>
                </a:solidFill>
                <a:latin typeface="Arial"/>
                <a:ea typeface="Arial"/>
                <a:cs typeface="Arial"/>
                <a:sym typeface="Arial"/>
              </a:rPr>
              <a:t>Median average daily dose 38.4 mg</a:t>
            </a:r>
            <a:endParaRPr/>
          </a:p>
          <a:p>
            <a:pPr indent="0" lvl="0" marL="0" marR="0" rtl="0" algn="ctr">
              <a:spcBef>
                <a:spcPts val="0"/>
              </a:spcBef>
              <a:spcAft>
                <a:spcPts val="0"/>
              </a:spcAft>
              <a:buNone/>
            </a:pPr>
            <a:r>
              <a:rPr b="1" lang="en" sz="1800">
                <a:solidFill>
                  <a:schemeClr val="dk1"/>
                </a:solidFill>
                <a:latin typeface="Arial"/>
                <a:ea typeface="Arial"/>
                <a:cs typeface="Arial"/>
                <a:sym typeface="Arial"/>
              </a:rPr>
              <a:t>Stopping d/t AE: 20-31% vs. 0-15%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8" name="Shape 2018"/>
        <p:cNvGrpSpPr/>
        <p:nvPr/>
      </p:nvGrpSpPr>
      <p:grpSpPr>
        <a:xfrm>
          <a:off x="0" y="0"/>
          <a:ext cx="0" cy="0"/>
          <a:chOff x="0" y="0"/>
          <a:chExt cx="0" cy="0"/>
        </a:xfrm>
      </p:grpSpPr>
      <p:sp>
        <p:nvSpPr>
          <p:cNvPr id="2019" name="Google Shape;2019;p312"/>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2020" name="Google Shape;2020;p312"/>
          <p:cNvSpPr txBox="1"/>
          <p:nvPr/>
        </p:nvSpPr>
        <p:spPr>
          <a:xfrm>
            <a:off x="318052" y="1104211"/>
            <a:ext cx="4894200" cy="2632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100">
                <a:solidFill>
                  <a:schemeClr val="dk1"/>
                </a:solidFill>
                <a:latin typeface="Arial"/>
                <a:ea typeface="Arial"/>
                <a:cs typeface="Arial"/>
                <a:sym typeface="Arial"/>
              </a:rPr>
              <a:t>Study design</a:t>
            </a:r>
            <a:endParaRPr sz="1100">
              <a:solidFill>
                <a:schemeClr val="dk1"/>
              </a:solidFill>
              <a:latin typeface="Arial"/>
              <a:ea typeface="Arial"/>
              <a:cs typeface="Arial"/>
              <a:sym typeface="Arial"/>
            </a:endParaRPr>
          </a:p>
          <a:p>
            <a:pPr indent="-69850" lvl="0" marL="0" marR="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Open label, single arm phase 2 trial: planned n=45 </a:t>
            </a:r>
            <a:endParaRPr/>
          </a:p>
          <a:p>
            <a:pPr indent="-69850" lvl="0" marL="0" marR="0" rtl="0" algn="l">
              <a:spcBef>
                <a:spcPts val="0"/>
              </a:spcBef>
              <a:spcAft>
                <a:spcPts val="0"/>
              </a:spcAft>
              <a:buClr>
                <a:schemeClr val="dk1"/>
              </a:buClr>
              <a:buSzPts val="1100"/>
              <a:buFont typeface="Arial"/>
              <a:buChar char="•"/>
            </a:pPr>
            <a:r>
              <a:rPr b="1" lang="en" sz="1100">
                <a:solidFill>
                  <a:schemeClr val="dk1"/>
                </a:solidFill>
                <a:latin typeface="Arial"/>
                <a:ea typeface="Arial"/>
                <a:cs typeface="Arial"/>
                <a:sym typeface="Arial"/>
              </a:rPr>
              <a:t>Cabozantinib 60 mg</a:t>
            </a:r>
            <a:r>
              <a:rPr lang="en" sz="1100">
                <a:solidFill>
                  <a:schemeClr val="dk1"/>
                </a:solidFill>
                <a:latin typeface="Arial"/>
                <a:ea typeface="Arial"/>
                <a:cs typeface="Arial"/>
                <a:sym typeface="Arial"/>
              </a:rPr>
              <a:t> qd po</a:t>
            </a:r>
            <a:endParaRPr/>
          </a:p>
          <a:p>
            <a:pPr indent="-69850" lvl="0" marL="0" marR="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Primary endpoint: DCR at 6m</a:t>
            </a:r>
            <a:endParaRPr/>
          </a:p>
          <a:p>
            <a:pPr indent="-69850" lvl="0" marL="0" marR="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Accrual goal: 45 patients G3-low (&lt;60%) NET/NECs (any primary) - statistical assumptions not clear</a:t>
            </a:r>
            <a:endParaRPr/>
          </a:p>
          <a:p>
            <a:pPr indent="0" lvl="0" marL="0" marR="0" rtl="0" algn="l">
              <a:spcBef>
                <a:spcPts val="0"/>
              </a:spcBef>
              <a:spcAft>
                <a:spcPts val="0"/>
              </a:spcAft>
              <a:buNone/>
            </a:pPr>
            <a:r>
              <a:t/>
            </a:r>
            <a:endParaRPr b="1" sz="1100">
              <a:solidFill>
                <a:schemeClr val="dk1"/>
              </a:solidFill>
              <a:latin typeface="Arial"/>
              <a:ea typeface="Arial"/>
              <a:cs typeface="Arial"/>
              <a:sym typeface="Arial"/>
            </a:endParaRPr>
          </a:p>
          <a:p>
            <a:pPr indent="0" lvl="0" marL="0" marR="0" rtl="0" algn="l">
              <a:spcBef>
                <a:spcPts val="0"/>
              </a:spcBef>
              <a:spcAft>
                <a:spcPts val="0"/>
              </a:spcAft>
              <a:buNone/>
            </a:pPr>
            <a:r>
              <a:rPr b="1" lang="en" sz="1100">
                <a:solidFill>
                  <a:schemeClr val="dk1"/>
                </a:solidFill>
                <a:latin typeface="Arial"/>
                <a:ea typeface="Arial"/>
                <a:cs typeface="Arial"/>
                <a:sym typeface="Arial"/>
              </a:rPr>
              <a:t>Study population</a:t>
            </a:r>
            <a:endParaRPr sz="1100">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69850" lvl="0" marL="0" marR="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N=34 </a:t>
            </a:r>
            <a:endParaRPr/>
          </a:p>
          <a:p>
            <a:pPr indent="-69850" lvl="0" marL="0" marR="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85% G3 NET, 15% NEC</a:t>
            </a:r>
            <a:endParaRPr/>
          </a:p>
          <a:p>
            <a:pPr indent="-69850" lvl="0" marL="0" marR="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53% Pancreas – 24% GI – 9% Lung</a:t>
            </a:r>
            <a:endParaRPr/>
          </a:p>
          <a:p>
            <a:pPr indent="-69850" lvl="0" marL="0" marR="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Median Ki67 32%</a:t>
            </a:r>
            <a:endParaRPr/>
          </a:p>
          <a:p>
            <a:pPr indent="-69850" lvl="0" marL="0" marR="0" rtl="0" algn="l">
              <a:spcBef>
                <a:spcPts val="0"/>
              </a:spcBef>
              <a:spcAft>
                <a:spcPts val="0"/>
              </a:spcAft>
              <a:buClr>
                <a:schemeClr val="dk1"/>
              </a:buClr>
              <a:buSzPts val="1100"/>
              <a:buFont typeface="Arial"/>
              <a:buChar char="•"/>
            </a:pPr>
            <a:r>
              <a:rPr lang="en" sz="1100">
                <a:solidFill>
                  <a:schemeClr val="dk1"/>
                </a:solidFill>
                <a:latin typeface="Arial"/>
                <a:ea typeface="Arial"/>
                <a:cs typeface="Arial"/>
                <a:sym typeface="Arial"/>
              </a:rPr>
              <a:t>29% 1L - 33% 3L+</a:t>
            </a:r>
            <a:endParaRPr/>
          </a:p>
          <a:p>
            <a:pPr indent="0" lvl="0" marL="0" marR="0" rtl="0" algn="l">
              <a:spcBef>
                <a:spcPts val="0"/>
              </a:spcBef>
              <a:spcAft>
                <a:spcPts val="0"/>
              </a:spcAft>
              <a:buNone/>
            </a:pPr>
            <a:r>
              <a:t/>
            </a:r>
            <a:endParaRPr sz="1100">
              <a:solidFill>
                <a:schemeClr val="dk1"/>
              </a:solidFill>
              <a:latin typeface="Arial"/>
              <a:ea typeface="Arial"/>
              <a:cs typeface="Arial"/>
              <a:sym typeface="Arial"/>
            </a:endParaRPr>
          </a:p>
        </p:txBody>
      </p:sp>
      <p:pic>
        <p:nvPicPr>
          <p:cNvPr id="2021" name="Google Shape;2021;p312"/>
          <p:cNvPicPr preferRelativeResize="0"/>
          <p:nvPr/>
        </p:nvPicPr>
        <p:blipFill rotWithShape="1">
          <a:blip r:embed="rId3">
            <a:alphaModFix/>
          </a:blip>
          <a:srcRect b="0" l="0" r="0" t="0"/>
          <a:stretch/>
        </p:blipFill>
        <p:spPr>
          <a:xfrm>
            <a:off x="5154371" y="614785"/>
            <a:ext cx="3306717" cy="3707058"/>
          </a:xfrm>
          <a:prstGeom prst="rect">
            <a:avLst/>
          </a:prstGeom>
          <a:noFill/>
          <a:ln>
            <a:noFill/>
          </a:ln>
        </p:spPr>
      </p:pic>
      <p:sp>
        <p:nvSpPr>
          <p:cNvPr id="2022" name="Google Shape;2022;p312"/>
          <p:cNvSpPr txBox="1"/>
          <p:nvPr/>
        </p:nvSpPr>
        <p:spPr>
          <a:xfrm>
            <a:off x="5820197" y="1894168"/>
            <a:ext cx="1146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ORR 10%</a:t>
            </a:r>
            <a:endParaRPr/>
          </a:p>
          <a:p>
            <a:pPr indent="0" lvl="0" marL="0" marR="0" rtl="0" algn="l">
              <a:spcBef>
                <a:spcPts val="0"/>
              </a:spcBef>
              <a:spcAft>
                <a:spcPts val="0"/>
              </a:spcAft>
              <a:buNone/>
            </a:pPr>
            <a:r>
              <a:rPr lang="en" sz="900">
                <a:solidFill>
                  <a:schemeClr val="dk1"/>
                </a:solidFill>
                <a:latin typeface="Arial"/>
                <a:ea typeface="Arial"/>
                <a:cs typeface="Arial"/>
                <a:sym typeface="Arial"/>
              </a:rPr>
              <a:t>DCR 80%</a:t>
            </a:r>
            <a:endParaRPr/>
          </a:p>
        </p:txBody>
      </p:sp>
      <p:sp>
        <p:nvSpPr>
          <p:cNvPr id="2023" name="Google Shape;2023;p312"/>
          <p:cNvSpPr txBox="1"/>
          <p:nvPr/>
        </p:nvSpPr>
        <p:spPr>
          <a:xfrm>
            <a:off x="6184339" y="4628773"/>
            <a:ext cx="25974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Koenig et al. ESMO 2024</a:t>
            </a:r>
            <a:endParaRPr/>
          </a:p>
        </p:txBody>
      </p:sp>
      <p:sp>
        <p:nvSpPr>
          <p:cNvPr id="2024" name="Google Shape;2024;p312"/>
          <p:cNvSpPr txBox="1"/>
          <p:nvPr/>
        </p:nvSpPr>
        <p:spPr>
          <a:xfrm>
            <a:off x="135669" y="-42508"/>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Georgia"/>
              <a:buNone/>
            </a:pPr>
            <a:r>
              <a:rPr lang="en" sz="3300">
                <a:solidFill>
                  <a:schemeClr val="dk1"/>
                </a:solidFill>
                <a:latin typeface="Georgia"/>
                <a:ea typeface="Georgia"/>
                <a:cs typeface="Georgia"/>
                <a:sym typeface="Georgia"/>
              </a:rPr>
              <a:t>NEN G3- CABONEN</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8" name="Shape 2028"/>
        <p:cNvGrpSpPr/>
        <p:nvPr/>
      </p:nvGrpSpPr>
      <p:grpSpPr>
        <a:xfrm>
          <a:off x="0" y="0"/>
          <a:ext cx="0" cy="0"/>
          <a:chOff x="0" y="0"/>
          <a:chExt cx="0" cy="0"/>
        </a:xfrm>
      </p:grpSpPr>
      <p:sp>
        <p:nvSpPr>
          <p:cNvPr id="2029" name="Google Shape;2029;p313"/>
          <p:cNvSpPr txBox="1"/>
          <p:nvPr>
            <p:ph type="title"/>
          </p:nvPr>
        </p:nvSpPr>
        <p:spPr>
          <a:xfrm>
            <a:off x="628650" y="116316"/>
            <a:ext cx="7886700" cy="993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CABONEN- Patients Characteristics</a:t>
            </a:r>
            <a:endParaRPr/>
          </a:p>
        </p:txBody>
      </p:sp>
      <p:graphicFrame>
        <p:nvGraphicFramePr>
          <p:cNvPr id="2030" name="Google Shape;2030;p313"/>
          <p:cNvGraphicFramePr/>
          <p:nvPr/>
        </p:nvGraphicFramePr>
        <p:xfrm>
          <a:off x="565108" y="372619"/>
          <a:ext cx="3000000" cy="3000000"/>
        </p:xfrm>
        <a:graphic>
          <a:graphicData uri="http://schemas.openxmlformats.org/drawingml/2006/table">
            <a:tbl>
              <a:tblPr>
                <a:noFill/>
                <a:tableStyleId>{D868A124-42AC-4191-B4F5-980B5F09FBED}</a:tableStyleId>
              </a:tblPr>
              <a:tblGrid>
                <a:gridCol w="935025"/>
                <a:gridCol w="935025"/>
                <a:gridCol w="935025"/>
                <a:gridCol w="935025"/>
                <a:gridCol w="935025"/>
                <a:gridCol w="935025"/>
                <a:gridCol w="935025"/>
              </a:tblGrid>
              <a:tr h="348500">
                <a:tc>
                  <a:txBody>
                    <a:bodyPr/>
                    <a:lstStyle/>
                    <a:p>
                      <a:pPr indent="0" lvl="0" marL="0" marR="0" rtl="0" algn="l">
                        <a:spcBef>
                          <a:spcPts val="0"/>
                        </a:spcBef>
                        <a:spcAft>
                          <a:spcPts val="0"/>
                        </a:spcAft>
                        <a:buNone/>
                      </a:pPr>
                      <a:r>
                        <a:rPr b="1" lang="en" sz="800" u="none" cap="none" strike="noStrike"/>
                        <a:t>Study</a:t>
                      </a:r>
                      <a:endParaRPr sz="1400"/>
                    </a:p>
                  </a:txBody>
                  <a:tcPr marT="9800" marB="9800" marR="19575" marL="19575" anchor="ctr"/>
                </a:tc>
                <a:tc>
                  <a:txBody>
                    <a:bodyPr/>
                    <a:lstStyle/>
                    <a:p>
                      <a:pPr indent="0" lvl="0" marL="0" marR="0" rtl="0" algn="l">
                        <a:spcBef>
                          <a:spcPts val="0"/>
                        </a:spcBef>
                        <a:spcAft>
                          <a:spcPts val="0"/>
                        </a:spcAft>
                        <a:buNone/>
                      </a:pPr>
                      <a:r>
                        <a:rPr b="1" lang="en" sz="800"/>
                        <a:t>Cohort</a:t>
                      </a:r>
                      <a:endParaRPr sz="1400"/>
                    </a:p>
                  </a:txBody>
                  <a:tcPr marT="9800" marB="9800" marR="19575" marL="19575" anchor="ctr"/>
                </a:tc>
                <a:tc>
                  <a:txBody>
                    <a:bodyPr/>
                    <a:lstStyle/>
                    <a:p>
                      <a:pPr indent="0" lvl="0" marL="0" marR="0" rtl="0" algn="l">
                        <a:spcBef>
                          <a:spcPts val="0"/>
                        </a:spcBef>
                        <a:spcAft>
                          <a:spcPts val="0"/>
                        </a:spcAft>
                        <a:buNone/>
                      </a:pPr>
                      <a:r>
                        <a:rPr b="1" lang="en" sz="800"/>
                        <a:t>Dose Reduction Rate (%)</a:t>
                      </a:r>
                      <a:endParaRPr sz="1400"/>
                    </a:p>
                  </a:txBody>
                  <a:tcPr marT="9800" marB="9800" marR="19575" marL="19575" anchor="ctr"/>
                </a:tc>
                <a:tc>
                  <a:txBody>
                    <a:bodyPr/>
                    <a:lstStyle/>
                    <a:p>
                      <a:pPr indent="0" lvl="0" marL="0" marR="0" rtl="0" algn="l">
                        <a:spcBef>
                          <a:spcPts val="0"/>
                        </a:spcBef>
                        <a:spcAft>
                          <a:spcPts val="0"/>
                        </a:spcAft>
                        <a:buNone/>
                      </a:pPr>
                      <a:r>
                        <a:rPr b="1" lang="en" sz="800"/>
                        <a:t>Discontinuation Rate due to AE (%)</a:t>
                      </a:r>
                      <a:endParaRPr sz="1400"/>
                    </a:p>
                  </a:txBody>
                  <a:tcPr marT="9800" marB="9800" marR="19575" marL="19575" anchor="ctr"/>
                </a:tc>
                <a:tc>
                  <a:txBody>
                    <a:bodyPr/>
                    <a:lstStyle/>
                    <a:p>
                      <a:pPr indent="0" lvl="0" marL="0" marR="0" rtl="0" algn="l">
                        <a:spcBef>
                          <a:spcPts val="0"/>
                        </a:spcBef>
                        <a:spcAft>
                          <a:spcPts val="0"/>
                        </a:spcAft>
                        <a:buNone/>
                      </a:pPr>
                      <a:r>
                        <a:rPr b="1" lang="en" sz="800"/>
                        <a:t>PFS (months)</a:t>
                      </a:r>
                      <a:endParaRPr sz="1400"/>
                    </a:p>
                  </a:txBody>
                  <a:tcPr marT="9800" marB="9800" marR="19575" marL="19575" anchor="ctr"/>
                </a:tc>
                <a:tc>
                  <a:txBody>
                    <a:bodyPr/>
                    <a:lstStyle/>
                    <a:p>
                      <a:pPr indent="0" lvl="0" marL="0" marR="0" rtl="0" algn="l">
                        <a:spcBef>
                          <a:spcPts val="0"/>
                        </a:spcBef>
                        <a:spcAft>
                          <a:spcPts val="0"/>
                        </a:spcAft>
                        <a:buNone/>
                      </a:pPr>
                      <a:r>
                        <a:rPr b="1" lang="en" sz="800"/>
                        <a:t>OS</a:t>
                      </a:r>
                      <a:endParaRPr sz="1400"/>
                    </a:p>
                  </a:txBody>
                  <a:tcPr marT="9800" marB="9800" marR="19575" marL="19575" anchor="ctr"/>
                </a:tc>
                <a:tc>
                  <a:txBody>
                    <a:bodyPr/>
                    <a:lstStyle/>
                    <a:p>
                      <a:pPr indent="0" lvl="0" marL="0" marR="0" rtl="0" algn="l">
                        <a:spcBef>
                          <a:spcPts val="0"/>
                        </a:spcBef>
                        <a:spcAft>
                          <a:spcPts val="0"/>
                        </a:spcAft>
                        <a:buNone/>
                      </a:pPr>
                      <a:r>
                        <a:rPr b="1" lang="en" sz="800"/>
                        <a:t>ORR (%)</a:t>
                      </a:r>
                      <a:endParaRPr sz="1400"/>
                    </a:p>
                  </a:txBody>
                  <a:tcPr marT="9800" marB="9800" marR="19575" marL="19575" anchor="ctr"/>
                </a:tc>
              </a:tr>
              <a:tr h="414000">
                <a:tc>
                  <a:txBody>
                    <a:bodyPr/>
                    <a:lstStyle/>
                    <a:p>
                      <a:pPr indent="0" lvl="0" marL="0" marR="0" rtl="0" algn="l">
                        <a:spcBef>
                          <a:spcPts val="0"/>
                        </a:spcBef>
                        <a:spcAft>
                          <a:spcPts val="0"/>
                        </a:spcAft>
                        <a:buNone/>
                      </a:pPr>
                      <a:r>
                        <a:rPr b="1" lang="en" sz="800"/>
                        <a:t>Sunitinib vs. Placebo</a:t>
                      </a:r>
                      <a:endParaRPr sz="800"/>
                    </a:p>
                  </a:txBody>
                  <a:tcPr marT="9800" marB="9800" marR="19575" marL="19575" anchor="ctr"/>
                </a:tc>
                <a:tc>
                  <a:txBody>
                    <a:bodyPr/>
                    <a:lstStyle/>
                    <a:p>
                      <a:pPr indent="0" lvl="0" marL="0" marR="0" rtl="0" algn="ctr">
                        <a:spcBef>
                          <a:spcPts val="0"/>
                        </a:spcBef>
                        <a:spcAft>
                          <a:spcPts val="0"/>
                        </a:spcAft>
                        <a:buNone/>
                      </a:pPr>
                      <a:r>
                        <a:rPr lang="en" sz="800"/>
                        <a:t>Pancreatic NET</a:t>
                      </a:r>
                      <a:endParaRPr sz="1400"/>
                    </a:p>
                  </a:txBody>
                  <a:tcPr marT="9800" marB="9800" marR="19575" marL="19575" anchor="ctr"/>
                </a:tc>
                <a:tc>
                  <a:txBody>
                    <a:bodyPr/>
                    <a:lstStyle/>
                    <a:p>
                      <a:pPr indent="0" lvl="0" marL="0" marR="0" rtl="0" algn="ctr">
                        <a:spcBef>
                          <a:spcPts val="0"/>
                        </a:spcBef>
                        <a:spcAft>
                          <a:spcPts val="0"/>
                        </a:spcAft>
                        <a:buNone/>
                      </a:pPr>
                      <a:r>
                        <a:rPr lang="en" sz="800"/>
                        <a:t>31% </a:t>
                      </a:r>
                      <a:endParaRPr sz="1400"/>
                    </a:p>
                  </a:txBody>
                  <a:tcPr marT="9800" marB="9800" marR="19575" marL="19575" anchor="ctr"/>
                </a:tc>
                <a:tc>
                  <a:txBody>
                    <a:bodyPr/>
                    <a:lstStyle/>
                    <a:p>
                      <a:pPr indent="0" lvl="0" marL="0" marR="0" rtl="0" algn="ctr">
                        <a:spcBef>
                          <a:spcPts val="0"/>
                        </a:spcBef>
                        <a:spcAft>
                          <a:spcPts val="0"/>
                        </a:spcAft>
                        <a:buNone/>
                      </a:pPr>
                      <a:r>
                        <a:rPr lang="en" sz="800"/>
                        <a:t>17%</a:t>
                      </a:r>
                      <a:endParaRPr sz="1400"/>
                    </a:p>
                  </a:txBody>
                  <a:tcPr marT="9800" marB="9800" marR="19575" marL="19575" anchor="ctr"/>
                </a:tc>
                <a:tc>
                  <a:txBody>
                    <a:bodyPr/>
                    <a:lstStyle/>
                    <a:p>
                      <a:pPr indent="0" lvl="0" marL="0" marR="0" rtl="0" algn="ctr">
                        <a:spcBef>
                          <a:spcPts val="0"/>
                        </a:spcBef>
                        <a:spcAft>
                          <a:spcPts val="0"/>
                        </a:spcAft>
                        <a:buNone/>
                      </a:pPr>
                      <a:r>
                        <a:rPr lang="en" sz="800"/>
                        <a:t>11.4  vs. 5.5 </a:t>
                      </a:r>
                      <a:endParaRPr sz="1400"/>
                    </a:p>
                  </a:txBody>
                  <a:tcPr marT="9800" marB="9800" marR="19575" marL="19575" anchor="ctr"/>
                </a:tc>
                <a:tc>
                  <a:txBody>
                    <a:bodyPr/>
                    <a:lstStyle/>
                    <a:p>
                      <a:pPr indent="0" lvl="0" marL="0" marR="0" rtl="0" algn="ctr">
                        <a:spcBef>
                          <a:spcPts val="0"/>
                        </a:spcBef>
                        <a:spcAft>
                          <a:spcPts val="0"/>
                        </a:spcAft>
                        <a:buNone/>
                      </a:pPr>
                      <a:r>
                        <a:rPr lang="en" sz="800"/>
                        <a:t>38 (HR, 0.73; 95% CI 0.50–1.06; P = 0.094)</a:t>
                      </a:r>
                      <a:endParaRPr sz="800"/>
                    </a:p>
                  </a:txBody>
                  <a:tcPr marT="9800" marB="9800" marR="19575" marL="19575" anchor="ctr"/>
                </a:tc>
                <a:tc>
                  <a:txBody>
                    <a:bodyPr/>
                    <a:lstStyle/>
                    <a:p>
                      <a:pPr indent="0" lvl="0" marL="0" marR="0" rtl="0" algn="ctr">
                        <a:spcBef>
                          <a:spcPts val="0"/>
                        </a:spcBef>
                        <a:spcAft>
                          <a:spcPts val="0"/>
                        </a:spcAft>
                        <a:buNone/>
                      </a:pPr>
                      <a:r>
                        <a:rPr lang="en" sz="800"/>
                        <a:t>9.3% vs. 0% </a:t>
                      </a:r>
                      <a:endParaRPr sz="1400"/>
                    </a:p>
                  </a:txBody>
                  <a:tcPr marT="9800" marB="9800" marR="19575" marL="19575" anchor="ctr"/>
                </a:tc>
              </a:tr>
              <a:tr h="479475">
                <a:tc>
                  <a:txBody>
                    <a:bodyPr/>
                    <a:lstStyle/>
                    <a:p>
                      <a:pPr indent="0" lvl="0" marL="0" marR="0" rtl="0" algn="l">
                        <a:spcBef>
                          <a:spcPts val="0"/>
                        </a:spcBef>
                        <a:spcAft>
                          <a:spcPts val="0"/>
                        </a:spcAft>
                        <a:buNone/>
                      </a:pPr>
                      <a:r>
                        <a:rPr b="1" lang="en" sz="800"/>
                        <a:t>CABINET (Cabozantinib vs. Placebo)</a:t>
                      </a:r>
                      <a:endParaRPr sz="800"/>
                    </a:p>
                  </a:txBody>
                  <a:tcPr marT="9800" marB="9800" marR="19575" marL="19575" anchor="ctr"/>
                </a:tc>
                <a:tc>
                  <a:txBody>
                    <a:bodyPr/>
                    <a:lstStyle/>
                    <a:p>
                      <a:pPr indent="0" lvl="0" marL="0" marR="0" rtl="0" algn="ctr">
                        <a:spcBef>
                          <a:spcPts val="0"/>
                        </a:spcBef>
                        <a:spcAft>
                          <a:spcPts val="0"/>
                        </a:spcAft>
                        <a:buNone/>
                      </a:pPr>
                      <a:r>
                        <a:rPr lang="en" sz="800"/>
                        <a:t>Pancreatic NET</a:t>
                      </a:r>
                      <a:endParaRPr sz="1400"/>
                    </a:p>
                  </a:txBody>
                  <a:tcPr marT="9800" marB="9800" marR="19575" marL="19575" anchor="ctr"/>
                </a:tc>
                <a:tc>
                  <a:txBody>
                    <a:bodyPr/>
                    <a:lstStyle/>
                    <a:p>
                      <a:pPr indent="0" lvl="0" marL="0" marR="0" rtl="0" algn="ctr">
                        <a:spcBef>
                          <a:spcPts val="0"/>
                        </a:spcBef>
                        <a:spcAft>
                          <a:spcPts val="0"/>
                        </a:spcAft>
                        <a:buNone/>
                      </a:pPr>
                      <a:r>
                        <a:rPr lang="en" sz="800"/>
                        <a:t>68% </a:t>
                      </a:r>
                      <a:endParaRPr sz="1400"/>
                    </a:p>
                  </a:txBody>
                  <a:tcPr marT="9800" marB="9800" marR="19575" marL="19575" anchor="ctr"/>
                </a:tc>
                <a:tc>
                  <a:txBody>
                    <a:bodyPr/>
                    <a:lstStyle/>
                    <a:p>
                      <a:pPr indent="0" lvl="0" marL="0" marR="0" rtl="0" algn="ctr">
                        <a:spcBef>
                          <a:spcPts val="0"/>
                        </a:spcBef>
                        <a:spcAft>
                          <a:spcPts val="0"/>
                        </a:spcAft>
                        <a:buNone/>
                      </a:pPr>
                      <a:r>
                        <a:rPr lang="en" sz="800"/>
                        <a:t>20% </a:t>
                      </a:r>
                      <a:endParaRPr sz="1400"/>
                    </a:p>
                  </a:txBody>
                  <a:tcPr marT="9800" marB="9800" marR="19575" marL="19575" anchor="ctr"/>
                </a:tc>
                <a:tc>
                  <a:txBody>
                    <a:bodyPr/>
                    <a:lstStyle/>
                    <a:p>
                      <a:pPr indent="0" lvl="0" marL="0" marR="0" rtl="0" algn="ctr">
                        <a:spcBef>
                          <a:spcPts val="0"/>
                        </a:spcBef>
                        <a:spcAft>
                          <a:spcPts val="0"/>
                        </a:spcAft>
                        <a:buNone/>
                      </a:pPr>
                      <a:r>
                        <a:rPr lang="en" sz="800"/>
                        <a:t>13.8  vs. 4.4 </a:t>
                      </a:r>
                      <a:endParaRPr sz="1400"/>
                    </a:p>
                  </a:txBody>
                  <a:tcPr marT="9800" marB="9800" marR="19575" marL="19575" anchor="ctr"/>
                </a:tc>
                <a:tc>
                  <a:txBody>
                    <a:bodyPr/>
                    <a:lstStyle/>
                    <a:p>
                      <a:pPr indent="0" lvl="0" marL="0" marR="0" rtl="0" algn="ctr">
                        <a:spcBef>
                          <a:spcPts val="0"/>
                        </a:spcBef>
                        <a:spcAft>
                          <a:spcPts val="0"/>
                        </a:spcAft>
                        <a:buNone/>
                      </a:pPr>
                      <a:r>
                        <a:rPr lang="en" sz="800"/>
                        <a:t>29</a:t>
                      </a:r>
                      <a:endParaRPr sz="1400"/>
                    </a:p>
                  </a:txBody>
                  <a:tcPr marT="9800" marB="9800" marR="19575" marL="19575" anchor="ctr"/>
                </a:tc>
                <a:tc>
                  <a:txBody>
                    <a:bodyPr/>
                    <a:lstStyle/>
                    <a:p>
                      <a:pPr indent="0" lvl="0" marL="0" marR="0" rtl="0" algn="ctr">
                        <a:spcBef>
                          <a:spcPts val="0"/>
                        </a:spcBef>
                        <a:spcAft>
                          <a:spcPts val="0"/>
                        </a:spcAft>
                        <a:buNone/>
                      </a:pPr>
                      <a:r>
                        <a:rPr b="1" lang="en" sz="800"/>
                        <a:t>19% </a:t>
                      </a:r>
                      <a:r>
                        <a:rPr lang="en" sz="800"/>
                        <a:t>vs. 0% </a:t>
                      </a:r>
                      <a:endParaRPr sz="1400"/>
                    </a:p>
                  </a:txBody>
                  <a:tcPr marT="9800" marB="9800" marR="19575" marL="19575" anchor="ctr"/>
                </a:tc>
              </a:tr>
              <a:tr h="414000">
                <a:tc>
                  <a:txBody>
                    <a:bodyPr/>
                    <a:lstStyle/>
                    <a:p>
                      <a:pPr indent="0" lvl="0" marL="0" marR="0" rtl="0" algn="l">
                        <a:spcBef>
                          <a:spcPts val="0"/>
                        </a:spcBef>
                        <a:spcAft>
                          <a:spcPts val="0"/>
                        </a:spcAft>
                        <a:buNone/>
                      </a:pPr>
                      <a:r>
                        <a:t/>
                      </a:r>
                      <a:endParaRPr sz="800"/>
                    </a:p>
                  </a:txBody>
                  <a:tcPr marT="9800" marB="9800" marR="19575" marL="19575" anchor="ctr"/>
                </a:tc>
                <a:tc>
                  <a:txBody>
                    <a:bodyPr/>
                    <a:lstStyle/>
                    <a:p>
                      <a:pPr indent="0" lvl="0" marL="0" marR="0" rtl="0" algn="ctr">
                        <a:spcBef>
                          <a:spcPts val="0"/>
                        </a:spcBef>
                        <a:spcAft>
                          <a:spcPts val="0"/>
                        </a:spcAft>
                        <a:buNone/>
                      </a:pPr>
                      <a:r>
                        <a:rPr lang="en" sz="800"/>
                        <a:t>Extrapancreatic NET</a:t>
                      </a:r>
                      <a:endParaRPr sz="1400"/>
                    </a:p>
                  </a:txBody>
                  <a:tcPr marT="9800" marB="9800" marR="19575" marL="19575" anchor="ctr"/>
                </a:tc>
                <a:tc>
                  <a:txBody>
                    <a:bodyPr/>
                    <a:lstStyle/>
                    <a:p>
                      <a:pPr indent="0" lvl="0" marL="0" marR="0" rtl="0" algn="ctr">
                        <a:spcBef>
                          <a:spcPts val="0"/>
                        </a:spcBef>
                        <a:spcAft>
                          <a:spcPts val="0"/>
                        </a:spcAft>
                        <a:buNone/>
                      </a:pPr>
                      <a:r>
                        <a:rPr lang="en" sz="800"/>
                        <a:t>66% </a:t>
                      </a:r>
                      <a:endParaRPr sz="1400"/>
                    </a:p>
                  </a:txBody>
                  <a:tcPr marT="9800" marB="9800" marR="19575" marL="19575" anchor="ctr"/>
                </a:tc>
                <a:tc>
                  <a:txBody>
                    <a:bodyPr/>
                    <a:lstStyle/>
                    <a:p>
                      <a:pPr indent="0" lvl="0" marL="0" marR="0" rtl="0" algn="ctr">
                        <a:spcBef>
                          <a:spcPts val="0"/>
                        </a:spcBef>
                        <a:spcAft>
                          <a:spcPts val="0"/>
                        </a:spcAft>
                        <a:buNone/>
                      </a:pPr>
                      <a:r>
                        <a:rPr lang="en" sz="800"/>
                        <a:t>31% </a:t>
                      </a:r>
                      <a:endParaRPr sz="1400"/>
                    </a:p>
                  </a:txBody>
                  <a:tcPr marT="9800" marB="9800" marR="19575" marL="19575" anchor="ctr"/>
                </a:tc>
                <a:tc>
                  <a:txBody>
                    <a:bodyPr/>
                    <a:lstStyle/>
                    <a:p>
                      <a:pPr indent="0" lvl="0" marL="0" marR="0" rtl="0" algn="ctr">
                        <a:spcBef>
                          <a:spcPts val="0"/>
                        </a:spcBef>
                        <a:spcAft>
                          <a:spcPts val="0"/>
                        </a:spcAft>
                        <a:buNone/>
                      </a:pPr>
                      <a:r>
                        <a:rPr lang="en" sz="800"/>
                        <a:t>8.4  vs. 3.9 </a:t>
                      </a:r>
                      <a:endParaRPr sz="1400"/>
                    </a:p>
                  </a:txBody>
                  <a:tcPr marT="9800" marB="9800" marR="19575" marL="19575" anchor="ctr"/>
                </a:tc>
                <a:tc>
                  <a:txBody>
                    <a:bodyPr/>
                    <a:lstStyle/>
                    <a:p>
                      <a:pPr indent="0" lvl="0" marL="0" marR="0" rtl="0" algn="ctr">
                        <a:spcBef>
                          <a:spcPts val="0"/>
                        </a:spcBef>
                        <a:spcAft>
                          <a:spcPts val="0"/>
                        </a:spcAft>
                        <a:buNone/>
                      </a:pPr>
                      <a:r>
                        <a:rPr lang="en" sz="800"/>
                        <a:t>Not mature</a:t>
                      </a:r>
                      <a:endParaRPr sz="1400"/>
                    </a:p>
                  </a:txBody>
                  <a:tcPr marT="9800" marB="9800" marR="19575" marL="19575" anchor="ctr"/>
                </a:tc>
                <a:tc>
                  <a:txBody>
                    <a:bodyPr/>
                    <a:lstStyle/>
                    <a:p>
                      <a:pPr indent="0" lvl="0" marL="0" marR="0" rtl="0" algn="ctr">
                        <a:spcBef>
                          <a:spcPts val="0"/>
                        </a:spcBef>
                        <a:spcAft>
                          <a:spcPts val="0"/>
                        </a:spcAft>
                        <a:buNone/>
                      </a:pPr>
                      <a:r>
                        <a:rPr lang="en" sz="800"/>
                        <a:t>5% vs. 0% </a:t>
                      </a:r>
                      <a:endParaRPr sz="1400"/>
                    </a:p>
                  </a:txBody>
                  <a:tcPr marT="9800" marB="9800" marR="19575" marL="19575" anchor="ctr"/>
                </a:tc>
              </a:tr>
              <a:tr h="414000">
                <a:tc>
                  <a:txBody>
                    <a:bodyPr/>
                    <a:lstStyle/>
                    <a:p>
                      <a:pPr indent="0" lvl="0" marL="0" marR="0" rtl="0" algn="l">
                        <a:spcBef>
                          <a:spcPts val="0"/>
                        </a:spcBef>
                        <a:spcAft>
                          <a:spcPts val="0"/>
                        </a:spcAft>
                        <a:buNone/>
                      </a:pPr>
                      <a:r>
                        <a:rPr b="1" lang="en" sz="800"/>
                        <a:t>Surufatinib (SANET-ep)</a:t>
                      </a:r>
                      <a:endParaRPr sz="800"/>
                    </a:p>
                  </a:txBody>
                  <a:tcPr marT="9800" marB="9800" marR="19575" marL="19575" anchor="ctr"/>
                </a:tc>
                <a:tc>
                  <a:txBody>
                    <a:bodyPr/>
                    <a:lstStyle/>
                    <a:p>
                      <a:pPr indent="0" lvl="0" marL="0" marR="0" rtl="0" algn="ctr">
                        <a:spcBef>
                          <a:spcPts val="0"/>
                        </a:spcBef>
                        <a:spcAft>
                          <a:spcPts val="0"/>
                        </a:spcAft>
                        <a:buNone/>
                      </a:pPr>
                      <a:r>
                        <a:rPr lang="en" sz="800"/>
                        <a:t>Extrapancreatic NET</a:t>
                      </a:r>
                      <a:endParaRPr sz="1400"/>
                    </a:p>
                  </a:txBody>
                  <a:tcPr marT="9800" marB="9800" marR="19575" marL="19575" anchor="ctr"/>
                </a:tc>
                <a:tc>
                  <a:txBody>
                    <a:bodyPr/>
                    <a:lstStyle/>
                    <a:p>
                      <a:pPr indent="0" lvl="0" marL="0" marR="0" rtl="0" algn="ctr">
                        <a:spcBef>
                          <a:spcPts val="0"/>
                        </a:spcBef>
                        <a:spcAft>
                          <a:spcPts val="0"/>
                        </a:spcAft>
                        <a:buNone/>
                      </a:pPr>
                      <a:r>
                        <a:rPr lang="en" sz="800"/>
                        <a:t>48%</a:t>
                      </a:r>
                      <a:endParaRPr sz="1400"/>
                    </a:p>
                  </a:txBody>
                  <a:tcPr marT="9800" marB="9800" marR="19575" marL="19575" anchor="ctr"/>
                </a:tc>
                <a:tc>
                  <a:txBody>
                    <a:bodyPr/>
                    <a:lstStyle/>
                    <a:p>
                      <a:pPr indent="0" lvl="0" marL="0" marR="0" rtl="0" algn="ctr">
                        <a:spcBef>
                          <a:spcPts val="0"/>
                        </a:spcBef>
                        <a:spcAft>
                          <a:spcPts val="0"/>
                        </a:spcAft>
                        <a:buNone/>
                      </a:pPr>
                      <a:r>
                        <a:rPr lang="en" sz="800"/>
                        <a:t>18%</a:t>
                      </a:r>
                      <a:endParaRPr sz="1400"/>
                    </a:p>
                  </a:txBody>
                  <a:tcPr marT="9800" marB="9800" marR="19575" marL="19575" anchor="ctr"/>
                </a:tc>
                <a:tc>
                  <a:txBody>
                    <a:bodyPr/>
                    <a:lstStyle/>
                    <a:p>
                      <a:pPr indent="0" lvl="0" marL="0" marR="0" rtl="0" algn="ctr">
                        <a:spcBef>
                          <a:spcPts val="0"/>
                        </a:spcBef>
                        <a:spcAft>
                          <a:spcPts val="0"/>
                        </a:spcAft>
                        <a:buNone/>
                      </a:pPr>
                      <a:r>
                        <a:rPr lang="en" sz="800"/>
                        <a:t>9.2  vs. 3.8 </a:t>
                      </a:r>
                      <a:endParaRPr sz="1400"/>
                    </a:p>
                  </a:txBody>
                  <a:tcPr marT="9800" marB="9800" marR="19575" marL="19575" anchor="ctr"/>
                </a:tc>
                <a:tc>
                  <a:txBody>
                    <a:bodyPr/>
                    <a:lstStyle/>
                    <a:p>
                      <a:pPr indent="0" lvl="0" marL="0" marR="0" rtl="0" algn="ctr">
                        <a:spcBef>
                          <a:spcPts val="0"/>
                        </a:spcBef>
                        <a:spcAft>
                          <a:spcPts val="0"/>
                        </a:spcAft>
                        <a:buNone/>
                      </a:pPr>
                      <a:r>
                        <a:rPr lang="en" sz="800"/>
                        <a:t>Not mature</a:t>
                      </a:r>
                      <a:endParaRPr sz="1400"/>
                    </a:p>
                  </a:txBody>
                  <a:tcPr marT="9800" marB="9800" marR="19575" marL="19575" anchor="ctr"/>
                </a:tc>
                <a:tc>
                  <a:txBody>
                    <a:bodyPr/>
                    <a:lstStyle/>
                    <a:p>
                      <a:pPr indent="0" lvl="0" marL="0" marR="0" rtl="0" algn="ctr">
                        <a:spcBef>
                          <a:spcPts val="0"/>
                        </a:spcBef>
                        <a:spcAft>
                          <a:spcPts val="0"/>
                        </a:spcAft>
                        <a:buNone/>
                      </a:pPr>
                      <a:r>
                        <a:rPr lang="en" sz="800"/>
                        <a:t>8% vs. 0</a:t>
                      </a:r>
                      <a:endParaRPr sz="1400"/>
                    </a:p>
                  </a:txBody>
                  <a:tcPr marT="9800" marB="9800" marR="19575" marL="19575" anchor="ctr"/>
                </a:tc>
              </a:tr>
              <a:tr h="414000">
                <a:tc>
                  <a:txBody>
                    <a:bodyPr/>
                    <a:lstStyle/>
                    <a:p>
                      <a:pPr indent="0" lvl="0" marL="0" marR="0" rtl="0" algn="l">
                        <a:spcBef>
                          <a:spcPts val="0"/>
                        </a:spcBef>
                        <a:spcAft>
                          <a:spcPts val="0"/>
                        </a:spcAft>
                        <a:buNone/>
                      </a:pPr>
                      <a:r>
                        <a:rPr b="1" lang="en" sz="800"/>
                        <a:t>Surufatinib (SANET-p)</a:t>
                      </a:r>
                      <a:endParaRPr sz="800"/>
                    </a:p>
                  </a:txBody>
                  <a:tcPr marT="9800" marB="9800" marR="19575" marL="19575" anchor="ctr"/>
                </a:tc>
                <a:tc>
                  <a:txBody>
                    <a:bodyPr/>
                    <a:lstStyle/>
                    <a:p>
                      <a:pPr indent="0" lvl="0" marL="0" marR="0" rtl="0" algn="ctr">
                        <a:spcBef>
                          <a:spcPts val="0"/>
                        </a:spcBef>
                        <a:spcAft>
                          <a:spcPts val="0"/>
                        </a:spcAft>
                        <a:buNone/>
                      </a:pPr>
                      <a:r>
                        <a:rPr lang="en" sz="800"/>
                        <a:t>Pancreatic NET</a:t>
                      </a:r>
                      <a:endParaRPr sz="1400"/>
                    </a:p>
                  </a:txBody>
                  <a:tcPr marT="9800" marB="9800" marR="19575" marL="19575" anchor="ctr"/>
                </a:tc>
                <a:tc>
                  <a:txBody>
                    <a:bodyPr/>
                    <a:lstStyle/>
                    <a:p>
                      <a:pPr indent="0" lvl="0" marL="0" marR="0" rtl="0" algn="ctr">
                        <a:spcBef>
                          <a:spcPts val="0"/>
                        </a:spcBef>
                        <a:spcAft>
                          <a:spcPts val="0"/>
                        </a:spcAft>
                        <a:buNone/>
                      </a:pPr>
                      <a:r>
                        <a:rPr lang="en" sz="800"/>
                        <a:t>40%</a:t>
                      </a:r>
                      <a:endParaRPr sz="1400"/>
                    </a:p>
                  </a:txBody>
                  <a:tcPr marT="9800" marB="9800" marR="19575" marL="19575" anchor="ctr"/>
                </a:tc>
                <a:tc>
                  <a:txBody>
                    <a:bodyPr/>
                    <a:lstStyle/>
                    <a:p>
                      <a:pPr indent="0" lvl="0" marL="0" marR="0" rtl="0" algn="ctr">
                        <a:spcBef>
                          <a:spcPts val="0"/>
                        </a:spcBef>
                        <a:spcAft>
                          <a:spcPts val="0"/>
                        </a:spcAft>
                        <a:buNone/>
                      </a:pPr>
                      <a:r>
                        <a:rPr lang="en" sz="800"/>
                        <a:t>11%</a:t>
                      </a:r>
                      <a:endParaRPr sz="1400"/>
                    </a:p>
                  </a:txBody>
                  <a:tcPr marT="9800" marB="9800" marR="19575" marL="19575" anchor="ctr"/>
                </a:tc>
                <a:tc>
                  <a:txBody>
                    <a:bodyPr/>
                    <a:lstStyle/>
                    <a:p>
                      <a:pPr indent="0" lvl="0" marL="0" marR="0" rtl="0" algn="ctr">
                        <a:spcBef>
                          <a:spcPts val="0"/>
                        </a:spcBef>
                        <a:spcAft>
                          <a:spcPts val="0"/>
                        </a:spcAft>
                        <a:buNone/>
                      </a:pPr>
                      <a:r>
                        <a:rPr lang="en" sz="800"/>
                        <a:t>10.9 vs. 3.7 </a:t>
                      </a:r>
                      <a:endParaRPr sz="1400"/>
                    </a:p>
                  </a:txBody>
                  <a:tcPr marT="9800" marB="9800" marR="19575" marL="19575" anchor="ctr"/>
                </a:tc>
                <a:tc>
                  <a:txBody>
                    <a:bodyPr/>
                    <a:lstStyle/>
                    <a:p>
                      <a:pPr indent="0" lvl="0" marL="0" marR="0" rtl="0" algn="ctr">
                        <a:spcBef>
                          <a:spcPts val="0"/>
                        </a:spcBef>
                        <a:spcAft>
                          <a:spcPts val="0"/>
                        </a:spcAft>
                        <a:buNone/>
                      </a:pPr>
                      <a:r>
                        <a:rPr lang="en" sz="800"/>
                        <a:t>Not mature</a:t>
                      </a:r>
                      <a:endParaRPr sz="1400"/>
                    </a:p>
                  </a:txBody>
                  <a:tcPr marT="9800" marB="9800" marR="19575" marL="19575" anchor="ctr"/>
                </a:tc>
                <a:tc>
                  <a:txBody>
                    <a:bodyPr/>
                    <a:lstStyle/>
                    <a:p>
                      <a:pPr indent="0" lvl="0" marL="0" marR="0" rtl="0" algn="ctr">
                        <a:spcBef>
                          <a:spcPts val="0"/>
                        </a:spcBef>
                        <a:spcAft>
                          <a:spcPts val="0"/>
                        </a:spcAft>
                        <a:buNone/>
                      </a:pPr>
                      <a:r>
                        <a:rPr b="1" lang="en" sz="800"/>
                        <a:t>19%</a:t>
                      </a:r>
                      <a:endParaRPr sz="1400"/>
                    </a:p>
                  </a:txBody>
                  <a:tcPr marT="9800" marB="9800" marR="19575" marL="19575" anchor="ctr"/>
                </a:tc>
              </a:tr>
              <a:tr h="283025">
                <a:tc>
                  <a:txBody>
                    <a:bodyPr/>
                    <a:lstStyle/>
                    <a:p>
                      <a:pPr indent="0" lvl="0" marL="0" marR="0" rtl="0" algn="l">
                        <a:spcBef>
                          <a:spcPts val="0"/>
                        </a:spcBef>
                        <a:spcAft>
                          <a:spcPts val="0"/>
                        </a:spcAft>
                        <a:buNone/>
                      </a:pPr>
                      <a:r>
                        <a:rPr b="1" lang="en" sz="800"/>
                        <a:t>Lenvatinib (TALENT)</a:t>
                      </a:r>
                      <a:endParaRPr sz="800"/>
                    </a:p>
                  </a:txBody>
                  <a:tcPr marT="9800" marB="9800" marR="19575" marL="19575" anchor="ctr"/>
                </a:tc>
                <a:tc>
                  <a:txBody>
                    <a:bodyPr/>
                    <a:lstStyle/>
                    <a:p>
                      <a:pPr indent="0" lvl="0" marL="0" marR="0" rtl="0" algn="ctr">
                        <a:spcBef>
                          <a:spcPts val="0"/>
                        </a:spcBef>
                        <a:spcAft>
                          <a:spcPts val="0"/>
                        </a:spcAft>
                        <a:buNone/>
                      </a:pPr>
                      <a:r>
                        <a:rPr lang="en" sz="800"/>
                        <a:t>Pancreatic NET</a:t>
                      </a:r>
                      <a:endParaRPr sz="1400"/>
                    </a:p>
                  </a:txBody>
                  <a:tcPr marT="9800" marB="9800" marR="19575" marL="19575" anchor="ctr"/>
                </a:tc>
                <a:tc>
                  <a:txBody>
                    <a:bodyPr/>
                    <a:lstStyle/>
                    <a:p>
                      <a:pPr indent="0" lvl="0" marL="0" marR="0" rtl="0" algn="ctr">
                        <a:spcBef>
                          <a:spcPts val="0"/>
                        </a:spcBef>
                        <a:spcAft>
                          <a:spcPts val="0"/>
                        </a:spcAft>
                        <a:buNone/>
                      </a:pPr>
                      <a:r>
                        <a:rPr lang="en" sz="800"/>
                        <a:t>81.2%</a:t>
                      </a:r>
                      <a:endParaRPr sz="1400"/>
                    </a:p>
                  </a:txBody>
                  <a:tcPr marT="9800" marB="9800" marR="19575" marL="19575" anchor="ctr"/>
                </a:tc>
                <a:tc>
                  <a:txBody>
                    <a:bodyPr/>
                    <a:lstStyle/>
                    <a:p>
                      <a:pPr indent="0" lvl="0" marL="0" marR="0" rtl="0" algn="ctr">
                        <a:spcBef>
                          <a:spcPts val="0"/>
                        </a:spcBef>
                        <a:spcAft>
                          <a:spcPts val="0"/>
                        </a:spcAft>
                        <a:buNone/>
                      </a:pPr>
                      <a:r>
                        <a:rPr lang="en" sz="800"/>
                        <a:t>10%</a:t>
                      </a:r>
                      <a:endParaRPr sz="1400"/>
                    </a:p>
                  </a:txBody>
                  <a:tcPr marT="9800" marB="9800" marR="19575" marL="19575" anchor="ctr"/>
                </a:tc>
                <a:tc>
                  <a:txBody>
                    <a:bodyPr/>
                    <a:lstStyle/>
                    <a:p>
                      <a:pPr indent="0" lvl="0" marL="0" marR="0" rtl="0" algn="ctr">
                        <a:spcBef>
                          <a:spcPts val="0"/>
                        </a:spcBef>
                        <a:spcAft>
                          <a:spcPts val="0"/>
                        </a:spcAft>
                        <a:buNone/>
                      </a:pPr>
                      <a:r>
                        <a:rPr lang="en" sz="800"/>
                        <a:t>15.6</a:t>
                      </a:r>
                      <a:endParaRPr sz="1400"/>
                    </a:p>
                  </a:txBody>
                  <a:tcPr marT="9800" marB="9800" marR="19575" marL="19575" anchor="ctr"/>
                </a:tc>
                <a:tc>
                  <a:txBody>
                    <a:bodyPr/>
                    <a:lstStyle/>
                    <a:p>
                      <a:pPr indent="0" lvl="0" marL="0" marR="0" rtl="0" algn="ctr">
                        <a:spcBef>
                          <a:spcPts val="0"/>
                        </a:spcBef>
                        <a:spcAft>
                          <a:spcPts val="0"/>
                        </a:spcAft>
                        <a:buNone/>
                      </a:pPr>
                      <a:r>
                        <a:rPr lang="en" sz="800"/>
                        <a:t>32</a:t>
                      </a:r>
                      <a:endParaRPr sz="1400"/>
                    </a:p>
                  </a:txBody>
                  <a:tcPr marT="9800" marB="9800" marR="19575" marL="19575" anchor="ctr"/>
                </a:tc>
                <a:tc>
                  <a:txBody>
                    <a:bodyPr/>
                    <a:lstStyle/>
                    <a:p>
                      <a:pPr indent="0" lvl="0" marL="0" marR="0" rtl="0" algn="ctr">
                        <a:spcBef>
                          <a:spcPts val="0"/>
                        </a:spcBef>
                        <a:spcAft>
                          <a:spcPts val="0"/>
                        </a:spcAft>
                        <a:buNone/>
                      </a:pPr>
                      <a:r>
                        <a:rPr b="1" lang="en" sz="800"/>
                        <a:t>44.2%</a:t>
                      </a:r>
                      <a:endParaRPr sz="1400"/>
                    </a:p>
                  </a:txBody>
                  <a:tcPr marT="9800" marB="9800" marR="19575" marL="19575" anchor="ctr"/>
                </a:tc>
              </a:tr>
              <a:tr h="283025">
                <a:tc>
                  <a:txBody>
                    <a:bodyPr/>
                    <a:lstStyle/>
                    <a:p>
                      <a:pPr indent="0" lvl="0" marL="0" marR="0" rtl="0" algn="l">
                        <a:spcBef>
                          <a:spcPts val="0"/>
                        </a:spcBef>
                        <a:spcAft>
                          <a:spcPts val="0"/>
                        </a:spcAft>
                        <a:buNone/>
                      </a:pPr>
                      <a:r>
                        <a:t/>
                      </a:r>
                      <a:endParaRPr sz="800"/>
                    </a:p>
                  </a:txBody>
                  <a:tcPr marT="9800" marB="9800" marR="19575" marL="19575" anchor="ctr"/>
                </a:tc>
                <a:tc>
                  <a:txBody>
                    <a:bodyPr/>
                    <a:lstStyle/>
                    <a:p>
                      <a:pPr indent="0" lvl="0" marL="0" marR="0" rtl="0" algn="ctr">
                        <a:spcBef>
                          <a:spcPts val="0"/>
                        </a:spcBef>
                        <a:spcAft>
                          <a:spcPts val="0"/>
                        </a:spcAft>
                        <a:buNone/>
                      </a:pPr>
                      <a:r>
                        <a:rPr lang="en" sz="800"/>
                        <a:t>Gastrointestinal NET</a:t>
                      </a:r>
                      <a:endParaRPr sz="1400"/>
                    </a:p>
                  </a:txBody>
                  <a:tcPr marT="9800" marB="9800" marR="19575" marL="19575" anchor="ctr"/>
                </a:tc>
                <a:tc>
                  <a:txBody>
                    <a:bodyPr/>
                    <a:lstStyle/>
                    <a:p>
                      <a:pPr indent="0" lvl="0" marL="0" marR="0" rtl="0" algn="ctr">
                        <a:spcBef>
                          <a:spcPts val="0"/>
                        </a:spcBef>
                        <a:spcAft>
                          <a:spcPts val="0"/>
                        </a:spcAft>
                        <a:buNone/>
                      </a:pPr>
                      <a:r>
                        <a:rPr lang="en" sz="800"/>
                        <a:t>81.2%</a:t>
                      </a:r>
                      <a:endParaRPr sz="1400"/>
                    </a:p>
                  </a:txBody>
                  <a:tcPr marT="9800" marB="9800" marR="19575" marL="19575" anchor="ctr"/>
                </a:tc>
                <a:tc>
                  <a:txBody>
                    <a:bodyPr/>
                    <a:lstStyle/>
                    <a:p>
                      <a:pPr indent="0" lvl="0" marL="0" marR="0" rtl="0" algn="ctr">
                        <a:spcBef>
                          <a:spcPts val="0"/>
                        </a:spcBef>
                        <a:spcAft>
                          <a:spcPts val="0"/>
                        </a:spcAft>
                        <a:buNone/>
                      </a:pPr>
                      <a:r>
                        <a:rPr lang="en" sz="800"/>
                        <a:t>17%</a:t>
                      </a:r>
                      <a:endParaRPr sz="1400"/>
                    </a:p>
                  </a:txBody>
                  <a:tcPr marT="9800" marB="9800" marR="19575" marL="19575" anchor="ctr"/>
                </a:tc>
                <a:tc>
                  <a:txBody>
                    <a:bodyPr/>
                    <a:lstStyle/>
                    <a:p>
                      <a:pPr indent="0" lvl="0" marL="0" marR="0" rtl="0" algn="ctr">
                        <a:spcBef>
                          <a:spcPts val="0"/>
                        </a:spcBef>
                        <a:spcAft>
                          <a:spcPts val="0"/>
                        </a:spcAft>
                        <a:buNone/>
                      </a:pPr>
                      <a:r>
                        <a:rPr lang="en" sz="800"/>
                        <a:t>15.7 </a:t>
                      </a:r>
                      <a:endParaRPr sz="1400"/>
                    </a:p>
                  </a:txBody>
                  <a:tcPr marT="9800" marB="9800" marR="19575" marL="19575" anchor="ctr"/>
                </a:tc>
                <a:tc>
                  <a:txBody>
                    <a:bodyPr/>
                    <a:lstStyle/>
                    <a:p>
                      <a:pPr indent="0" lvl="0" marL="0" marR="0" rtl="0" algn="ctr">
                        <a:spcBef>
                          <a:spcPts val="0"/>
                        </a:spcBef>
                        <a:spcAft>
                          <a:spcPts val="0"/>
                        </a:spcAft>
                        <a:buNone/>
                      </a:pPr>
                      <a:r>
                        <a:rPr lang="en" sz="800"/>
                        <a:t>Not reached</a:t>
                      </a:r>
                      <a:endParaRPr sz="1400"/>
                    </a:p>
                  </a:txBody>
                  <a:tcPr marT="9800" marB="9800" marR="19575" marL="19575" anchor="ctr"/>
                </a:tc>
                <a:tc>
                  <a:txBody>
                    <a:bodyPr/>
                    <a:lstStyle/>
                    <a:p>
                      <a:pPr indent="0" lvl="0" marL="0" marR="0" rtl="0" algn="ctr">
                        <a:spcBef>
                          <a:spcPts val="0"/>
                        </a:spcBef>
                        <a:spcAft>
                          <a:spcPts val="0"/>
                        </a:spcAft>
                        <a:buNone/>
                      </a:pPr>
                      <a:r>
                        <a:rPr lang="en" sz="800"/>
                        <a:t>16.4% </a:t>
                      </a:r>
                      <a:endParaRPr sz="1400"/>
                    </a:p>
                  </a:txBody>
                  <a:tcPr marT="9800" marB="9800" marR="19575" marL="19575" anchor="ctr"/>
                </a:tc>
              </a:tr>
            </a:tbl>
          </a:graphicData>
        </a:graphic>
      </p:graphicFrame>
      <p:sp>
        <p:nvSpPr>
          <p:cNvPr id="2031" name="Google Shape;2031;p313"/>
          <p:cNvSpPr txBox="1"/>
          <p:nvPr/>
        </p:nvSpPr>
        <p:spPr>
          <a:xfrm>
            <a:off x="6108806" y="3701908"/>
            <a:ext cx="24903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Chan et al. NEJM 2024</a:t>
            </a:r>
            <a:endParaRPr/>
          </a:p>
          <a:p>
            <a:pPr indent="0" lvl="0" marL="0" marR="0" rtl="0" algn="l">
              <a:spcBef>
                <a:spcPts val="0"/>
              </a:spcBef>
              <a:spcAft>
                <a:spcPts val="0"/>
              </a:spcAft>
              <a:buNone/>
            </a:pPr>
            <a:r>
              <a:rPr lang="en" sz="1000">
                <a:solidFill>
                  <a:schemeClr val="dk1"/>
                </a:solidFill>
                <a:latin typeface="Arial"/>
                <a:ea typeface="Arial"/>
                <a:cs typeface="Arial"/>
                <a:sym typeface="Arial"/>
              </a:rPr>
              <a:t>Capdevila et al. JCO 2022</a:t>
            </a:r>
            <a:endParaRPr/>
          </a:p>
          <a:p>
            <a:pPr indent="0" lvl="0" marL="0" marR="0" rtl="0" algn="l">
              <a:spcBef>
                <a:spcPts val="0"/>
              </a:spcBef>
              <a:spcAft>
                <a:spcPts val="0"/>
              </a:spcAft>
              <a:buNone/>
            </a:pPr>
            <a:r>
              <a:rPr lang="en" sz="1000">
                <a:solidFill>
                  <a:schemeClr val="dk1"/>
                </a:solidFill>
                <a:latin typeface="Arial"/>
                <a:ea typeface="Arial"/>
                <a:cs typeface="Arial"/>
                <a:sym typeface="Arial"/>
              </a:rPr>
              <a:t>Raymond et al. NEJM 2011</a:t>
            </a:r>
            <a:endParaRPr/>
          </a:p>
          <a:p>
            <a:pPr indent="0" lvl="0" marL="0" marR="0" rtl="0" algn="l">
              <a:spcBef>
                <a:spcPts val="0"/>
              </a:spcBef>
              <a:spcAft>
                <a:spcPts val="0"/>
              </a:spcAft>
              <a:buNone/>
            </a:pPr>
            <a:r>
              <a:rPr lang="en" sz="1000">
                <a:solidFill>
                  <a:schemeClr val="dk1"/>
                </a:solidFill>
                <a:latin typeface="Arial"/>
                <a:ea typeface="Arial"/>
                <a:cs typeface="Arial"/>
                <a:sym typeface="Arial"/>
              </a:rPr>
              <a:t>Xu et al. Lancet Onc 2020</a:t>
            </a:r>
            <a:endParaRPr/>
          </a:p>
        </p:txBody>
      </p:sp>
      <p:sp>
        <p:nvSpPr>
          <p:cNvPr id="2032" name="Google Shape;2032;p313"/>
          <p:cNvSpPr/>
          <p:nvPr/>
        </p:nvSpPr>
        <p:spPr>
          <a:xfrm>
            <a:off x="2653049" y="829922"/>
            <a:ext cx="553800" cy="2622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0000"/>
              </a:solidFill>
              <a:latin typeface="Arial"/>
              <a:ea typeface="Arial"/>
              <a:cs typeface="Arial"/>
              <a:sym typeface="Arial"/>
            </a:endParaRPr>
          </a:p>
        </p:txBody>
      </p:sp>
      <p:sp>
        <p:nvSpPr>
          <p:cNvPr id="2033" name="Google Shape;2033;p313"/>
          <p:cNvSpPr/>
          <p:nvPr/>
        </p:nvSpPr>
        <p:spPr>
          <a:xfrm>
            <a:off x="3632478" y="829921"/>
            <a:ext cx="553800" cy="2622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0000"/>
              </a:solidFill>
              <a:latin typeface="Arial"/>
              <a:ea typeface="Arial"/>
              <a:cs typeface="Arial"/>
              <a:sym typeface="Arial"/>
            </a:endParaRPr>
          </a:p>
        </p:txBody>
      </p:sp>
      <p:sp>
        <p:nvSpPr>
          <p:cNvPr id="2034" name="Google Shape;2034;p313"/>
          <p:cNvSpPr/>
          <p:nvPr/>
        </p:nvSpPr>
        <p:spPr>
          <a:xfrm>
            <a:off x="1352282" y="1022261"/>
            <a:ext cx="5484300" cy="2238000"/>
          </a:xfrm>
          <a:prstGeom prst="roundRect">
            <a:avLst>
              <a:gd fmla="val 16667" name="adj"/>
            </a:avLst>
          </a:prstGeom>
          <a:solidFill>
            <a:schemeClr val="accent1"/>
          </a:solidFill>
          <a:ln cap="flat" cmpd="sng" w="25400">
            <a:solidFill>
              <a:srgbClr val="4E5E5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1800">
                <a:solidFill>
                  <a:schemeClr val="dk1"/>
                </a:solidFill>
                <a:latin typeface="Arial"/>
                <a:ea typeface="Arial"/>
                <a:cs typeface="Arial"/>
                <a:sym typeface="Arial"/>
              </a:rPr>
              <a:t>Dose-escalation strategy (REDOSE?)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8" name="Shape 2038"/>
        <p:cNvGrpSpPr/>
        <p:nvPr/>
      </p:nvGrpSpPr>
      <p:grpSpPr>
        <a:xfrm>
          <a:off x="0" y="0"/>
          <a:ext cx="0" cy="0"/>
          <a:chOff x="0" y="0"/>
          <a:chExt cx="0" cy="0"/>
        </a:xfrm>
      </p:grpSpPr>
      <p:sp>
        <p:nvSpPr>
          <p:cNvPr id="2039" name="Google Shape;2039;p314"/>
          <p:cNvSpPr/>
          <p:nvPr/>
        </p:nvSpPr>
        <p:spPr>
          <a:xfrm>
            <a:off x="3207413" y="250803"/>
            <a:ext cx="1847700" cy="593400"/>
          </a:xfrm>
          <a:prstGeom prst="roundRect">
            <a:avLst>
              <a:gd fmla="val 16667" name="adj"/>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Metastatic SB NET</a:t>
            </a:r>
            <a:endParaRPr/>
          </a:p>
        </p:txBody>
      </p:sp>
      <p:sp>
        <p:nvSpPr>
          <p:cNvPr id="2040" name="Google Shape;2040;p314"/>
          <p:cNvSpPr/>
          <p:nvPr/>
        </p:nvSpPr>
        <p:spPr>
          <a:xfrm>
            <a:off x="2474260" y="914925"/>
            <a:ext cx="3013500" cy="975600"/>
          </a:xfrm>
          <a:prstGeom prst="ellipse">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Bulky?</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Response needed? </a:t>
            </a:r>
            <a:endParaRPr/>
          </a:p>
        </p:txBody>
      </p:sp>
      <p:sp>
        <p:nvSpPr>
          <p:cNvPr id="2041" name="Google Shape;2041;p314"/>
          <p:cNvSpPr/>
          <p:nvPr/>
        </p:nvSpPr>
        <p:spPr>
          <a:xfrm>
            <a:off x="4965620" y="1810776"/>
            <a:ext cx="1699500" cy="809100"/>
          </a:xfrm>
          <a:prstGeom prst="rightArrow">
            <a:avLst>
              <a:gd fmla="val 50000" name="adj1"/>
              <a:gd fmla="val 50000" name="adj2"/>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Yes</a:t>
            </a:r>
            <a:endParaRPr/>
          </a:p>
        </p:txBody>
      </p:sp>
      <p:sp>
        <p:nvSpPr>
          <p:cNvPr id="2042" name="Google Shape;2042;p314"/>
          <p:cNvSpPr/>
          <p:nvPr/>
        </p:nvSpPr>
        <p:spPr>
          <a:xfrm>
            <a:off x="7001927" y="1557630"/>
            <a:ext cx="1785900" cy="1265700"/>
          </a:xfrm>
          <a:prstGeom prst="roundRect">
            <a:avLst>
              <a:gd fmla="val 16667" name="adj"/>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PRRT (Lu177)</a:t>
            </a:r>
            <a:endParaRPr/>
          </a:p>
        </p:txBody>
      </p:sp>
      <p:sp>
        <p:nvSpPr>
          <p:cNvPr id="2043" name="Google Shape;2043;p314"/>
          <p:cNvSpPr/>
          <p:nvPr/>
        </p:nvSpPr>
        <p:spPr>
          <a:xfrm>
            <a:off x="2014676" y="1810776"/>
            <a:ext cx="1520400" cy="790500"/>
          </a:xfrm>
          <a:prstGeom prst="leftArrow">
            <a:avLst>
              <a:gd fmla="val 50000" name="adj1"/>
              <a:gd fmla="val 50000" name="adj2"/>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No</a:t>
            </a:r>
            <a:endParaRPr/>
          </a:p>
        </p:txBody>
      </p:sp>
      <p:sp>
        <p:nvSpPr>
          <p:cNvPr id="2044" name="Google Shape;2044;p314"/>
          <p:cNvSpPr/>
          <p:nvPr/>
        </p:nvSpPr>
        <p:spPr>
          <a:xfrm>
            <a:off x="152955" y="1582326"/>
            <a:ext cx="1785900" cy="2661300"/>
          </a:xfrm>
          <a:prstGeom prst="roundRect">
            <a:avLst>
              <a:gd fmla="val 16667" name="adj"/>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Observation</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SSA (first-line)</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Everolimus</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PRRT</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Cabo </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CAPTEM</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Clinical trial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8" name="Shape 2048"/>
        <p:cNvGrpSpPr/>
        <p:nvPr/>
      </p:nvGrpSpPr>
      <p:grpSpPr>
        <a:xfrm>
          <a:off x="0" y="0"/>
          <a:ext cx="0" cy="0"/>
          <a:chOff x="0" y="0"/>
          <a:chExt cx="0" cy="0"/>
        </a:xfrm>
      </p:grpSpPr>
      <p:sp>
        <p:nvSpPr>
          <p:cNvPr id="2049" name="Google Shape;2049;p315"/>
          <p:cNvSpPr/>
          <p:nvPr/>
        </p:nvSpPr>
        <p:spPr>
          <a:xfrm>
            <a:off x="3207413" y="250803"/>
            <a:ext cx="1847700" cy="593400"/>
          </a:xfrm>
          <a:prstGeom prst="roundRect">
            <a:avLst>
              <a:gd fmla="val 16667" name="adj"/>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Metastatic Pancreatic NET</a:t>
            </a:r>
            <a:endParaRPr/>
          </a:p>
        </p:txBody>
      </p:sp>
      <p:sp>
        <p:nvSpPr>
          <p:cNvPr id="2050" name="Google Shape;2050;p315"/>
          <p:cNvSpPr/>
          <p:nvPr/>
        </p:nvSpPr>
        <p:spPr>
          <a:xfrm>
            <a:off x="2774814" y="914925"/>
            <a:ext cx="2712900" cy="975600"/>
          </a:xfrm>
          <a:prstGeom prst="ellipse">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Bulky?</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Response needed?</a:t>
            </a:r>
            <a:endParaRPr/>
          </a:p>
        </p:txBody>
      </p:sp>
      <p:sp>
        <p:nvSpPr>
          <p:cNvPr id="2051" name="Google Shape;2051;p315"/>
          <p:cNvSpPr/>
          <p:nvPr/>
        </p:nvSpPr>
        <p:spPr>
          <a:xfrm>
            <a:off x="4965620" y="1810776"/>
            <a:ext cx="1699500" cy="809100"/>
          </a:xfrm>
          <a:prstGeom prst="rightArrow">
            <a:avLst>
              <a:gd fmla="val 50000" name="adj1"/>
              <a:gd fmla="val 50000" name="adj2"/>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Yes</a:t>
            </a:r>
            <a:endParaRPr/>
          </a:p>
        </p:txBody>
      </p:sp>
      <p:sp>
        <p:nvSpPr>
          <p:cNvPr id="2052" name="Google Shape;2052;p315"/>
          <p:cNvSpPr/>
          <p:nvPr/>
        </p:nvSpPr>
        <p:spPr>
          <a:xfrm>
            <a:off x="7001927" y="1557630"/>
            <a:ext cx="1785900" cy="1265700"/>
          </a:xfrm>
          <a:prstGeom prst="roundRect">
            <a:avLst>
              <a:gd fmla="val 16667" name="adj"/>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CAPTEM</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PRRT (Lu177)</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Cabo</a:t>
            </a:r>
            <a:endParaRPr/>
          </a:p>
        </p:txBody>
      </p:sp>
      <p:sp>
        <p:nvSpPr>
          <p:cNvPr id="2053" name="Google Shape;2053;p315"/>
          <p:cNvSpPr/>
          <p:nvPr/>
        </p:nvSpPr>
        <p:spPr>
          <a:xfrm>
            <a:off x="1928157" y="1835474"/>
            <a:ext cx="1520400" cy="790500"/>
          </a:xfrm>
          <a:prstGeom prst="leftArrow">
            <a:avLst>
              <a:gd fmla="val 50000" name="adj1"/>
              <a:gd fmla="val 50000" name="adj2"/>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No</a:t>
            </a:r>
            <a:endParaRPr/>
          </a:p>
        </p:txBody>
      </p:sp>
      <p:sp>
        <p:nvSpPr>
          <p:cNvPr id="2054" name="Google Shape;2054;p315"/>
          <p:cNvSpPr/>
          <p:nvPr/>
        </p:nvSpPr>
        <p:spPr>
          <a:xfrm>
            <a:off x="142140" y="1557630"/>
            <a:ext cx="1785900" cy="2661300"/>
          </a:xfrm>
          <a:prstGeom prst="roundRect">
            <a:avLst>
              <a:gd fmla="val 16667" name="adj"/>
            </a:avLst>
          </a:prstGeom>
          <a:solidFill>
            <a:schemeClr val="accent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800">
                <a:solidFill>
                  <a:schemeClr val="dk1"/>
                </a:solidFill>
                <a:latin typeface="Arial"/>
                <a:ea typeface="Arial"/>
                <a:cs typeface="Arial"/>
                <a:sym typeface="Arial"/>
              </a:rPr>
              <a:t>Observation</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SSA (first-line)</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Everolimus</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PRRT </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CAPTEM</a:t>
            </a:r>
            <a:endParaRPr/>
          </a:p>
          <a:p>
            <a:pPr indent="0" lvl="0" marL="0" marR="0" rtl="0" algn="ctr">
              <a:spcBef>
                <a:spcPts val="0"/>
              </a:spcBef>
              <a:spcAft>
                <a:spcPts val="0"/>
              </a:spcAft>
              <a:buNone/>
            </a:pPr>
            <a:r>
              <a:rPr lang="en" sz="1800">
                <a:solidFill>
                  <a:schemeClr val="dk1"/>
                </a:solidFill>
                <a:latin typeface="Arial"/>
                <a:ea typeface="Arial"/>
                <a:cs typeface="Arial"/>
                <a:sym typeface="Arial"/>
              </a:rPr>
              <a:t>TKI (sunitinib or Cabo)</a:t>
            </a:r>
            <a:endParaRPr/>
          </a:p>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8" name="Shape 2058"/>
        <p:cNvGrpSpPr/>
        <p:nvPr/>
      </p:nvGrpSpPr>
      <p:grpSpPr>
        <a:xfrm>
          <a:off x="0" y="0"/>
          <a:ext cx="0" cy="0"/>
          <a:chOff x="0" y="0"/>
          <a:chExt cx="0" cy="0"/>
        </a:xfrm>
      </p:grpSpPr>
      <p:sp>
        <p:nvSpPr>
          <p:cNvPr id="2059" name="Google Shape;2059;p316"/>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2060" name="Google Shape;2060;p316"/>
          <p:cNvSpPr txBox="1"/>
          <p:nvPr>
            <p:ph idx="1" type="body"/>
          </p:nvPr>
        </p:nvSpPr>
        <p:spPr>
          <a:xfrm>
            <a:off x="487017" y="881747"/>
            <a:ext cx="7772400" cy="2739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
              <a:t>Lu177 PRRT is a standard of care in the second-line setting for GEP NET</a:t>
            </a:r>
            <a:endParaRPr/>
          </a:p>
          <a:p>
            <a:pPr indent="-285750" lvl="1" marL="742950" rtl="0" algn="l">
              <a:spcBef>
                <a:spcPts val="400"/>
              </a:spcBef>
              <a:spcAft>
                <a:spcPts val="0"/>
              </a:spcAft>
              <a:buClr>
                <a:schemeClr val="dk1"/>
              </a:buClr>
              <a:buSzPts val="2000"/>
              <a:buFont typeface="Arial"/>
              <a:buChar char="–"/>
            </a:pPr>
            <a:r>
              <a:rPr lang="en"/>
              <a:t>First line: for highly selected patients</a:t>
            </a:r>
            <a:endParaRPr/>
          </a:p>
          <a:p>
            <a:pPr indent="-158750" lvl="1" marL="742950" rtl="0" algn="l">
              <a:spcBef>
                <a:spcPts val="400"/>
              </a:spcBef>
              <a:spcAft>
                <a:spcPts val="0"/>
              </a:spcAft>
              <a:buClr>
                <a:schemeClr val="dk1"/>
              </a:buClr>
              <a:buSzPts val="2000"/>
              <a:buFont typeface="Arial"/>
              <a:buNone/>
            </a:pPr>
            <a:r>
              <a:t/>
            </a:r>
            <a:endParaRPr/>
          </a:p>
          <a:p>
            <a:pPr indent="-342900" lvl="0" marL="342900" rtl="0" algn="l">
              <a:spcBef>
                <a:spcPts val="480"/>
              </a:spcBef>
              <a:spcAft>
                <a:spcPts val="0"/>
              </a:spcAft>
              <a:buClr>
                <a:schemeClr val="dk1"/>
              </a:buClr>
              <a:buSzPts val="2400"/>
              <a:buFont typeface="Arial"/>
              <a:buChar char="•"/>
            </a:pPr>
            <a:r>
              <a:rPr lang="en"/>
              <a:t>Cabozantinib with positive data. However, lack of QOL benefit and financial toxicities are limiting</a:t>
            </a:r>
            <a:endParaRPr/>
          </a:p>
          <a:p>
            <a:pPr indent="-285750" lvl="1" marL="742950" rtl="0" algn="l">
              <a:spcBef>
                <a:spcPts val="400"/>
              </a:spcBef>
              <a:spcAft>
                <a:spcPts val="0"/>
              </a:spcAft>
              <a:buClr>
                <a:schemeClr val="dk1"/>
              </a:buClr>
              <a:buSzPts val="2000"/>
              <a:buFont typeface="Arial"/>
              <a:buChar char="–"/>
            </a:pPr>
            <a:r>
              <a:rPr lang="en"/>
              <a:t>Optimizing dose is vital (REDOSE strategy?)</a:t>
            </a:r>
            <a:endParaRPr/>
          </a:p>
          <a:p>
            <a:pPr indent="-190500" lvl="0" marL="342900" rtl="0" algn="l">
              <a:spcBef>
                <a:spcPts val="480"/>
              </a:spcBef>
              <a:spcAft>
                <a:spcPts val="0"/>
              </a:spcAft>
              <a:buClr>
                <a:schemeClr val="dk1"/>
              </a:buClr>
              <a:buSzPts val="2400"/>
              <a:buFont typeface="Arial"/>
              <a:buNone/>
            </a:pPr>
            <a:r>
              <a:t/>
            </a:r>
            <a:endParaRPr/>
          </a:p>
        </p:txBody>
      </p:sp>
      <p:sp>
        <p:nvSpPr>
          <p:cNvPr id="2061" name="Google Shape;2061;p316"/>
          <p:cNvSpPr txBox="1"/>
          <p:nvPr/>
        </p:nvSpPr>
        <p:spPr>
          <a:xfrm>
            <a:off x="1003" y="-148525"/>
            <a:ext cx="7886700" cy="993300"/>
          </a:xfrm>
          <a:prstGeom prst="rect">
            <a:avLst/>
          </a:prstGeom>
          <a:noFill/>
          <a:ln>
            <a:noFill/>
          </a:ln>
        </p:spPr>
        <p:txBody>
          <a:bodyPr anchorCtr="0" anchor="ctr" bIns="34275" lIns="68575" spcFirstLastPara="1" rIns="68575" wrap="square" tIns="34275">
            <a:normAutofit/>
          </a:bodyPr>
          <a:lstStyle/>
          <a:p>
            <a:pPr indent="0" lvl="0" marL="0" marR="0" rtl="0" algn="l">
              <a:lnSpc>
                <a:spcPct val="90000"/>
              </a:lnSpc>
              <a:spcBef>
                <a:spcPts val="0"/>
              </a:spcBef>
              <a:spcAft>
                <a:spcPts val="0"/>
              </a:spcAft>
              <a:buClr>
                <a:schemeClr val="dk1"/>
              </a:buClr>
              <a:buSzPts val="3300"/>
              <a:buFont typeface="Georgia"/>
              <a:buNone/>
            </a:pPr>
            <a:r>
              <a:rPr lang="en" sz="3300">
                <a:solidFill>
                  <a:schemeClr val="dk1"/>
                </a:solidFill>
                <a:latin typeface="Georgia"/>
                <a:ea typeface="Georgia"/>
                <a:cs typeface="Georgia"/>
                <a:sym typeface="Georgia"/>
              </a:rPr>
              <a:t>Conclusions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60">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5" name="Shape 2065"/>
        <p:cNvGrpSpPr/>
        <p:nvPr/>
      </p:nvGrpSpPr>
      <p:grpSpPr>
        <a:xfrm>
          <a:off x="0" y="0"/>
          <a:ext cx="0" cy="0"/>
          <a:chOff x="0" y="0"/>
          <a:chExt cx="0" cy="0"/>
        </a:xfrm>
      </p:grpSpPr>
      <p:sp>
        <p:nvSpPr>
          <p:cNvPr id="2066" name="Google Shape;2066;p317"/>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2067" name="Google Shape;2067;p317"/>
          <p:cNvSpPr txBox="1"/>
          <p:nvPr>
            <p:ph idx="1" type="body"/>
          </p:nvPr>
        </p:nvSpPr>
        <p:spPr>
          <a:xfrm>
            <a:off x="235039" y="1673978"/>
            <a:ext cx="7772400" cy="2739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000"/>
              <a:buFont typeface="Arial"/>
              <a:buNone/>
            </a:pPr>
            <a:r>
              <a:rPr b="1" lang="en" sz="4000"/>
              <a:t>Thank You</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1" name="Shape 2071"/>
        <p:cNvGrpSpPr/>
        <p:nvPr/>
      </p:nvGrpSpPr>
      <p:grpSpPr>
        <a:xfrm>
          <a:off x="0" y="0"/>
          <a:ext cx="0" cy="0"/>
          <a:chOff x="0" y="0"/>
          <a:chExt cx="0" cy="0"/>
        </a:xfrm>
      </p:grpSpPr>
      <p:sp>
        <p:nvSpPr>
          <p:cNvPr id="2072" name="Google Shape;2072;p318"/>
          <p:cNvSpPr/>
          <p:nvPr/>
        </p:nvSpPr>
        <p:spPr>
          <a:xfrm>
            <a:off x="14075" y="3071060"/>
            <a:ext cx="9129900" cy="33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0" i="0" lang="en" sz="1600" u="none" cap="none" strike="noStrike">
                <a:solidFill>
                  <a:srgbClr val="FFFFFF"/>
                </a:solidFill>
                <a:latin typeface="Arial"/>
                <a:ea typeface="Arial"/>
                <a:cs typeface="Arial"/>
                <a:sym typeface="Arial"/>
              </a:rPr>
              <a:t>October 2</a:t>
            </a:r>
            <a:r>
              <a:rPr b="0" baseline="30000" i="0" lang="en" sz="1600" u="none" cap="none" strike="noStrike">
                <a:solidFill>
                  <a:srgbClr val="FFFFFF"/>
                </a:solidFill>
                <a:latin typeface="Arial"/>
                <a:ea typeface="Arial"/>
                <a:cs typeface="Arial"/>
                <a:sym typeface="Arial"/>
              </a:rPr>
              <a:t>nd</a:t>
            </a:r>
            <a:r>
              <a:rPr b="0" i="0" lang="en" sz="1600" u="none" cap="none" strike="noStrike">
                <a:solidFill>
                  <a:srgbClr val="FFFFFF"/>
                </a:solidFill>
                <a:latin typeface="Arial"/>
                <a:ea typeface="Arial"/>
                <a:cs typeface="Arial"/>
                <a:sym typeface="Arial"/>
              </a:rPr>
              <a:t>, 2024</a:t>
            </a:r>
            <a:endParaRPr/>
          </a:p>
        </p:txBody>
      </p:sp>
      <p:sp>
        <p:nvSpPr>
          <p:cNvPr id="2073" name="Google Shape;2073;p318"/>
          <p:cNvSpPr/>
          <p:nvPr/>
        </p:nvSpPr>
        <p:spPr>
          <a:xfrm>
            <a:off x="0" y="2584444"/>
            <a:ext cx="9129900" cy="46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C82C"/>
              </a:buClr>
              <a:buSzPts val="2400"/>
              <a:buFont typeface="Arial"/>
              <a:buNone/>
            </a:pPr>
            <a:r>
              <a:rPr b="0" i="0" lang="en" sz="2400" u="none" cap="none" strike="noStrike">
                <a:solidFill>
                  <a:srgbClr val="FFC82C"/>
                </a:solidFill>
                <a:latin typeface="Arial"/>
                <a:ea typeface="Arial"/>
                <a:cs typeface="Arial"/>
                <a:sym typeface="Arial"/>
              </a:rPr>
              <a:t>GASTROINTESTINAL MALIGNANCIES</a:t>
            </a:r>
            <a:endParaRPr/>
          </a:p>
        </p:txBody>
      </p:sp>
      <p:sp>
        <p:nvSpPr>
          <p:cNvPr id="2074" name="Google Shape;2074;p318"/>
          <p:cNvSpPr/>
          <p:nvPr/>
        </p:nvSpPr>
        <p:spPr>
          <a:xfrm>
            <a:off x="7905600" y="388441"/>
            <a:ext cx="518400" cy="330900"/>
          </a:xfrm>
          <a:prstGeom prst="rect">
            <a:avLst/>
          </a:prstGeom>
          <a:solidFill>
            <a:srgbClr val="FFC9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8" name="Shape 2078"/>
        <p:cNvGrpSpPr/>
        <p:nvPr/>
      </p:nvGrpSpPr>
      <p:grpSpPr>
        <a:xfrm>
          <a:off x="0" y="0"/>
          <a:ext cx="0" cy="0"/>
          <a:chOff x="0" y="0"/>
          <a:chExt cx="0" cy="0"/>
        </a:xfrm>
      </p:grpSpPr>
      <p:sp>
        <p:nvSpPr>
          <p:cNvPr id="2079" name="Google Shape;2079;p319"/>
          <p:cNvSpPr txBox="1"/>
          <p:nvPr>
            <p:ph idx="1" type="subTitle"/>
          </p:nvPr>
        </p:nvSpPr>
        <p:spPr>
          <a:xfrm>
            <a:off x="960504" y="1319587"/>
            <a:ext cx="7184700" cy="2913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3767"/>
              </a:buClr>
              <a:buSzPts val="4800"/>
              <a:buFont typeface="Arial"/>
              <a:buNone/>
            </a:pPr>
            <a:r>
              <a:rPr b="1" lang="en" sz="4800">
                <a:solidFill>
                  <a:srgbClr val="003767"/>
                </a:solidFill>
                <a:latin typeface="Arial"/>
                <a:ea typeface="Arial"/>
                <a:cs typeface="Arial"/>
                <a:sym typeface="Arial"/>
              </a:rPr>
              <a:t>Question-and-Answer</a:t>
            </a:r>
            <a:endParaRPr sz="4800">
              <a:solidFill>
                <a:srgbClr val="002060"/>
              </a:solidFill>
              <a:latin typeface="Arial"/>
              <a:ea typeface="Arial"/>
              <a:cs typeface="Arial"/>
              <a:sym typeface="Arial"/>
            </a:endParaRPr>
          </a:p>
          <a:p>
            <a:pPr indent="0" lvl="0" marL="0" rtl="0" algn="ctr">
              <a:spcBef>
                <a:spcPts val="480"/>
              </a:spcBef>
              <a:spcAft>
                <a:spcPts val="0"/>
              </a:spcAft>
              <a:buClr>
                <a:schemeClr val="dk1"/>
              </a:buClr>
              <a:buSzPts val="2400"/>
              <a:buFont typeface="Arial"/>
              <a:buNone/>
            </a:pPr>
            <a:r>
              <a:t/>
            </a:r>
            <a:endParaRPr>
              <a:solidFill>
                <a:srgbClr val="002E5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85"/>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890" name="Google Shape;890;p185"/>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891" name="Google Shape;891;p185"/>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CELESTIAL Study Design</a:t>
            </a:r>
            <a:endParaRPr/>
          </a:p>
        </p:txBody>
      </p:sp>
      <p:pic>
        <p:nvPicPr>
          <p:cNvPr id="892" name="Google Shape;892;p185"/>
          <p:cNvPicPr preferRelativeResize="0"/>
          <p:nvPr/>
        </p:nvPicPr>
        <p:blipFill rotWithShape="1">
          <a:blip r:embed="rId3">
            <a:alphaModFix/>
          </a:blip>
          <a:srcRect b="15644" l="5879" r="10842" t="15951"/>
          <a:stretch/>
        </p:blipFill>
        <p:spPr>
          <a:xfrm>
            <a:off x="537882" y="822202"/>
            <a:ext cx="7614878" cy="3515273"/>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sp>
        <p:nvSpPr>
          <p:cNvPr id="2084" name="Google Shape;2084;p320"/>
          <p:cNvSpPr txBox="1"/>
          <p:nvPr>
            <p:ph type="title"/>
          </p:nvPr>
        </p:nvSpPr>
        <p:spPr>
          <a:xfrm>
            <a:off x="0" y="127347"/>
            <a:ext cx="9144000" cy="806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003767"/>
                </a:solidFill>
              </a:rPr>
              <a:t>Thank You to Our Supporters:</a:t>
            </a:r>
            <a:endParaRPr b="1"/>
          </a:p>
        </p:txBody>
      </p:sp>
      <p:pic>
        <p:nvPicPr>
          <p:cNvPr descr="A black and orange logo&#10;&#10;Description automatically generated" id="2085" name="Google Shape;2085;p320"/>
          <p:cNvPicPr preferRelativeResize="0"/>
          <p:nvPr/>
        </p:nvPicPr>
        <p:blipFill rotWithShape="1">
          <a:blip r:embed="rId3">
            <a:alphaModFix/>
          </a:blip>
          <a:srcRect b="0" l="0" r="0" t="0"/>
          <a:stretch/>
        </p:blipFill>
        <p:spPr>
          <a:xfrm>
            <a:off x="2368982" y="1126196"/>
            <a:ext cx="4401971" cy="1136281"/>
          </a:xfrm>
          <a:prstGeom prst="rect">
            <a:avLst/>
          </a:prstGeom>
          <a:noFill/>
          <a:ln>
            <a:noFill/>
          </a:ln>
        </p:spPr>
      </p:pic>
      <p:pic>
        <p:nvPicPr>
          <p:cNvPr descr="A blue and black logo&#10;&#10;Description automatically generated" id="2086" name="Google Shape;2086;p320"/>
          <p:cNvPicPr preferRelativeResize="0"/>
          <p:nvPr/>
        </p:nvPicPr>
        <p:blipFill rotWithShape="1">
          <a:blip r:embed="rId4">
            <a:alphaModFix/>
          </a:blip>
          <a:srcRect b="0" l="0" r="0" t="0"/>
          <a:stretch/>
        </p:blipFill>
        <p:spPr>
          <a:xfrm>
            <a:off x="1945842" y="2511398"/>
            <a:ext cx="4824718" cy="1394646"/>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321"/>
          <p:cNvSpPr txBox="1"/>
          <p:nvPr>
            <p:ph idx="1" type="subTitle"/>
          </p:nvPr>
        </p:nvSpPr>
        <p:spPr>
          <a:xfrm>
            <a:off x="1371600" y="1693678"/>
            <a:ext cx="6400800" cy="566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800"/>
              <a:buFont typeface="Arial"/>
              <a:buNone/>
            </a:pPr>
            <a:r>
              <a:rPr lang="en" sz="2800">
                <a:solidFill>
                  <a:srgbClr val="002E51"/>
                </a:solidFill>
              </a:rPr>
              <a:t>Thank you for coming!</a:t>
            </a:r>
            <a:endParaRPr/>
          </a:p>
        </p:txBody>
      </p:sp>
      <p:sp>
        <p:nvSpPr>
          <p:cNvPr id="2092" name="Google Shape;2092;p321"/>
          <p:cNvSpPr txBox="1"/>
          <p:nvPr>
            <p:ph type="title"/>
          </p:nvPr>
        </p:nvSpPr>
        <p:spPr>
          <a:xfrm>
            <a:off x="0" y="890863"/>
            <a:ext cx="9144000" cy="806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 sz="4000"/>
              <a:t>Concluding Remarks</a:t>
            </a:r>
            <a:endParaRPr/>
          </a:p>
        </p:txBody>
      </p:sp>
      <p:pic>
        <p:nvPicPr>
          <p:cNvPr descr="A qr code with black squares&#10;&#10;Description automatically generated with low confidence" id="2093" name="Google Shape;2093;p321"/>
          <p:cNvPicPr preferRelativeResize="0"/>
          <p:nvPr/>
        </p:nvPicPr>
        <p:blipFill rotWithShape="1">
          <a:blip r:embed="rId3">
            <a:alphaModFix/>
          </a:blip>
          <a:srcRect b="0" l="0" r="0" t="0"/>
          <a:stretch/>
        </p:blipFill>
        <p:spPr>
          <a:xfrm>
            <a:off x="2546596" y="2706831"/>
            <a:ext cx="1231302" cy="1231302"/>
          </a:xfrm>
          <a:prstGeom prst="rect">
            <a:avLst/>
          </a:prstGeom>
          <a:noFill/>
          <a:ln>
            <a:noFill/>
          </a:ln>
        </p:spPr>
      </p:pic>
      <p:sp>
        <p:nvSpPr>
          <p:cNvPr id="2094" name="Google Shape;2094;p321"/>
          <p:cNvSpPr txBox="1"/>
          <p:nvPr/>
        </p:nvSpPr>
        <p:spPr>
          <a:xfrm>
            <a:off x="3913027" y="3146691"/>
            <a:ext cx="2894100" cy="73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E51"/>
              </a:buClr>
              <a:buSzPts val="1600"/>
              <a:buFont typeface="Arial"/>
              <a:buNone/>
            </a:pPr>
            <a:r>
              <a:rPr b="0" i="0" lang="en" sz="1600" u="none" cap="none" strike="noStrike">
                <a:solidFill>
                  <a:srgbClr val="002E51"/>
                </a:solidFill>
                <a:latin typeface="Arial"/>
                <a:ea typeface="Arial"/>
                <a:cs typeface="Arial"/>
                <a:sym typeface="Arial"/>
              </a:rPr>
              <a:t>Please scan the QR code here to complete a brief survey about tonight's event.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p186"/>
          <p:cNvPicPr preferRelativeResize="0"/>
          <p:nvPr>
            <p:ph idx="1" type="body"/>
          </p:nvPr>
        </p:nvPicPr>
        <p:blipFill rotWithShape="1">
          <a:blip r:embed="rId3">
            <a:alphaModFix/>
          </a:blip>
          <a:srcRect b="8937" l="37042" r="37326" t="25780"/>
          <a:stretch/>
        </p:blipFill>
        <p:spPr>
          <a:xfrm>
            <a:off x="597621" y="752864"/>
            <a:ext cx="2537400" cy="3632400"/>
          </a:xfrm>
          <a:prstGeom prst="rect">
            <a:avLst/>
          </a:prstGeom>
          <a:noFill/>
          <a:ln>
            <a:noFill/>
          </a:ln>
        </p:spPr>
      </p:pic>
      <p:sp>
        <p:nvSpPr>
          <p:cNvPr id="898" name="Google Shape;898;p186"/>
          <p:cNvSpPr txBox="1"/>
          <p:nvPr>
            <p:ph idx="2" type="body"/>
          </p:nvPr>
        </p:nvSpPr>
        <p:spPr>
          <a:xfrm>
            <a:off x="3342555" y="898203"/>
            <a:ext cx="5115600" cy="3151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 sz="2400"/>
              <a:t>Enrolled 9/2013-9/2017</a:t>
            </a:r>
            <a:endParaRPr/>
          </a:p>
          <a:p>
            <a:pPr indent="-342900" lvl="0" marL="342900" rtl="0" algn="l">
              <a:spcBef>
                <a:spcPts val="480"/>
              </a:spcBef>
              <a:spcAft>
                <a:spcPts val="0"/>
              </a:spcAft>
              <a:buClr>
                <a:schemeClr val="dk1"/>
              </a:buClr>
              <a:buSzPts val="2400"/>
              <a:buFont typeface="Arial"/>
              <a:buChar char="•"/>
            </a:pPr>
            <a:r>
              <a:rPr lang="en" sz="2400"/>
              <a:t>773 patients from 95 centers in 19 countries</a:t>
            </a:r>
            <a:endParaRPr/>
          </a:p>
          <a:p>
            <a:pPr indent="-342900" lvl="0" marL="342900" rtl="0" algn="l">
              <a:spcBef>
                <a:spcPts val="480"/>
              </a:spcBef>
              <a:spcAft>
                <a:spcPts val="0"/>
              </a:spcAft>
              <a:buClr>
                <a:schemeClr val="dk1"/>
              </a:buClr>
              <a:buSzPts val="2400"/>
              <a:buFont typeface="Arial"/>
              <a:buChar char="•"/>
            </a:pPr>
            <a:r>
              <a:rPr lang="en" sz="2400"/>
              <a:t>Majority had extrahepatic spread, macrovascular invasion of disease, or both</a:t>
            </a:r>
            <a:endParaRPr/>
          </a:p>
        </p:txBody>
      </p:sp>
      <p:sp>
        <p:nvSpPr>
          <p:cNvPr id="899" name="Google Shape;899;p186"/>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3200"/>
              <a:t>CELESTIAL Baseline Patient Characteristics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87"/>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906" name="Google Shape;906;p187"/>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907" name="Google Shape;907;p187"/>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3200"/>
              <a:t>CELESTIAL: OS and PFS in Study Population</a:t>
            </a:r>
            <a:endParaRPr/>
          </a:p>
        </p:txBody>
      </p:sp>
      <p:pic>
        <p:nvPicPr>
          <p:cNvPr id="908" name="Google Shape;908;p187"/>
          <p:cNvPicPr preferRelativeResize="0"/>
          <p:nvPr/>
        </p:nvPicPr>
        <p:blipFill rotWithShape="1">
          <a:blip r:embed="rId3">
            <a:alphaModFix/>
          </a:blip>
          <a:srcRect b="16085" l="6136" r="8988" t="14310"/>
          <a:stretch/>
        </p:blipFill>
        <p:spPr>
          <a:xfrm>
            <a:off x="560934" y="822202"/>
            <a:ext cx="7760875" cy="35766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88"/>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914" name="Google Shape;914;p188"/>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915" name="Google Shape;915;p188"/>
          <p:cNvSpPr txBox="1"/>
          <p:nvPr>
            <p:ph type="title"/>
          </p:nvPr>
        </p:nvSpPr>
        <p:spPr>
          <a:xfrm>
            <a:off x="0" y="0"/>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CELESTIAL: OS and PFS by Subgroup</a:t>
            </a:r>
            <a:endParaRPr/>
          </a:p>
        </p:txBody>
      </p:sp>
      <p:pic>
        <p:nvPicPr>
          <p:cNvPr id="916" name="Google Shape;916;p188"/>
          <p:cNvPicPr preferRelativeResize="0"/>
          <p:nvPr/>
        </p:nvPicPr>
        <p:blipFill rotWithShape="1">
          <a:blip r:embed="rId3">
            <a:alphaModFix/>
          </a:blip>
          <a:srcRect b="10259" l="36554" r="12018" t="24602"/>
          <a:stretch/>
        </p:blipFill>
        <p:spPr>
          <a:xfrm>
            <a:off x="1834295" y="612815"/>
            <a:ext cx="5273438" cy="3753427"/>
          </a:xfrm>
          <a:prstGeom prst="rect">
            <a:avLst/>
          </a:prstGeom>
          <a:noFill/>
          <a:ln>
            <a:noFill/>
          </a:ln>
        </p:spPr>
      </p:pic>
      <p:sp>
        <p:nvSpPr>
          <p:cNvPr id="917" name="Google Shape;917;p188"/>
          <p:cNvSpPr/>
          <p:nvPr/>
        </p:nvSpPr>
        <p:spPr>
          <a:xfrm>
            <a:off x="1881809" y="2224310"/>
            <a:ext cx="3330600" cy="9720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18" name="Google Shape;918;p188"/>
          <p:cNvSpPr/>
          <p:nvPr/>
        </p:nvSpPr>
        <p:spPr>
          <a:xfrm>
            <a:off x="1901692" y="3581411"/>
            <a:ext cx="3330600" cy="9720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p189"/>
          <p:cNvSpPr txBox="1"/>
          <p:nvPr>
            <p:ph idx="1" type="subTitle"/>
          </p:nvPr>
        </p:nvSpPr>
        <p:spPr>
          <a:xfrm>
            <a:off x="1" y="1192358"/>
            <a:ext cx="5494200" cy="3465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600"/>
              <a:buFont typeface="Arial"/>
              <a:buChar char="•"/>
            </a:pPr>
            <a:r>
              <a:rPr lang="en" sz="1600"/>
              <a:t>AEs of any grade reported in 99% of cabozantinib group and 92% of placebo group</a:t>
            </a:r>
            <a:endParaRPr/>
          </a:p>
          <a:p>
            <a:pPr indent="-342900" lvl="0" marL="342900" rtl="0" algn="l">
              <a:spcBef>
                <a:spcPts val="320"/>
              </a:spcBef>
              <a:spcAft>
                <a:spcPts val="0"/>
              </a:spcAft>
              <a:buClr>
                <a:schemeClr val="dk1"/>
              </a:buClr>
              <a:buSzPts val="1600"/>
              <a:buFont typeface="Arial"/>
              <a:buChar char="•"/>
            </a:pPr>
            <a:r>
              <a:rPr lang="en" sz="1600"/>
              <a:t>Most common grade 3/4 AEs in cabozantinib group: </a:t>
            </a:r>
            <a:endParaRPr/>
          </a:p>
          <a:p>
            <a:pPr indent="-342900" lvl="1" marL="800100" rtl="0" algn="l">
              <a:spcBef>
                <a:spcPts val="280"/>
              </a:spcBef>
              <a:spcAft>
                <a:spcPts val="0"/>
              </a:spcAft>
              <a:buClr>
                <a:schemeClr val="dk1"/>
              </a:buClr>
              <a:buSzPts val="1400"/>
              <a:buFont typeface="Arial"/>
              <a:buChar char="•"/>
            </a:pPr>
            <a:r>
              <a:rPr lang="en" sz="1400"/>
              <a:t>Palmar-plantar erythrodysesthesia (17% vs. 0%)</a:t>
            </a:r>
            <a:endParaRPr/>
          </a:p>
          <a:p>
            <a:pPr indent="-342900" lvl="1" marL="800100" rtl="0" algn="l">
              <a:spcBef>
                <a:spcPts val="280"/>
              </a:spcBef>
              <a:spcAft>
                <a:spcPts val="0"/>
              </a:spcAft>
              <a:buClr>
                <a:schemeClr val="dk1"/>
              </a:buClr>
              <a:buSzPts val="1400"/>
              <a:buFont typeface="Arial"/>
              <a:buChar char="•"/>
            </a:pPr>
            <a:r>
              <a:rPr lang="en" sz="1400"/>
              <a:t>HTN (16% vs. 2%)</a:t>
            </a:r>
            <a:endParaRPr/>
          </a:p>
          <a:p>
            <a:pPr indent="-342900" lvl="1" marL="800100" rtl="0" algn="l">
              <a:spcBef>
                <a:spcPts val="280"/>
              </a:spcBef>
              <a:spcAft>
                <a:spcPts val="0"/>
              </a:spcAft>
              <a:buClr>
                <a:schemeClr val="dk1"/>
              </a:buClr>
              <a:buSzPts val="1400"/>
              <a:buFont typeface="Arial"/>
              <a:buChar char="•"/>
            </a:pPr>
            <a:r>
              <a:rPr lang="en" sz="1400"/>
              <a:t>Increased ALT (12% vs. 7%)</a:t>
            </a:r>
            <a:endParaRPr/>
          </a:p>
          <a:p>
            <a:pPr indent="-342900" lvl="1" marL="800100" rtl="0" algn="l">
              <a:spcBef>
                <a:spcPts val="280"/>
              </a:spcBef>
              <a:spcAft>
                <a:spcPts val="0"/>
              </a:spcAft>
              <a:buClr>
                <a:schemeClr val="dk1"/>
              </a:buClr>
              <a:buSzPts val="1400"/>
              <a:buFont typeface="Arial"/>
              <a:buChar char="•"/>
            </a:pPr>
            <a:r>
              <a:rPr lang="en" sz="1400"/>
              <a:t>Fatigue (10% vs. 4%)</a:t>
            </a:r>
            <a:endParaRPr/>
          </a:p>
          <a:p>
            <a:pPr indent="-342900" lvl="1" marL="800100" rtl="0" algn="l">
              <a:spcBef>
                <a:spcPts val="280"/>
              </a:spcBef>
              <a:spcAft>
                <a:spcPts val="0"/>
              </a:spcAft>
              <a:buClr>
                <a:schemeClr val="dk1"/>
              </a:buClr>
              <a:buSzPts val="1400"/>
              <a:buFont typeface="Arial"/>
              <a:buChar char="•"/>
            </a:pPr>
            <a:r>
              <a:rPr lang="en" sz="1400"/>
              <a:t>Diarrhea (10% vs. 2%)</a:t>
            </a:r>
            <a:endParaRPr/>
          </a:p>
          <a:p>
            <a:pPr indent="-342900" lvl="0" marL="342900" rtl="0" algn="l">
              <a:spcBef>
                <a:spcPts val="320"/>
              </a:spcBef>
              <a:spcAft>
                <a:spcPts val="0"/>
              </a:spcAft>
              <a:buClr>
                <a:schemeClr val="dk1"/>
              </a:buClr>
              <a:buSzPts val="1600"/>
              <a:buFont typeface="Arial"/>
              <a:buChar char="•"/>
            </a:pPr>
            <a:r>
              <a:rPr lang="en" sz="1600"/>
              <a:t>Serious AEs in 50% of patients receiving cabozantinib and 37% of patients receiving placebo</a:t>
            </a:r>
            <a:endParaRPr/>
          </a:p>
          <a:p>
            <a:pPr indent="-342900" lvl="0" marL="342900" rtl="0" algn="l">
              <a:spcBef>
                <a:spcPts val="320"/>
              </a:spcBef>
              <a:spcAft>
                <a:spcPts val="0"/>
              </a:spcAft>
              <a:buClr>
                <a:schemeClr val="dk1"/>
              </a:buClr>
              <a:buSzPts val="1600"/>
              <a:buFont typeface="Arial"/>
              <a:buChar char="•"/>
            </a:pPr>
            <a:r>
              <a:rPr lang="en" sz="1600"/>
              <a:t>No grade 5 events</a:t>
            </a:r>
            <a:endParaRPr/>
          </a:p>
          <a:p>
            <a:pPr indent="0" lvl="0" marL="0" rtl="0" algn="l">
              <a:spcBef>
                <a:spcPts val="360"/>
              </a:spcBef>
              <a:spcAft>
                <a:spcPts val="0"/>
              </a:spcAft>
              <a:buClr>
                <a:schemeClr val="dk1"/>
              </a:buClr>
              <a:buSzPts val="1800"/>
              <a:buFont typeface="Arial"/>
              <a:buNone/>
            </a:pPr>
            <a:r>
              <a:t/>
            </a:r>
            <a:endParaRPr sz="1800"/>
          </a:p>
        </p:txBody>
      </p:sp>
      <p:sp>
        <p:nvSpPr>
          <p:cNvPr id="924" name="Google Shape;924;p189"/>
          <p:cNvSpPr txBox="1"/>
          <p:nvPr>
            <p:ph type="title"/>
          </p:nvPr>
        </p:nvSpPr>
        <p:spPr>
          <a:xfrm>
            <a:off x="0" y="131958"/>
            <a:ext cx="5494200" cy="100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2800"/>
              <a:t>CELESTIAL: Safety and Adverse Events</a:t>
            </a:r>
            <a:endParaRPr/>
          </a:p>
        </p:txBody>
      </p:sp>
      <p:pic>
        <p:nvPicPr>
          <p:cNvPr id="925" name="Google Shape;925;p189"/>
          <p:cNvPicPr preferRelativeResize="0"/>
          <p:nvPr/>
        </p:nvPicPr>
        <p:blipFill rotWithShape="1">
          <a:blip r:embed="rId3">
            <a:alphaModFix/>
          </a:blip>
          <a:srcRect b="14287" l="49242" r="29245" t="30163"/>
          <a:stretch/>
        </p:blipFill>
        <p:spPr>
          <a:xfrm>
            <a:off x="5494078" y="122832"/>
            <a:ext cx="3384816" cy="4914024"/>
          </a:xfrm>
          <a:prstGeom prst="rect">
            <a:avLst/>
          </a:prstGeom>
          <a:noFill/>
          <a:ln>
            <a:noFill/>
          </a:ln>
        </p:spPr>
      </p:pic>
      <p:sp>
        <p:nvSpPr>
          <p:cNvPr id="926" name="Google Shape;926;p189"/>
          <p:cNvSpPr/>
          <p:nvPr/>
        </p:nvSpPr>
        <p:spPr>
          <a:xfrm>
            <a:off x="5570330" y="847356"/>
            <a:ext cx="3184800" cy="53820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72"/>
          <p:cNvSpPr txBox="1"/>
          <p:nvPr>
            <p:ph idx="2" type="body"/>
          </p:nvPr>
        </p:nvSpPr>
        <p:spPr>
          <a:xfrm>
            <a:off x="764438" y="901941"/>
            <a:ext cx="7615200" cy="3339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 sz="2400">
                <a:solidFill>
                  <a:srgbClr val="002E51"/>
                </a:solidFill>
                <a:latin typeface="Arial"/>
                <a:ea typeface="Arial"/>
                <a:cs typeface="Arial"/>
                <a:sym typeface="Arial"/>
              </a:rPr>
              <a:t>Tanios Bekaii-Saab, MD </a:t>
            </a:r>
            <a:br>
              <a:rPr b="1" lang="en" sz="2400">
                <a:solidFill>
                  <a:srgbClr val="002E51"/>
                </a:solidFill>
                <a:latin typeface="Arial"/>
                <a:ea typeface="Arial"/>
                <a:cs typeface="Arial"/>
                <a:sym typeface="Arial"/>
              </a:rPr>
            </a:br>
            <a:r>
              <a:rPr lang="en" sz="2400">
                <a:solidFill>
                  <a:srgbClr val="002E51"/>
                </a:solidFill>
                <a:latin typeface="Arial"/>
                <a:ea typeface="Arial"/>
                <a:cs typeface="Arial"/>
                <a:sym typeface="Arial"/>
              </a:rPr>
              <a:t>David F. and Margaret T. Grohne Professor of Novel Therapeutics for Cancer Research</a:t>
            </a:r>
            <a:br>
              <a:rPr lang="en" sz="2400">
                <a:solidFill>
                  <a:srgbClr val="002E51"/>
                </a:solidFill>
                <a:latin typeface="Arial"/>
                <a:ea typeface="Arial"/>
                <a:cs typeface="Arial"/>
                <a:sym typeface="Arial"/>
              </a:rPr>
            </a:br>
            <a:r>
              <a:rPr lang="en" sz="2400">
                <a:solidFill>
                  <a:srgbClr val="002E51"/>
                </a:solidFill>
                <a:latin typeface="Arial"/>
                <a:ea typeface="Arial"/>
                <a:cs typeface="Arial"/>
                <a:sym typeface="Arial"/>
              </a:rPr>
              <a:t>Chair and Consultant, Division of Hematology and Medical Oncology </a:t>
            </a:r>
            <a:br>
              <a:rPr lang="en" sz="2400">
                <a:solidFill>
                  <a:srgbClr val="002E51"/>
                </a:solidFill>
                <a:latin typeface="Arial"/>
                <a:ea typeface="Arial"/>
                <a:cs typeface="Arial"/>
                <a:sym typeface="Arial"/>
              </a:rPr>
            </a:br>
            <a:r>
              <a:rPr lang="en" sz="2400">
                <a:solidFill>
                  <a:srgbClr val="002E51"/>
                </a:solidFill>
                <a:latin typeface="Arial"/>
                <a:ea typeface="Arial"/>
                <a:cs typeface="Arial"/>
                <a:sym typeface="Arial"/>
              </a:rPr>
              <a:t>Professor, Mayo Clinic College of Medicine and Science</a:t>
            </a:r>
            <a:br>
              <a:rPr lang="en" sz="2400">
                <a:solidFill>
                  <a:srgbClr val="002E51"/>
                </a:solidFill>
                <a:latin typeface="Arial"/>
                <a:ea typeface="Arial"/>
                <a:cs typeface="Arial"/>
                <a:sym typeface="Arial"/>
              </a:rPr>
            </a:br>
            <a:r>
              <a:rPr lang="en" sz="2400">
                <a:solidFill>
                  <a:srgbClr val="002E51"/>
                </a:solidFill>
                <a:latin typeface="Arial"/>
                <a:ea typeface="Arial"/>
                <a:cs typeface="Arial"/>
                <a:sym typeface="Arial"/>
              </a:rPr>
              <a:t>Mayo Clinic in Arizona</a:t>
            </a:r>
            <a:endParaRPr/>
          </a:p>
        </p:txBody>
      </p:sp>
      <p:sp>
        <p:nvSpPr>
          <p:cNvPr id="801" name="Google Shape;801;p172"/>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Program Chairs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p190"/>
          <p:cNvSpPr txBox="1"/>
          <p:nvPr>
            <p:ph idx="1" type="subTitle"/>
          </p:nvPr>
        </p:nvSpPr>
        <p:spPr>
          <a:xfrm>
            <a:off x="414938" y="1180011"/>
            <a:ext cx="8367900" cy="29844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Font typeface="Arial"/>
              <a:buChar char="•"/>
            </a:pPr>
            <a:r>
              <a:rPr lang="en" sz="2000"/>
              <a:t>In patients with previously treated advanced HCC, cabozantinib resulted in longer OS and PFS compared with placebo</a:t>
            </a:r>
            <a:endParaRPr/>
          </a:p>
          <a:p>
            <a:pPr indent="-215900" lvl="0" marL="342900" rtl="0" algn="l">
              <a:spcBef>
                <a:spcPts val="400"/>
              </a:spcBef>
              <a:spcAft>
                <a:spcPts val="0"/>
              </a:spcAft>
              <a:buClr>
                <a:schemeClr val="dk1"/>
              </a:buClr>
              <a:buSzPts val="2000"/>
              <a:buFont typeface="Arial"/>
              <a:buNone/>
            </a:pPr>
            <a:r>
              <a:t/>
            </a:r>
            <a:endParaRPr sz="2000"/>
          </a:p>
          <a:p>
            <a:pPr indent="-342900" lvl="0" marL="342900" rtl="0" algn="l">
              <a:spcBef>
                <a:spcPts val="400"/>
              </a:spcBef>
              <a:spcAft>
                <a:spcPts val="0"/>
              </a:spcAft>
              <a:buClr>
                <a:schemeClr val="dk1"/>
              </a:buClr>
              <a:buSzPts val="2000"/>
              <a:buFont typeface="Arial"/>
              <a:buChar char="•"/>
            </a:pPr>
            <a:r>
              <a:rPr lang="en" sz="2000"/>
              <a:t>Rate of high grade adverse events approximately twice as common in cabozantinib group vs. placebo, consistent with known safety profile</a:t>
            </a:r>
            <a:endParaRPr/>
          </a:p>
          <a:p>
            <a:pPr indent="-215900" lvl="0" marL="342900" rtl="0" algn="l">
              <a:spcBef>
                <a:spcPts val="400"/>
              </a:spcBef>
              <a:spcAft>
                <a:spcPts val="0"/>
              </a:spcAft>
              <a:buClr>
                <a:schemeClr val="dk1"/>
              </a:buClr>
              <a:buSzPts val="2000"/>
              <a:buFont typeface="Arial"/>
              <a:buNone/>
            </a:pPr>
            <a:r>
              <a:t/>
            </a:r>
            <a:endParaRPr sz="2000"/>
          </a:p>
          <a:p>
            <a:pPr indent="-342900" lvl="0" marL="342900" rtl="0" algn="l">
              <a:spcBef>
                <a:spcPts val="400"/>
              </a:spcBef>
              <a:spcAft>
                <a:spcPts val="0"/>
              </a:spcAft>
              <a:buClr>
                <a:schemeClr val="dk1"/>
              </a:buClr>
              <a:buSzPts val="2000"/>
              <a:buFont typeface="Arial"/>
              <a:buChar char="•"/>
            </a:pPr>
            <a:r>
              <a:rPr lang="en" sz="2000"/>
              <a:t>Further subgroup analysis needed to understand factors impacting patients with Hepatitis C cirrhosis and Asian ancestry</a:t>
            </a:r>
            <a:endParaRPr/>
          </a:p>
        </p:txBody>
      </p:sp>
      <p:sp>
        <p:nvSpPr>
          <p:cNvPr id="932" name="Google Shape;932;p190"/>
          <p:cNvSpPr txBox="1"/>
          <p:nvPr>
            <p:ph type="title"/>
          </p:nvPr>
        </p:nvSpPr>
        <p:spPr>
          <a:xfrm>
            <a:off x="0" y="131958"/>
            <a:ext cx="9144000" cy="635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CELESTIAL: Conclusions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descr="A galaxy in space with stars" id="937" name="Google Shape;937;p191"/>
          <p:cNvPicPr preferRelativeResize="0"/>
          <p:nvPr>
            <p:ph idx="1" type="body"/>
          </p:nvPr>
        </p:nvPicPr>
        <p:blipFill rotWithShape="1">
          <a:blip r:embed="rId3">
            <a:alphaModFix/>
          </a:blip>
          <a:srcRect b="0" l="0" r="0" t="0"/>
          <a:stretch/>
        </p:blipFill>
        <p:spPr>
          <a:xfrm>
            <a:off x="-160256" y="-243497"/>
            <a:ext cx="10055400" cy="5652000"/>
          </a:xfrm>
          <a:prstGeom prst="rect">
            <a:avLst/>
          </a:prstGeom>
          <a:noFill/>
          <a:ln>
            <a:noFill/>
          </a:ln>
        </p:spPr>
      </p:pic>
      <p:sp>
        <p:nvSpPr>
          <p:cNvPr id="938" name="Google Shape;938;p191"/>
          <p:cNvSpPr txBox="1"/>
          <p:nvPr/>
        </p:nvSpPr>
        <p:spPr>
          <a:xfrm>
            <a:off x="966651" y="1567847"/>
            <a:ext cx="7193400" cy="193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7200">
                <a:solidFill>
                  <a:schemeClr val="lt1"/>
                </a:solidFill>
                <a:latin typeface="Arial"/>
                <a:ea typeface="Arial"/>
                <a:cs typeface="Arial"/>
                <a:sym typeface="Arial"/>
              </a:rPr>
              <a:t>COSMIC-312</a:t>
            </a:r>
            <a:endParaRPr/>
          </a:p>
          <a:p>
            <a:pPr indent="0" lvl="0" marL="0" marR="0" rtl="0" algn="ctr">
              <a:spcBef>
                <a:spcPts val="0"/>
              </a:spcBef>
              <a:spcAft>
                <a:spcPts val="0"/>
              </a:spcAft>
              <a:buNone/>
            </a:pPr>
            <a:r>
              <a:rPr b="1" lang="en" sz="2400">
                <a:solidFill>
                  <a:schemeClr val="lt1"/>
                </a:solidFill>
                <a:latin typeface="Arial"/>
                <a:ea typeface="Arial"/>
                <a:cs typeface="Arial"/>
                <a:sym typeface="Arial"/>
              </a:rPr>
              <a:t>Cabozantinib + Atezolizumab vs. Sorafenib for Advanced Hepatocellular Carcinoma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92"/>
          <p:cNvSpPr txBox="1"/>
          <p:nvPr>
            <p:ph idx="1" type="subTitle"/>
          </p:nvPr>
        </p:nvSpPr>
        <p:spPr>
          <a:xfrm>
            <a:off x="1371600" y="1248528"/>
            <a:ext cx="6400800" cy="2649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400"/>
              <a:buFont typeface="Arial"/>
              <a:buNone/>
            </a:pPr>
            <a:r>
              <a:t/>
            </a:r>
            <a:endParaRPr/>
          </a:p>
        </p:txBody>
      </p:sp>
      <p:sp>
        <p:nvSpPr>
          <p:cNvPr id="944" name="Google Shape;944;p192"/>
          <p:cNvSpPr txBox="1"/>
          <p:nvPr>
            <p:ph type="title"/>
          </p:nvPr>
        </p:nvSpPr>
        <p:spPr>
          <a:xfrm>
            <a:off x="0" y="83743"/>
            <a:ext cx="9144000" cy="100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COSMIC-312 Study Design</a:t>
            </a:r>
            <a:endParaRPr/>
          </a:p>
        </p:txBody>
      </p:sp>
      <p:pic>
        <p:nvPicPr>
          <p:cNvPr id="945" name="Google Shape;945;p192"/>
          <p:cNvPicPr preferRelativeResize="0"/>
          <p:nvPr/>
        </p:nvPicPr>
        <p:blipFill rotWithShape="1">
          <a:blip r:embed="rId3">
            <a:alphaModFix/>
          </a:blip>
          <a:srcRect b="18029" l="6806" r="37312" t="28039"/>
          <a:stretch/>
        </p:blipFill>
        <p:spPr>
          <a:xfrm>
            <a:off x="209390" y="643636"/>
            <a:ext cx="8465885" cy="4591526"/>
          </a:xfrm>
          <a:prstGeom prst="rect">
            <a:avLst/>
          </a:prstGeom>
          <a:noFill/>
          <a:ln>
            <a:noFill/>
          </a:ln>
        </p:spPr>
      </p:pic>
      <p:sp>
        <p:nvSpPr>
          <p:cNvPr id="946" name="Google Shape;946;p192"/>
          <p:cNvSpPr txBox="1"/>
          <p:nvPr/>
        </p:nvSpPr>
        <p:spPr>
          <a:xfrm>
            <a:off x="7072191" y="4460213"/>
            <a:ext cx="20718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800">
                <a:solidFill>
                  <a:schemeClr val="dk1"/>
                </a:solidFill>
                <a:latin typeface="Arial"/>
                <a:ea typeface="Arial"/>
                <a:cs typeface="Arial"/>
                <a:sym typeface="Arial"/>
              </a:rPr>
              <a:t>El-Khoueiry, A et al. (2021). Cabozantinib: An Evolving Therapy for Hepatocellular Carcinoma. Cancer Treatment Reviews. 98. 102221. 10.1016/j.ctrv.2021.102221.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193"/>
          <p:cNvSpPr txBox="1"/>
          <p:nvPr>
            <p:ph idx="1" type="subTitle"/>
          </p:nvPr>
        </p:nvSpPr>
        <p:spPr>
          <a:xfrm>
            <a:off x="-1" y="949382"/>
            <a:ext cx="9009600" cy="3349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Noto Sans Symbols"/>
              <a:buChar char="▪"/>
            </a:pPr>
            <a:r>
              <a:rPr lang="en"/>
              <a:t>Patients with hepatitis B/C eligible if met prespecified criteria </a:t>
            </a:r>
            <a:endParaRPr/>
          </a:p>
          <a:p>
            <a:pPr indent="-342900" lvl="0" marL="342900" rtl="0" algn="l">
              <a:spcBef>
                <a:spcPts val="480"/>
              </a:spcBef>
              <a:spcAft>
                <a:spcPts val="0"/>
              </a:spcAft>
              <a:buClr>
                <a:schemeClr val="dk1"/>
              </a:buClr>
              <a:buSzPts val="2400"/>
              <a:buFont typeface="Noto Sans Symbols"/>
              <a:buChar char="▪"/>
            </a:pPr>
            <a:r>
              <a:rPr lang="en"/>
              <a:t>Patients with gastric/esophageal varices eligible if appropriately treated and no recurrent bleeding x6 months prior</a:t>
            </a:r>
            <a:endParaRPr/>
          </a:p>
          <a:p>
            <a:pPr indent="-342900" lvl="1" marL="800100" rtl="0" algn="l">
              <a:spcBef>
                <a:spcPts val="400"/>
              </a:spcBef>
              <a:spcAft>
                <a:spcPts val="0"/>
              </a:spcAft>
              <a:buClr>
                <a:schemeClr val="dk1"/>
              </a:buClr>
              <a:buSzPts val="2000"/>
              <a:buFont typeface="Noto Sans Symbols"/>
              <a:buChar char="▪"/>
            </a:pPr>
            <a:r>
              <a:rPr b="1" lang="en"/>
              <a:t>No requirement for endoscopy</a:t>
            </a:r>
            <a:endParaRPr/>
          </a:p>
        </p:txBody>
      </p:sp>
      <p:sp>
        <p:nvSpPr>
          <p:cNvPr id="952" name="Google Shape;952;p193"/>
          <p:cNvSpPr txBox="1"/>
          <p:nvPr>
            <p:ph type="title"/>
          </p:nvPr>
        </p:nvSpPr>
        <p:spPr>
          <a:xfrm>
            <a:off x="0" y="131958"/>
            <a:ext cx="9144000" cy="100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COSMIC-312: Methods and Study Design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94"/>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COSMIC-312: Median PFS and OS</a:t>
            </a:r>
            <a:endParaRPr/>
          </a:p>
        </p:txBody>
      </p:sp>
      <p:pic>
        <p:nvPicPr>
          <p:cNvPr id="959" name="Google Shape;959;p194"/>
          <p:cNvPicPr preferRelativeResize="0"/>
          <p:nvPr/>
        </p:nvPicPr>
        <p:blipFill rotWithShape="1">
          <a:blip r:embed="rId3">
            <a:alphaModFix/>
          </a:blip>
          <a:srcRect b="5332" l="31261" r="31343" t="50231"/>
          <a:stretch/>
        </p:blipFill>
        <p:spPr>
          <a:xfrm>
            <a:off x="4965111" y="1163207"/>
            <a:ext cx="4218533" cy="2817096"/>
          </a:xfrm>
          <a:prstGeom prst="rect">
            <a:avLst/>
          </a:prstGeom>
          <a:noFill/>
          <a:ln>
            <a:noFill/>
          </a:ln>
        </p:spPr>
      </p:pic>
      <p:pic>
        <p:nvPicPr>
          <p:cNvPr id="960" name="Google Shape;960;p194"/>
          <p:cNvPicPr preferRelativeResize="0"/>
          <p:nvPr/>
        </p:nvPicPr>
        <p:blipFill rotWithShape="1">
          <a:blip r:embed="rId3">
            <a:alphaModFix/>
          </a:blip>
          <a:srcRect b="50203" l="31261" r="31343" t="11754"/>
          <a:stretch/>
        </p:blipFill>
        <p:spPr>
          <a:xfrm>
            <a:off x="-79194" y="1144248"/>
            <a:ext cx="5039650" cy="288377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195"/>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966" name="Google Shape;966;p195"/>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967" name="Google Shape;967;p195"/>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COSMIC-312: Response Rates</a:t>
            </a:r>
            <a:endParaRPr/>
          </a:p>
        </p:txBody>
      </p:sp>
      <p:pic>
        <p:nvPicPr>
          <p:cNvPr id="968" name="Google Shape;968;p195"/>
          <p:cNvPicPr preferRelativeResize="0"/>
          <p:nvPr/>
        </p:nvPicPr>
        <p:blipFill rotWithShape="1">
          <a:blip r:embed="rId3">
            <a:alphaModFix/>
          </a:blip>
          <a:srcRect b="15503" l="35711" r="5801" t="31922"/>
          <a:stretch/>
        </p:blipFill>
        <p:spPr>
          <a:xfrm>
            <a:off x="891345" y="806080"/>
            <a:ext cx="7353619" cy="3714701"/>
          </a:xfrm>
          <a:prstGeom prst="rect">
            <a:avLst/>
          </a:prstGeom>
          <a:noFill/>
          <a:ln>
            <a:noFill/>
          </a:ln>
        </p:spPr>
      </p:pic>
      <p:sp>
        <p:nvSpPr>
          <p:cNvPr id="969" name="Google Shape;969;p195"/>
          <p:cNvSpPr/>
          <p:nvPr/>
        </p:nvSpPr>
        <p:spPr>
          <a:xfrm>
            <a:off x="1196340" y="1903242"/>
            <a:ext cx="6530400" cy="37320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70" name="Google Shape;970;p195"/>
          <p:cNvSpPr/>
          <p:nvPr/>
        </p:nvSpPr>
        <p:spPr>
          <a:xfrm>
            <a:off x="1089660" y="3037575"/>
            <a:ext cx="6850500" cy="174900"/>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sp>
        <p:nvSpPr>
          <p:cNvPr id="976" name="Google Shape;976;p196"/>
          <p:cNvSpPr txBox="1"/>
          <p:nvPr>
            <p:ph idx="1" type="body"/>
          </p:nvPr>
        </p:nvSpPr>
        <p:spPr>
          <a:xfrm>
            <a:off x="104128" y="863267"/>
            <a:ext cx="8838300" cy="34152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800"/>
              <a:buFont typeface="Arial"/>
              <a:buChar char="•"/>
            </a:pPr>
            <a:r>
              <a:rPr lang="en" sz="1800"/>
              <a:t>Reflect known safety profile</a:t>
            </a:r>
            <a:endParaRPr/>
          </a:p>
          <a:p>
            <a:pPr indent="-342900" lvl="0" marL="342900" rtl="0" algn="l">
              <a:spcBef>
                <a:spcPts val="360"/>
              </a:spcBef>
              <a:spcAft>
                <a:spcPts val="0"/>
              </a:spcAft>
              <a:buClr>
                <a:schemeClr val="dk1"/>
              </a:buClr>
              <a:buSzPts val="1800"/>
              <a:buFont typeface="Arial"/>
              <a:buChar char="•"/>
            </a:pPr>
            <a:r>
              <a:rPr lang="en" sz="1800"/>
              <a:t>G3/4 treatment related AEs more common in combination and cabozantinib groups compared with sorafenib</a:t>
            </a:r>
            <a:endParaRPr/>
          </a:p>
          <a:p>
            <a:pPr indent="-342900" lvl="0" marL="342900" rtl="0" algn="l">
              <a:spcBef>
                <a:spcPts val="360"/>
              </a:spcBef>
              <a:spcAft>
                <a:spcPts val="0"/>
              </a:spcAft>
              <a:buClr>
                <a:schemeClr val="dk1"/>
              </a:buClr>
              <a:buSzPts val="1800"/>
              <a:buFont typeface="Arial"/>
              <a:buChar char="•"/>
            </a:pPr>
            <a:r>
              <a:rPr lang="en" sz="1800"/>
              <a:t>AEs leading to study discontinuation rare</a:t>
            </a:r>
            <a:endParaRPr/>
          </a:p>
          <a:p>
            <a:pPr indent="-342900" lvl="0" marL="342900" rtl="0" algn="l">
              <a:spcBef>
                <a:spcPts val="360"/>
              </a:spcBef>
              <a:spcAft>
                <a:spcPts val="0"/>
              </a:spcAft>
              <a:buClr>
                <a:schemeClr val="dk1"/>
              </a:buClr>
              <a:buSzPts val="1800"/>
              <a:buFont typeface="Arial"/>
              <a:buChar char="•"/>
            </a:pPr>
            <a:r>
              <a:rPr lang="en" sz="1800"/>
              <a:t>Hemorrhagic events of any grade:</a:t>
            </a:r>
            <a:endParaRPr/>
          </a:p>
          <a:p>
            <a:pPr indent="-285750" lvl="1" marL="742950" rtl="0" algn="l">
              <a:spcBef>
                <a:spcPts val="360"/>
              </a:spcBef>
              <a:spcAft>
                <a:spcPts val="0"/>
              </a:spcAft>
              <a:buClr>
                <a:schemeClr val="dk1"/>
              </a:buClr>
              <a:buSzPts val="1800"/>
              <a:buFont typeface="Arial"/>
              <a:buChar char="–"/>
            </a:pPr>
            <a:r>
              <a:rPr lang="en" sz="1800"/>
              <a:t>17% in combination group</a:t>
            </a:r>
            <a:endParaRPr/>
          </a:p>
          <a:p>
            <a:pPr indent="-285750" lvl="1" marL="742950" rtl="0" algn="l">
              <a:spcBef>
                <a:spcPts val="360"/>
              </a:spcBef>
              <a:spcAft>
                <a:spcPts val="0"/>
              </a:spcAft>
              <a:buClr>
                <a:schemeClr val="dk1"/>
              </a:buClr>
              <a:buSzPts val="1800"/>
              <a:buFont typeface="Arial"/>
              <a:buChar char="–"/>
            </a:pPr>
            <a:r>
              <a:rPr lang="en" sz="1800"/>
              <a:t>14% in sorafenib group</a:t>
            </a:r>
            <a:endParaRPr/>
          </a:p>
          <a:p>
            <a:pPr indent="-285750" lvl="1" marL="742950" rtl="0" algn="l">
              <a:spcBef>
                <a:spcPts val="360"/>
              </a:spcBef>
              <a:spcAft>
                <a:spcPts val="0"/>
              </a:spcAft>
              <a:buClr>
                <a:schemeClr val="dk1"/>
              </a:buClr>
              <a:buSzPts val="1800"/>
              <a:buFont typeface="Arial"/>
              <a:buChar char="–"/>
            </a:pPr>
            <a:r>
              <a:rPr lang="en" sz="1800"/>
              <a:t>5% in single agent cabozantinib group</a:t>
            </a:r>
            <a:endParaRPr/>
          </a:p>
          <a:p>
            <a:pPr indent="-342900" lvl="0" marL="342900" rtl="0" algn="l">
              <a:spcBef>
                <a:spcPts val="360"/>
              </a:spcBef>
              <a:spcAft>
                <a:spcPts val="0"/>
              </a:spcAft>
              <a:buClr>
                <a:schemeClr val="dk1"/>
              </a:buClr>
              <a:buSzPts val="1800"/>
              <a:buFont typeface="Arial"/>
              <a:buChar char="•"/>
            </a:pPr>
            <a:r>
              <a:rPr lang="en" sz="1800"/>
              <a:t>IrAEs of any grade that required immunosuppressive treatment occurred in 31 (7%) of 429 patients in combination group</a:t>
            </a:r>
            <a:endParaRPr/>
          </a:p>
          <a:p>
            <a:pPr indent="-228600" lvl="0" marL="342900" rtl="0" algn="l">
              <a:spcBef>
                <a:spcPts val="360"/>
              </a:spcBef>
              <a:spcAft>
                <a:spcPts val="0"/>
              </a:spcAft>
              <a:buClr>
                <a:schemeClr val="dk1"/>
              </a:buClr>
              <a:buSzPts val="1800"/>
              <a:buFont typeface="Arial"/>
              <a:buNone/>
            </a:pPr>
            <a:r>
              <a:t/>
            </a:r>
            <a:endParaRPr sz="1800"/>
          </a:p>
        </p:txBody>
      </p:sp>
      <p:sp>
        <p:nvSpPr>
          <p:cNvPr id="977" name="Google Shape;977;p196"/>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COSMIC-312: AEs and Safety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97"/>
          <p:cNvSpPr txBox="1"/>
          <p:nvPr>
            <p:ph idx="1" type="body"/>
          </p:nvPr>
        </p:nvSpPr>
        <p:spPr>
          <a:xfrm>
            <a:off x="624840" y="898330"/>
            <a:ext cx="7825800" cy="3341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800"/>
              <a:buFont typeface="Arial"/>
              <a:buChar char="•"/>
            </a:pPr>
            <a:r>
              <a:rPr lang="en" sz="1800"/>
              <a:t>Dual primary endpoints of OS and PFS</a:t>
            </a:r>
            <a:endParaRPr/>
          </a:p>
          <a:p>
            <a:pPr indent="-285750" lvl="1" marL="742950" rtl="0" algn="l">
              <a:spcBef>
                <a:spcPts val="320"/>
              </a:spcBef>
              <a:spcAft>
                <a:spcPts val="0"/>
              </a:spcAft>
              <a:buClr>
                <a:schemeClr val="dk1"/>
              </a:buClr>
              <a:buSzPts val="1600"/>
              <a:buFont typeface="Arial"/>
              <a:buChar char="–"/>
            </a:pPr>
            <a:r>
              <a:rPr lang="en" sz="1600"/>
              <a:t>PFS significantly longer in combination group compared to sorafenib group</a:t>
            </a:r>
            <a:endParaRPr/>
          </a:p>
          <a:p>
            <a:pPr indent="-285750" lvl="1" marL="742950" rtl="0" algn="l">
              <a:spcBef>
                <a:spcPts val="320"/>
              </a:spcBef>
              <a:spcAft>
                <a:spcPts val="0"/>
              </a:spcAft>
              <a:buClr>
                <a:schemeClr val="dk1"/>
              </a:buClr>
              <a:buSzPts val="1600"/>
              <a:buFont typeface="Arial"/>
              <a:buChar char="–"/>
            </a:pPr>
            <a:r>
              <a:rPr lang="en" sz="1600"/>
              <a:t>Did not meet primary endpoint of OS</a:t>
            </a:r>
            <a:endParaRPr/>
          </a:p>
          <a:p>
            <a:pPr indent="-342900" lvl="0" marL="342900" rtl="0" algn="l">
              <a:spcBef>
                <a:spcPts val="360"/>
              </a:spcBef>
              <a:spcAft>
                <a:spcPts val="0"/>
              </a:spcAft>
              <a:buClr>
                <a:schemeClr val="dk1"/>
              </a:buClr>
              <a:buSzPts val="1800"/>
              <a:buFont typeface="Arial"/>
              <a:buChar char="•"/>
            </a:pPr>
            <a:r>
              <a:rPr lang="en" sz="1800"/>
              <a:t>OS appeared to be longer with combination treatment vs. sorafenib in patients with hepatitis B viral etiology</a:t>
            </a:r>
            <a:endParaRPr/>
          </a:p>
          <a:p>
            <a:pPr indent="-342900" lvl="0" marL="342900" rtl="0" algn="l">
              <a:spcBef>
                <a:spcPts val="360"/>
              </a:spcBef>
              <a:spcAft>
                <a:spcPts val="0"/>
              </a:spcAft>
              <a:buClr>
                <a:schemeClr val="dk1"/>
              </a:buClr>
              <a:buSzPts val="1800"/>
              <a:buFont typeface="Arial"/>
              <a:buChar char="•"/>
            </a:pPr>
            <a:r>
              <a:rPr lang="en" sz="1800"/>
              <a:t>Hepatitis C subgroup – no difference between combination treatment and sorafenib groups</a:t>
            </a:r>
            <a:endParaRPr/>
          </a:p>
          <a:p>
            <a:pPr indent="-285750" lvl="1" marL="742950" rtl="0" algn="l">
              <a:spcBef>
                <a:spcPts val="280"/>
              </a:spcBef>
              <a:spcAft>
                <a:spcPts val="0"/>
              </a:spcAft>
              <a:buClr>
                <a:schemeClr val="dk1"/>
              </a:buClr>
              <a:buSzPts val="1400"/>
              <a:buFont typeface="Arial"/>
              <a:buChar char="–"/>
            </a:pPr>
            <a:r>
              <a:rPr lang="en" sz="1400"/>
              <a:t>At odds with prior findings from immunotherapy studies</a:t>
            </a:r>
            <a:endParaRPr/>
          </a:p>
          <a:p>
            <a:pPr indent="-285750" lvl="1" marL="742950" rtl="0" algn="l">
              <a:spcBef>
                <a:spcPts val="280"/>
              </a:spcBef>
              <a:spcAft>
                <a:spcPts val="0"/>
              </a:spcAft>
              <a:buClr>
                <a:schemeClr val="dk1"/>
              </a:buClr>
              <a:buSzPts val="1400"/>
              <a:buFont typeface="Arial"/>
              <a:buChar char="–"/>
            </a:pPr>
            <a:r>
              <a:rPr lang="en" sz="1400"/>
              <a:t>HIMALAYA trial – significant OS benefit of durva/tremi over sorafenib, but did not appear to be maintained in subgroup of HCV patients</a:t>
            </a:r>
            <a:endParaRPr/>
          </a:p>
          <a:p>
            <a:pPr indent="-228600" lvl="0" marL="342900" rtl="0" algn="l">
              <a:spcBef>
                <a:spcPts val="360"/>
              </a:spcBef>
              <a:spcAft>
                <a:spcPts val="0"/>
              </a:spcAft>
              <a:buClr>
                <a:schemeClr val="dk1"/>
              </a:buClr>
              <a:buSzPts val="1800"/>
              <a:buFont typeface="Arial"/>
              <a:buNone/>
            </a:pPr>
            <a:r>
              <a:t/>
            </a:r>
            <a:endParaRPr sz="1800"/>
          </a:p>
        </p:txBody>
      </p:sp>
      <p:sp>
        <p:nvSpPr>
          <p:cNvPr id="983" name="Google Shape;983;p197"/>
          <p:cNvSpPr txBox="1"/>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3600">
                <a:solidFill>
                  <a:schemeClr val="dk1"/>
                </a:solidFill>
                <a:latin typeface="Arial"/>
                <a:ea typeface="Arial"/>
                <a:cs typeface="Arial"/>
                <a:sym typeface="Arial"/>
              </a:rPr>
              <a:t>COSMIC-312 Results/Discussion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98"/>
          <p:cNvSpPr txBox="1"/>
          <p:nvPr>
            <p:ph idx="1" type="body"/>
          </p:nvPr>
        </p:nvSpPr>
        <p:spPr>
          <a:xfrm>
            <a:off x="685800" y="942739"/>
            <a:ext cx="7772400" cy="31443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 sz="2400"/>
              <a:t>Subsequent systemic anticancer therapy used in 20% of patients in combination group, 37% of sorafenib group, and 29% of cabozantinib group</a:t>
            </a:r>
            <a:endParaRPr/>
          </a:p>
          <a:p>
            <a:pPr indent="-342900" lvl="0" marL="342900" rtl="0" algn="l">
              <a:spcBef>
                <a:spcPts val="480"/>
              </a:spcBef>
              <a:spcAft>
                <a:spcPts val="0"/>
              </a:spcAft>
              <a:buClr>
                <a:schemeClr val="dk1"/>
              </a:buClr>
              <a:buSzPts val="2400"/>
              <a:buFont typeface="Arial"/>
              <a:buChar char="•"/>
            </a:pPr>
            <a:r>
              <a:rPr lang="en" sz="2400"/>
              <a:t>No requirement for endoscopy</a:t>
            </a:r>
            <a:endParaRPr/>
          </a:p>
          <a:p>
            <a:pPr indent="-190500" lvl="0" marL="342900" rtl="0" algn="l">
              <a:spcBef>
                <a:spcPts val="480"/>
              </a:spcBef>
              <a:spcAft>
                <a:spcPts val="0"/>
              </a:spcAft>
              <a:buClr>
                <a:schemeClr val="dk1"/>
              </a:buClr>
              <a:buSzPts val="2400"/>
              <a:buFont typeface="Arial"/>
              <a:buNone/>
            </a:pPr>
            <a:r>
              <a:t/>
            </a:r>
            <a:endParaRPr/>
          </a:p>
        </p:txBody>
      </p:sp>
      <p:sp>
        <p:nvSpPr>
          <p:cNvPr id="989" name="Google Shape;989;p198"/>
          <p:cNvSpPr txBox="1"/>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3600">
                <a:solidFill>
                  <a:schemeClr val="dk1"/>
                </a:solidFill>
                <a:latin typeface="Arial"/>
                <a:ea typeface="Arial"/>
                <a:cs typeface="Arial"/>
                <a:sym typeface="Arial"/>
              </a:rPr>
              <a:t>COSMIC-312 Results/Discussion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descr="An astronaut in space floating in space&#10;&#10;Description automatically generated" id="994" name="Google Shape;994;p199"/>
          <p:cNvPicPr preferRelativeResize="0"/>
          <p:nvPr>
            <p:ph idx="1" type="body"/>
          </p:nvPr>
        </p:nvPicPr>
        <p:blipFill rotWithShape="1">
          <a:blip r:embed="rId3">
            <a:alphaModFix/>
          </a:blip>
          <a:srcRect b="79" l="0" r="0" t="0"/>
          <a:stretch/>
        </p:blipFill>
        <p:spPr>
          <a:xfrm>
            <a:off x="-301658" y="-118019"/>
            <a:ext cx="9577500" cy="5375100"/>
          </a:xfrm>
          <a:prstGeom prst="rect">
            <a:avLst/>
          </a:prstGeom>
          <a:noFill/>
          <a:ln>
            <a:noFill/>
          </a:ln>
        </p:spPr>
      </p:pic>
      <p:sp>
        <p:nvSpPr>
          <p:cNvPr id="995" name="Google Shape;995;p199"/>
          <p:cNvSpPr txBox="1"/>
          <p:nvPr/>
        </p:nvSpPr>
        <p:spPr>
          <a:xfrm>
            <a:off x="1820082" y="1503924"/>
            <a:ext cx="5573400" cy="2308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7200">
                <a:solidFill>
                  <a:schemeClr val="lt1"/>
                </a:solidFill>
                <a:latin typeface="Arial"/>
                <a:ea typeface="Arial"/>
                <a:cs typeface="Arial"/>
                <a:sym typeface="Arial"/>
              </a:rPr>
              <a:t>LEAP-002</a:t>
            </a:r>
            <a:endParaRPr/>
          </a:p>
          <a:p>
            <a:pPr indent="0" lvl="0" marL="0" marR="0" rtl="0" algn="ctr">
              <a:spcBef>
                <a:spcPts val="0"/>
              </a:spcBef>
              <a:spcAft>
                <a:spcPts val="0"/>
              </a:spcAft>
              <a:buNone/>
            </a:pPr>
            <a:r>
              <a:rPr b="1" lang="en" sz="2400">
                <a:solidFill>
                  <a:schemeClr val="lt1"/>
                </a:solidFill>
                <a:latin typeface="Arial"/>
                <a:ea typeface="Arial"/>
                <a:cs typeface="Arial"/>
                <a:sym typeface="Arial"/>
              </a:rPr>
              <a:t>Lenvatinib + Pembrolizumab vs. Lenvatinib + Placebo for Advanced HCC</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73"/>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Program Chairs</a:t>
            </a:r>
            <a:endParaRPr/>
          </a:p>
        </p:txBody>
      </p:sp>
      <p:sp>
        <p:nvSpPr>
          <p:cNvPr id="807" name="Google Shape;807;p173"/>
          <p:cNvSpPr txBox="1"/>
          <p:nvPr/>
        </p:nvSpPr>
        <p:spPr>
          <a:xfrm>
            <a:off x="1839773" y="1400210"/>
            <a:ext cx="5464500" cy="2493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2400" u="none" strike="noStrike">
                <a:solidFill>
                  <a:srgbClr val="002E51"/>
                </a:solidFill>
                <a:latin typeface="Arial"/>
                <a:ea typeface="Arial"/>
                <a:cs typeface="Arial"/>
                <a:sym typeface="Arial"/>
              </a:rPr>
              <a:t>Darshil Shah, MD, MPH</a:t>
            </a:r>
            <a:endParaRPr b="0" sz="2400">
              <a:solidFill>
                <a:schemeClr val="dk1"/>
              </a:solidFill>
              <a:latin typeface="Arial"/>
              <a:ea typeface="Arial"/>
              <a:cs typeface="Arial"/>
              <a:sym typeface="Arial"/>
            </a:endParaRPr>
          </a:p>
          <a:p>
            <a:pPr indent="0" lvl="0" marL="0" marR="0" rtl="0" algn="ctr">
              <a:spcBef>
                <a:spcPts val="480"/>
              </a:spcBef>
              <a:spcAft>
                <a:spcPts val="0"/>
              </a:spcAft>
              <a:buNone/>
            </a:pPr>
            <a:r>
              <a:rPr b="0" i="0" lang="en" sz="2400" u="none" strike="noStrike">
                <a:solidFill>
                  <a:srgbClr val="002E51"/>
                </a:solidFill>
                <a:latin typeface="Arial"/>
                <a:ea typeface="Arial"/>
                <a:cs typeface="Arial"/>
                <a:sym typeface="Arial"/>
              </a:rPr>
              <a:t>Director, Gastrointestinal Oncology</a:t>
            </a:r>
            <a:endParaRPr b="0" sz="2400">
              <a:solidFill>
                <a:schemeClr val="dk1"/>
              </a:solidFill>
              <a:latin typeface="Arial"/>
              <a:ea typeface="Arial"/>
              <a:cs typeface="Arial"/>
              <a:sym typeface="Arial"/>
            </a:endParaRPr>
          </a:p>
          <a:p>
            <a:pPr indent="0" lvl="0" marL="0" marR="0" rtl="0" algn="ctr">
              <a:spcBef>
                <a:spcPts val="480"/>
              </a:spcBef>
              <a:spcAft>
                <a:spcPts val="0"/>
              </a:spcAft>
              <a:buNone/>
            </a:pPr>
            <a:r>
              <a:rPr b="0" i="0" lang="en" sz="2400" u="none" strike="noStrike">
                <a:solidFill>
                  <a:srgbClr val="002E51"/>
                </a:solidFill>
                <a:latin typeface="Arial"/>
                <a:ea typeface="Arial"/>
                <a:cs typeface="Arial"/>
                <a:sym typeface="Arial"/>
              </a:rPr>
              <a:t>Ironwood Cancer &amp; Research Centers</a:t>
            </a:r>
            <a:endParaRPr b="0" sz="2400">
              <a:solidFill>
                <a:schemeClr val="dk1"/>
              </a:solidFill>
              <a:latin typeface="Arial"/>
              <a:ea typeface="Arial"/>
              <a:cs typeface="Arial"/>
              <a:sym typeface="Arial"/>
            </a:endParaRPr>
          </a:p>
          <a:p>
            <a:pPr indent="0" lvl="0" marL="0" marR="0" rtl="0" algn="ctr">
              <a:spcBef>
                <a:spcPts val="480"/>
              </a:spcBef>
              <a:spcAft>
                <a:spcPts val="0"/>
              </a:spcAft>
              <a:buNone/>
            </a:pPr>
            <a:r>
              <a:rPr b="0" i="0" lang="en" sz="2400" u="none" strike="noStrike">
                <a:solidFill>
                  <a:srgbClr val="002E51"/>
                </a:solidFill>
                <a:latin typeface="Arial"/>
                <a:ea typeface="Arial"/>
                <a:cs typeface="Arial"/>
                <a:sym typeface="Arial"/>
              </a:rPr>
              <a:t>Greater Phoenix, Arizona</a:t>
            </a:r>
            <a:endParaRPr b="0" sz="2400">
              <a:solidFill>
                <a:schemeClr val="dk1"/>
              </a:solidFill>
              <a:latin typeface="Arial"/>
              <a:ea typeface="Arial"/>
              <a:cs typeface="Arial"/>
              <a:sym typeface="Arial"/>
            </a:endParaRPr>
          </a:p>
          <a:p>
            <a:pPr indent="0" lvl="0" marL="0" marR="0" rtl="0" algn="l">
              <a:spcBef>
                <a:spcPts val="0"/>
              </a:spcBef>
              <a:spcAft>
                <a:spcPts val="0"/>
              </a:spcAft>
              <a:buNone/>
            </a:pPr>
            <a:br>
              <a:rPr lang="en" sz="2400">
                <a:solidFill>
                  <a:schemeClr val="dk1"/>
                </a:solidFill>
                <a:latin typeface="Arial"/>
                <a:ea typeface="Arial"/>
                <a:cs typeface="Arial"/>
                <a:sym typeface="Arial"/>
              </a:rPr>
            </a:br>
            <a:endParaRPr sz="2400">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200"/>
          <p:cNvSpPr txBox="1"/>
          <p:nvPr/>
        </p:nvSpPr>
        <p:spPr>
          <a:xfrm>
            <a:off x="6963922" y="1986178"/>
            <a:ext cx="1614300" cy="1332600"/>
          </a:xfrm>
          <a:prstGeom prst="rect">
            <a:avLst/>
          </a:prstGeom>
          <a:solidFill>
            <a:schemeClr val="lt1"/>
          </a:solidFill>
          <a:ln>
            <a:noFill/>
          </a:ln>
        </p:spPr>
        <p:txBody>
          <a:bodyPr anchorCtr="0" anchor="ctr" bIns="25700" lIns="51400" spcFirstLastPara="1" rIns="51400" wrap="square" tIns="25700">
            <a:noAutofit/>
          </a:bodyPr>
          <a:lstStyle/>
          <a:p>
            <a:pPr indent="0" lvl="0" marL="0" marR="0" rtl="0" algn="ctr">
              <a:spcBef>
                <a:spcPts val="0"/>
              </a:spcBef>
              <a:spcAft>
                <a:spcPts val="0"/>
              </a:spcAft>
              <a:buNone/>
            </a:pPr>
            <a:r>
              <a:rPr i="1" lang="en" sz="1200">
                <a:solidFill>
                  <a:srgbClr val="000000"/>
                </a:solidFill>
                <a:latin typeface="Calibri"/>
                <a:ea typeface="Calibri"/>
                <a:cs typeface="Calibri"/>
                <a:sym typeface="Calibri"/>
              </a:rPr>
              <a:t>Treatment until PD, intolerable toxicity, withdrawal of consent, maximum of 35 cycles of pembrolizumab or placebo </a:t>
            </a:r>
            <a:endParaRPr/>
          </a:p>
        </p:txBody>
      </p:sp>
      <p:sp>
        <p:nvSpPr>
          <p:cNvPr id="1002" name="Google Shape;1002;p200"/>
          <p:cNvSpPr txBox="1"/>
          <p:nvPr>
            <p:ph type="title"/>
          </p:nvPr>
        </p:nvSpPr>
        <p:spPr>
          <a:xfrm>
            <a:off x="0" y="127346"/>
            <a:ext cx="9144000" cy="100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LEAP-002: Study Design</a:t>
            </a:r>
            <a:endParaRPr/>
          </a:p>
        </p:txBody>
      </p:sp>
      <p:sp>
        <p:nvSpPr>
          <p:cNvPr id="1003" name="Google Shape;1003;p200"/>
          <p:cNvSpPr txBox="1"/>
          <p:nvPr>
            <p:ph idx="4294967295" type="body"/>
          </p:nvPr>
        </p:nvSpPr>
        <p:spPr>
          <a:xfrm>
            <a:off x="310755" y="976821"/>
            <a:ext cx="8253300" cy="328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800"/>
              <a:buFont typeface="Arial"/>
              <a:buNone/>
            </a:pPr>
            <a:r>
              <a:rPr lang="en" sz="1800"/>
              <a:t>Multicenter, double-blind phase III trial </a:t>
            </a:r>
            <a:endParaRPr/>
          </a:p>
          <a:p>
            <a:pPr indent="-190500" lvl="0" marL="342900" rtl="0" algn="l">
              <a:spcBef>
                <a:spcPts val="480"/>
              </a:spcBef>
              <a:spcAft>
                <a:spcPts val="0"/>
              </a:spcAft>
              <a:buClr>
                <a:schemeClr val="dk1"/>
              </a:buClr>
              <a:buSzPts val="2400"/>
              <a:buFont typeface="Arial"/>
              <a:buNone/>
            </a:pPr>
            <a:r>
              <a:t/>
            </a:r>
            <a:endParaRPr/>
          </a:p>
          <a:p>
            <a:pPr indent="-190500" lvl="0" marL="342900" rtl="0" algn="l">
              <a:spcBef>
                <a:spcPts val="480"/>
              </a:spcBef>
              <a:spcAft>
                <a:spcPts val="0"/>
              </a:spcAft>
              <a:buClr>
                <a:schemeClr val="dk1"/>
              </a:buClr>
              <a:buSzPts val="2400"/>
              <a:buFont typeface="Arial"/>
              <a:buNone/>
            </a:pPr>
            <a:r>
              <a:t/>
            </a:r>
            <a:endParaRPr/>
          </a:p>
          <a:p>
            <a:pPr indent="-190500" lvl="0" marL="342900" rtl="0" algn="l">
              <a:spcBef>
                <a:spcPts val="480"/>
              </a:spcBef>
              <a:spcAft>
                <a:spcPts val="0"/>
              </a:spcAft>
              <a:buClr>
                <a:schemeClr val="dk1"/>
              </a:buClr>
              <a:buSzPts val="2400"/>
              <a:buFont typeface="Arial"/>
              <a:buNone/>
            </a:pPr>
            <a:r>
              <a:t/>
            </a:r>
            <a:endParaRPr/>
          </a:p>
          <a:p>
            <a:pPr indent="-190500" lvl="0" marL="342900" rtl="0" algn="l">
              <a:spcBef>
                <a:spcPts val="480"/>
              </a:spcBef>
              <a:spcAft>
                <a:spcPts val="0"/>
              </a:spcAft>
              <a:buClr>
                <a:schemeClr val="dk1"/>
              </a:buClr>
              <a:buSzPts val="2400"/>
              <a:buFont typeface="Arial"/>
              <a:buNone/>
            </a:pPr>
            <a:r>
              <a:t/>
            </a:r>
            <a:endParaRPr/>
          </a:p>
          <a:p>
            <a:pPr indent="0" lvl="0" marL="0" rtl="0" algn="l">
              <a:spcBef>
                <a:spcPts val="480"/>
              </a:spcBef>
              <a:spcAft>
                <a:spcPts val="0"/>
              </a:spcAft>
              <a:buClr>
                <a:schemeClr val="dk1"/>
              </a:buClr>
              <a:buSzPts val="2400"/>
              <a:buFont typeface="Arial"/>
              <a:buNone/>
            </a:pPr>
            <a:r>
              <a:t/>
            </a:r>
            <a:endParaRPr/>
          </a:p>
          <a:p>
            <a:pPr indent="-342900" lvl="0" marL="342900" rtl="0" algn="l">
              <a:spcBef>
                <a:spcPts val="280"/>
              </a:spcBef>
              <a:spcAft>
                <a:spcPts val="0"/>
              </a:spcAft>
              <a:buClr>
                <a:schemeClr val="dk1"/>
              </a:buClr>
              <a:buSzPts val="1400"/>
              <a:buFont typeface="Arial"/>
              <a:buChar char="•"/>
            </a:pPr>
            <a:r>
              <a:rPr b="1" lang="en" sz="1400"/>
              <a:t>Dual primary endpoints: </a:t>
            </a:r>
            <a:r>
              <a:rPr lang="en" sz="1400"/>
              <a:t>PFS; OS by RECIST v1.1 by BICR</a:t>
            </a:r>
            <a:endParaRPr/>
          </a:p>
          <a:p>
            <a:pPr indent="-342900" lvl="0" marL="342900" rtl="0" algn="l">
              <a:spcBef>
                <a:spcPts val="280"/>
              </a:spcBef>
              <a:spcAft>
                <a:spcPts val="0"/>
              </a:spcAft>
              <a:buClr>
                <a:schemeClr val="dk1"/>
              </a:buClr>
              <a:buSzPts val="1400"/>
              <a:buFont typeface="Arial"/>
              <a:buChar char="•"/>
            </a:pPr>
            <a:r>
              <a:rPr b="1" lang="en" sz="1400"/>
              <a:t>Secondary endpoints: </a:t>
            </a:r>
            <a:r>
              <a:rPr lang="en" sz="1400"/>
              <a:t>ORR, DoR per RECIST v1.1 and mRECIST by BICR, safety/tolerability</a:t>
            </a:r>
            <a:endParaRPr/>
          </a:p>
        </p:txBody>
      </p:sp>
      <p:sp>
        <p:nvSpPr>
          <p:cNvPr id="1004" name="Google Shape;1004;p200"/>
          <p:cNvSpPr/>
          <p:nvPr/>
        </p:nvSpPr>
        <p:spPr>
          <a:xfrm>
            <a:off x="158262" y="2006132"/>
            <a:ext cx="2822400" cy="1248000"/>
          </a:xfrm>
          <a:prstGeom prst="rect">
            <a:avLst/>
          </a:prstGeom>
          <a:noFill/>
          <a:ln>
            <a:noFill/>
          </a:ln>
        </p:spPr>
        <p:txBody>
          <a:bodyPr anchorCtr="0" anchor="ctr" bIns="25700" lIns="68575" spcFirstLastPara="1" rIns="68575" wrap="square" tIns="25700">
            <a:noAutofit/>
          </a:bodyPr>
          <a:lstStyle/>
          <a:p>
            <a:pPr indent="0" lvl="0" marL="0" marR="0" rtl="0" algn="ctr">
              <a:spcBef>
                <a:spcPts val="0"/>
              </a:spcBef>
              <a:spcAft>
                <a:spcPts val="0"/>
              </a:spcAft>
              <a:buNone/>
            </a:pPr>
            <a:r>
              <a:rPr lang="en" sz="1350">
                <a:solidFill>
                  <a:srgbClr val="000000"/>
                </a:solidFill>
                <a:latin typeface="Calibri"/>
                <a:ea typeface="Calibri"/>
                <a:cs typeface="Calibri"/>
                <a:sym typeface="Calibri"/>
              </a:rPr>
              <a:t>Patients with advanced HCC (BCLC C or BCLC B that is not amenable to locoregional/curative therapy); </a:t>
            </a:r>
            <a:br>
              <a:rPr lang="en" sz="1350">
                <a:solidFill>
                  <a:srgbClr val="000000"/>
                </a:solidFill>
                <a:latin typeface="Calibri"/>
                <a:ea typeface="Calibri"/>
                <a:cs typeface="Calibri"/>
                <a:sym typeface="Calibri"/>
              </a:rPr>
            </a:br>
            <a:r>
              <a:rPr lang="en" sz="1350">
                <a:solidFill>
                  <a:srgbClr val="000000"/>
                </a:solidFill>
                <a:latin typeface="Calibri"/>
                <a:ea typeface="Calibri"/>
                <a:cs typeface="Calibri"/>
                <a:sym typeface="Calibri"/>
              </a:rPr>
              <a:t>no previous systemic therapy; </a:t>
            </a:r>
            <a:endParaRPr/>
          </a:p>
          <a:p>
            <a:pPr indent="0" lvl="0" marL="0" marR="0" rtl="0" algn="ctr">
              <a:spcBef>
                <a:spcPts val="0"/>
              </a:spcBef>
              <a:spcAft>
                <a:spcPts val="0"/>
              </a:spcAft>
              <a:buNone/>
            </a:pPr>
            <a:r>
              <a:rPr lang="en" sz="1350">
                <a:solidFill>
                  <a:srgbClr val="000000"/>
                </a:solidFill>
                <a:latin typeface="Calibri"/>
                <a:ea typeface="Calibri"/>
                <a:cs typeface="Calibri"/>
                <a:sym typeface="Calibri"/>
              </a:rPr>
              <a:t>Child-Pugh A and ECOG PS ≤ 1</a:t>
            </a:r>
            <a:endParaRPr/>
          </a:p>
          <a:p>
            <a:pPr indent="0" lvl="0" marL="0" marR="0" rtl="0" algn="ctr">
              <a:spcBef>
                <a:spcPts val="0"/>
              </a:spcBef>
              <a:spcAft>
                <a:spcPts val="0"/>
              </a:spcAft>
              <a:buNone/>
            </a:pPr>
            <a:r>
              <a:rPr lang="en" sz="1350">
                <a:solidFill>
                  <a:srgbClr val="000000"/>
                </a:solidFill>
                <a:latin typeface="Calibri"/>
                <a:ea typeface="Calibri"/>
                <a:cs typeface="Calibri"/>
                <a:sym typeface="Calibri"/>
              </a:rPr>
              <a:t>(N = 794)</a:t>
            </a:r>
            <a:endParaRPr/>
          </a:p>
        </p:txBody>
      </p:sp>
      <p:cxnSp>
        <p:nvCxnSpPr>
          <p:cNvPr id="1005" name="Google Shape;1005;p200"/>
          <p:cNvCxnSpPr/>
          <p:nvPr/>
        </p:nvCxnSpPr>
        <p:spPr>
          <a:xfrm>
            <a:off x="6545369" y="3216483"/>
            <a:ext cx="0" cy="0"/>
          </a:xfrm>
          <a:prstGeom prst="straightConnector1">
            <a:avLst/>
          </a:prstGeom>
          <a:solidFill>
            <a:schemeClr val="accent1"/>
          </a:solidFill>
          <a:ln cap="flat" cmpd="sng" w="19050">
            <a:solidFill>
              <a:schemeClr val="dk1"/>
            </a:solidFill>
            <a:prstDash val="solid"/>
            <a:round/>
            <a:headEnd len="sm" w="sm" type="none"/>
            <a:tailEnd len="med" w="med" type="triangle"/>
          </a:ln>
          <a:effectLst>
            <a:outerShdw blurRad="63500" rotWithShape="0" algn="ctr" dir="2700000" dist="38099">
              <a:schemeClr val="lt2">
                <a:alpha val="74900"/>
              </a:schemeClr>
            </a:outerShdw>
          </a:effectLst>
        </p:spPr>
      </p:cxnSp>
      <p:cxnSp>
        <p:nvCxnSpPr>
          <p:cNvPr id="1006" name="Google Shape;1006;p200"/>
          <p:cNvCxnSpPr/>
          <p:nvPr/>
        </p:nvCxnSpPr>
        <p:spPr>
          <a:xfrm>
            <a:off x="6683434" y="2728124"/>
            <a:ext cx="389100" cy="0"/>
          </a:xfrm>
          <a:prstGeom prst="straightConnector1">
            <a:avLst/>
          </a:prstGeom>
          <a:solidFill>
            <a:schemeClr val="accent1"/>
          </a:solidFill>
          <a:ln cap="flat" cmpd="sng" w="25400">
            <a:solidFill>
              <a:schemeClr val="lt1"/>
            </a:solidFill>
            <a:prstDash val="solid"/>
            <a:round/>
            <a:headEnd len="sm" w="sm" type="none"/>
            <a:tailEnd len="med" w="med" type="triangle"/>
          </a:ln>
        </p:spPr>
      </p:cxnSp>
      <p:sp>
        <p:nvSpPr>
          <p:cNvPr id="1007" name="Google Shape;1007;p200"/>
          <p:cNvSpPr txBox="1"/>
          <p:nvPr/>
        </p:nvSpPr>
        <p:spPr>
          <a:xfrm>
            <a:off x="5074856" y="4950018"/>
            <a:ext cx="3989700" cy="2307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455560"/>
              </a:buClr>
              <a:buSzPts val="900"/>
              <a:buFont typeface="Noto Sans Symbols"/>
              <a:buNone/>
            </a:pPr>
            <a:r>
              <a:rPr lang="en" sz="900">
                <a:solidFill>
                  <a:srgbClr val="455560"/>
                </a:solidFill>
                <a:latin typeface="Calibri"/>
                <a:ea typeface="Calibri"/>
                <a:cs typeface="Calibri"/>
                <a:sym typeface="Calibri"/>
              </a:rPr>
              <a:t>Llovet. ASCO 2019. Abstr TPS4152. NCT03713593.</a:t>
            </a:r>
            <a:r>
              <a:rPr lang="en" sz="900">
                <a:solidFill>
                  <a:schemeClr val="lt2"/>
                </a:solidFill>
                <a:latin typeface="Calibri"/>
                <a:ea typeface="Calibri"/>
                <a:cs typeface="Calibri"/>
                <a:sym typeface="Calibri"/>
              </a:rPr>
              <a:t> Finn. ESMO 2022. Abstr LBA34.</a:t>
            </a:r>
            <a:endParaRPr sz="900">
              <a:solidFill>
                <a:schemeClr val="lt2"/>
              </a:solidFill>
              <a:latin typeface="Calibri"/>
              <a:ea typeface="Calibri"/>
              <a:cs typeface="Calibri"/>
              <a:sym typeface="Calibri"/>
            </a:endParaRPr>
          </a:p>
        </p:txBody>
      </p:sp>
      <p:grpSp>
        <p:nvGrpSpPr>
          <p:cNvPr id="1008" name="Google Shape;1008;p200"/>
          <p:cNvGrpSpPr/>
          <p:nvPr/>
        </p:nvGrpSpPr>
        <p:grpSpPr>
          <a:xfrm>
            <a:off x="7042176" y="4660674"/>
            <a:ext cx="1911150" cy="358683"/>
            <a:chOff x="9527309" y="3551529"/>
            <a:chExt cx="2548200" cy="479202"/>
          </a:xfrm>
        </p:grpSpPr>
        <p:pic>
          <p:nvPicPr>
            <p:cNvPr id="1009" name="Google Shape;1009;p200"/>
            <p:cNvPicPr preferRelativeResize="0"/>
            <p:nvPr/>
          </p:nvPicPr>
          <p:blipFill rotWithShape="1">
            <a:blip r:embed="rId3">
              <a:alphaModFix/>
            </a:blip>
            <a:srcRect b="0" l="0" r="0" t="0"/>
            <a:stretch/>
          </p:blipFill>
          <p:spPr>
            <a:xfrm>
              <a:off x="11327791" y="3551529"/>
              <a:ext cx="551335" cy="179889"/>
            </a:xfrm>
            <a:prstGeom prst="rect">
              <a:avLst/>
            </a:prstGeom>
            <a:noFill/>
            <a:ln>
              <a:noFill/>
            </a:ln>
          </p:spPr>
        </p:pic>
        <p:sp>
          <p:nvSpPr>
            <p:cNvPr id="1010" name="Google Shape;1010;p200"/>
            <p:cNvSpPr/>
            <p:nvPr/>
          </p:nvSpPr>
          <p:spPr>
            <a:xfrm>
              <a:off x="9527309" y="3691731"/>
              <a:ext cx="2548200" cy="339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55560"/>
                </a:buClr>
                <a:buSzPts val="1050"/>
                <a:buFont typeface="Noto Sans Symbols"/>
                <a:buNone/>
              </a:pPr>
              <a:r>
                <a:rPr lang="en" sz="1050">
                  <a:solidFill>
                    <a:srgbClr val="455560"/>
                  </a:solidFill>
                  <a:latin typeface="Calibri"/>
                  <a:ea typeface="Calibri"/>
                  <a:cs typeface="Calibri"/>
                  <a:sym typeface="Calibri"/>
                </a:rPr>
                <a:t>Slide credit: </a:t>
              </a:r>
              <a:r>
                <a:rPr lang="en" sz="1050" u="sng">
                  <a:solidFill>
                    <a:srgbClr val="455560"/>
                  </a:solidFill>
                  <a:latin typeface="Calibri"/>
                  <a:ea typeface="Calibri"/>
                  <a:cs typeface="Calibri"/>
                  <a:sym typeface="Calibri"/>
                  <a:hlinkClick r:id="rId4">
                    <a:extLst>
                      <a:ext uri="{A12FA001-AC4F-418D-AE19-62706E023703}">
                        <ahyp:hlinkClr val="tx"/>
                      </a:ext>
                    </a:extLst>
                  </a:hlinkClick>
                </a:rPr>
                <a:t>clinicaloptions.com</a:t>
              </a:r>
              <a:endParaRPr sz="1050">
                <a:solidFill>
                  <a:srgbClr val="455560"/>
                </a:solidFill>
                <a:latin typeface="Calibri"/>
                <a:ea typeface="Calibri"/>
                <a:cs typeface="Calibri"/>
                <a:sym typeface="Calibri"/>
              </a:endParaRPr>
            </a:p>
          </p:txBody>
        </p:sp>
      </p:grpSp>
      <p:sp>
        <p:nvSpPr>
          <p:cNvPr id="1011" name="Google Shape;1011;p200"/>
          <p:cNvSpPr/>
          <p:nvPr/>
        </p:nvSpPr>
        <p:spPr>
          <a:xfrm>
            <a:off x="3618982" y="1963018"/>
            <a:ext cx="3270600" cy="618300"/>
          </a:xfrm>
          <a:prstGeom prst="rect">
            <a:avLst/>
          </a:prstGeom>
          <a:solidFill>
            <a:schemeClr val="accent1"/>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500"/>
              <a:buFont typeface="Noto Sans Symbols"/>
              <a:buNone/>
            </a:pPr>
            <a:r>
              <a:rPr b="1" lang="en" sz="1500">
                <a:solidFill>
                  <a:srgbClr val="FFFFFF"/>
                </a:solidFill>
                <a:latin typeface="Calibri"/>
                <a:ea typeface="Calibri"/>
                <a:cs typeface="Calibri"/>
                <a:sym typeface="Calibri"/>
              </a:rPr>
              <a:t>Lenvatinib </a:t>
            </a:r>
            <a:r>
              <a:rPr lang="en" sz="1500">
                <a:solidFill>
                  <a:srgbClr val="FFFFFF"/>
                </a:solidFill>
                <a:latin typeface="Calibri"/>
                <a:ea typeface="Calibri"/>
                <a:cs typeface="Calibri"/>
                <a:sym typeface="Calibri"/>
              </a:rPr>
              <a:t>PO QD* + </a:t>
            </a:r>
            <a:r>
              <a:rPr b="1" lang="en" sz="1500">
                <a:solidFill>
                  <a:srgbClr val="FFFFFF"/>
                </a:solidFill>
                <a:latin typeface="Calibri"/>
                <a:ea typeface="Calibri"/>
                <a:cs typeface="Calibri"/>
                <a:sym typeface="Calibri"/>
              </a:rPr>
              <a:t>Pembrolizumab </a:t>
            </a:r>
            <a:br>
              <a:rPr b="1" lang="en" sz="1500">
                <a:solidFill>
                  <a:srgbClr val="FFFFFF"/>
                </a:solidFill>
                <a:latin typeface="Calibri"/>
                <a:ea typeface="Calibri"/>
                <a:cs typeface="Calibri"/>
                <a:sym typeface="Calibri"/>
              </a:rPr>
            </a:br>
            <a:r>
              <a:rPr lang="en" sz="1500">
                <a:solidFill>
                  <a:srgbClr val="FFFFFF"/>
                </a:solidFill>
                <a:latin typeface="Calibri"/>
                <a:ea typeface="Calibri"/>
                <a:cs typeface="Calibri"/>
                <a:sym typeface="Calibri"/>
              </a:rPr>
              <a:t>200 mg IV Q3W</a:t>
            </a:r>
            <a:endParaRPr sz="1500">
              <a:solidFill>
                <a:srgbClr val="FFFFFF"/>
              </a:solidFill>
              <a:latin typeface="Calibri"/>
              <a:ea typeface="Calibri"/>
              <a:cs typeface="Calibri"/>
              <a:sym typeface="Calibri"/>
            </a:endParaRPr>
          </a:p>
        </p:txBody>
      </p:sp>
      <p:sp>
        <p:nvSpPr>
          <p:cNvPr id="1012" name="Google Shape;1012;p200"/>
          <p:cNvSpPr/>
          <p:nvPr/>
        </p:nvSpPr>
        <p:spPr>
          <a:xfrm>
            <a:off x="3617876" y="2728124"/>
            <a:ext cx="3270600" cy="618300"/>
          </a:xfrm>
          <a:prstGeom prst="rect">
            <a:avLst/>
          </a:prstGeom>
          <a:solidFill>
            <a:schemeClr val="hlink"/>
          </a:solidFill>
          <a:ln>
            <a:noFill/>
          </a:ln>
        </p:spPr>
        <p:txBody>
          <a:bodyPr anchorCtr="1"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500"/>
              <a:buFont typeface="Noto Sans Symbols"/>
              <a:buNone/>
            </a:pPr>
            <a:r>
              <a:rPr b="1" lang="en" sz="1500">
                <a:solidFill>
                  <a:srgbClr val="FFFFFF"/>
                </a:solidFill>
                <a:latin typeface="Calibri"/>
                <a:ea typeface="Calibri"/>
                <a:cs typeface="Calibri"/>
                <a:sym typeface="Calibri"/>
              </a:rPr>
              <a:t>Lenvatinib </a:t>
            </a:r>
            <a:r>
              <a:rPr lang="en" sz="1500">
                <a:solidFill>
                  <a:srgbClr val="FFFFFF"/>
                </a:solidFill>
                <a:latin typeface="Calibri"/>
                <a:ea typeface="Calibri"/>
                <a:cs typeface="Calibri"/>
                <a:sym typeface="Calibri"/>
              </a:rPr>
              <a:t>PO QD* + Placebo</a:t>
            </a:r>
            <a:r>
              <a:rPr b="1" lang="en" sz="1500">
                <a:solidFill>
                  <a:srgbClr val="FFFFFF"/>
                </a:solidFill>
                <a:latin typeface="Calibri"/>
                <a:ea typeface="Calibri"/>
                <a:cs typeface="Calibri"/>
                <a:sym typeface="Calibri"/>
              </a:rPr>
              <a:t> </a:t>
            </a:r>
            <a:br>
              <a:rPr b="1" lang="en" sz="1500">
                <a:solidFill>
                  <a:srgbClr val="FFFFFF"/>
                </a:solidFill>
                <a:latin typeface="Calibri"/>
                <a:ea typeface="Calibri"/>
                <a:cs typeface="Calibri"/>
                <a:sym typeface="Calibri"/>
              </a:rPr>
            </a:br>
            <a:r>
              <a:rPr lang="en" sz="1500">
                <a:solidFill>
                  <a:srgbClr val="FFFFFF"/>
                </a:solidFill>
                <a:latin typeface="Calibri"/>
                <a:ea typeface="Calibri"/>
                <a:cs typeface="Calibri"/>
                <a:sym typeface="Calibri"/>
              </a:rPr>
              <a:t>IV Q3W</a:t>
            </a:r>
            <a:endParaRPr sz="1500">
              <a:solidFill>
                <a:srgbClr val="FFFFFF"/>
              </a:solidFill>
              <a:latin typeface="Calibri"/>
              <a:ea typeface="Calibri"/>
              <a:cs typeface="Calibri"/>
              <a:sym typeface="Calibri"/>
            </a:endParaRPr>
          </a:p>
        </p:txBody>
      </p:sp>
      <p:cxnSp>
        <p:nvCxnSpPr>
          <p:cNvPr id="1013" name="Google Shape;1013;p200"/>
          <p:cNvCxnSpPr/>
          <p:nvPr/>
        </p:nvCxnSpPr>
        <p:spPr>
          <a:xfrm>
            <a:off x="3053100" y="2911853"/>
            <a:ext cx="466800" cy="262800"/>
          </a:xfrm>
          <a:prstGeom prst="straightConnector1">
            <a:avLst/>
          </a:prstGeom>
          <a:noFill/>
          <a:ln cap="flat" cmpd="sng" w="28575">
            <a:solidFill>
              <a:schemeClr val="lt1"/>
            </a:solidFill>
            <a:prstDash val="solid"/>
            <a:round/>
            <a:headEnd len="med" w="med" type="none"/>
            <a:tailEnd len="med" w="med" type="triangle"/>
          </a:ln>
        </p:spPr>
      </p:cxnSp>
      <p:cxnSp>
        <p:nvCxnSpPr>
          <p:cNvPr id="1014" name="Google Shape;1014;p200"/>
          <p:cNvCxnSpPr/>
          <p:nvPr/>
        </p:nvCxnSpPr>
        <p:spPr>
          <a:xfrm flipH="1" rot="10800000">
            <a:off x="3066533" y="2427270"/>
            <a:ext cx="466800" cy="260400"/>
          </a:xfrm>
          <a:prstGeom prst="straightConnector1">
            <a:avLst/>
          </a:prstGeom>
          <a:noFill/>
          <a:ln cap="flat" cmpd="sng" w="28575">
            <a:solidFill>
              <a:schemeClr val="lt1"/>
            </a:solidFill>
            <a:prstDash val="solid"/>
            <a:round/>
            <a:headEnd len="med" w="med" type="none"/>
            <a:tailEnd len="med" w="med" type="triangle"/>
          </a:ln>
        </p:spPr>
      </p:cxnSp>
      <p:sp>
        <p:nvSpPr>
          <p:cNvPr id="1015" name="Google Shape;1015;p200"/>
          <p:cNvSpPr txBox="1"/>
          <p:nvPr/>
        </p:nvSpPr>
        <p:spPr>
          <a:xfrm>
            <a:off x="3573599" y="3346393"/>
            <a:ext cx="3879000" cy="252000"/>
          </a:xfrm>
          <a:prstGeom prst="rect">
            <a:avLst/>
          </a:prstGeom>
          <a:noFill/>
          <a:ln>
            <a:noFill/>
          </a:ln>
        </p:spPr>
        <p:txBody>
          <a:bodyPr anchorCtr="0" anchor="t" bIns="33325" lIns="67850" spcFirstLastPara="1" rIns="67850" wrap="square" tIns="33325">
            <a:spAutoFit/>
          </a:bodyPr>
          <a:lstStyle/>
          <a:p>
            <a:pPr indent="0" lvl="0" marL="0" marR="0" rtl="0" algn="l">
              <a:lnSpc>
                <a:spcPct val="100000"/>
              </a:lnSpc>
              <a:spcBef>
                <a:spcPts val="0"/>
              </a:spcBef>
              <a:spcAft>
                <a:spcPts val="0"/>
              </a:spcAft>
              <a:buClr>
                <a:srgbClr val="8B3D9A"/>
              </a:buClr>
              <a:buSzPts val="1200"/>
              <a:buFont typeface="Noto Sans Symbols"/>
              <a:buNone/>
            </a:pPr>
            <a:r>
              <a:rPr lang="en" sz="1200">
                <a:solidFill>
                  <a:srgbClr val="000000"/>
                </a:solidFill>
                <a:latin typeface="Calibri"/>
                <a:ea typeface="Calibri"/>
                <a:cs typeface="Calibri"/>
                <a:sym typeface="Calibri"/>
              </a:rPr>
              <a:t>*Body weight &lt;60 kg, 8 mg; body weight ≥60 kg, 12 mg.</a:t>
            </a:r>
            <a:endParaRPr b="1" sz="1200">
              <a:solidFill>
                <a:srgbClr val="000000"/>
              </a:solidFill>
              <a:latin typeface="Calibri"/>
              <a:ea typeface="Calibri"/>
              <a:cs typeface="Calibri"/>
              <a:sym typeface="Calibri"/>
            </a:endParaRPr>
          </a:p>
        </p:txBody>
      </p:sp>
      <p:cxnSp>
        <p:nvCxnSpPr>
          <p:cNvPr id="1016" name="Google Shape;1016;p200"/>
          <p:cNvCxnSpPr/>
          <p:nvPr/>
        </p:nvCxnSpPr>
        <p:spPr>
          <a:xfrm>
            <a:off x="3245588" y="1986177"/>
            <a:ext cx="0" cy="310800"/>
          </a:xfrm>
          <a:prstGeom prst="straightConnector1">
            <a:avLst/>
          </a:prstGeom>
          <a:noFill/>
          <a:ln cap="flat" cmpd="sng" w="28575">
            <a:solidFill>
              <a:schemeClr val="lt1"/>
            </a:solidFill>
            <a:prstDash val="solid"/>
            <a:round/>
            <a:headEnd len="sm" w="sm" type="none"/>
            <a:tailEnd len="med" w="med" type="triangle"/>
          </a:ln>
        </p:spPr>
      </p:cxnSp>
      <p:sp>
        <p:nvSpPr>
          <p:cNvPr id="1017" name="Google Shape;1017;p200"/>
          <p:cNvSpPr txBox="1"/>
          <p:nvPr/>
        </p:nvSpPr>
        <p:spPr>
          <a:xfrm>
            <a:off x="2213703" y="1337858"/>
            <a:ext cx="3161100" cy="552300"/>
          </a:xfrm>
          <a:prstGeom prst="rect">
            <a:avLst/>
          </a:prstGeom>
          <a:noFill/>
          <a:ln>
            <a:noFill/>
          </a:ln>
        </p:spPr>
        <p:txBody>
          <a:bodyPr anchorCtr="0" anchor="t" bIns="33325" lIns="67850" spcFirstLastPara="1" rIns="67850" wrap="square" tIns="33325">
            <a:spAutoFit/>
          </a:bodyPr>
          <a:lstStyle/>
          <a:p>
            <a:pPr indent="0" lvl="0" marL="0" marR="0" rtl="0" algn="ctr">
              <a:lnSpc>
                <a:spcPct val="100000"/>
              </a:lnSpc>
              <a:spcBef>
                <a:spcPts val="0"/>
              </a:spcBef>
              <a:spcAft>
                <a:spcPts val="0"/>
              </a:spcAft>
              <a:buClr>
                <a:srgbClr val="8B3D9A"/>
              </a:buClr>
              <a:buSzPts val="1050"/>
              <a:buFont typeface="Noto Sans Symbols"/>
              <a:buNone/>
            </a:pPr>
            <a:r>
              <a:rPr lang="en" sz="1050">
                <a:solidFill>
                  <a:srgbClr val="000000"/>
                </a:solidFill>
                <a:latin typeface="Calibri"/>
                <a:ea typeface="Calibri"/>
                <a:cs typeface="Calibri"/>
                <a:sym typeface="Calibri"/>
              </a:rPr>
              <a:t>Stratified by: geography region (Asia vs Japan vs ROW); MPVI/extra hepatic spread (yes vs no); AFP level </a:t>
            </a:r>
            <a:br>
              <a:rPr lang="en" sz="1050">
                <a:solidFill>
                  <a:srgbClr val="000000"/>
                </a:solidFill>
                <a:latin typeface="Calibri"/>
                <a:ea typeface="Calibri"/>
                <a:cs typeface="Calibri"/>
                <a:sym typeface="Calibri"/>
              </a:rPr>
            </a:br>
            <a:r>
              <a:rPr lang="en" sz="1050">
                <a:solidFill>
                  <a:srgbClr val="000000"/>
                </a:solidFill>
                <a:latin typeface="Calibri"/>
                <a:ea typeface="Calibri"/>
                <a:cs typeface="Calibri"/>
                <a:sym typeface="Calibri"/>
              </a:rPr>
              <a:t>(≤400 vs &gt;400 ng/mL; ECOG PS status (0 vs 1)</a:t>
            </a:r>
            <a:endParaRPr b="1" sz="1050">
              <a:solidFill>
                <a:srgbClr val="000000"/>
              </a:solidFill>
              <a:latin typeface="Calibri"/>
              <a:ea typeface="Calibri"/>
              <a:cs typeface="Calibri"/>
              <a:sym typeface="Calibri"/>
            </a:endParaRPr>
          </a:p>
        </p:txBody>
      </p:sp>
      <p:cxnSp>
        <p:nvCxnSpPr>
          <p:cNvPr id="1018" name="Google Shape;1018;p200"/>
          <p:cNvCxnSpPr/>
          <p:nvPr/>
        </p:nvCxnSpPr>
        <p:spPr>
          <a:xfrm flipH="1" rot="10800000">
            <a:off x="2818081" y="2272116"/>
            <a:ext cx="692400" cy="285300"/>
          </a:xfrm>
          <a:prstGeom prst="straightConnector1">
            <a:avLst/>
          </a:prstGeom>
          <a:solidFill>
            <a:schemeClr val="accent1"/>
          </a:solidFill>
          <a:ln cap="flat" cmpd="sng" w="9525">
            <a:solidFill>
              <a:schemeClr val="dk1"/>
            </a:solidFill>
            <a:prstDash val="solid"/>
            <a:round/>
            <a:headEnd len="sm" w="sm" type="none"/>
            <a:tailEnd len="med" w="med" type="triangle"/>
          </a:ln>
        </p:spPr>
      </p:cxnSp>
      <p:cxnSp>
        <p:nvCxnSpPr>
          <p:cNvPr id="1019" name="Google Shape;1019;p200"/>
          <p:cNvCxnSpPr/>
          <p:nvPr/>
        </p:nvCxnSpPr>
        <p:spPr>
          <a:xfrm>
            <a:off x="2818081" y="2581288"/>
            <a:ext cx="692400" cy="330600"/>
          </a:xfrm>
          <a:prstGeom prst="straightConnector1">
            <a:avLst/>
          </a:prstGeom>
          <a:solidFill>
            <a:schemeClr val="accent1"/>
          </a:solidFill>
          <a:ln cap="flat" cmpd="sng" w="9525">
            <a:solidFill>
              <a:schemeClr val="dk1"/>
            </a:solidFill>
            <a:prstDash val="solid"/>
            <a:round/>
            <a:headEnd len="sm" w="sm" type="none"/>
            <a:tailEnd len="med" w="med" type="triangle"/>
          </a:ln>
        </p:spPr>
      </p:cxnSp>
      <p:cxnSp>
        <p:nvCxnSpPr>
          <p:cNvPr id="1020" name="Google Shape;1020;p200"/>
          <p:cNvCxnSpPr/>
          <p:nvPr/>
        </p:nvCxnSpPr>
        <p:spPr>
          <a:xfrm>
            <a:off x="2991158" y="1911381"/>
            <a:ext cx="0" cy="332400"/>
          </a:xfrm>
          <a:prstGeom prst="straightConnector1">
            <a:avLst/>
          </a:prstGeom>
          <a:solidFill>
            <a:schemeClr val="accent1"/>
          </a:solidFill>
          <a:ln cap="flat" cmpd="sng" w="9525">
            <a:solidFill>
              <a:schemeClr val="dk1"/>
            </a:solidFill>
            <a:prstDash val="solid"/>
            <a:round/>
            <a:headEnd len="sm" w="sm" type="none"/>
            <a:tailEnd len="med" w="med" type="triangle"/>
          </a:ln>
        </p:spPr>
      </p:cxnSp>
      <p:cxnSp>
        <p:nvCxnSpPr>
          <p:cNvPr id="1021" name="Google Shape;1021;p200"/>
          <p:cNvCxnSpPr/>
          <p:nvPr/>
        </p:nvCxnSpPr>
        <p:spPr>
          <a:xfrm>
            <a:off x="6545369" y="2652408"/>
            <a:ext cx="496800" cy="0"/>
          </a:xfrm>
          <a:prstGeom prst="straightConnector1">
            <a:avLst/>
          </a:prstGeom>
          <a:solidFill>
            <a:schemeClr val="accent1"/>
          </a:solidFill>
          <a:ln cap="flat" cmpd="sng" w="9525">
            <a:solidFill>
              <a:schemeClr val="dk1"/>
            </a:solidFill>
            <a:prstDash val="solid"/>
            <a:round/>
            <a:headEnd len="sm" w="sm"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201"/>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solidFill>
                <a:srgbClr val="002E51"/>
              </a:solidFill>
            </a:endParaRPr>
          </a:p>
        </p:txBody>
      </p:sp>
      <p:sp>
        <p:nvSpPr>
          <p:cNvPr id="1027" name="Google Shape;1027;p201"/>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solidFill>
                <a:srgbClr val="002E51"/>
              </a:solidFill>
            </a:endParaRPr>
          </a:p>
        </p:txBody>
      </p:sp>
      <p:sp>
        <p:nvSpPr>
          <p:cNvPr id="1028" name="Google Shape;1028;p201"/>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2800">
                <a:solidFill>
                  <a:srgbClr val="002E51"/>
                </a:solidFill>
              </a:rPr>
              <a:t>LEAP-002: Overall Survival in ITT Population</a:t>
            </a:r>
            <a:endParaRPr/>
          </a:p>
        </p:txBody>
      </p:sp>
      <p:pic>
        <p:nvPicPr>
          <p:cNvPr id="1029" name="Google Shape;1029;p201"/>
          <p:cNvPicPr preferRelativeResize="0"/>
          <p:nvPr/>
        </p:nvPicPr>
        <p:blipFill rotWithShape="1">
          <a:blip r:embed="rId3">
            <a:alphaModFix/>
          </a:blip>
          <a:srcRect b="21686" l="28423" r="14810" t="30025"/>
          <a:stretch/>
        </p:blipFill>
        <p:spPr>
          <a:xfrm>
            <a:off x="1120655" y="1116568"/>
            <a:ext cx="6765187" cy="32341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p202"/>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1035" name="Google Shape;1035;p202"/>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1036" name="Google Shape;1036;p202"/>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LEAP-002 PFS by BICR</a:t>
            </a:r>
            <a:endParaRPr/>
          </a:p>
        </p:txBody>
      </p:sp>
      <p:pic>
        <p:nvPicPr>
          <p:cNvPr id="1037" name="Google Shape;1037;p202"/>
          <p:cNvPicPr preferRelativeResize="0"/>
          <p:nvPr/>
        </p:nvPicPr>
        <p:blipFill rotWithShape="1">
          <a:blip r:embed="rId3">
            <a:alphaModFix/>
          </a:blip>
          <a:srcRect b="22650" l="30224" r="16015" t="33906"/>
          <a:stretch/>
        </p:blipFill>
        <p:spPr>
          <a:xfrm>
            <a:off x="1079405" y="1037195"/>
            <a:ext cx="6957686" cy="315967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pic>
        <p:nvPicPr>
          <p:cNvPr id="1042" name="Google Shape;1042;p203"/>
          <p:cNvPicPr preferRelativeResize="0"/>
          <p:nvPr>
            <p:ph idx="1" type="body"/>
          </p:nvPr>
        </p:nvPicPr>
        <p:blipFill rotWithShape="1">
          <a:blip r:embed="rId3">
            <a:alphaModFix/>
          </a:blip>
          <a:srcRect b="22789" l="30090" r="15770" t="34155"/>
          <a:stretch/>
        </p:blipFill>
        <p:spPr>
          <a:xfrm>
            <a:off x="657234" y="960397"/>
            <a:ext cx="7641000" cy="3414900"/>
          </a:xfrm>
          <a:prstGeom prst="rect">
            <a:avLst/>
          </a:prstGeom>
          <a:noFill/>
          <a:ln>
            <a:noFill/>
          </a:ln>
        </p:spPr>
      </p:pic>
      <p:sp>
        <p:nvSpPr>
          <p:cNvPr id="1043" name="Google Shape;1043;p203"/>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LEAP-002 AEs and Safety</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204"/>
          <p:cNvSpPr txBox="1"/>
          <p:nvPr>
            <p:ph idx="1" type="body"/>
          </p:nvPr>
        </p:nvSpPr>
        <p:spPr>
          <a:xfrm>
            <a:off x="6858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1049" name="Google Shape;1049;p204"/>
          <p:cNvSpPr txBox="1"/>
          <p:nvPr>
            <p:ph idx="2" type="body"/>
          </p:nvPr>
        </p:nvSpPr>
        <p:spPr>
          <a:xfrm>
            <a:off x="4648200" y="1116569"/>
            <a:ext cx="3810000" cy="29334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1050" name="Google Shape;1050;p204"/>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3200"/>
              <a:t>LEAP-002 IrAEs and Infusion Reactions</a:t>
            </a:r>
            <a:endParaRPr/>
          </a:p>
        </p:txBody>
      </p:sp>
      <p:pic>
        <p:nvPicPr>
          <p:cNvPr id="1051" name="Google Shape;1051;p204"/>
          <p:cNvPicPr preferRelativeResize="0"/>
          <p:nvPr/>
        </p:nvPicPr>
        <p:blipFill rotWithShape="1">
          <a:blip r:embed="rId3">
            <a:alphaModFix/>
          </a:blip>
          <a:srcRect b="22251" l="30376" r="15264" t="35510"/>
          <a:stretch/>
        </p:blipFill>
        <p:spPr>
          <a:xfrm>
            <a:off x="598141" y="927295"/>
            <a:ext cx="7894435" cy="344722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205"/>
          <p:cNvSpPr txBox="1"/>
          <p:nvPr>
            <p:ph type="title"/>
          </p:nvPr>
        </p:nvSpPr>
        <p:spPr>
          <a:xfrm>
            <a:off x="457319" y="178596"/>
            <a:ext cx="8154300" cy="82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3200">
                <a:solidFill>
                  <a:schemeClr val="dk1"/>
                </a:solidFill>
              </a:rPr>
              <a:t>LEAP-002: Conclusions</a:t>
            </a:r>
            <a:endParaRPr b="1" sz="3200">
              <a:solidFill>
                <a:schemeClr val="dk1"/>
              </a:solidFill>
            </a:endParaRPr>
          </a:p>
        </p:txBody>
      </p:sp>
      <p:sp>
        <p:nvSpPr>
          <p:cNvPr id="1058" name="Google Shape;1058;p205"/>
          <p:cNvSpPr txBox="1"/>
          <p:nvPr>
            <p:ph idx="1" type="body"/>
          </p:nvPr>
        </p:nvSpPr>
        <p:spPr>
          <a:xfrm>
            <a:off x="453505" y="1006083"/>
            <a:ext cx="8158200" cy="34878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Font typeface="Arial"/>
              <a:buChar char="•"/>
            </a:pPr>
            <a:r>
              <a:rPr lang="en" sz="2000"/>
              <a:t>The coprimary endpoint of PFS and OS were </a:t>
            </a:r>
            <a:r>
              <a:rPr b="1" lang="en" sz="2000"/>
              <a:t>not met </a:t>
            </a:r>
            <a:r>
              <a:rPr lang="en" sz="2000"/>
              <a:t>in the LEAP-002 trial</a:t>
            </a:r>
            <a:endParaRPr/>
          </a:p>
          <a:p>
            <a:pPr indent="-342900" lvl="0" marL="342900" rtl="0" algn="l">
              <a:spcBef>
                <a:spcPts val="400"/>
              </a:spcBef>
              <a:spcAft>
                <a:spcPts val="0"/>
              </a:spcAft>
              <a:buClr>
                <a:schemeClr val="dk1"/>
              </a:buClr>
              <a:buSzPts val="2000"/>
              <a:buFont typeface="Arial"/>
              <a:buChar char="•"/>
            </a:pPr>
            <a:r>
              <a:rPr lang="en" sz="2000"/>
              <a:t>Safety of lenvatinib + pembrolizumab was consistent with previous data </a:t>
            </a:r>
            <a:endParaRPr/>
          </a:p>
          <a:p>
            <a:pPr indent="-342900" lvl="0" marL="342900" rtl="0" algn="l">
              <a:spcBef>
                <a:spcPts val="400"/>
              </a:spcBef>
              <a:spcAft>
                <a:spcPts val="0"/>
              </a:spcAft>
              <a:buClr>
                <a:schemeClr val="dk1"/>
              </a:buClr>
              <a:buSzPts val="2000"/>
              <a:buFont typeface="Arial"/>
              <a:buChar char="•"/>
            </a:pPr>
            <a:r>
              <a:rPr lang="en" sz="2000"/>
              <a:t>Ongoing phase III LEAP-012 study investigating lenvatinib + pembrolizumab + transarterial chemoembolization (TACE)</a:t>
            </a:r>
            <a:endParaRPr baseline="30000" sz="2000"/>
          </a:p>
          <a:p>
            <a:pPr indent="-342900" lvl="0" marL="342900" rtl="0" algn="l">
              <a:spcBef>
                <a:spcPts val="400"/>
              </a:spcBef>
              <a:spcAft>
                <a:spcPts val="0"/>
              </a:spcAft>
              <a:buClr>
                <a:schemeClr val="dk1"/>
              </a:buClr>
              <a:buSzPts val="2000"/>
              <a:buFont typeface="Arial"/>
              <a:buChar char="•"/>
            </a:pPr>
            <a:r>
              <a:rPr lang="en" sz="2000"/>
              <a:t>Lenvatinib remains an important treatment option for advanced HCC</a:t>
            </a:r>
            <a:endParaRPr baseline="30000" sz="2000"/>
          </a:p>
        </p:txBody>
      </p:sp>
      <p:sp>
        <p:nvSpPr>
          <p:cNvPr id="1059" name="Google Shape;1059;p205"/>
          <p:cNvSpPr txBox="1"/>
          <p:nvPr/>
        </p:nvSpPr>
        <p:spPr>
          <a:xfrm>
            <a:off x="4434676" y="4964917"/>
            <a:ext cx="5889900" cy="2307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0" lang="en" sz="900">
                <a:solidFill>
                  <a:schemeClr val="lt2"/>
                </a:solidFill>
                <a:latin typeface="Calibri"/>
                <a:ea typeface="Calibri"/>
                <a:cs typeface="Calibri"/>
                <a:sym typeface="Calibri"/>
              </a:rPr>
              <a:t>1. Finn. ESMO 2022. Abstr LBA34. 2. Finn. JCO. 2020;38:193-202. 3. Finn. Cancer Res. 2022;82:CT222. </a:t>
            </a:r>
            <a:endParaRPr b="0" sz="900">
              <a:solidFill>
                <a:schemeClr val="lt2"/>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206"/>
          <p:cNvSpPr txBox="1"/>
          <p:nvPr>
            <p:ph type="title"/>
          </p:nvPr>
        </p:nvSpPr>
        <p:spPr>
          <a:xfrm>
            <a:off x="457319" y="106958"/>
            <a:ext cx="8154300" cy="82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chemeClr val="dk1"/>
                </a:solidFill>
              </a:rPr>
              <a:t>Takeaways</a:t>
            </a:r>
            <a:endParaRPr/>
          </a:p>
        </p:txBody>
      </p:sp>
      <p:sp>
        <p:nvSpPr>
          <p:cNvPr id="1065" name="Google Shape;1065;p206"/>
          <p:cNvSpPr txBox="1"/>
          <p:nvPr>
            <p:ph idx="1" type="body"/>
          </p:nvPr>
        </p:nvSpPr>
        <p:spPr>
          <a:xfrm>
            <a:off x="167640" y="708006"/>
            <a:ext cx="8717400" cy="39147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000"/>
              <a:buFont typeface="Arial"/>
              <a:buChar char="•"/>
            </a:pPr>
            <a:r>
              <a:rPr b="1" lang="en" sz="2000"/>
              <a:t>Cabozantinib</a:t>
            </a:r>
            <a:r>
              <a:rPr lang="en" sz="2000"/>
              <a:t> is a multi-kinase inhibitor with established efficacy as single agent in later line therapy for advanced HCC (</a:t>
            </a:r>
            <a:r>
              <a:rPr b="1" lang="en" sz="2000"/>
              <a:t>CELESTIAL</a:t>
            </a:r>
            <a:r>
              <a:rPr lang="en" sz="2000"/>
              <a:t>)</a:t>
            </a:r>
            <a:endParaRPr/>
          </a:p>
          <a:p>
            <a:pPr indent="-342900" lvl="0" marL="342900" rtl="0" algn="l">
              <a:spcBef>
                <a:spcPts val="400"/>
              </a:spcBef>
              <a:spcAft>
                <a:spcPts val="0"/>
              </a:spcAft>
              <a:buClr>
                <a:schemeClr val="dk1"/>
              </a:buClr>
              <a:buSzPts val="2000"/>
              <a:buFont typeface="Arial"/>
              <a:buChar char="•"/>
            </a:pPr>
            <a:r>
              <a:rPr b="1" lang="en" sz="2000"/>
              <a:t>Lenvatinib</a:t>
            </a:r>
            <a:r>
              <a:rPr lang="en" sz="2000"/>
              <a:t> non-inferior to sorafenib, approved globally as a first-line treatment for advanced HCC (</a:t>
            </a:r>
            <a:r>
              <a:rPr b="1" lang="en" sz="2000"/>
              <a:t>REFLECT</a:t>
            </a:r>
            <a:r>
              <a:rPr lang="en" sz="2000"/>
              <a:t>)</a:t>
            </a:r>
            <a:endParaRPr sz="2000"/>
          </a:p>
          <a:p>
            <a:pPr indent="-215900" lvl="0" marL="342900" rtl="0" algn="l">
              <a:spcBef>
                <a:spcPts val="400"/>
              </a:spcBef>
              <a:spcAft>
                <a:spcPts val="0"/>
              </a:spcAft>
              <a:buClr>
                <a:schemeClr val="dk1"/>
              </a:buClr>
              <a:buSzPts val="2000"/>
              <a:buFont typeface="Arial"/>
              <a:buNone/>
            </a:pPr>
            <a:r>
              <a:t/>
            </a:r>
            <a:endParaRPr sz="2000"/>
          </a:p>
          <a:p>
            <a:pPr indent="-342900" lvl="0" marL="342900" rtl="0" algn="l">
              <a:spcBef>
                <a:spcPts val="400"/>
              </a:spcBef>
              <a:spcAft>
                <a:spcPts val="0"/>
              </a:spcAft>
              <a:buClr>
                <a:schemeClr val="dk1"/>
              </a:buClr>
              <a:buSzPts val="2000"/>
              <a:buFont typeface="Arial"/>
              <a:buChar char="•"/>
            </a:pPr>
            <a:r>
              <a:rPr lang="en" sz="2000"/>
              <a:t>TKI + IO combination therapy show promise for frontline therapy, however to date have not demonstrated clinically significant OS benefit</a:t>
            </a:r>
            <a:endParaRPr/>
          </a:p>
          <a:p>
            <a:pPr indent="-285750" lvl="1" marL="742950" rtl="0" algn="l">
              <a:spcBef>
                <a:spcPts val="360"/>
              </a:spcBef>
              <a:spcAft>
                <a:spcPts val="0"/>
              </a:spcAft>
              <a:buClr>
                <a:schemeClr val="dk1"/>
              </a:buClr>
              <a:buSzPts val="1800"/>
              <a:buFont typeface="Arial"/>
              <a:buChar char="–"/>
            </a:pPr>
            <a:r>
              <a:rPr b="1" lang="en" sz="1800"/>
              <a:t>Cabozantinib/Atezolizumab (COSMIC-312)</a:t>
            </a:r>
            <a:r>
              <a:rPr lang="en" sz="1800"/>
              <a:t> met PFS endpoint but not OS</a:t>
            </a:r>
            <a:endParaRPr/>
          </a:p>
          <a:p>
            <a:pPr indent="-285750" lvl="1" marL="742950" rtl="0" algn="l">
              <a:spcBef>
                <a:spcPts val="360"/>
              </a:spcBef>
              <a:spcAft>
                <a:spcPts val="0"/>
              </a:spcAft>
              <a:buClr>
                <a:schemeClr val="dk1"/>
              </a:buClr>
              <a:buSzPts val="1800"/>
              <a:buFont typeface="Arial"/>
              <a:buChar char="–"/>
            </a:pPr>
            <a:r>
              <a:rPr b="1" lang="en" sz="1800"/>
              <a:t>Lenvatinib/Pembrolizumab (LEAP-002)</a:t>
            </a:r>
            <a:r>
              <a:rPr lang="en" sz="1800"/>
              <a:t> did not meet PFS or OS endpoints</a:t>
            </a:r>
            <a:endParaRPr/>
          </a:p>
          <a:p>
            <a:pPr indent="-158750" lvl="1" marL="742950" rtl="0" algn="l">
              <a:spcBef>
                <a:spcPts val="400"/>
              </a:spcBef>
              <a:spcAft>
                <a:spcPts val="0"/>
              </a:spcAft>
              <a:buClr>
                <a:schemeClr val="dk1"/>
              </a:buClr>
              <a:buSzPts val="2000"/>
              <a:buFont typeface="Arial"/>
              <a:buNone/>
            </a:pPr>
            <a:r>
              <a:t/>
            </a:r>
            <a:endParaRPr/>
          </a:p>
          <a:p>
            <a:pPr indent="-190500" lvl="0" marL="342900" rtl="0" algn="l">
              <a:spcBef>
                <a:spcPts val="480"/>
              </a:spcBef>
              <a:spcAft>
                <a:spcPts val="0"/>
              </a:spcAft>
              <a:buClr>
                <a:schemeClr val="dk1"/>
              </a:buClr>
              <a:buSzPts val="2400"/>
              <a:buFont typeface="Arial"/>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207"/>
          <p:cNvSpPr txBox="1"/>
          <p:nvPr/>
        </p:nvSpPr>
        <p:spPr>
          <a:xfrm>
            <a:off x="2057400" y="2451376"/>
            <a:ext cx="49911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000">
                <a:solidFill>
                  <a:schemeClr val="lt1"/>
                </a:solidFill>
                <a:latin typeface="Arial"/>
                <a:ea typeface="Arial"/>
                <a:cs typeface="Arial"/>
                <a:sym typeface="Arial"/>
              </a:rPr>
              <a:t>Thank You!</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208"/>
          <p:cNvSpPr/>
          <p:nvPr/>
        </p:nvSpPr>
        <p:spPr>
          <a:xfrm>
            <a:off x="0" y="2584444"/>
            <a:ext cx="9129900" cy="46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2400" u="none" cap="none" strike="noStrike">
                <a:solidFill>
                  <a:srgbClr val="FFC82C"/>
                </a:solidFill>
                <a:latin typeface="Arial"/>
                <a:ea typeface="Arial"/>
                <a:cs typeface="Arial"/>
                <a:sym typeface="Arial"/>
              </a:rPr>
              <a:t>Gastrointestinal Cancers</a:t>
            </a:r>
            <a:endParaRPr/>
          </a:p>
        </p:txBody>
      </p:sp>
      <p:sp>
        <p:nvSpPr>
          <p:cNvPr id="1076" name="Google Shape;1076;p208"/>
          <p:cNvSpPr/>
          <p:nvPr/>
        </p:nvSpPr>
        <p:spPr>
          <a:xfrm>
            <a:off x="14075" y="3071060"/>
            <a:ext cx="9129900" cy="338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600" u="none" cap="none" strike="noStrike">
                <a:solidFill>
                  <a:schemeClr val="lt1"/>
                </a:solidFill>
                <a:latin typeface="Arial"/>
                <a:ea typeface="Arial"/>
                <a:cs typeface="Arial"/>
                <a:sym typeface="Arial"/>
              </a:rPr>
              <a:t>October 2nd, 2024</a:t>
            </a:r>
            <a:endParaRPr/>
          </a:p>
        </p:txBody>
      </p:sp>
      <p:sp>
        <p:nvSpPr>
          <p:cNvPr id="1077" name="Google Shape;1077;p208"/>
          <p:cNvSpPr/>
          <p:nvPr/>
        </p:nvSpPr>
        <p:spPr>
          <a:xfrm>
            <a:off x="7910945" y="429095"/>
            <a:ext cx="533400" cy="255900"/>
          </a:xfrm>
          <a:prstGeom prst="rect">
            <a:avLst/>
          </a:prstGeom>
          <a:solidFill>
            <a:srgbClr val="FFC8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209"/>
          <p:cNvSpPr txBox="1"/>
          <p:nvPr>
            <p:ph idx="1" type="subTitle"/>
          </p:nvPr>
        </p:nvSpPr>
        <p:spPr>
          <a:xfrm>
            <a:off x="216132" y="2087082"/>
            <a:ext cx="8487300" cy="2202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600"/>
              <a:buFont typeface="Arial"/>
              <a:buNone/>
            </a:pPr>
            <a:r>
              <a:rPr b="1" lang="en" sz="1600">
                <a:solidFill>
                  <a:schemeClr val="dk1"/>
                </a:solidFill>
              </a:rPr>
              <a:t>Tanios Bekaii-Saab, MD </a:t>
            </a:r>
            <a:br>
              <a:rPr b="1" lang="en" sz="1400">
                <a:solidFill>
                  <a:schemeClr val="dk1"/>
                </a:solidFill>
              </a:rPr>
            </a:br>
            <a:r>
              <a:rPr b="0" lang="en" sz="1400">
                <a:solidFill>
                  <a:schemeClr val="dk1"/>
                </a:solidFill>
              </a:rPr>
              <a:t>David F. and Margaret T. Grohne Professor of Novel Therapeutics for Cancer Research I</a:t>
            </a:r>
            <a:br>
              <a:rPr b="0" lang="en" sz="1400">
                <a:solidFill>
                  <a:schemeClr val="dk1"/>
                </a:solidFill>
              </a:rPr>
            </a:br>
            <a:r>
              <a:rPr b="0" lang="en" sz="1400">
                <a:solidFill>
                  <a:schemeClr val="dk1"/>
                </a:solidFill>
              </a:rPr>
              <a:t>Chair and Consultant, Division of Hematology and Medical Oncology </a:t>
            </a:r>
            <a:br>
              <a:rPr b="0" lang="en" sz="1400">
                <a:solidFill>
                  <a:schemeClr val="dk1"/>
                </a:solidFill>
              </a:rPr>
            </a:br>
            <a:r>
              <a:rPr b="0" lang="en" sz="1400">
                <a:solidFill>
                  <a:schemeClr val="dk1"/>
                </a:solidFill>
              </a:rPr>
              <a:t>Professor, Mayo Clinic College of Medicine and Science</a:t>
            </a:r>
            <a:br>
              <a:rPr b="0" lang="en" sz="1400">
                <a:solidFill>
                  <a:schemeClr val="dk1"/>
                </a:solidFill>
              </a:rPr>
            </a:br>
            <a:r>
              <a:rPr b="0" lang="en" sz="1400">
                <a:solidFill>
                  <a:schemeClr val="dk1"/>
                </a:solidFill>
              </a:rPr>
              <a:t>Mayo Clinic in Arizona</a:t>
            </a:r>
            <a:endParaRPr sz="1400">
              <a:solidFill>
                <a:srgbClr val="002E51"/>
              </a:solidFill>
            </a:endParaRPr>
          </a:p>
        </p:txBody>
      </p:sp>
      <p:sp>
        <p:nvSpPr>
          <p:cNvPr id="1084" name="Google Shape;1084;p209"/>
          <p:cNvSpPr txBox="1"/>
          <p:nvPr>
            <p:ph type="title"/>
          </p:nvPr>
        </p:nvSpPr>
        <p:spPr>
          <a:xfrm>
            <a:off x="0" y="460386"/>
            <a:ext cx="9144000" cy="786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2400">
                <a:solidFill>
                  <a:srgbClr val="002E51"/>
                </a:solidFill>
              </a:rPr>
              <a:t>How Are You Treating Frontline Pancreatic Cancer in 2024?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sp>
        <p:nvSpPr>
          <p:cNvPr id="812" name="Google Shape;812;p174"/>
          <p:cNvSpPr txBox="1"/>
          <p:nvPr>
            <p:ph type="title"/>
          </p:nvPr>
        </p:nvSpPr>
        <p:spPr>
          <a:xfrm>
            <a:off x="0" y="127347"/>
            <a:ext cx="9144000" cy="806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003767"/>
                </a:solidFill>
              </a:rPr>
              <a:t>Thank You to Our Supporters:</a:t>
            </a:r>
            <a:endParaRPr b="1"/>
          </a:p>
        </p:txBody>
      </p:sp>
      <p:pic>
        <p:nvPicPr>
          <p:cNvPr descr="A black and orange logo&#10;&#10;Description automatically generated" id="813" name="Google Shape;813;p174"/>
          <p:cNvPicPr preferRelativeResize="0"/>
          <p:nvPr/>
        </p:nvPicPr>
        <p:blipFill rotWithShape="1">
          <a:blip r:embed="rId3">
            <a:alphaModFix/>
          </a:blip>
          <a:srcRect b="0" l="0" r="0" t="0"/>
          <a:stretch/>
        </p:blipFill>
        <p:spPr>
          <a:xfrm>
            <a:off x="2368982" y="1126196"/>
            <a:ext cx="4401971" cy="1136281"/>
          </a:xfrm>
          <a:prstGeom prst="rect">
            <a:avLst/>
          </a:prstGeom>
          <a:noFill/>
          <a:ln>
            <a:noFill/>
          </a:ln>
        </p:spPr>
      </p:pic>
      <p:pic>
        <p:nvPicPr>
          <p:cNvPr descr="A blue and black logo&#10;&#10;Description automatically generated" id="814" name="Google Shape;814;p174"/>
          <p:cNvPicPr preferRelativeResize="0"/>
          <p:nvPr/>
        </p:nvPicPr>
        <p:blipFill rotWithShape="1">
          <a:blip r:embed="rId4">
            <a:alphaModFix/>
          </a:blip>
          <a:srcRect b="0" l="0" r="0" t="0"/>
          <a:stretch/>
        </p:blipFill>
        <p:spPr>
          <a:xfrm>
            <a:off x="1945842" y="2511398"/>
            <a:ext cx="4824718" cy="139464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210"/>
          <p:cNvSpPr txBox="1"/>
          <p:nvPr>
            <p:ph idx="1" type="body"/>
          </p:nvPr>
        </p:nvSpPr>
        <p:spPr>
          <a:xfrm>
            <a:off x="731045" y="1139525"/>
            <a:ext cx="4608300" cy="24345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600"/>
              <a:buFont typeface="Arial"/>
              <a:buChar char="•"/>
            </a:pPr>
            <a:r>
              <a:rPr lang="en" sz="1600"/>
              <a:t>Estimated 57,600 new cases and 47,050 deaths in the US in 2020</a:t>
            </a:r>
            <a:endParaRPr/>
          </a:p>
          <a:p>
            <a:pPr indent="-285750" lvl="1" marL="742950" rtl="0" algn="l">
              <a:spcBef>
                <a:spcPts val="280"/>
              </a:spcBef>
              <a:spcAft>
                <a:spcPts val="0"/>
              </a:spcAft>
              <a:buClr>
                <a:schemeClr val="dk1"/>
              </a:buClr>
              <a:buSzPts val="1400"/>
              <a:buFont typeface="Arial"/>
              <a:buChar char="–"/>
            </a:pPr>
            <a:r>
              <a:rPr lang="en" sz="1400"/>
              <a:t>Incidence and mortality rate are increasing</a:t>
            </a:r>
            <a:endParaRPr/>
          </a:p>
          <a:p>
            <a:pPr indent="-342900" lvl="0" marL="342900" rtl="0" algn="l">
              <a:spcBef>
                <a:spcPts val="320"/>
              </a:spcBef>
              <a:spcAft>
                <a:spcPts val="0"/>
              </a:spcAft>
              <a:buClr>
                <a:schemeClr val="dk1"/>
              </a:buClr>
              <a:buSzPts val="1600"/>
              <a:buFont typeface="Arial"/>
              <a:buChar char="•"/>
            </a:pPr>
            <a:r>
              <a:rPr lang="en" sz="1600"/>
              <a:t>Overall 5-year relative survival: 10%</a:t>
            </a:r>
            <a:endParaRPr/>
          </a:p>
          <a:p>
            <a:pPr indent="-342900" lvl="0" marL="342900" rtl="0" algn="l">
              <a:spcBef>
                <a:spcPts val="320"/>
              </a:spcBef>
              <a:spcAft>
                <a:spcPts val="0"/>
              </a:spcAft>
              <a:buClr>
                <a:schemeClr val="dk1"/>
              </a:buClr>
              <a:buSzPts val="1600"/>
              <a:buFont typeface="Arial"/>
              <a:buChar char="•"/>
            </a:pPr>
            <a:r>
              <a:rPr lang="en" sz="1600"/>
              <a:t>PDAC accounts for </a:t>
            </a:r>
            <a:r>
              <a:rPr b="1" lang="en" sz="1600"/>
              <a:t>3.2% </a:t>
            </a:r>
            <a:r>
              <a:rPr lang="en" sz="1600"/>
              <a:t>of new cancer cases, but causes </a:t>
            </a:r>
            <a:r>
              <a:rPr b="1" lang="en" sz="1600"/>
              <a:t>8% </a:t>
            </a:r>
            <a:r>
              <a:rPr lang="en" sz="1600"/>
              <a:t>of all cancer deaths</a:t>
            </a:r>
            <a:endParaRPr/>
          </a:p>
          <a:p>
            <a:pPr indent="-342900" lvl="0" marL="342900" rtl="0" algn="l">
              <a:spcBef>
                <a:spcPts val="320"/>
              </a:spcBef>
              <a:spcAft>
                <a:spcPts val="0"/>
              </a:spcAft>
              <a:buClr>
                <a:schemeClr val="dk1"/>
              </a:buClr>
              <a:buSzPts val="1600"/>
              <a:buFont typeface="Arial"/>
              <a:buChar char="•"/>
            </a:pPr>
            <a:r>
              <a:rPr lang="en" sz="1600"/>
              <a:t>3rd leading cause of US cancer deaths </a:t>
            </a:r>
            <a:endParaRPr/>
          </a:p>
          <a:p>
            <a:pPr indent="-285750" lvl="1" marL="742950" rtl="0" algn="l">
              <a:spcBef>
                <a:spcPts val="280"/>
              </a:spcBef>
              <a:spcAft>
                <a:spcPts val="0"/>
              </a:spcAft>
              <a:buClr>
                <a:schemeClr val="dk1"/>
              </a:buClr>
              <a:buSzPts val="1400"/>
              <a:buFont typeface="Arial"/>
              <a:buChar char="–"/>
            </a:pPr>
            <a:r>
              <a:rPr lang="en" sz="1400"/>
              <a:t>By 2030, pancreatic cancer is expected to become the 2nd leading cause of US cancer-related deaths</a:t>
            </a:r>
            <a:endParaRPr sz="1400"/>
          </a:p>
        </p:txBody>
      </p:sp>
      <p:sp>
        <p:nvSpPr>
          <p:cNvPr id="1091" name="Google Shape;1091;p210"/>
          <p:cNvSpPr txBox="1"/>
          <p:nvPr>
            <p:ph idx="11" type="ftr"/>
          </p:nvPr>
        </p:nvSpPr>
        <p:spPr>
          <a:xfrm>
            <a:off x="2234619" y="6134786"/>
            <a:ext cx="8735400" cy="365400"/>
          </a:xfrm>
          <a:prstGeom prst="rect">
            <a:avLst/>
          </a:prstGeom>
          <a:noFill/>
          <a:ln>
            <a:noFill/>
          </a:ln>
        </p:spPr>
        <p:txBody>
          <a:bodyPr anchorCtr="0" anchor="t" bIns="0" lIns="0" spcFirstLastPara="1" rIns="0" wrap="square" tIns="45700">
            <a:noAutofit/>
          </a:bodyPr>
          <a:lstStyle/>
          <a:p>
            <a:pPr indent="0" lvl="0" marL="0" marR="0" rtl="0" algn="l">
              <a:lnSpc>
                <a:spcPct val="90000"/>
              </a:lnSpc>
              <a:spcBef>
                <a:spcPts val="0"/>
              </a:spcBef>
              <a:spcAft>
                <a:spcPts val="0"/>
              </a:spcAft>
              <a:buNone/>
            </a:pPr>
            <a:r>
              <a:t/>
            </a:r>
            <a:endParaRPr sz="750">
              <a:solidFill>
                <a:srgbClr val="7F7F7F"/>
              </a:solidFill>
              <a:latin typeface="Arial"/>
              <a:ea typeface="Arial"/>
              <a:cs typeface="Arial"/>
              <a:sym typeface="Arial"/>
            </a:endParaRPr>
          </a:p>
        </p:txBody>
      </p:sp>
      <p:sp>
        <p:nvSpPr>
          <p:cNvPr id="1092" name="Google Shape;1092;p210"/>
          <p:cNvSpPr txBox="1"/>
          <p:nvPr/>
        </p:nvSpPr>
        <p:spPr>
          <a:xfrm>
            <a:off x="6662249" y="2149019"/>
            <a:ext cx="3513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900">
                <a:solidFill>
                  <a:schemeClr val="lt1"/>
                </a:solidFill>
                <a:latin typeface="Arial"/>
                <a:ea typeface="Arial"/>
                <a:cs typeface="Arial"/>
                <a:sym typeface="Arial"/>
              </a:rPr>
              <a:t>7%</a:t>
            </a:r>
            <a:endParaRPr/>
          </a:p>
        </p:txBody>
      </p:sp>
      <p:sp>
        <p:nvSpPr>
          <p:cNvPr id="1093" name="Google Shape;1093;p210"/>
          <p:cNvSpPr txBox="1"/>
          <p:nvPr/>
        </p:nvSpPr>
        <p:spPr>
          <a:xfrm>
            <a:off x="7090791" y="2211042"/>
            <a:ext cx="4155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900">
                <a:solidFill>
                  <a:schemeClr val="lt1"/>
                </a:solidFill>
                <a:latin typeface="Arial"/>
                <a:ea typeface="Arial"/>
                <a:cs typeface="Arial"/>
                <a:sym typeface="Arial"/>
              </a:rPr>
              <a:t>11%</a:t>
            </a:r>
            <a:endParaRPr/>
          </a:p>
        </p:txBody>
      </p:sp>
      <p:sp>
        <p:nvSpPr>
          <p:cNvPr id="1094" name="Google Shape;1094;p210"/>
          <p:cNvSpPr txBox="1"/>
          <p:nvPr>
            <p:ph type="title"/>
          </p:nvPr>
        </p:nvSpPr>
        <p:spPr>
          <a:xfrm>
            <a:off x="731044" y="404441"/>
            <a:ext cx="8178600" cy="44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2099">
                <a:solidFill>
                  <a:schemeClr val="dk1"/>
                </a:solidFill>
              </a:rPr>
              <a:t>Pancreatic Cancer: Lowest Survival Rates of Any Major Cancer</a:t>
            </a:r>
            <a:endParaRPr/>
          </a:p>
        </p:txBody>
      </p:sp>
      <p:pic>
        <p:nvPicPr>
          <p:cNvPr descr="Chart&#10;&#10;Description automatically generated" id="1095" name="Google Shape;1095;p210"/>
          <p:cNvPicPr preferRelativeResize="0"/>
          <p:nvPr/>
        </p:nvPicPr>
        <p:blipFill rotWithShape="1">
          <a:blip r:embed="rId3">
            <a:alphaModFix/>
          </a:blip>
          <a:srcRect b="0" l="0" r="0" t="0"/>
          <a:stretch/>
        </p:blipFill>
        <p:spPr>
          <a:xfrm>
            <a:off x="5339311" y="1413686"/>
            <a:ext cx="3724990" cy="1557442"/>
          </a:xfrm>
          <a:prstGeom prst="rect">
            <a:avLst/>
          </a:prstGeom>
          <a:noFill/>
          <a:ln cap="flat" cmpd="sng" w="9525">
            <a:solidFill>
              <a:schemeClr val="dk1"/>
            </a:solidFill>
            <a:prstDash val="solid"/>
            <a:round/>
            <a:headEnd len="sm" w="sm" type="none"/>
            <a:tailEnd len="sm" w="sm" type="none"/>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211"/>
          <p:cNvSpPr/>
          <p:nvPr/>
        </p:nvSpPr>
        <p:spPr>
          <a:xfrm>
            <a:off x="324563" y="2571757"/>
            <a:ext cx="8369400" cy="881100"/>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01" name="Google Shape;1101;p211"/>
          <p:cNvSpPr txBox="1"/>
          <p:nvPr/>
        </p:nvSpPr>
        <p:spPr>
          <a:xfrm>
            <a:off x="515407" y="2851639"/>
            <a:ext cx="7981500" cy="323100"/>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200">
                <a:solidFill>
                  <a:schemeClr val="dk1"/>
                </a:solidFill>
                <a:latin typeface="Arial"/>
                <a:ea typeface="Arial"/>
                <a:cs typeface="Arial"/>
                <a:sym typeface="Arial"/>
              </a:rPr>
              <a:t>      </a:t>
            </a:r>
            <a:r>
              <a:rPr b="1" lang="en" sz="1499">
                <a:solidFill>
                  <a:schemeClr val="lt1"/>
                </a:solidFill>
                <a:latin typeface="Arial"/>
                <a:ea typeface="Arial"/>
                <a:cs typeface="Arial"/>
                <a:sym typeface="Arial"/>
              </a:rPr>
              <a:t>1997                2007                    2011              2013       2015     2017    2018  2019  2020</a:t>
            </a:r>
            <a:endParaRPr b="1" sz="1499">
              <a:solidFill>
                <a:schemeClr val="lt1"/>
              </a:solidFill>
              <a:latin typeface="Arial"/>
              <a:ea typeface="Arial"/>
              <a:cs typeface="Arial"/>
              <a:sym typeface="Arial"/>
            </a:endParaRPr>
          </a:p>
        </p:txBody>
      </p:sp>
      <p:sp>
        <p:nvSpPr>
          <p:cNvPr id="1102" name="Google Shape;1102;p211"/>
          <p:cNvSpPr/>
          <p:nvPr/>
        </p:nvSpPr>
        <p:spPr>
          <a:xfrm>
            <a:off x="5173727" y="1849884"/>
            <a:ext cx="93600" cy="893400"/>
          </a:xfrm>
          <a:prstGeom prst="down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03" name="Google Shape;1103;p211"/>
          <p:cNvSpPr txBox="1"/>
          <p:nvPr/>
        </p:nvSpPr>
        <p:spPr>
          <a:xfrm>
            <a:off x="4572000" y="1210667"/>
            <a:ext cx="1571100" cy="522900"/>
          </a:xfrm>
          <a:prstGeom prst="rect">
            <a:avLst/>
          </a:prstGeom>
          <a:solidFill>
            <a:schemeClr val="lt1"/>
          </a:solidFill>
          <a:ln cap="flat" cmpd="sng" w="57150">
            <a:solidFill>
              <a:srgbClr val="2986E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   nab-Paclitaxel        + Gemcitabine</a:t>
            </a:r>
            <a:endParaRPr b="1" baseline="30000" sz="1399">
              <a:solidFill>
                <a:schemeClr val="dk1"/>
              </a:solidFill>
              <a:latin typeface="Arial"/>
              <a:ea typeface="Arial"/>
              <a:cs typeface="Arial"/>
              <a:sym typeface="Arial"/>
            </a:endParaRPr>
          </a:p>
        </p:txBody>
      </p:sp>
      <p:sp>
        <p:nvSpPr>
          <p:cNvPr id="1104" name="Google Shape;1104;p211"/>
          <p:cNvSpPr txBox="1"/>
          <p:nvPr/>
        </p:nvSpPr>
        <p:spPr>
          <a:xfrm>
            <a:off x="3762712" y="1870317"/>
            <a:ext cx="1333200" cy="307800"/>
          </a:xfrm>
          <a:prstGeom prst="rect">
            <a:avLst/>
          </a:prstGeom>
          <a:solidFill>
            <a:schemeClr val="lt1"/>
          </a:solidFill>
          <a:ln cap="flat" cmpd="sng" w="57150">
            <a:solidFill>
              <a:srgbClr val="2986E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FOLFIRINOX</a:t>
            </a:r>
            <a:endParaRPr b="1" baseline="30000" sz="1399">
              <a:solidFill>
                <a:schemeClr val="dk1"/>
              </a:solidFill>
              <a:latin typeface="Arial"/>
              <a:ea typeface="Arial"/>
              <a:cs typeface="Arial"/>
              <a:sym typeface="Arial"/>
            </a:endParaRPr>
          </a:p>
        </p:txBody>
      </p:sp>
      <p:sp>
        <p:nvSpPr>
          <p:cNvPr id="1105" name="Google Shape;1105;p211"/>
          <p:cNvSpPr/>
          <p:nvPr/>
        </p:nvSpPr>
        <p:spPr>
          <a:xfrm>
            <a:off x="3923566" y="2334045"/>
            <a:ext cx="87600" cy="397500"/>
          </a:xfrm>
          <a:prstGeom prst="down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06" name="Google Shape;1106;p211"/>
          <p:cNvSpPr/>
          <p:nvPr/>
        </p:nvSpPr>
        <p:spPr>
          <a:xfrm>
            <a:off x="2550186" y="2228041"/>
            <a:ext cx="93600" cy="499500"/>
          </a:xfrm>
          <a:prstGeom prst="down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07" name="Google Shape;1107;p211"/>
          <p:cNvSpPr txBox="1"/>
          <p:nvPr/>
        </p:nvSpPr>
        <p:spPr>
          <a:xfrm>
            <a:off x="2298609" y="1645563"/>
            <a:ext cx="1372500" cy="522900"/>
          </a:xfrm>
          <a:prstGeom prst="rect">
            <a:avLst/>
          </a:prstGeom>
          <a:solidFill>
            <a:schemeClr val="lt1"/>
          </a:solid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Gemcitabine + Erlotinib</a:t>
            </a:r>
            <a:endParaRPr b="1" baseline="30000" sz="1399">
              <a:solidFill>
                <a:schemeClr val="dk1"/>
              </a:solidFill>
              <a:latin typeface="Arial"/>
              <a:ea typeface="Arial"/>
              <a:cs typeface="Arial"/>
              <a:sym typeface="Arial"/>
            </a:endParaRPr>
          </a:p>
        </p:txBody>
      </p:sp>
      <p:sp>
        <p:nvSpPr>
          <p:cNvPr id="1108" name="Google Shape;1108;p211"/>
          <p:cNvSpPr/>
          <p:nvPr/>
        </p:nvSpPr>
        <p:spPr>
          <a:xfrm>
            <a:off x="1430063" y="1834264"/>
            <a:ext cx="93600" cy="893400"/>
          </a:xfrm>
          <a:prstGeom prst="down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09" name="Google Shape;1109;p211"/>
          <p:cNvSpPr txBox="1"/>
          <p:nvPr/>
        </p:nvSpPr>
        <p:spPr>
          <a:xfrm>
            <a:off x="853299" y="1460331"/>
            <a:ext cx="1345800" cy="307800"/>
          </a:xfrm>
          <a:prstGeom prst="rect">
            <a:avLst/>
          </a:prstGeom>
          <a:solidFill>
            <a:schemeClr val="lt1"/>
          </a:solidFill>
          <a:ln cap="flat" cmpd="sng" w="57150">
            <a:solidFill>
              <a:srgbClr val="2986E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Gemcitabine</a:t>
            </a:r>
            <a:endParaRPr b="1" baseline="30000" sz="1399">
              <a:solidFill>
                <a:schemeClr val="dk1"/>
              </a:solidFill>
              <a:latin typeface="Arial"/>
              <a:ea typeface="Arial"/>
              <a:cs typeface="Arial"/>
              <a:sym typeface="Arial"/>
            </a:endParaRPr>
          </a:p>
        </p:txBody>
      </p:sp>
      <p:sp>
        <p:nvSpPr>
          <p:cNvPr id="1110" name="Google Shape;1110;p211"/>
          <p:cNvSpPr/>
          <p:nvPr/>
        </p:nvSpPr>
        <p:spPr>
          <a:xfrm>
            <a:off x="3206452" y="3291883"/>
            <a:ext cx="108000" cy="456900"/>
          </a:xfrm>
          <a:prstGeom prst="up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11" name="Google Shape;1111;p211"/>
          <p:cNvSpPr txBox="1"/>
          <p:nvPr/>
        </p:nvSpPr>
        <p:spPr>
          <a:xfrm>
            <a:off x="2751056" y="3838985"/>
            <a:ext cx="1371300" cy="307800"/>
          </a:xfrm>
          <a:prstGeom prst="rect">
            <a:avLst/>
          </a:prstGeom>
          <a:solidFill>
            <a:schemeClr val="lt1"/>
          </a:solidFill>
          <a:ln cap="flat" cmpd="sng" w="57150">
            <a:solidFill>
              <a:srgbClr val="2986E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S1</a:t>
            </a:r>
            <a:r>
              <a:rPr b="1" baseline="30000" lang="en" sz="1399">
                <a:solidFill>
                  <a:schemeClr val="dk1"/>
                </a:solidFill>
                <a:latin typeface="Arial"/>
                <a:ea typeface="Arial"/>
                <a:cs typeface="Arial"/>
                <a:sym typeface="Arial"/>
              </a:rPr>
              <a:t> </a:t>
            </a:r>
            <a:r>
              <a:rPr b="1" lang="en" sz="1399">
                <a:solidFill>
                  <a:schemeClr val="dk1"/>
                </a:solidFill>
                <a:latin typeface="Arial"/>
                <a:ea typeface="Arial"/>
                <a:cs typeface="Arial"/>
                <a:sym typeface="Arial"/>
              </a:rPr>
              <a:t>(Japan)</a:t>
            </a:r>
            <a:endParaRPr b="1" sz="1399">
              <a:solidFill>
                <a:schemeClr val="dk1"/>
              </a:solidFill>
              <a:latin typeface="Arial"/>
              <a:ea typeface="Arial"/>
              <a:cs typeface="Arial"/>
              <a:sym typeface="Arial"/>
            </a:endParaRPr>
          </a:p>
        </p:txBody>
      </p:sp>
      <p:sp>
        <p:nvSpPr>
          <p:cNvPr id="1112" name="Google Shape;1112;p211"/>
          <p:cNvSpPr txBox="1"/>
          <p:nvPr/>
        </p:nvSpPr>
        <p:spPr>
          <a:xfrm>
            <a:off x="5532642" y="1891427"/>
            <a:ext cx="1613700" cy="307800"/>
          </a:xfrm>
          <a:prstGeom prst="rect">
            <a:avLst/>
          </a:prstGeom>
          <a:solidFill>
            <a:schemeClr val="lt1"/>
          </a:solidFill>
          <a:ln cap="flat" cmpd="sng" w="57150">
            <a:solidFill>
              <a:srgbClr val="2986E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Nal-IRI + 5FU/LV</a:t>
            </a:r>
            <a:endParaRPr b="1" baseline="30000" sz="1399">
              <a:solidFill>
                <a:schemeClr val="dk1"/>
              </a:solidFill>
              <a:latin typeface="Arial"/>
              <a:ea typeface="Arial"/>
              <a:cs typeface="Arial"/>
              <a:sym typeface="Arial"/>
            </a:endParaRPr>
          </a:p>
        </p:txBody>
      </p:sp>
      <p:sp>
        <p:nvSpPr>
          <p:cNvPr id="1113" name="Google Shape;1113;p211"/>
          <p:cNvSpPr/>
          <p:nvPr/>
        </p:nvSpPr>
        <p:spPr>
          <a:xfrm>
            <a:off x="855718" y="2244293"/>
            <a:ext cx="93600" cy="483600"/>
          </a:xfrm>
          <a:prstGeom prst="down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14" name="Google Shape;1114;p211"/>
          <p:cNvSpPr txBox="1"/>
          <p:nvPr/>
        </p:nvSpPr>
        <p:spPr>
          <a:xfrm>
            <a:off x="324563" y="1891427"/>
            <a:ext cx="964200" cy="307800"/>
          </a:xfrm>
          <a:prstGeom prst="rect">
            <a:avLst/>
          </a:prstGeom>
          <a:solidFill>
            <a:schemeClr val="lt1"/>
          </a:solidFill>
          <a:ln cap="flat" cmpd="sng" w="57150">
            <a:solidFill>
              <a:srgbClr val="2986E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5-FU/LV</a:t>
            </a:r>
            <a:endParaRPr b="1" baseline="30000" sz="1399">
              <a:solidFill>
                <a:schemeClr val="dk1"/>
              </a:solidFill>
              <a:latin typeface="Arial"/>
              <a:ea typeface="Arial"/>
              <a:cs typeface="Arial"/>
              <a:sym typeface="Arial"/>
            </a:endParaRPr>
          </a:p>
        </p:txBody>
      </p:sp>
      <p:sp>
        <p:nvSpPr>
          <p:cNvPr id="1115" name="Google Shape;1115;p211"/>
          <p:cNvSpPr/>
          <p:nvPr/>
        </p:nvSpPr>
        <p:spPr>
          <a:xfrm>
            <a:off x="5736914" y="2299440"/>
            <a:ext cx="93600" cy="435900"/>
          </a:xfrm>
          <a:prstGeom prst="down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16" name="Google Shape;1116;p211"/>
          <p:cNvSpPr/>
          <p:nvPr/>
        </p:nvSpPr>
        <p:spPr>
          <a:xfrm>
            <a:off x="6468329" y="3275322"/>
            <a:ext cx="108000" cy="456900"/>
          </a:xfrm>
          <a:prstGeom prst="up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17" name="Google Shape;1117;p211"/>
          <p:cNvSpPr txBox="1"/>
          <p:nvPr/>
        </p:nvSpPr>
        <p:spPr>
          <a:xfrm>
            <a:off x="4392874" y="3873569"/>
            <a:ext cx="2400900" cy="738300"/>
          </a:xfrm>
          <a:prstGeom prst="rect">
            <a:avLst/>
          </a:prstGeom>
          <a:solidFill>
            <a:schemeClr val="lt1"/>
          </a:solid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 Pembrolizumab</a:t>
            </a:r>
            <a:r>
              <a:rPr b="1" baseline="30000" lang="en" sz="1399">
                <a:solidFill>
                  <a:schemeClr val="dk1"/>
                </a:solidFill>
                <a:latin typeface="Arial"/>
                <a:ea typeface="Arial"/>
                <a:cs typeface="Arial"/>
                <a:sym typeface="Arial"/>
              </a:rPr>
              <a:t> </a:t>
            </a:r>
            <a:r>
              <a:rPr b="1" lang="en" sz="1399">
                <a:solidFill>
                  <a:schemeClr val="dk1"/>
                </a:solidFill>
                <a:latin typeface="Arial"/>
                <a:ea typeface="Arial"/>
                <a:cs typeface="Arial"/>
                <a:sym typeface="Arial"/>
              </a:rPr>
              <a:t>MSI-H/dMMR; TMB &gt;10 (2020)</a:t>
            </a:r>
            <a:endParaRPr b="1" sz="1399">
              <a:solidFill>
                <a:schemeClr val="dk1"/>
              </a:solidFill>
              <a:latin typeface="Arial"/>
              <a:ea typeface="Arial"/>
              <a:cs typeface="Arial"/>
              <a:sym typeface="Arial"/>
            </a:endParaRPr>
          </a:p>
        </p:txBody>
      </p:sp>
      <p:sp>
        <p:nvSpPr>
          <p:cNvPr id="1118" name="Google Shape;1118;p211"/>
          <p:cNvSpPr txBox="1"/>
          <p:nvPr>
            <p:ph type="title"/>
          </p:nvPr>
        </p:nvSpPr>
        <p:spPr>
          <a:xfrm>
            <a:off x="324564" y="229622"/>
            <a:ext cx="7499100" cy="6900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
              <a:t>Therapeutic Landscape for PDAC</a:t>
            </a:r>
            <a:br>
              <a:rPr lang="en"/>
            </a:br>
            <a:r>
              <a:rPr lang="en" sz="1800"/>
              <a:t>(adapted with thanks from Dr. O’Reilly)</a:t>
            </a:r>
            <a:endParaRPr b="0"/>
          </a:p>
        </p:txBody>
      </p:sp>
      <p:sp>
        <p:nvSpPr>
          <p:cNvPr id="1119" name="Google Shape;1119;p211"/>
          <p:cNvSpPr/>
          <p:nvPr/>
        </p:nvSpPr>
        <p:spPr>
          <a:xfrm>
            <a:off x="7590418" y="2275316"/>
            <a:ext cx="93600" cy="435900"/>
          </a:xfrm>
          <a:prstGeom prst="down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20" name="Google Shape;1120;p211"/>
          <p:cNvSpPr txBox="1"/>
          <p:nvPr/>
        </p:nvSpPr>
        <p:spPr>
          <a:xfrm>
            <a:off x="7294475" y="1710308"/>
            <a:ext cx="1399500" cy="522900"/>
          </a:xfrm>
          <a:prstGeom prst="rect">
            <a:avLst/>
          </a:prstGeom>
          <a:solidFill>
            <a:schemeClr val="lt1"/>
          </a:solid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Olaparib</a:t>
            </a:r>
            <a:endParaRPr baseline="30000" sz="1399">
              <a:solidFill>
                <a:schemeClr val="dk1"/>
              </a:solidFill>
              <a:latin typeface="Arial"/>
              <a:ea typeface="Arial"/>
              <a:cs typeface="Arial"/>
              <a:sym typeface="Arial"/>
            </a:endParaRPr>
          </a:p>
          <a:p>
            <a:pPr indent="0" lvl="0" marL="0" marR="0" rtl="0" algn="ctr">
              <a:spcBef>
                <a:spcPts val="0"/>
              </a:spcBef>
              <a:spcAft>
                <a:spcPts val="0"/>
              </a:spcAft>
              <a:buNone/>
            </a:pPr>
            <a:r>
              <a:rPr b="1" lang="en" sz="1399">
                <a:solidFill>
                  <a:schemeClr val="dk1"/>
                </a:solidFill>
                <a:latin typeface="Arial"/>
                <a:ea typeface="Arial"/>
                <a:cs typeface="Arial"/>
                <a:sym typeface="Arial"/>
              </a:rPr>
              <a:t>g</a:t>
            </a:r>
            <a:r>
              <a:rPr b="1" i="1" lang="en" sz="1399">
                <a:solidFill>
                  <a:schemeClr val="dk1"/>
                </a:solidFill>
                <a:latin typeface="Arial"/>
                <a:ea typeface="Arial"/>
                <a:cs typeface="Arial"/>
                <a:sym typeface="Arial"/>
              </a:rPr>
              <a:t>BRCA1/2</a:t>
            </a:r>
            <a:endParaRPr b="1" i="1" sz="1399">
              <a:solidFill>
                <a:schemeClr val="dk1"/>
              </a:solidFill>
              <a:latin typeface="Arial"/>
              <a:ea typeface="Arial"/>
              <a:cs typeface="Arial"/>
              <a:sym typeface="Arial"/>
            </a:endParaRPr>
          </a:p>
        </p:txBody>
      </p:sp>
      <p:sp>
        <p:nvSpPr>
          <p:cNvPr id="1121" name="Google Shape;1121;p211"/>
          <p:cNvSpPr/>
          <p:nvPr/>
        </p:nvSpPr>
        <p:spPr>
          <a:xfrm>
            <a:off x="7212593" y="3267758"/>
            <a:ext cx="108000" cy="456900"/>
          </a:xfrm>
          <a:prstGeom prst="upArrow">
            <a:avLst>
              <a:gd fmla="val 50000" name="adj1"/>
              <a:gd fmla="val 50000" name="adj2"/>
            </a:avLst>
          </a:prstGeom>
          <a:solidFill>
            <a:srgbClr val="69ED1F"/>
          </a:solidFill>
          <a:ln cap="flat" cmpd="sng" w="25400">
            <a:solidFill>
              <a:srgbClr val="69ED1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
        <p:nvSpPr>
          <p:cNvPr id="1122" name="Google Shape;1122;p211"/>
          <p:cNvSpPr txBox="1"/>
          <p:nvPr/>
        </p:nvSpPr>
        <p:spPr>
          <a:xfrm>
            <a:off x="7092420" y="3870111"/>
            <a:ext cx="1404600" cy="738300"/>
          </a:xfrm>
          <a:prstGeom prst="rect">
            <a:avLst/>
          </a:prstGeom>
          <a:solidFill>
            <a:schemeClr val="lt1"/>
          </a:solid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399">
                <a:solidFill>
                  <a:schemeClr val="dk1"/>
                </a:solidFill>
                <a:latin typeface="Arial"/>
                <a:ea typeface="Arial"/>
                <a:cs typeface="Arial"/>
                <a:sym typeface="Arial"/>
              </a:rPr>
              <a:t>Larotrectenib</a:t>
            </a:r>
            <a:endParaRPr b="1" baseline="30000" sz="1399">
              <a:solidFill>
                <a:schemeClr val="dk1"/>
              </a:solidFill>
              <a:latin typeface="Arial"/>
              <a:ea typeface="Arial"/>
              <a:cs typeface="Arial"/>
              <a:sym typeface="Arial"/>
            </a:endParaRPr>
          </a:p>
          <a:p>
            <a:pPr indent="0" lvl="0" marL="0" marR="0" rtl="0" algn="ctr">
              <a:spcBef>
                <a:spcPts val="0"/>
              </a:spcBef>
              <a:spcAft>
                <a:spcPts val="0"/>
              </a:spcAft>
              <a:buNone/>
            </a:pPr>
            <a:r>
              <a:rPr b="1" lang="en" sz="1399">
                <a:solidFill>
                  <a:schemeClr val="dk1"/>
                </a:solidFill>
                <a:latin typeface="Arial"/>
                <a:ea typeface="Arial"/>
                <a:cs typeface="Arial"/>
                <a:sym typeface="Arial"/>
              </a:rPr>
              <a:t>Entrectinib</a:t>
            </a:r>
            <a:endParaRPr b="1" sz="1399">
              <a:solidFill>
                <a:schemeClr val="dk1"/>
              </a:solidFill>
              <a:latin typeface="Arial"/>
              <a:ea typeface="Arial"/>
              <a:cs typeface="Arial"/>
              <a:sym typeface="Arial"/>
            </a:endParaRPr>
          </a:p>
          <a:p>
            <a:pPr indent="0" lvl="0" marL="0" marR="0" rtl="0" algn="ctr">
              <a:spcBef>
                <a:spcPts val="0"/>
              </a:spcBef>
              <a:spcAft>
                <a:spcPts val="0"/>
              </a:spcAft>
              <a:buNone/>
            </a:pPr>
            <a:r>
              <a:rPr b="1" i="1" lang="en" sz="1399">
                <a:solidFill>
                  <a:schemeClr val="dk1"/>
                </a:solidFill>
                <a:latin typeface="Arial"/>
                <a:ea typeface="Arial"/>
                <a:cs typeface="Arial"/>
                <a:sym typeface="Arial"/>
              </a:rPr>
              <a:t>NTRK</a:t>
            </a:r>
            <a:r>
              <a:rPr b="1" lang="en" sz="1399">
                <a:solidFill>
                  <a:schemeClr val="dk1"/>
                </a:solidFill>
                <a:latin typeface="Arial"/>
                <a:ea typeface="Arial"/>
                <a:cs typeface="Arial"/>
                <a:sym typeface="Arial"/>
              </a:rPr>
              <a:t> fusions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graphicFrame>
        <p:nvGraphicFramePr>
          <p:cNvPr id="1127" name="Google Shape;1127;p212"/>
          <p:cNvGraphicFramePr/>
          <p:nvPr/>
        </p:nvGraphicFramePr>
        <p:xfrm>
          <a:off x="529296" y="350027"/>
          <a:ext cx="3000000" cy="3000000"/>
        </p:xfrm>
        <a:graphic>
          <a:graphicData uri="http://schemas.openxmlformats.org/drawingml/2006/table">
            <a:tbl>
              <a:tblPr bandRow="1" firstRow="1">
                <a:noFill/>
                <a:tableStyleId>{D1270CE7-8E50-4EA7-A10A-801CB5046A01}</a:tableStyleId>
              </a:tblPr>
              <a:tblGrid>
                <a:gridCol w="2195525"/>
                <a:gridCol w="2853500"/>
                <a:gridCol w="2853500"/>
              </a:tblGrid>
              <a:tr h="452025">
                <a:tc>
                  <a:txBody>
                    <a:bodyPr/>
                    <a:lstStyle/>
                    <a:p>
                      <a:pPr indent="0" lvl="0" marL="0" marR="0" rtl="0" algn="l">
                        <a:spcBef>
                          <a:spcPts val="0"/>
                        </a:spcBef>
                        <a:spcAft>
                          <a:spcPts val="0"/>
                        </a:spcAft>
                        <a:buNone/>
                      </a:pPr>
                      <a:r>
                        <a:rPr lang="en" sz="1100" u="none" cap="none" strike="noStrike"/>
                        <a:t>Parameter</a:t>
                      </a:r>
                      <a:endParaRPr sz="1100">
                        <a:latin typeface="Arial"/>
                        <a:ea typeface="Arial"/>
                        <a:cs typeface="Arial"/>
                        <a:sym typeface="Arial"/>
                      </a:endParaRPr>
                    </a:p>
                  </a:txBody>
                  <a:tcPr marT="34250" marB="34250" marR="68550" marL="68550" anchor="ct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FOLFIRINOX</a:t>
                      </a:r>
                      <a:endParaRPr sz="1100">
                        <a:latin typeface="Arial"/>
                        <a:ea typeface="Arial"/>
                        <a:cs typeface="Arial"/>
                        <a:sym typeface="Arial"/>
                      </a:endParaRPr>
                    </a:p>
                  </a:txBody>
                  <a:tcPr marT="34250" marB="34250" marR="68550" marL="68550" anchor="ctr">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Nab-Paclitaxel + Gemcitabine</a:t>
                      </a:r>
                      <a:endParaRPr sz="1100">
                        <a:latin typeface="Arial"/>
                        <a:ea typeface="Arial"/>
                        <a:cs typeface="Arial"/>
                        <a:sym typeface="Arial"/>
                      </a:endParaRPr>
                    </a:p>
                  </a:txBody>
                  <a:tcPr marT="34250" marB="34250" marR="68550" marL="68550" anchor="ctr">
                    <a:lnB cap="flat" cmpd="sng" w="12700">
                      <a:solidFill>
                        <a:schemeClr val="dk1"/>
                      </a:solidFill>
                      <a:prstDash val="solid"/>
                      <a:round/>
                      <a:headEnd len="sm" w="sm" type="none"/>
                      <a:tailEnd len="sm" w="sm" type="none"/>
                    </a:lnB>
                  </a:tcPr>
                </a:tc>
              </a:tr>
              <a:tr h="239825">
                <a:tc>
                  <a:txBody>
                    <a:bodyPr/>
                    <a:lstStyle/>
                    <a:p>
                      <a:pPr indent="0" lvl="0" marL="0" marR="0" rtl="0" algn="l">
                        <a:spcBef>
                          <a:spcPts val="0"/>
                        </a:spcBef>
                        <a:spcAft>
                          <a:spcPts val="0"/>
                        </a:spcAft>
                        <a:buNone/>
                      </a:pPr>
                      <a:r>
                        <a:rPr lang="en" sz="1100"/>
                        <a:t>N</a:t>
                      </a:r>
                      <a:endParaRPr b="0"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342</a:t>
                      </a:r>
                      <a:endParaRPr sz="1100">
                        <a:solidFill>
                          <a:schemeClr val="dk1"/>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861</a:t>
                      </a:r>
                      <a:endParaRPr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11175">
                <a:tc>
                  <a:txBody>
                    <a:bodyPr/>
                    <a:lstStyle/>
                    <a:p>
                      <a:pPr indent="0" lvl="0" marL="0" marR="0" rtl="0" algn="l">
                        <a:spcBef>
                          <a:spcPts val="0"/>
                        </a:spcBef>
                        <a:spcAft>
                          <a:spcPts val="0"/>
                        </a:spcAft>
                        <a:buNone/>
                      </a:pPr>
                      <a:r>
                        <a:rPr lang="en" sz="1100"/>
                        <a:t>Location(s)</a:t>
                      </a:r>
                      <a:endParaRPr b="0"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France</a:t>
                      </a:r>
                      <a:endParaRPr sz="1100">
                        <a:solidFill>
                          <a:schemeClr val="dk1"/>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North America, Eastern</a:t>
                      </a:r>
                      <a:r>
                        <a:rPr lang="en" sz="1100"/>
                        <a:t> and Western Europe, Australia</a:t>
                      </a:r>
                      <a:endParaRPr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9825">
                <a:tc>
                  <a:txBody>
                    <a:bodyPr/>
                    <a:lstStyle/>
                    <a:p>
                      <a:pPr indent="0" lvl="0" marL="0" marR="0" rtl="0" algn="l">
                        <a:spcBef>
                          <a:spcPts val="0"/>
                        </a:spcBef>
                        <a:spcAft>
                          <a:spcPts val="0"/>
                        </a:spcAft>
                        <a:buNone/>
                      </a:pPr>
                      <a:r>
                        <a:rPr lang="en" sz="1100"/>
                        <a:t>Eligibility</a:t>
                      </a:r>
                      <a:r>
                        <a:rPr lang="en" sz="1100"/>
                        <a:t> criteria, PS</a:t>
                      </a:r>
                      <a:endParaRPr b="0"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ECOG 0-1</a:t>
                      </a:r>
                      <a:endParaRPr sz="1100">
                        <a:solidFill>
                          <a:schemeClr val="dk1"/>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KPS 70-100%</a:t>
                      </a:r>
                      <a:endParaRPr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9825">
                <a:tc>
                  <a:txBody>
                    <a:bodyPr/>
                    <a:lstStyle/>
                    <a:p>
                      <a:pPr indent="0" lvl="0" marL="0" marR="0" rtl="0" algn="l">
                        <a:spcBef>
                          <a:spcPts val="0"/>
                        </a:spcBef>
                        <a:spcAft>
                          <a:spcPts val="0"/>
                        </a:spcAft>
                        <a:buNone/>
                      </a:pPr>
                      <a:r>
                        <a:rPr lang="en" sz="1100"/>
                        <a:t>Head/non-head, % (location)</a:t>
                      </a:r>
                      <a:endParaRPr b="0"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39/61</a:t>
                      </a:r>
                      <a:endParaRPr sz="1100">
                        <a:solidFill>
                          <a:schemeClr val="dk1"/>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44/56</a:t>
                      </a:r>
                      <a:endParaRPr sz="1100">
                        <a:solidFill>
                          <a:schemeClr val="dk1"/>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9825">
                <a:tc>
                  <a:txBody>
                    <a:bodyPr/>
                    <a:lstStyle/>
                    <a:p>
                      <a:pPr indent="0" lvl="0" marL="0" marR="0" rtl="0" algn="l">
                        <a:spcBef>
                          <a:spcPts val="0"/>
                        </a:spcBef>
                        <a:spcAft>
                          <a:spcPts val="0"/>
                        </a:spcAft>
                        <a:buNone/>
                      </a:pPr>
                      <a:r>
                        <a:rPr lang="en" sz="1100"/>
                        <a:t>Median OS, mo</a:t>
                      </a:r>
                      <a:endParaRPr sz="1400"/>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11.1 </a:t>
                      </a:r>
                      <a:endParaRPr sz="1400"/>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8.5 </a:t>
                      </a:r>
                      <a:endParaRPr sz="1400"/>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9825">
                <a:tc>
                  <a:txBody>
                    <a:bodyPr/>
                    <a:lstStyle/>
                    <a:p>
                      <a:pPr indent="0" lvl="0" marL="0" marR="0" rtl="0" algn="l">
                        <a:spcBef>
                          <a:spcPts val="0"/>
                        </a:spcBef>
                        <a:spcAft>
                          <a:spcPts val="0"/>
                        </a:spcAft>
                        <a:buNone/>
                      </a:pPr>
                      <a:r>
                        <a:rPr lang="en" sz="1100"/>
                        <a:t>Median PFS,</a:t>
                      </a:r>
                      <a:r>
                        <a:rPr lang="en" sz="1100"/>
                        <a:t> mo</a:t>
                      </a:r>
                      <a:endParaRPr b="0"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6.4</a:t>
                      </a:r>
                      <a:endParaRPr sz="1100">
                        <a:solidFill>
                          <a:srgbClr val="000000"/>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5.5</a:t>
                      </a:r>
                      <a:endParaRPr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82500">
                <a:tc>
                  <a:txBody>
                    <a:bodyPr/>
                    <a:lstStyle/>
                    <a:p>
                      <a:pPr indent="0" lvl="0" marL="0" marR="0" rtl="0" algn="l">
                        <a:spcBef>
                          <a:spcPts val="0"/>
                        </a:spcBef>
                        <a:spcAft>
                          <a:spcPts val="0"/>
                        </a:spcAft>
                        <a:buNone/>
                      </a:pPr>
                      <a:r>
                        <a:rPr lang="en" sz="1100"/>
                        <a:t>Toxicity (grade 3/4),%</a:t>
                      </a:r>
                      <a:endParaRPr b="0"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Fatigue: 23.6</a:t>
                      </a:r>
                      <a:endParaRPr sz="1400"/>
                    </a:p>
                    <a:p>
                      <a:pPr indent="0" lvl="0" marL="0" marR="0" rtl="0" algn="ctr">
                        <a:spcBef>
                          <a:spcPts val="0"/>
                        </a:spcBef>
                        <a:spcAft>
                          <a:spcPts val="0"/>
                        </a:spcAft>
                        <a:buNone/>
                      </a:pPr>
                      <a:r>
                        <a:rPr lang="en" sz="1100"/>
                        <a:t>Neutropenia:</a:t>
                      </a:r>
                      <a:r>
                        <a:rPr lang="en" sz="1100"/>
                        <a:t> 45.7</a:t>
                      </a:r>
                      <a:endParaRPr sz="1400"/>
                    </a:p>
                    <a:p>
                      <a:pPr indent="0" lvl="0" marL="0" marR="0" rtl="0" algn="ctr">
                        <a:spcBef>
                          <a:spcPts val="0"/>
                        </a:spcBef>
                        <a:spcAft>
                          <a:spcPts val="0"/>
                        </a:spcAft>
                        <a:buNone/>
                      </a:pPr>
                      <a:r>
                        <a:rPr lang="en" sz="1100"/>
                        <a:t>Sensory: 9</a:t>
                      </a:r>
                      <a:endParaRPr sz="1100">
                        <a:solidFill>
                          <a:srgbClr val="000000"/>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Fatigue: 17</a:t>
                      </a:r>
                      <a:endParaRPr sz="1400"/>
                    </a:p>
                    <a:p>
                      <a:pPr indent="0" lvl="0" marL="0" marR="0" rtl="0" algn="ctr">
                        <a:spcBef>
                          <a:spcPts val="0"/>
                        </a:spcBef>
                        <a:spcAft>
                          <a:spcPts val="0"/>
                        </a:spcAft>
                        <a:buNone/>
                      </a:pPr>
                      <a:r>
                        <a:rPr lang="en" sz="1100"/>
                        <a:t>Neutropenia:</a:t>
                      </a:r>
                      <a:r>
                        <a:rPr lang="en" sz="1100"/>
                        <a:t> 38</a:t>
                      </a:r>
                      <a:endParaRPr sz="1400"/>
                    </a:p>
                    <a:p>
                      <a:pPr indent="0" lvl="0" marL="0" marR="0" rtl="0" algn="ctr">
                        <a:spcBef>
                          <a:spcPts val="0"/>
                        </a:spcBef>
                        <a:spcAft>
                          <a:spcPts val="0"/>
                        </a:spcAft>
                        <a:buNone/>
                      </a:pPr>
                      <a:r>
                        <a:rPr lang="en" sz="1100"/>
                        <a:t>Sensory: 17</a:t>
                      </a:r>
                      <a:endParaRPr sz="1100">
                        <a:solidFill>
                          <a:srgbClr val="000000"/>
                        </a:solidFil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411175">
                <a:tc>
                  <a:txBody>
                    <a:bodyPr/>
                    <a:lstStyle/>
                    <a:p>
                      <a:pPr indent="0" lvl="0" marL="0" marR="0" rtl="0" algn="l">
                        <a:spcBef>
                          <a:spcPts val="0"/>
                        </a:spcBef>
                        <a:spcAft>
                          <a:spcPts val="0"/>
                        </a:spcAft>
                        <a:buNone/>
                      </a:pPr>
                      <a:r>
                        <a:rPr lang="en" sz="1100"/>
                        <a:t>Poorer PS patients?</a:t>
                      </a:r>
                      <a:endParaRPr b="0"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N/A</a:t>
                      </a:r>
                      <a:endParaRPr sz="1100">
                        <a:solidFill>
                          <a:srgbClr val="000000"/>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Benefit maintained in KPS 70%-80% patients</a:t>
                      </a:r>
                      <a:endParaRPr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39825">
                <a:tc>
                  <a:txBody>
                    <a:bodyPr/>
                    <a:lstStyle/>
                    <a:p>
                      <a:pPr indent="0" lvl="0" marL="0" marR="0" rtl="0" algn="l">
                        <a:spcBef>
                          <a:spcPts val="0"/>
                        </a:spcBef>
                        <a:spcAft>
                          <a:spcPts val="0"/>
                        </a:spcAft>
                        <a:buNone/>
                      </a:pPr>
                      <a:r>
                        <a:rPr lang="en" sz="1100"/>
                        <a:t>QoL data</a:t>
                      </a:r>
                      <a:endParaRPr b="0"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Yes</a:t>
                      </a:r>
                      <a:endParaRPr sz="1100">
                        <a:solidFill>
                          <a:srgbClr val="000000"/>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No</a:t>
                      </a:r>
                      <a:endParaRPr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15950">
                <a:tc>
                  <a:txBody>
                    <a:bodyPr/>
                    <a:lstStyle/>
                    <a:p>
                      <a:pPr indent="0" lvl="0" marL="0" marR="0" rtl="0" algn="l">
                        <a:spcBef>
                          <a:spcPts val="0"/>
                        </a:spcBef>
                        <a:spcAft>
                          <a:spcPts val="0"/>
                        </a:spcAft>
                        <a:buNone/>
                      </a:pPr>
                      <a:r>
                        <a:rPr lang="en" sz="1100"/>
                        <a:t>Biomarker data</a:t>
                      </a:r>
                      <a:endParaRPr b="0"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N/A</a:t>
                      </a:r>
                      <a:endParaRPr sz="1100">
                        <a:solidFill>
                          <a:srgbClr val="000000"/>
                        </a:solidFill>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SPARC: not predictive</a:t>
                      </a:r>
                      <a:endParaRPr sz="1100">
                        <a:latin typeface="Arial"/>
                        <a:ea typeface="Arial"/>
                        <a:cs typeface="Arial"/>
                        <a:sym typeface="Arial"/>
                      </a:endParaRPr>
                    </a:p>
                  </a:txBody>
                  <a:tcPr marT="34250" marB="34250" marR="68550" marL="685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213"/>
          <p:cNvSpPr/>
          <p:nvPr/>
        </p:nvSpPr>
        <p:spPr>
          <a:xfrm>
            <a:off x="0" y="0"/>
            <a:ext cx="8458200" cy="4368000"/>
          </a:xfrm>
          <a:prstGeom prst="rect">
            <a:avLst/>
          </a:prstGeom>
          <a:solidFill>
            <a:srgbClr val="FFFFFF"/>
          </a:solidFill>
          <a:ln>
            <a:noFill/>
          </a:ln>
        </p:spPr>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pic>
        <p:nvPicPr>
          <p:cNvPr id="1137" name="Google Shape;1137;p214"/>
          <p:cNvPicPr preferRelativeResize="0"/>
          <p:nvPr/>
        </p:nvPicPr>
        <p:blipFill rotWithShape="1">
          <a:blip r:embed="rId3">
            <a:alphaModFix/>
          </a:blip>
          <a:srcRect b="0" l="0" r="0" t="0"/>
          <a:stretch/>
        </p:blipFill>
        <p:spPr>
          <a:xfrm>
            <a:off x="303151" y="2379"/>
            <a:ext cx="8588783" cy="502099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pic>
        <p:nvPicPr>
          <p:cNvPr id="1142" name="Google Shape;1142;p215"/>
          <p:cNvPicPr preferRelativeResize="0"/>
          <p:nvPr/>
        </p:nvPicPr>
        <p:blipFill rotWithShape="1">
          <a:blip r:embed="rId3">
            <a:alphaModFix/>
          </a:blip>
          <a:srcRect b="0" l="0" r="0" t="0"/>
          <a:stretch/>
        </p:blipFill>
        <p:spPr>
          <a:xfrm>
            <a:off x="96437" y="195213"/>
            <a:ext cx="8575301" cy="4945920"/>
          </a:xfrm>
          <a:prstGeom prst="rect">
            <a:avLst/>
          </a:prstGeom>
          <a:noFill/>
          <a:ln>
            <a:noFill/>
          </a:ln>
        </p:spPr>
      </p:pic>
      <p:sp>
        <p:nvSpPr>
          <p:cNvPr id="1143" name="Google Shape;1143;p215"/>
          <p:cNvSpPr txBox="1"/>
          <p:nvPr/>
        </p:nvSpPr>
        <p:spPr>
          <a:xfrm>
            <a:off x="2042291" y="824611"/>
            <a:ext cx="2137500" cy="415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2100">
                <a:solidFill>
                  <a:srgbClr val="548135"/>
                </a:solidFill>
                <a:latin typeface="Calibri"/>
                <a:ea typeface="Calibri"/>
                <a:cs typeface="Calibri"/>
                <a:sym typeface="Calibri"/>
              </a:rPr>
              <a:t>Primary Endpoint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pic>
        <p:nvPicPr>
          <p:cNvPr id="1148" name="Google Shape;1148;p216"/>
          <p:cNvPicPr preferRelativeResize="0"/>
          <p:nvPr/>
        </p:nvPicPr>
        <p:blipFill rotWithShape="1">
          <a:blip r:embed="rId3">
            <a:alphaModFix/>
          </a:blip>
          <a:srcRect b="0" l="0" r="0" t="0"/>
          <a:stretch/>
        </p:blipFill>
        <p:spPr>
          <a:xfrm>
            <a:off x="2" y="159118"/>
            <a:ext cx="8414708" cy="493698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pic>
        <p:nvPicPr>
          <p:cNvPr id="1153" name="Google Shape;1153;p217"/>
          <p:cNvPicPr preferRelativeResize="0"/>
          <p:nvPr/>
        </p:nvPicPr>
        <p:blipFill rotWithShape="1">
          <a:blip r:embed="rId3">
            <a:alphaModFix/>
          </a:blip>
          <a:srcRect b="0" l="0" r="0" t="0"/>
          <a:stretch/>
        </p:blipFill>
        <p:spPr>
          <a:xfrm>
            <a:off x="2" y="173397"/>
            <a:ext cx="8610599" cy="4758380"/>
          </a:xfrm>
          <a:prstGeom prst="rect">
            <a:avLst/>
          </a:prstGeom>
          <a:noFill/>
          <a:ln>
            <a:noFill/>
          </a:ln>
        </p:spPr>
      </p:pic>
      <p:sp>
        <p:nvSpPr>
          <p:cNvPr id="1154" name="Google Shape;1154;p217"/>
          <p:cNvSpPr/>
          <p:nvPr/>
        </p:nvSpPr>
        <p:spPr>
          <a:xfrm>
            <a:off x="3009801" y="1514552"/>
            <a:ext cx="904200" cy="4428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55" name="Google Shape;1155;p217"/>
          <p:cNvSpPr txBox="1"/>
          <p:nvPr/>
        </p:nvSpPr>
        <p:spPr>
          <a:xfrm>
            <a:off x="0" y="4931779"/>
            <a:ext cx="82296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000">
                <a:solidFill>
                  <a:srgbClr val="212121"/>
                </a:solidFill>
                <a:latin typeface="Arial"/>
                <a:ea typeface="Arial"/>
                <a:cs typeface="Arial"/>
                <a:sym typeface="Arial"/>
              </a:rPr>
              <a:t>Ohba A et al. 2023 ESMO Annual Congress. Abstract 16160. </a:t>
            </a:r>
            <a:endParaRPr sz="1000">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p218"/>
          <p:cNvSpPr txBox="1"/>
          <p:nvPr>
            <p:ph type="title"/>
          </p:nvPr>
        </p:nvSpPr>
        <p:spPr>
          <a:xfrm>
            <a:off x="1827796" y="1929414"/>
            <a:ext cx="5488500" cy="241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492">
                <a:latin typeface="Arial"/>
                <a:ea typeface="Arial"/>
                <a:cs typeface="Arial"/>
                <a:sym typeface="Arial"/>
              </a:rPr>
              <a:t>Slide 3</a:t>
            </a:r>
            <a:endParaRPr/>
          </a:p>
        </p:txBody>
      </p:sp>
      <p:pic>
        <p:nvPicPr>
          <p:cNvPr id="1161" name="Google Shape;1161;p218"/>
          <p:cNvPicPr preferRelativeResize="0"/>
          <p:nvPr/>
        </p:nvPicPr>
        <p:blipFill rotWithShape="1">
          <a:blip r:embed="rId3">
            <a:alphaModFix/>
          </a:blip>
          <a:srcRect b="0" l="0" r="0" t="0"/>
          <a:stretch/>
        </p:blipFill>
        <p:spPr>
          <a:xfrm>
            <a:off x="292397" y="2380"/>
            <a:ext cx="8552429" cy="4810741"/>
          </a:xfrm>
          <a:prstGeom prst="rect">
            <a:avLst/>
          </a:prstGeom>
          <a:noFill/>
          <a:ln>
            <a:noFill/>
          </a:ln>
        </p:spPr>
      </p:pic>
      <p:sp>
        <p:nvSpPr>
          <p:cNvPr id="1162" name="Google Shape;1162;p218"/>
          <p:cNvSpPr txBox="1"/>
          <p:nvPr/>
        </p:nvSpPr>
        <p:spPr>
          <a:xfrm>
            <a:off x="272998" y="4846726"/>
            <a:ext cx="8585700" cy="267600"/>
          </a:xfrm>
          <a:prstGeom prst="rect">
            <a:avLst/>
          </a:prstGeom>
          <a:noFill/>
          <a:ln>
            <a:noFill/>
          </a:ln>
        </p:spPr>
        <p:txBody>
          <a:bodyPr anchorCtr="0" anchor="ctr" bIns="0" lIns="0" spcFirstLastPara="1" rIns="0" wrap="square" tIns="0">
            <a:noAutofit/>
          </a:bodyPr>
          <a:lstStyle/>
          <a:p>
            <a:pPr indent="0" lvl="0" marL="0" marR="0" rtl="0" algn="ctr">
              <a:lnSpc>
                <a:spcPct val="112000"/>
              </a:lnSpc>
              <a:spcBef>
                <a:spcPts val="0"/>
              </a:spcBef>
              <a:spcAft>
                <a:spcPts val="0"/>
              </a:spcAft>
              <a:buNone/>
            </a:pPr>
            <a:r>
              <a:rPr lang="en" sz="843">
                <a:solidFill>
                  <a:schemeClr val="dk1"/>
                </a:solidFill>
                <a:latin typeface="Arial"/>
                <a:ea typeface="Arial"/>
                <a:cs typeface="Arial"/>
                <a:sym typeface="Arial"/>
              </a:rPr>
              <a:t>Content of this presentation is the property of the author, licensed by ASCO. Permission required for reuse.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219"/>
          <p:cNvSpPr txBox="1"/>
          <p:nvPr>
            <p:ph type="title"/>
          </p:nvPr>
        </p:nvSpPr>
        <p:spPr>
          <a:xfrm>
            <a:off x="461011" y="377192"/>
            <a:ext cx="8229600" cy="316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168" name="Google Shape;1168;p219"/>
          <p:cNvSpPr txBox="1"/>
          <p:nvPr>
            <p:ph idx="3" type="body"/>
          </p:nvPr>
        </p:nvSpPr>
        <p:spPr>
          <a:xfrm>
            <a:off x="448057" y="4629164"/>
            <a:ext cx="6666000" cy="314400"/>
          </a:xfrm>
          <a:prstGeom prst="rect">
            <a:avLst/>
          </a:prstGeom>
          <a:noFill/>
          <a:ln>
            <a:noFill/>
          </a:ln>
        </p:spPr>
        <p:txBody>
          <a:bodyPr anchorCtr="0" anchor="b" bIns="45700" lIns="0" spcFirstLastPara="1" rIns="0" wrap="square" tIns="45700">
            <a:noAutofit/>
          </a:bodyPr>
          <a:lstStyle/>
          <a:p>
            <a:pPr indent="0" lvl="0" marL="0" rtl="0" algn="l">
              <a:spcBef>
                <a:spcPts val="0"/>
              </a:spcBef>
              <a:spcAft>
                <a:spcPts val="0"/>
              </a:spcAft>
              <a:buClr>
                <a:schemeClr val="dk1"/>
              </a:buClr>
              <a:buSzPts val="675"/>
              <a:buFont typeface="Arial"/>
              <a:buNone/>
            </a:pPr>
            <a:r>
              <a:t/>
            </a:r>
            <a:endParaRPr/>
          </a:p>
        </p:txBody>
      </p:sp>
      <p:sp>
        <p:nvSpPr>
          <p:cNvPr id="1169" name="Google Shape;1169;p219"/>
          <p:cNvSpPr/>
          <p:nvPr/>
        </p:nvSpPr>
        <p:spPr>
          <a:xfrm>
            <a:off x="228600" y="0"/>
            <a:ext cx="8229600" cy="4368000"/>
          </a:xfrm>
          <a:prstGeom prst="rect">
            <a:avLst/>
          </a:prstGeom>
          <a:solidFill>
            <a:srgbClr val="FFFFFF"/>
          </a:solid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id="819" name="Google Shape;819;p175"/>
          <p:cNvPicPr preferRelativeResize="0"/>
          <p:nvPr/>
        </p:nvPicPr>
        <p:blipFill rotWithShape="1">
          <a:blip r:embed="rId3">
            <a:alphaModFix/>
          </a:blip>
          <a:srcRect b="0" l="0" r="0" t="0"/>
          <a:stretch/>
        </p:blipFill>
        <p:spPr>
          <a:xfrm>
            <a:off x="-69273" y="-64825"/>
            <a:ext cx="9204773" cy="443897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220"/>
          <p:cNvSpPr txBox="1"/>
          <p:nvPr>
            <p:ph type="title"/>
          </p:nvPr>
        </p:nvSpPr>
        <p:spPr>
          <a:xfrm>
            <a:off x="462082" y="363996"/>
            <a:ext cx="8227500" cy="811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1600">
                <a:solidFill>
                  <a:schemeClr val="dk1"/>
                </a:solidFill>
              </a:rPr>
              <a:t>NAPOLI-3: An open-label, randomized, phase III study of first-line liposomal irinotecan + 5‑fluorouracil/leucovorin + oxaliplatin versus nab-paclitaxel + gemcitabine in patients with metastatic pancreatic ductal adenocarcinoma</a:t>
            </a:r>
            <a:br>
              <a:rPr lang="en" sz="1600">
                <a:solidFill>
                  <a:schemeClr val="dk1"/>
                </a:solidFill>
              </a:rPr>
            </a:br>
            <a:endParaRPr sz="1600">
              <a:solidFill>
                <a:schemeClr val="dk1"/>
              </a:solidFill>
            </a:endParaRPr>
          </a:p>
        </p:txBody>
      </p:sp>
      <p:sp>
        <p:nvSpPr>
          <p:cNvPr id="1175" name="Google Shape;1175;p220"/>
          <p:cNvSpPr txBox="1"/>
          <p:nvPr>
            <p:ph idx="12" type="sldNum"/>
          </p:nvPr>
        </p:nvSpPr>
        <p:spPr>
          <a:xfrm>
            <a:off x="452122" y="4965207"/>
            <a:ext cx="345300" cy="139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fld id="{00000000-1234-1234-1234-123412341234}" type="slidenum">
              <a:rPr lang="en" sz="675">
                <a:solidFill>
                  <a:srgbClr val="00539B"/>
                </a:solidFill>
                <a:latin typeface="Arial"/>
                <a:ea typeface="Arial"/>
                <a:cs typeface="Arial"/>
                <a:sym typeface="Arial"/>
              </a:rPr>
              <a:t>‹#›</a:t>
            </a:fld>
            <a:endParaRPr sz="675">
              <a:solidFill>
                <a:srgbClr val="00539B"/>
              </a:solidFill>
              <a:latin typeface="Arial"/>
              <a:ea typeface="Arial"/>
              <a:cs typeface="Arial"/>
              <a:sym typeface="Arial"/>
            </a:endParaRPr>
          </a:p>
        </p:txBody>
      </p:sp>
      <p:sp>
        <p:nvSpPr>
          <p:cNvPr id="1176" name="Google Shape;1176;p220"/>
          <p:cNvSpPr txBox="1"/>
          <p:nvPr>
            <p:ph idx="3" type="body"/>
          </p:nvPr>
        </p:nvSpPr>
        <p:spPr>
          <a:xfrm>
            <a:off x="2230164" y="4626726"/>
            <a:ext cx="6664200" cy="313800"/>
          </a:xfrm>
          <a:prstGeom prst="rect">
            <a:avLst/>
          </a:prstGeom>
          <a:noFill/>
          <a:ln>
            <a:noFill/>
          </a:ln>
        </p:spPr>
        <p:txBody>
          <a:bodyPr anchorCtr="0" anchor="b" bIns="45700" lIns="0" spcFirstLastPara="1" rIns="0" wrap="square" tIns="45700">
            <a:noAutofit/>
          </a:bodyPr>
          <a:lstStyle/>
          <a:p>
            <a:pPr indent="0" lvl="0" marL="0" rtl="0" algn="r">
              <a:spcBef>
                <a:spcPts val="0"/>
              </a:spcBef>
              <a:spcAft>
                <a:spcPts val="0"/>
              </a:spcAft>
              <a:buClr>
                <a:schemeClr val="dk1"/>
              </a:buClr>
              <a:buSzPts val="600"/>
              <a:buFont typeface="Arial"/>
              <a:buNone/>
            </a:pPr>
            <a:r>
              <a:rPr lang="en"/>
              <a:t>Wainberg, Z.A., et al.  J Clin Oncol 38: 2020 (suppl; abstr TPS4661)</a:t>
            </a:r>
            <a:endParaRPr/>
          </a:p>
        </p:txBody>
      </p:sp>
      <p:pic>
        <p:nvPicPr>
          <p:cNvPr id="1177" name="Google Shape;1177;p220"/>
          <p:cNvPicPr preferRelativeResize="0"/>
          <p:nvPr/>
        </p:nvPicPr>
        <p:blipFill rotWithShape="1">
          <a:blip r:embed="rId3">
            <a:alphaModFix/>
          </a:blip>
          <a:srcRect b="60326" l="25834" r="50920" t="21529"/>
          <a:stretch/>
        </p:blipFill>
        <p:spPr>
          <a:xfrm>
            <a:off x="462082" y="1264618"/>
            <a:ext cx="7634210" cy="297645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1" name="Shape 1181"/>
        <p:cNvGrpSpPr/>
        <p:nvPr/>
      </p:nvGrpSpPr>
      <p:grpSpPr>
        <a:xfrm>
          <a:off x="0" y="0"/>
          <a:ext cx="0" cy="0"/>
          <a:chOff x="0" y="0"/>
          <a:chExt cx="0" cy="0"/>
        </a:xfrm>
      </p:grpSpPr>
      <p:sp>
        <p:nvSpPr>
          <p:cNvPr id="1182" name="Google Shape;1182;p221"/>
          <p:cNvSpPr txBox="1"/>
          <p:nvPr>
            <p:ph idx="4294967295" type="body"/>
          </p:nvPr>
        </p:nvSpPr>
        <p:spPr>
          <a:xfrm>
            <a:off x="0" y="265662"/>
            <a:ext cx="6600900" cy="36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000"/>
              <a:buFont typeface="Arial"/>
              <a:buNone/>
            </a:pPr>
            <a:r>
              <a:rPr lang="en" sz="2000"/>
              <a:t>NAPOLI 3: OS (ITT population)</a:t>
            </a:r>
            <a:endParaRPr/>
          </a:p>
        </p:txBody>
      </p:sp>
      <p:pic>
        <p:nvPicPr>
          <p:cNvPr descr="A graph of a number of people&#10;&#10;Description automatically generated with medium confidence" id="1183" name="Google Shape;1183;p221"/>
          <p:cNvPicPr preferRelativeResize="0"/>
          <p:nvPr/>
        </p:nvPicPr>
        <p:blipFill rotWithShape="1">
          <a:blip r:embed="rId3">
            <a:alphaModFix/>
          </a:blip>
          <a:srcRect b="0" l="0" r="0" t="0"/>
          <a:stretch/>
        </p:blipFill>
        <p:spPr>
          <a:xfrm>
            <a:off x="482600" y="782708"/>
            <a:ext cx="8171254" cy="357809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222"/>
          <p:cNvSpPr txBox="1"/>
          <p:nvPr>
            <p:ph idx="4294967295" type="body"/>
          </p:nvPr>
        </p:nvSpPr>
        <p:spPr>
          <a:xfrm>
            <a:off x="0" y="265662"/>
            <a:ext cx="6600900" cy="36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000"/>
              <a:buFont typeface="Arial"/>
              <a:buNone/>
            </a:pPr>
            <a:r>
              <a:rPr lang="en" sz="2000"/>
              <a:t>NAPOLI 3: PFS per investigator (ITT population) </a:t>
            </a:r>
            <a:endParaRPr/>
          </a:p>
        </p:txBody>
      </p:sp>
      <p:pic>
        <p:nvPicPr>
          <p:cNvPr descr="A graph of a number of people&#10;&#10;Description automatically generated with medium confidence" id="1189" name="Google Shape;1189;p222"/>
          <p:cNvPicPr preferRelativeResize="0"/>
          <p:nvPr/>
        </p:nvPicPr>
        <p:blipFill rotWithShape="1">
          <a:blip r:embed="rId3">
            <a:alphaModFix/>
          </a:blip>
          <a:srcRect b="0" l="0" r="0" t="0"/>
          <a:stretch/>
        </p:blipFill>
        <p:spPr>
          <a:xfrm>
            <a:off x="482600" y="782708"/>
            <a:ext cx="8171254" cy="357809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graphicFrame>
        <p:nvGraphicFramePr>
          <p:cNvPr id="1194" name="Google Shape;1194;p223"/>
          <p:cNvGraphicFramePr/>
          <p:nvPr/>
        </p:nvGraphicFramePr>
        <p:xfrm>
          <a:off x="1001434" y="883544"/>
          <a:ext cx="3000000" cy="3000000"/>
        </p:xfrm>
        <a:graphic>
          <a:graphicData uri="http://schemas.openxmlformats.org/drawingml/2006/table">
            <a:tbl>
              <a:tblPr bandRow="1" firstRow="1">
                <a:noFill/>
                <a:tableStyleId>{D1270CE7-8E50-4EA7-A10A-801CB5046A01}</a:tableStyleId>
              </a:tblPr>
              <a:tblGrid>
                <a:gridCol w="3137750"/>
                <a:gridCol w="2001675"/>
                <a:gridCol w="2001675"/>
              </a:tblGrid>
              <a:tr h="174525">
                <a:tc>
                  <a:txBody>
                    <a:bodyPr/>
                    <a:lstStyle/>
                    <a:p>
                      <a:pPr indent="0" lvl="0" marL="0" marR="0" rtl="0" algn="l">
                        <a:spcBef>
                          <a:spcPts val="0"/>
                        </a:spcBef>
                        <a:spcAft>
                          <a:spcPts val="0"/>
                        </a:spcAft>
                        <a:buNone/>
                      </a:pPr>
                      <a:r>
                        <a:t/>
                      </a:r>
                      <a:endParaRPr b="1" sz="1300">
                        <a:solidFill>
                          <a:schemeClr val="dk1"/>
                        </a:solidFill>
                      </a:endParaRPr>
                    </a:p>
                  </a:txBody>
                  <a:tcPr marT="45675" marB="4567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 sz="1300">
                          <a:solidFill>
                            <a:schemeClr val="lt1"/>
                          </a:solidFill>
                        </a:rPr>
                        <a:t>NALIRIFOX (n = 383)</a:t>
                      </a:r>
                      <a:endParaRPr sz="1400"/>
                    </a:p>
                  </a:txBody>
                  <a:tcPr marT="45675" marB="4567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507F"/>
                    </a:solidFill>
                  </a:tcPr>
                </a:tc>
                <a:tc>
                  <a:txBody>
                    <a:bodyPr/>
                    <a:lstStyle/>
                    <a:p>
                      <a:pPr indent="0" lvl="0" marL="0" marR="0" rtl="0" algn="ctr">
                        <a:spcBef>
                          <a:spcPts val="0"/>
                        </a:spcBef>
                        <a:spcAft>
                          <a:spcPts val="0"/>
                        </a:spcAft>
                        <a:buNone/>
                      </a:pPr>
                      <a:r>
                        <a:rPr b="1" lang="en" sz="1300">
                          <a:solidFill>
                            <a:schemeClr val="lt1"/>
                          </a:solidFill>
                        </a:rPr>
                        <a:t>Gem+NabP (n = 387) </a:t>
                      </a:r>
                      <a:endParaRPr sz="1400"/>
                    </a:p>
                  </a:txBody>
                  <a:tcPr marT="45675" marB="4567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3BDCE"/>
                    </a:solidFill>
                  </a:tcPr>
                </a:tc>
              </a:tr>
              <a:tr h="174525">
                <a:tc>
                  <a:txBody>
                    <a:bodyPr/>
                    <a:lstStyle/>
                    <a:p>
                      <a:pPr indent="0" lvl="0" marL="0" marR="0" rtl="0" algn="l">
                        <a:spcBef>
                          <a:spcPts val="0"/>
                        </a:spcBef>
                        <a:spcAft>
                          <a:spcPts val="0"/>
                        </a:spcAft>
                        <a:buNone/>
                      </a:pPr>
                      <a:r>
                        <a:rPr lang="en" sz="1300">
                          <a:solidFill>
                            <a:schemeClr val="dk1"/>
                          </a:solidFill>
                        </a:rPr>
                        <a:t>Objective response rate</a:t>
                      </a:r>
                      <a:r>
                        <a:rPr baseline="30000" lang="en" sz="1300">
                          <a:solidFill>
                            <a:schemeClr val="dk1"/>
                          </a:solidFill>
                        </a:rPr>
                        <a:t>a</a:t>
                      </a:r>
                      <a:r>
                        <a:rPr lang="en" sz="1300">
                          <a:solidFill>
                            <a:schemeClr val="dk1"/>
                          </a:solidFill>
                        </a:rPr>
                        <a:t> (95% CI), %</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300">
                          <a:solidFill>
                            <a:schemeClr val="dk1"/>
                          </a:solidFill>
                        </a:rPr>
                        <a:t>41.8 (36.8–46.9)</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36.2 (31.4–41.2)</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7FAFA"/>
                    </a:solidFill>
                  </a:tcPr>
                </a:tc>
              </a:tr>
              <a:tr h="174525">
                <a:tc>
                  <a:txBody>
                    <a:bodyPr/>
                    <a:lstStyle/>
                    <a:p>
                      <a:pPr indent="0" lvl="0" marL="0" marR="0" rtl="0" algn="l">
                        <a:spcBef>
                          <a:spcPts val="0"/>
                        </a:spcBef>
                        <a:spcAft>
                          <a:spcPts val="0"/>
                        </a:spcAft>
                        <a:buNone/>
                      </a:pPr>
                      <a:r>
                        <a:rPr lang="en" sz="1300">
                          <a:solidFill>
                            <a:schemeClr val="dk1"/>
                          </a:solidFill>
                        </a:rPr>
                        <a:t>Best overall response, %</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300">
                        <a:solidFill>
                          <a:schemeClr val="dk1"/>
                        </a:solidFill>
                      </a:endParaRPr>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300"/>
                        <a:buFont typeface="Arial"/>
                        <a:buNone/>
                      </a:pPr>
                      <a:r>
                        <a:t/>
                      </a:r>
                      <a:endParaRPr sz="1300">
                        <a:solidFill>
                          <a:schemeClr val="dk1"/>
                        </a:solidFill>
                      </a:endParaRPr>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74525">
                <a:tc>
                  <a:txBody>
                    <a:bodyPr/>
                    <a:lstStyle/>
                    <a:p>
                      <a:pPr indent="0" lvl="0" marL="292100" marR="0" rtl="0" algn="l">
                        <a:spcBef>
                          <a:spcPts val="0"/>
                        </a:spcBef>
                        <a:spcAft>
                          <a:spcPts val="0"/>
                        </a:spcAft>
                        <a:buNone/>
                      </a:pPr>
                      <a:r>
                        <a:rPr lang="en" sz="1300">
                          <a:solidFill>
                            <a:schemeClr val="dk1"/>
                          </a:solidFill>
                        </a:rPr>
                        <a:t>Complete response</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300">
                          <a:solidFill>
                            <a:schemeClr val="dk1"/>
                          </a:solidFill>
                        </a:rPr>
                        <a:t>0.3</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0.3</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74525">
                <a:tc>
                  <a:txBody>
                    <a:bodyPr/>
                    <a:lstStyle/>
                    <a:p>
                      <a:pPr indent="0" lvl="0" marL="292100" marR="0" rtl="0" algn="l">
                        <a:spcBef>
                          <a:spcPts val="0"/>
                        </a:spcBef>
                        <a:spcAft>
                          <a:spcPts val="0"/>
                        </a:spcAft>
                        <a:buNone/>
                      </a:pPr>
                      <a:r>
                        <a:rPr lang="en" sz="1300">
                          <a:solidFill>
                            <a:schemeClr val="dk1"/>
                          </a:solidFill>
                        </a:rPr>
                        <a:t>Partial response</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41.5</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35.9</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74525">
                <a:tc>
                  <a:txBody>
                    <a:bodyPr/>
                    <a:lstStyle/>
                    <a:p>
                      <a:pPr indent="0" lvl="0" marL="292100" marR="0" rtl="0" algn="l">
                        <a:lnSpc>
                          <a:spcPct val="100000"/>
                        </a:lnSpc>
                        <a:spcBef>
                          <a:spcPts val="0"/>
                        </a:spcBef>
                        <a:spcAft>
                          <a:spcPts val="0"/>
                        </a:spcAft>
                        <a:buClr>
                          <a:schemeClr val="dk1"/>
                        </a:buClr>
                        <a:buSzPts val="1300"/>
                        <a:buFont typeface="Arial"/>
                        <a:buNone/>
                      </a:pPr>
                      <a:r>
                        <a:rPr lang="en" sz="1300">
                          <a:solidFill>
                            <a:schemeClr val="dk1"/>
                          </a:solidFill>
                        </a:rPr>
                        <a:t>Stable disease</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25.8</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26.1</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74525">
                <a:tc>
                  <a:txBody>
                    <a:bodyPr/>
                    <a:lstStyle/>
                    <a:p>
                      <a:pPr indent="0" lvl="0" marL="292100" marR="0" rtl="0" algn="l">
                        <a:spcBef>
                          <a:spcPts val="0"/>
                        </a:spcBef>
                        <a:spcAft>
                          <a:spcPts val="0"/>
                        </a:spcAft>
                        <a:buNone/>
                      </a:pPr>
                      <a:r>
                        <a:rPr lang="en" sz="1300">
                          <a:solidFill>
                            <a:schemeClr val="dk1"/>
                          </a:solidFill>
                        </a:rPr>
                        <a:t>Progressive disease</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9.9</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14.5</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74525">
                <a:tc>
                  <a:txBody>
                    <a:bodyPr/>
                    <a:lstStyle/>
                    <a:p>
                      <a:pPr indent="0" lvl="0" marL="292100" marR="0" rtl="0" algn="l">
                        <a:spcBef>
                          <a:spcPts val="0"/>
                        </a:spcBef>
                        <a:spcAft>
                          <a:spcPts val="0"/>
                        </a:spcAft>
                        <a:buNone/>
                      </a:pPr>
                      <a:r>
                        <a:rPr lang="en" sz="1300">
                          <a:solidFill>
                            <a:schemeClr val="dk1"/>
                          </a:solidFill>
                        </a:rPr>
                        <a:t>Not evaluable</a:t>
                      </a:r>
                      <a:r>
                        <a:rPr baseline="30000" lang="en" sz="1300">
                          <a:solidFill>
                            <a:schemeClr val="dk1"/>
                          </a:solidFill>
                        </a:rPr>
                        <a:t>b</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22.5</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23.3</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D7FAFA"/>
                    </a:solidFill>
                  </a:tcPr>
                </a:tc>
              </a:tr>
              <a:tr h="174525">
                <a:tc>
                  <a:txBody>
                    <a:bodyPr/>
                    <a:lstStyle/>
                    <a:p>
                      <a:pPr indent="0" lvl="0" marL="0" marR="0" rtl="0" algn="l">
                        <a:lnSpc>
                          <a:spcPct val="100000"/>
                        </a:lnSpc>
                        <a:spcBef>
                          <a:spcPts val="0"/>
                        </a:spcBef>
                        <a:spcAft>
                          <a:spcPts val="0"/>
                        </a:spcAft>
                        <a:buClr>
                          <a:schemeClr val="dk1"/>
                        </a:buClr>
                        <a:buSzPts val="1300"/>
                        <a:buFont typeface="Arial"/>
                        <a:buNone/>
                      </a:pPr>
                      <a:r>
                        <a:rPr lang="en" sz="1300">
                          <a:solidFill>
                            <a:schemeClr val="dk1"/>
                          </a:solidFill>
                        </a:rPr>
                        <a:t>Disease control rate,</a:t>
                      </a:r>
                      <a:r>
                        <a:rPr baseline="30000" lang="en" sz="1300">
                          <a:solidFill>
                            <a:schemeClr val="dk1"/>
                          </a:solidFill>
                        </a:rPr>
                        <a:t>c</a:t>
                      </a:r>
                      <a:r>
                        <a:rPr lang="en" sz="1300">
                          <a:solidFill>
                            <a:schemeClr val="dk1"/>
                          </a:solidFill>
                        </a:rPr>
                        <a:t> %</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67.6</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62.3</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7FAFA"/>
                    </a:solidFill>
                  </a:tcPr>
                </a:tc>
              </a:tr>
              <a:tr h="293925">
                <a:tc>
                  <a:txBody>
                    <a:bodyPr/>
                    <a:lstStyle/>
                    <a:p>
                      <a:pPr indent="0" lvl="0" marL="0" marR="0" rtl="0" algn="l">
                        <a:lnSpc>
                          <a:spcPct val="100000"/>
                        </a:lnSpc>
                        <a:spcBef>
                          <a:spcPts val="0"/>
                        </a:spcBef>
                        <a:spcAft>
                          <a:spcPts val="0"/>
                        </a:spcAft>
                        <a:buClr>
                          <a:schemeClr val="dk1"/>
                        </a:buClr>
                        <a:buSzPts val="1300"/>
                        <a:buFont typeface="Arial"/>
                        <a:buNone/>
                      </a:pPr>
                      <a:r>
                        <a:rPr lang="en" sz="1300">
                          <a:solidFill>
                            <a:schemeClr val="dk1"/>
                          </a:solidFill>
                        </a:rPr>
                        <a:t>Duration of response, </a:t>
                      </a:r>
                      <a:br>
                        <a:rPr lang="en" sz="1300">
                          <a:solidFill>
                            <a:schemeClr val="dk1"/>
                          </a:solidFill>
                        </a:rPr>
                      </a:br>
                      <a:r>
                        <a:rPr lang="en" sz="1300">
                          <a:solidFill>
                            <a:schemeClr val="dk1"/>
                          </a:solidFill>
                        </a:rPr>
                        <a:t>median (95% CI), months</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7.3 (5.8–7.6)</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300"/>
                        <a:buFont typeface="Arial"/>
                        <a:buNone/>
                      </a:pPr>
                      <a:r>
                        <a:rPr lang="en" sz="1300">
                          <a:solidFill>
                            <a:schemeClr val="dk1"/>
                          </a:solidFill>
                        </a:rPr>
                        <a:t>5.0 (3.8–5.6)</a:t>
                      </a:r>
                      <a:endParaRPr sz="1400"/>
                    </a:p>
                  </a:txBody>
                  <a:tcPr marT="45675" marB="456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7FAFA"/>
                    </a:solidFill>
                  </a:tcPr>
                </a:tc>
              </a:tr>
            </a:tbl>
          </a:graphicData>
        </a:graphic>
      </p:graphicFrame>
      <p:sp>
        <p:nvSpPr>
          <p:cNvPr id="1195" name="Google Shape;1195;p223"/>
          <p:cNvSpPr txBox="1"/>
          <p:nvPr/>
        </p:nvSpPr>
        <p:spPr>
          <a:xfrm>
            <a:off x="0" y="287865"/>
            <a:ext cx="9144000" cy="45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2800">
                <a:solidFill>
                  <a:srgbClr val="003767"/>
                </a:solidFill>
                <a:latin typeface="Arial"/>
                <a:ea typeface="Arial"/>
                <a:cs typeface="Arial"/>
                <a:sym typeface="Arial"/>
              </a:rPr>
              <a:t>NAPOLI 3: Tumor Response</a:t>
            </a:r>
            <a:endParaRPr b="1" i="0" sz="2800">
              <a:solidFill>
                <a:srgbClr val="003767"/>
              </a:solidFill>
              <a:latin typeface="Arial"/>
              <a:ea typeface="Arial"/>
              <a:cs typeface="Arial"/>
              <a:sym typeface="Arial"/>
            </a:endParaRPr>
          </a:p>
        </p:txBody>
      </p:sp>
      <p:sp>
        <p:nvSpPr>
          <p:cNvPr id="1196" name="Google Shape;1196;p223"/>
          <p:cNvSpPr txBox="1"/>
          <p:nvPr/>
        </p:nvSpPr>
        <p:spPr>
          <a:xfrm>
            <a:off x="1400537" y="4573728"/>
            <a:ext cx="82296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000">
                <a:solidFill>
                  <a:srgbClr val="212121"/>
                </a:solidFill>
                <a:latin typeface="Arial"/>
                <a:ea typeface="Arial"/>
                <a:cs typeface="Arial"/>
                <a:sym typeface="Arial"/>
              </a:rPr>
              <a:t>Wainberg ZA et al. </a:t>
            </a:r>
            <a:r>
              <a:rPr i="1" lang="en" sz="1000">
                <a:solidFill>
                  <a:srgbClr val="212121"/>
                </a:solidFill>
                <a:latin typeface="Arial"/>
                <a:ea typeface="Arial"/>
                <a:cs typeface="Arial"/>
                <a:sym typeface="Arial"/>
              </a:rPr>
              <a:t>Lancet</a:t>
            </a:r>
            <a:r>
              <a:rPr lang="en" sz="1000">
                <a:solidFill>
                  <a:srgbClr val="212121"/>
                </a:solidFill>
                <a:latin typeface="Arial"/>
                <a:ea typeface="Arial"/>
                <a:cs typeface="Arial"/>
                <a:sym typeface="Arial"/>
              </a:rPr>
              <a:t>. 2023;402(10409):1272-1281.</a:t>
            </a:r>
            <a:endParaRPr sz="1000">
              <a:solidFill>
                <a:srgbClr val="000000"/>
              </a:solidFill>
              <a:highlight>
                <a:srgbClr val="FFFF00"/>
              </a:highlight>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224"/>
          <p:cNvSpPr txBox="1"/>
          <p:nvPr>
            <p:ph idx="4294967295" type="body"/>
          </p:nvPr>
        </p:nvSpPr>
        <p:spPr>
          <a:xfrm>
            <a:off x="0" y="3824186"/>
            <a:ext cx="8454900" cy="252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750"/>
              <a:buFont typeface="Arial"/>
              <a:buChar char="•"/>
            </a:pPr>
            <a:r>
              <a:rPr baseline="30000" lang="en" sz="750"/>
              <a:t>a</a:t>
            </a:r>
            <a:r>
              <a:rPr lang="en" sz="750"/>
              <a:t>Grouped by system organ class (safety population). </a:t>
            </a:r>
            <a:r>
              <a:rPr baseline="30000" lang="en" sz="750"/>
              <a:t>b</a:t>
            </a:r>
            <a:r>
              <a:rPr lang="en" sz="750"/>
              <a:t>Includes neutropenia and neutrophil count decreased. </a:t>
            </a:r>
            <a:r>
              <a:rPr baseline="30000" lang="en" sz="750"/>
              <a:t>c</a:t>
            </a:r>
            <a:r>
              <a:rPr lang="en" sz="750"/>
              <a:t>Includes thrombocytopenia and platelet count decreased. </a:t>
            </a:r>
            <a:r>
              <a:rPr baseline="30000" lang="en" sz="750"/>
              <a:t>d</a:t>
            </a:r>
            <a:r>
              <a:rPr lang="en" sz="750"/>
              <a:t>Includes peripheral neuropathy and peripheral sensory neuropathy. Gem, gemcitabine; NabP, nab-paclitaxel; NALIRIFOX, liposomal irinotecan + 5-fluorouracil/leucovorin + oxaliplatin; TEAE, treatment-emergent adverse event.</a:t>
            </a:r>
            <a:endParaRPr sz="750"/>
          </a:p>
        </p:txBody>
      </p:sp>
      <p:sp>
        <p:nvSpPr>
          <p:cNvPr id="1202" name="Google Shape;1202;p224"/>
          <p:cNvSpPr txBox="1"/>
          <p:nvPr>
            <p:ph idx="4294967295" type="body"/>
          </p:nvPr>
        </p:nvSpPr>
        <p:spPr>
          <a:xfrm>
            <a:off x="0" y="265662"/>
            <a:ext cx="6600900" cy="36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000"/>
              <a:buFont typeface="Arial"/>
              <a:buNone/>
            </a:pPr>
            <a:r>
              <a:rPr lang="en" sz="2000"/>
              <a:t>NAPOLI 3: Selected any-cause TEAEs</a:t>
            </a:r>
            <a:endParaRPr sz="2000"/>
          </a:p>
          <a:p>
            <a:pPr indent="0" lvl="0" marL="0" rtl="0" algn="ctr">
              <a:spcBef>
                <a:spcPts val="480"/>
              </a:spcBef>
              <a:spcAft>
                <a:spcPts val="0"/>
              </a:spcAft>
              <a:buClr>
                <a:schemeClr val="dk1"/>
              </a:buClr>
              <a:buSzPts val="2400"/>
              <a:buFont typeface="Arial"/>
              <a:buNone/>
            </a:pPr>
            <a:r>
              <a:t/>
            </a:r>
            <a:endParaRPr/>
          </a:p>
        </p:txBody>
      </p:sp>
      <p:graphicFrame>
        <p:nvGraphicFramePr>
          <p:cNvPr id="1203" name="Google Shape;1203;p224"/>
          <p:cNvGraphicFramePr/>
          <p:nvPr/>
        </p:nvGraphicFramePr>
        <p:xfrm>
          <a:off x="624627" y="722763"/>
          <a:ext cx="3000000" cy="3000000"/>
        </p:xfrm>
        <a:graphic>
          <a:graphicData uri="http://schemas.openxmlformats.org/drawingml/2006/table">
            <a:tbl>
              <a:tblPr bandRow="1" firstRow="1">
                <a:noFill/>
                <a:tableStyleId>{D1270CE7-8E50-4EA7-A10A-801CB5046A01}</a:tableStyleId>
              </a:tblPr>
              <a:tblGrid>
                <a:gridCol w="3311100"/>
                <a:gridCol w="973675"/>
                <a:gridCol w="973675"/>
                <a:gridCol w="973675"/>
                <a:gridCol w="973675"/>
              </a:tblGrid>
              <a:tr h="289275">
                <a:tc>
                  <a:txBody>
                    <a:bodyPr/>
                    <a:lstStyle/>
                    <a:p>
                      <a:pPr indent="0" lvl="0" marL="0" marR="0" rtl="0" algn="l">
                        <a:spcBef>
                          <a:spcPts val="0"/>
                        </a:spcBef>
                        <a:spcAft>
                          <a:spcPts val="0"/>
                        </a:spcAft>
                        <a:buNone/>
                      </a:pPr>
                      <a:r>
                        <a:t/>
                      </a:r>
                      <a:endParaRPr b="1" sz="1200">
                        <a:solidFill>
                          <a:schemeClr val="dk1"/>
                        </a:solidFill>
                      </a:endParaRPr>
                    </a:p>
                  </a:txBody>
                  <a:tcPr marT="45675" marB="4567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gridSpan="2">
                  <a:txBody>
                    <a:bodyPr/>
                    <a:lstStyle/>
                    <a:p>
                      <a:pPr indent="0" lvl="0" marL="0" marR="0" rtl="0" algn="ctr">
                        <a:spcBef>
                          <a:spcPts val="0"/>
                        </a:spcBef>
                        <a:spcAft>
                          <a:spcPts val="0"/>
                        </a:spcAft>
                        <a:buNone/>
                      </a:pPr>
                      <a:r>
                        <a:rPr b="1" lang="en" sz="1300">
                          <a:solidFill>
                            <a:schemeClr val="lt1"/>
                          </a:solidFill>
                        </a:rPr>
                        <a:t>NALIRIFOX (n = 370)</a:t>
                      </a:r>
                      <a:endParaRPr sz="1400"/>
                    </a:p>
                  </a:txBody>
                  <a:tcPr marT="45675" marB="4567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507F"/>
                    </a:solidFill>
                  </a:tcPr>
                </a:tc>
                <a:tc hMerge="1"/>
                <a:tc gridSpan="2">
                  <a:txBody>
                    <a:bodyPr/>
                    <a:lstStyle/>
                    <a:p>
                      <a:pPr indent="0" lvl="0" marL="0" marR="0" rtl="0" algn="ctr">
                        <a:spcBef>
                          <a:spcPts val="0"/>
                        </a:spcBef>
                        <a:spcAft>
                          <a:spcPts val="0"/>
                        </a:spcAft>
                        <a:buNone/>
                      </a:pPr>
                      <a:r>
                        <a:rPr b="1" lang="en" sz="1300">
                          <a:solidFill>
                            <a:schemeClr val="lt1"/>
                          </a:solidFill>
                        </a:rPr>
                        <a:t>Gem+NabP (n = 379) </a:t>
                      </a:r>
                      <a:endParaRPr sz="1400"/>
                    </a:p>
                  </a:txBody>
                  <a:tcPr marT="45675" marB="4567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3BDCE"/>
                    </a:solidFill>
                  </a:tcPr>
                </a:tc>
                <a:tc hMerge="1"/>
              </a:tr>
              <a:tr h="240100">
                <a:tc>
                  <a:txBody>
                    <a:bodyPr/>
                    <a:lstStyle/>
                    <a:p>
                      <a:pPr indent="0" lvl="0" marL="0" marR="0" rtl="0" algn="l">
                        <a:lnSpc>
                          <a:spcPct val="100000"/>
                        </a:lnSpc>
                        <a:spcBef>
                          <a:spcPts val="0"/>
                        </a:spcBef>
                        <a:spcAft>
                          <a:spcPts val="0"/>
                        </a:spcAft>
                        <a:buClr>
                          <a:schemeClr val="lt1"/>
                        </a:buClr>
                        <a:buSzPts val="1200"/>
                        <a:buFont typeface="Arial"/>
                        <a:buNone/>
                      </a:pPr>
                      <a:r>
                        <a:rPr b="1" lang="en" sz="1200">
                          <a:solidFill>
                            <a:schemeClr val="lt1"/>
                          </a:solidFill>
                          <a:latin typeface="Arial"/>
                          <a:ea typeface="Arial"/>
                          <a:cs typeface="Arial"/>
                          <a:sym typeface="Arial"/>
                        </a:rPr>
                        <a:t>Any-cause TEAEs in ≥ 10% of patients, %</a:t>
                      </a:r>
                      <a:r>
                        <a:rPr b="1" baseline="30000" lang="en" sz="1200">
                          <a:solidFill>
                            <a:schemeClr val="lt1"/>
                          </a:solidFill>
                          <a:latin typeface="Arial"/>
                          <a:ea typeface="Arial"/>
                          <a:cs typeface="Arial"/>
                          <a:sym typeface="Arial"/>
                        </a:rPr>
                        <a:t>a</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257A91"/>
                    </a:solidFill>
                  </a:tcPr>
                </a:tc>
                <a:tc>
                  <a:txBody>
                    <a:bodyPr/>
                    <a:lstStyle/>
                    <a:p>
                      <a:pPr indent="0" lvl="0" marL="0" marR="0" rtl="0" algn="ctr">
                        <a:spcBef>
                          <a:spcPts val="0"/>
                        </a:spcBef>
                        <a:spcAft>
                          <a:spcPts val="0"/>
                        </a:spcAft>
                        <a:buNone/>
                      </a:pPr>
                      <a:r>
                        <a:rPr b="1" lang="en" sz="1200">
                          <a:solidFill>
                            <a:schemeClr val="lt1"/>
                          </a:solidFill>
                          <a:latin typeface="Arial"/>
                          <a:ea typeface="Arial"/>
                          <a:cs typeface="Arial"/>
                          <a:sym typeface="Arial"/>
                        </a:rPr>
                        <a:t>Any grade</a:t>
                      </a:r>
                      <a:endParaRPr b="1" sz="1200">
                        <a:solidFill>
                          <a:schemeClr val="lt1"/>
                        </a:solidFill>
                      </a:endParaRPr>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507F"/>
                    </a:solidFill>
                  </a:tcPr>
                </a:tc>
                <a:tc>
                  <a:txBody>
                    <a:bodyPr/>
                    <a:lstStyle/>
                    <a:p>
                      <a:pPr indent="0" lvl="0" marL="0" marR="0" rtl="0" algn="ctr">
                        <a:spcBef>
                          <a:spcPts val="0"/>
                        </a:spcBef>
                        <a:spcAft>
                          <a:spcPts val="0"/>
                        </a:spcAft>
                        <a:buNone/>
                      </a:pPr>
                      <a:r>
                        <a:rPr b="1" lang="en" sz="1200" strike="noStrike">
                          <a:solidFill>
                            <a:schemeClr val="lt1"/>
                          </a:solidFill>
                        </a:rPr>
                        <a:t>Grade 3–4</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F507F"/>
                    </a:solidFill>
                  </a:tcPr>
                </a:tc>
                <a:tc>
                  <a:txBody>
                    <a:bodyPr/>
                    <a:lstStyle/>
                    <a:p>
                      <a:pPr indent="0" lvl="0" marL="0" marR="0" rtl="0" algn="ctr">
                        <a:spcBef>
                          <a:spcPts val="0"/>
                        </a:spcBef>
                        <a:spcAft>
                          <a:spcPts val="0"/>
                        </a:spcAft>
                        <a:buNone/>
                      </a:pPr>
                      <a:r>
                        <a:rPr b="1" lang="en" sz="1200">
                          <a:solidFill>
                            <a:schemeClr val="lt1"/>
                          </a:solidFill>
                          <a:latin typeface="Arial"/>
                          <a:ea typeface="Arial"/>
                          <a:cs typeface="Arial"/>
                          <a:sym typeface="Arial"/>
                        </a:rPr>
                        <a:t>Any Grade</a:t>
                      </a:r>
                      <a:endParaRPr b="1" sz="1200">
                        <a:solidFill>
                          <a:schemeClr val="lt1"/>
                        </a:solidFill>
                      </a:endParaRPr>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3BDCE"/>
                    </a:solidFill>
                  </a:tcPr>
                </a:tc>
                <a:tc>
                  <a:txBody>
                    <a:bodyPr/>
                    <a:lstStyle/>
                    <a:p>
                      <a:pPr indent="0" lvl="0" marL="0" marR="0" rtl="0" algn="ctr">
                        <a:spcBef>
                          <a:spcPts val="0"/>
                        </a:spcBef>
                        <a:spcAft>
                          <a:spcPts val="0"/>
                        </a:spcAft>
                        <a:buNone/>
                      </a:pPr>
                      <a:r>
                        <a:rPr b="1" lang="en" sz="1200" strike="noStrike">
                          <a:solidFill>
                            <a:schemeClr val="lt1"/>
                          </a:solidFill>
                        </a:rPr>
                        <a:t>Grade 3–4</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13BDCE"/>
                    </a:solidFill>
                  </a:tcPr>
                </a:tc>
              </a:tr>
              <a:tr h="182750">
                <a:tc>
                  <a:txBody>
                    <a:bodyPr/>
                    <a:lstStyle/>
                    <a:p>
                      <a:pPr indent="0" lvl="0" marL="0" marR="0" rtl="0" algn="l">
                        <a:lnSpc>
                          <a:spcPct val="100000"/>
                        </a:lnSpc>
                        <a:spcBef>
                          <a:spcPts val="0"/>
                        </a:spcBef>
                        <a:spcAft>
                          <a:spcPts val="0"/>
                        </a:spcAft>
                        <a:buClr>
                          <a:schemeClr val="dk1"/>
                        </a:buClr>
                        <a:buSzPts val="1200"/>
                        <a:buFont typeface="Arial"/>
                        <a:buNone/>
                      </a:pPr>
                      <a:r>
                        <a:rPr b="1" lang="en" sz="1200">
                          <a:solidFill>
                            <a:schemeClr val="dk1"/>
                          </a:solidFill>
                        </a:rPr>
                        <a:t>Haematologic</a:t>
                      </a:r>
                      <a:endParaRPr b="1" sz="1200">
                        <a:solidFill>
                          <a:schemeClr val="dk1"/>
                        </a:solidFill>
                        <a:latin typeface="Arial"/>
                        <a:ea typeface="Arial"/>
                        <a:cs typeface="Arial"/>
                        <a:sym typeface="Arial"/>
                      </a:endParaRPr>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200">
                        <a:solidFill>
                          <a:schemeClr val="dk1"/>
                        </a:solidFill>
                      </a:endParaRPr>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200" strike="noStrike">
                        <a:solidFill>
                          <a:schemeClr val="dk1"/>
                        </a:solidFill>
                      </a:endParaRPr>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200">
                        <a:solidFill>
                          <a:schemeClr val="dk1"/>
                        </a:solidFill>
                      </a:endParaRPr>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200" strike="noStrike">
                        <a:solidFill>
                          <a:schemeClr val="dk1"/>
                        </a:solidFill>
                      </a:endParaRPr>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240100">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Neutropenia</a:t>
                      </a:r>
                      <a:r>
                        <a:rPr baseline="30000" lang="en" sz="1200">
                          <a:solidFill>
                            <a:schemeClr val="dk1"/>
                          </a:solidFill>
                          <a:latin typeface="Arial"/>
                          <a:ea typeface="Arial"/>
                          <a:cs typeface="Arial"/>
                          <a:sym typeface="Arial"/>
                        </a:rPr>
                        <a:t>b</a:t>
                      </a:r>
                      <a:r>
                        <a:rPr lang="en" sz="1200">
                          <a:solidFill>
                            <a:schemeClr val="dk1"/>
                          </a:solidFill>
                          <a:latin typeface="Arial"/>
                          <a:ea typeface="Arial"/>
                          <a:cs typeface="Arial"/>
                          <a:sym typeface="Arial"/>
                        </a:rPr>
                        <a:t> / febrile neutropenia</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50.0 / 2.4</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23.8 / 2.4</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50.6 / 2.6</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38.0 / 2.4</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82750">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Anaemia</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26.2</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10.5</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40.4</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17.4</a:t>
                      </a:r>
                      <a:endParaRPr sz="1400"/>
                    </a:p>
                  </a:txBody>
                  <a:tcPr marT="0" marB="0"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218725">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Thrombocytopenia</a:t>
                      </a:r>
                      <a:r>
                        <a:rPr baseline="30000" lang="en" sz="1200">
                          <a:solidFill>
                            <a:schemeClr val="dk1"/>
                          </a:solidFill>
                          <a:latin typeface="Arial"/>
                          <a:ea typeface="Arial"/>
                          <a:cs typeface="Arial"/>
                          <a:sym typeface="Arial"/>
                        </a:rPr>
                        <a:t>c</a:t>
                      </a:r>
                      <a:endParaRPr baseline="30000" sz="1200">
                        <a:solidFill>
                          <a:schemeClr val="dk1"/>
                        </a:solidFill>
                        <a:latin typeface="Arial"/>
                        <a:ea typeface="Arial"/>
                        <a:cs typeface="Arial"/>
                        <a:sym typeface="Arial"/>
                      </a:endParaRPr>
                    </a:p>
                  </a:txBody>
                  <a:tcPr marT="17975" marB="1797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24.0</a:t>
                      </a:r>
                      <a:endParaRPr sz="1400"/>
                    </a:p>
                  </a:txBody>
                  <a:tcPr marT="17975" marB="1797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1.6</a:t>
                      </a:r>
                      <a:endParaRPr sz="1400"/>
                    </a:p>
                  </a:txBody>
                  <a:tcPr marT="17975" marB="1797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40.6</a:t>
                      </a:r>
                      <a:endParaRPr sz="1400"/>
                    </a:p>
                  </a:txBody>
                  <a:tcPr marT="17975" marB="1797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6.1</a:t>
                      </a:r>
                      <a:endParaRPr sz="1400"/>
                    </a:p>
                  </a:txBody>
                  <a:tcPr marT="17975" marB="1797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D7FAFA"/>
                    </a:solidFill>
                  </a:tcPr>
                </a:tc>
              </a:tr>
              <a:tr h="182750">
                <a:tc>
                  <a:txBody>
                    <a:bodyPr/>
                    <a:lstStyle/>
                    <a:p>
                      <a:pPr indent="0" lvl="0" marL="0" marR="0" rtl="0" algn="l">
                        <a:lnSpc>
                          <a:spcPct val="100000"/>
                        </a:lnSpc>
                        <a:spcBef>
                          <a:spcPts val="0"/>
                        </a:spcBef>
                        <a:spcAft>
                          <a:spcPts val="0"/>
                        </a:spcAft>
                        <a:buClr>
                          <a:schemeClr val="dk1"/>
                        </a:buClr>
                        <a:buSzPts val="1200"/>
                        <a:buFont typeface="Arial"/>
                        <a:buNone/>
                      </a:pPr>
                      <a:r>
                        <a:rPr b="1" lang="en" sz="1200">
                          <a:solidFill>
                            <a:schemeClr val="dk1"/>
                          </a:solidFill>
                        </a:rPr>
                        <a:t>Non-haematologic</a:t>
                      </a:r>
                      <a:endParaRPr b="1" sz="1200">
                        <a:solidFill>
                          <a:schemeClr val="dk1"/>
                        </a:solidFill>
                        <a:latin typeface="Arial"/>
                        <a:ea typeface="Arial"/>
                        <a:cs typeface="Arial"/>
                        <a:sym typeface="Arial"/>
                      </a:endParaRPr>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200">
                        <a:solidFill>
                          <a:schemeClr val="dk1"/>
                        </a:solidFill>
                      </a:endParaRPr>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200" strike="noStrike">
                        <a:solidFill>
                          <a:schemeClr val="dk1"/>
                        </a:solidFill>
                      </a:endParaRPr>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200">
                        <a:solidFill>
                          <a:schemeClr val="dk1"/>
                        </a:solidFill>
                      </a:endParaRPr>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t/>
                      </a:r>
                      <a:endParaRPr sz="1200" strike="noStrike">
                        <a:solidFill>
                          <a:schemeClr val="dk1"/>
                        </a:solidFill>
                      </a:endParaRPr>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82750">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Diarrhoea</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70.5</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20.3</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36.7</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4.5</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82750">
                <a:tc>
                  <a:txBody>
                    <a:bodyPr/>
                    <a:lstStyle/>
                    <a:p>
                      <a:pPr indent="0" lvl="0" marL="0" marR="0" rtl="0" algn="l">
                        <a:spcBef>
                          <a:spcPts val="0"/>
                        </a:spcBef>
                        <a:spcAft>
                          <a:spcPts val="0"/>
                        </a:spcAft>
                        <a:buNone/>
                      </a:pPr>
                      <a:r>
                        <a:rPr lang="en" sz="1200">
                          <a:solidFill>
                            <a:schemeClr val="dk1"/>
                          </a:solidFill>
                          <a:latin typeface="Arial"/>
                          <a:ea typeface="Arial"/>
                          <a:cs typeface="Arial"/>
                          <a:sym typeface="Arial"/>
                        </a:rPr>
                        <a:t>Nausea</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 sz="1200">
                          <a:solidFill>
                            <a:schemeClr val="dk1"/>
                          </a:solidFill>
                        </a:rPr>
                        <a:t>59.5</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11.9</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42.7</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2.6</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82750">
                <a:tc>
                  <a:txBody>
                    <a:bodyPr/>
                    <a:lstStyle/>
                    <a:p>
                      <a:pPr indent="0" lvl="0" marL="0" marR="0" rtl="0" algn="l">
                        <a:spcBef>
                          <a:spcPts val="0"/>
                        </a:spcBef>
                        <a:spcAft>
                          <a:spcPts val="0"/>
                        </a:spcAft>
                        <a:buNone/>
                      </a:pPr>
                      <a:r>
                        <a:rPr lang="en" sz="1200">
                          <a:solidFill>
                            <a:schemeClr val="dk1"/>
                          </a:solidFill>
                          <a:latin typeface="Arial"/>
                          <a:ea typeface="Arial"/>
                          <a:cs typeface="Arial"/>
                          <a:sym typeface="Arial"/>
                        </a:rPr>
                        <a:t>Vomiting </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39.7</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7.0</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rPr>
                        <a:t>26.4</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rPr>
                        <a:t>2.1</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82750">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Hypokalaemia</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31.6</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latin typeface="Arial"/>
                          <a:ea typeface="Arial"/>
                          <a:cs typeface="Arial"/>
                          <a:sym typeface="Arial"/>
                        </a:rPr>
                        <a:t>15.1</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12.9</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latin typeface="Arial"/>
                          <a:ea typeface="Arial"/>
                          <a:cs typeface="Arial"/>
                          <a:sym typeface="Arial"/>
                        </a:rPr>
                        <a:t>4.0</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182750">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Peripheral neuropathy</a:t>
                      </a:r>
                      <a:r>
                        <a:rPr baseline="30000" lang="en" sz="1200">
                          <a:solidFill>
                            <a:schemeClr val="dk1"/>
                          </a:solidFill>
                          <a:latin typeface="Arial"/>
                          <a:ea typeface="Arial"/>
                          <a:cs typeface="Arial"/>
                          <a:sym typeface="Arial"/>
                        </a:rPr>
                        <a:t>d</a:t>
                      </a:r>
                      <a:endParaRPr baseline="30000" sz="1200">
                        <a:solidFill>
                          <a:schemeClr val="dk1"/>
                        </a:solidFill>
                        <a:latin typeface="Arial"/>
                        <a:ea typeface="Arial"/>
                        <a:cs typeface="Arial"/>
                        <a:sym typeface="Arial"/>
                      </a:endParaRPr>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32.9</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latin typeface="Arial"/>
                          <a:ea typeface="Arial"/>
                          <a:cs typeface="Arial"/>
                          <a:sym typeface="Arial"/>
                        </a:rPr>
                        <a:t>6.7</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30.9</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latin typeface="Arial"/>
                          <a:ea typeface="Arial"/>
                          <a:cs typeface="Arial"/>
                          <a:sym typeface="Arial"/>
                        </a:rPr>
                        <a:t>8.7</a:t>
                      </a:r>
                      <a:endParaRPr sz="1400"/>
                    </a:p>
                  </a:txBody>
                  <a:tcPr marT="0" marB="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218725">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Paraesthesia</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11.9</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latin typeface="Arial"/>
                          <a:ea typeface="Arial"/>
                          <a:cs typeface="Arial"/>
                          <a:sym typeface="Arial"/>
                        </a:rPr>
                        <a:t>0.3</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8.7</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latin typeface="Arial"/>
                          <a:ea typeface="Arial"/>
                          <a:cs typeface="Arial"/>
                          <a:sym typeface="Arial"/>
                        </a:rPr>
                        <a:t>0.5</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7FAFA"/>
                    </a:solidFill>
                  </a:tcPr>
                </a:tc>
              </a:tr>
              <a:tr h="218725">
                <a:tc>
                  <a:txBody>
                    <a:bodyPr/>
                    <a:lstStyle/>
                    <a:p>
                      <a:pPr indent="0" lvl="0" marL="0" marR="0" rtl="0" algn="l">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Pyrexia</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10.5</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latin typeface="Arial"/>
                          <a:ea typeface="Arial"/>
                          <a:cs typeface="Arial"/>
                          <a:sym typeface="Arial"/>
                        </a:rPr>
                        <a:t>0.8</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AC8D7"/>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a:solidFill>
                            <a:schemeClr val="dk1"/>
                          </a:solidFill>
                          <a:latin typeface="Arial"/>
                          <a:ea typeface="Arial"/>
                          <a:cs typeface="Arial"/>
                          <a:sym typeface="Arial"/>
                        </a:rPr>
                        <a:t>23.0</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D7FAFA"/>
                    </a:solidFill>
                  </a:tcPr>
                </a:tc>
                <a:tc>
                  <a:txBody>
                    <a:bodyPr/>
                    <a:lstStyle/>
                    <a:p>
                      <a:pPr indent="0" lvl="0" marL="0" marR="0" rtl="0" algn="ctr">
                        <a:lnSpc>
                          <a:spcPct val="100000"/>
                        </a:lnSpc>
                        <a:spcBef>
                          <a:spcPts val="0"/>
                        </a:spcBef>
                        <a:spcAft>
                          <a:spcPts val="0"/>
                        </a:spcAft>
                        <a:buClr>
                          <a:schemeClr val="dk1"/>
                        </a:buClr>
                        <a:buSzPts val="1200"/>
                        <a:buFont typeface="Arial"/>
                        <a:buNone/>
                      </a:pPr>
                      <a:r>
                        <a:rPr lang="en" sz="1200" strike="noStrike">
                          <a:solidFill>
                            <a:schemeClr val="dk1"/>
                          </a:solidFill>
                          <a:latin typeface="Arial"/>
                          <a:ea typeface="Arial"/>
                          <a:cs typeface="Arial"/>
                          <a:sym typeface="Arial"/>
                        </a:rPr>
                        <a:t>1.6</a:t>
                      </a:r>
                      <a:endParaRPr sz="1400"/>
                    </a:p>
                  </a:txBody>
                  <a:tcPr marT="17975" marB="1797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D7FAFA"/>
                    </a:solidFill>
                  </a:tcPr>
                </a:tc>
              </a:tr>
            </a:tbl>
          </a:graphicData>
        </a:graphic>
      </p:graphicFrame>
      <p:sp>
        <p:nvSpPr>
          <p:cNvPr id="1204" name="Google Shape;1204;p224"/>
          <p:cNvSpPr/>
          <p:nvPr/>
        </p:nvSpPr>
        <p:spPr>
          <a:xfrm>
            <a:off x="1012677" y="1889026"/>
            <a:ext cx="7128000" cy="593700"/>
          </a:xfrm>
          <a:prstGeom prst="rect">
            <a:avLst/>
          </a:prstGeom>
          <a:noFill/>
          <a:ln cap="flat" cmpd="sng" w="19050">
            <a:solidFill>
              <a:schemeClr val="accent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205" name="Google Shape;1205;p224"/>
          <p:cNvSpPr/>
          <p:nvPr/>
        </p:nvSpPr>
        <p:spPr>
          <a:xfrm>
            <a:off x="1012537" y="2696412"/>
            <a:ext cx="7128000" cy="719400"/>
          </a:xfrm>
          <a:prstGeom prst="rect">
            <a:avLst/>
          </a:prstGeom>
          <a:noFill/>
          <a:ln cap="flat" cmpd="sng" w="19050">
            <a:solidFill>
              <a:schemeClr val="accent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225"/>
          <p:cNvSpPr txBox="1"/>
          <p:nvPr/>
        </p:nvSpPr>
        <p:spPr>
          <a:xfrm>
            <a:off x="2126658" y="4732650"/>
            <a:ext cx="8229600" cy="246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000">
                <a:solidFill>
                  <a:srgbClr val="212121"/>
                </a:solidFill>
                <a:latin typeface="Arial"/>
                <a:ea typeface="Arial"/>
                <a:cs typeface="Arial"/>
                <a:sym typeface="Arial"/>
              </a:rPr>
              <a:t>Hussein MA et al. 2024 ASCO Annual Meeting. Abstract 4136.</a:t>
            </a:r>
            <a:endParaRPr sz="1000">
              <a:solidFill>
                <a:srgbClr val="000000"/>
              </a:solidFill>
              <a:latin typeface="Arial"/>
              <a:ea typeface="Arial"/>
              <a:cs typeface="Arial"/>
              <a:sym typeface="Arial"/>
            </a:endParaRPr>
          </a:p>
        </p:txBody>
      </p:sp>
      <p:sp>
        <p:nvSpPr>
          <p:cNvPr id="1211" name="Google Shape;1211;p225"/>
          <p:cNvSpPr txBox="1"/>
          <p:nvPr/>
        </p:nvSpPr>
        <p:spPr>
          <a:xfrm>
            <a:off x="0" y="287865"/>
            <a:ext cx="9144000" cy="45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2400">
                <a:solidFill>
                  <a:srgbClr val="003767"/>
                </a:solidFill>
                <a:latin typeface="Arial"/>
                <a:ea typeface="Arial"/>
                <a:cs typeface="Arial"/>
                <a:sym typeface="Arial"/>
              </a:rPr>
              <a:t>NAPOLI 3: Updated OS Analysis With 29-month Follow-up</a:t>
            </a:r>
            <a:br>
              <a:rPr b="1" i="0" lang="en" sz="2400">
                <a:solidFill>
                  <a:srgbClr val="003767"/>
                </a:solidFill>
                <a:latin typeface="Arial"/>
                <a:ea typeface="Arial"/>
                <a:cs typeface="Arial"/>
                <a:sym typeface="Arial"/>
              </a:rPr>
            </a:br>
            <a:endParaRPr b="1" i="0" sz="2400">
              <a:solidFill>
                <a:srgbClr val="003767"/>
              </a:solidFill>
              <a:latin typeface="Arial"/>
              <a:ea typeface="Arial"/>
              <a:cs typeface="Arial"/>
              <a:sym typeface="Arial"/>
            </a:endParaRPr>
          </a:p>
        </p:txBody>
      </p:sp>
      <p:pic>
        <p:nvPicPr>
          <p:cNvPr id="1212" name="Google Shape;1212;p225"/>
          <p:cNvPicPr preferRelativeResize="0"/>
          <p:nvPr/>
        </p:nvPicPr>
        <p:blipFill rotWithShape="1">
          <a:blip r:embed="rId3">
            <a:alphaModFix/>
          </a:blip>
          <a:srcRect b="0" l="0" r="0" t="0"/>
          <a:stretch/>
        </p:blipFill>
        <p:spPr>
          <a:xfrm>
            <a:off x="29666" y="787609"/>
            <a:ext cx="6206058" cy="3568294"/>
          </a:xfrm>
          <a:prstGeom prst="rect">
            <a:avLst/>
          </a:prstGeom>
          <a:noFill/>
          <a:ln>
            <a:noFill/>
          </a:ln>
        </p:spPr>
      </p:pic>
      <p:pic>
        <p:nvPicPr>
          <p:cNvPr id="1213" name="Google Shape;1213;p225"/>
          <p:cNvPicPr preferRelativeResize="0"/>
          <p:nvPr/>
        </p:nvPicPr>
        <p:blipFill rotWithShape="1">
          <a:blip r:embed="rId4">
            <a:alphaModFix/>
          </a:blip>
          <a:srcRect b="0" l="0" r="0" t="0"/>
          <a:stretch/>
        </p:blipFill>
        <p:spPr>
          <a:xfrm>
            <a:off x="4542334" y="1658201"/>
            <a:ext cx="4567776" cy="126014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226"/>
          <p:cNvSpPr txBox="1"/>
          <p:nvPr>
            <p:ph type="title"/>
          </p:nvPr>
        </p:nvSpPr>
        <p:spPr>
          <a:xfrm>
            <a:off x="260965" y="269923"/>
            <a:ext cx="8764500" cy="354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599" u="none" cap="none" strike="noStrike">
                <a:solidFill>
                  <a:schemeClr val="dk1"/>
                </a:solidFill>
                <a:latin typeface="Arial"/>
                <a:ea typeface="Arial"/>
                <a:cs typeface="Arial"/>
                <a:sym typeface="Arial"/>
              </a:rPr>
              <a:t>Biweekly Nab-Paclitaxel + Gemcitabine in Patients With Metastatic Pancreatic Cancer</a:t>
            </a:r>
            <a:endParaRPr b="1" i="0" sz="1599" u="none" cap="none" strike="noStrike">
              <a:solidFill>
                <a:schemeClr val="dk1"/>
              </a:solidFill>
              <a:latin typeface="Arial"/>
              <a:ea typeface="Arial"/>
              <a:cs typeface="Arial"/>
              <a:sym typeface="Arial"/>
            </a:endParaRPr>
          </a:p>
        </p:txBody>
      </p:sp>
      <p:sp>
        <p:nvSpPr>
          <p:cNvPr id="1219" name="Google Shape;1219;p226"/>
          <p:cNvSpPr txBox="1"/>
          <p:nvPr>
            <p:ph idx="11" type="ftr"/>
          </p:nvPr>
        </p:nvSpPr>
        <p:spPr>
          <a:xfrm>
            <a:off x="2670131" y="4570917"/>
            <a:ext cx="3902700" cy="416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 sz="900">
                <a:solidFill>
                  <a:srgbClr val="000000"/>
                </a:solidFill>
              </a:rPr>
              <a:t>Ahn DH et al. </a:t>
            </a:r>
            <a:r>
              <a:rPr i="1" lang="en" sz="900">
                <a:solidFill>
                  <a:srgbClr val="000000"/>
                </a:solidFill>
              </a:rPr>
              <a:t>Ther Adv Med Oncol</a:t>
            </a:r>
            <a:r>
              <a:rPr lang="en" sz="900">
                <a:solidFill>
                  <a:srgbClr val="000000"/>
                </a:solidFill>
              </a:rPr>
              <a:t>. 2017;9:75-82.</a:t>
            </a:r>
            <a:endParaRPr sz="900">
              <a:solidFill>
                <a:srgbClr val="000000"/>
              </a:solidFill>
            </a:endParaRPr>
          </a:p>
        </p:txBody>
      </p:sp>
      <p:graphicFrame>
        <p:nvGraphicFramePr>
          <p:cNvPr id="1220" name="Google Shape;1220;p226"/>
          <p:cNvGraphicFramePr/>
          <p:nvPr/>
        </p:nvGraphicFramePr>
        <p:xfrm>
          <a:off x="260965" y="748458"/>
          <a:ext cx="3000000" cy="3000000"/>
        </p:xfrm>
        <a:graphic>
          <a:graphicData uri="http://schemas.openxmlformats.org/drawingml/2006/table">
            <a:tbl>
              <a:tblPr bandRow="1" firstRow="1">
                <a:noFill/>
                <a:tableStyleId>{D1270CE7-8E50-4EA7-A10A-801CB5046A01}</a:tableStyleId>
              </a:tblPr>
              <a:tblGrid>
                <a:gridCol w="2174300"/>
                <a:gridCol w="2174300"/>
                <a:gridCol w="2174300"/>
                <a:gridCol w="2174300"/>
              </a:tblGrid>
              <a:tr h="340925">
                <a:tc>
                  <a:txBody>
                    <a:bodyPr/>
                    <a:lstStyle/>
                    <a:p>
                      <a:pPr indent="0" lvl="0" marL="0" marR="0" rtl="0" algn="l">
                        <a:spcBef>
                          <a:spcPts val="0"/>
                        </a:spcBef>
                        <a:spcAft>
                          <a:spcPts val="0"/>
                        </a:spcAft>
                        <a:buNone/>
                      </a:pPr>
                      <a:r>
                        <a:rPr lang="en" sz="1100"/>
                        <a:t>Chemotherapy</a:t>
                      </a:r>
                      <a:endParaRPr sz="14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Dose</a:t>
                      </a:r>
                      <a:endParaRPr sz="14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Administration</a:t>
                      </a:r>
                      <a:endParaRPr sz="14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Frequency</a:t>
                      </a:r>
                      <a:endParaRPr sz="14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62650">
                <a:tc>
                  <a:txBody>
                    <a:bodyPr/>
                    <a:lstStyle/>
                    <a:p>
                      <a:pPr indent="0" lvl="0" marL="0" marR="0" rtl="0" algn="l">
                        <a:spcBef>
                          <a:spcPts val="0"/>
                        </a:spcBef>
                        <a:spcAft>
                          <a:spcPts val="0"/>
                        </a:spcAft>
                        <a:buNone/>
                      </a:pPr>
                      <a:r>
                        <a:rPr lang="en" sz="1100"/>
                        <a:t>Gemcitabine</a:t>
                      </a:r>
                      <a:endParaRPr sz="14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1,000 mg/m</a:t>
                      </a:r>
                      <a:r>
                        <a:rPr baseline="30000" lang="en" sz="1100"/>
                        <a:t>2</a:t>
                      </a:r>
                      <a:endParaRPr sz="11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IVPB over 30 min</a:t>
                      </a:r>
                      <a:endParaRPr sz="14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rowSpan="2">
                  <a:txBody>
                    <a:bodyPr/>
                    <a:lstStyle/>
                    <a:p>
                      <a:pPr indent="0" lvl="0" marL="0" marR="0" rtl="0" algn="ctr">
                        <a:spcBef>
                          <a:spcPts val="0"/>
                        </a:spcBef>
                        <a:spcAft>
                          <a:spcPts val="0"/>
                        </a:spcAft>
                        <a:buNone/>
                      </a:pPr>
                      <a:r>
                        <a:rPr lang="en" sz="1100"/>
                        <a:t>Q2W</a:t>
                      </a:r>
                      <a:endParaRPr sz="14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62650">
                <a:tc>
                  <a:txBody>
                    <a:bodyPr/>
                    <a:lstStyle/>
                    <a:p>
                      <a:pPr indent="0" lvl="0" marL="0" marR="0" rtl="0" algn="l">
                        <a:spcBef>
                          <a:spcPts val="0"/>
                        </a:spcBef>
                        <a:spcAft>
                          <a:spcPts val="0"/>
                        </a:spcAft>
                        <a:buNone/>
                      </a:pPr>
                      <a:r>
                        <a:rPr lang="en" sz="1100"/>
                        <a:t>Nab-paclitaxel</a:t>
                      </a:r>
                      <a:endParaRPr sz="14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 sz="1100"/>
                        <a:t>125 mg/m</a:t>
                      </a:r>
                      <a:r>
                        <a:rPr baseline="30000" lang="en" sz="1100"/>
                        <a:t>2</a:t>
                      </a:r>
                      <a:endParaRPr sz="11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lang="en" sz="1100"/>
                        <a:t>IVPB over 30 min</a:t>
                      </a:r>
                      <a:endParaRPr sz="1400"/>
                    </a:p>
                  </a:txBody>
                  <a:tcPr marT="45650" marB="45650" marR="91425" marL="914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bl>
          </a:graphicData>
        </a:graphic>
      </p:graphicFrame>
      <p:graphicFrame>
        <p:nvGraphicFramePr>
          <p:cNvPr id="1221" name="Google Shape;1221;p226"/>
          <p:cNvGraphicFramePr/>
          <p:nvPr/>
        </p:nvGraphicFramePr>
        <p:xfrm>
          <a:off x="284759" y="1782920"/>
          <a:ext cx="3000000" cy="3000000"/>
        </p:xfrm>
        <a:graphic>
          <a:graphicData uri="http://schemas.openxmlformats.org/drawingml/2006/table">
            <a:tbl>
              <a:tblPr bandRow="1" firstRow="1">
                <a:noFill/>
                <a:tableStyleId>{D1270CE7-8E50-4EA7-A10A-801CB5046A01}</a:tableStyleId>
              </a:tblPr>
              <a:tblGrid>
                <a:gridCol w="3390025"/>
                <a:gridCol w="2641700"/>
                <a:gridCol w="2641700"/>
              </a:tblGrid>
              <a:tr h="383825">
                <a:tc>
                  <a:txBody>
                    <a:bodyPr/>
                    <a:lstStyle/>
                    <a:p>
                      <a:pPr indent="0" lvl="0" marL="0" marR="0" rtl="0" algn="l">
                        <a:spcBef>
                          <a:spcPts val="0"/>
                        </a:spcBef>
                        <a:spcAft>
                          <a:spcPts val="0"/>
                        </a:spcAft>
                        <a:buNone/>
                      </a:pPr>
                      <a:r>
                        <a:rPr lang="en" sz="1100">
                          <a:solidFill>
                            <a:schemeClr val="lt1"/>
                          </a:solidFill>
                        </a:rPr>
                        <a:t>Variable</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lt1"/>
                          </a:solidFill>
                        </a:rPr>
                        <a:t>mGNabP, n</a:t>
                      </a:r>
                      <a:r>
                        <a:rPr lang="en" sz="1100">
                          <a:solidFill>
                            <a:schemeClr val="lt1"/>
                          </a:solidFill>
                        </a:rPr>
                        <a:t> (%)</a:t>
                      </a:r>
                      <a:endParaRPr sz="1100">
                        <a:solidFill>
                          <a:schemeClr val="lt1"/>
                        </a:solidFill>
                      </a:endParaRPr>
                    </a:p>
                  </a:txBody>
                  <a:tcPr marT="17975" marB="17975" marR="91425" marL="91425" anchor="ctr"/>
                </a:tc>
                <a:tc>
                  <a:txBody>
                    <a:bodyPr/>
                    <a:lstStyle/>
                    <a:p>
                      <a:pPr indent="0" lvl="0" marL="0" marR="0" rtl="0" algn="ctr">
                        <a:spcBef>
                          <a:spcPts val="0"/>
                        </a:spcBef>
                        <a:spcAft>
                          <a:spcPts val="0"/>
                        </a:spcAft>
                        <a:buNone/>
                      </a:pPr>
                      <a:r>
                        <a:rPr lang="en" sz="1100">
                          <a:solidFill>
                            <a:schemeClr val="lt1"/>
                          </a:solidFill>
                        </a:rPr>
                        <a:t>MPACT Trial, n (%)</a:t>
                      </a:r>
                      <a:endParaRPr sz="1400"/>
                    </a:p>
                  </a:txBody>
                  <a:tcPr marT="17975" marB="17975" marR="91425" marL="91425" anchor="ctr"/>
                </a:tc>
              </a:tr>
              <a:tr h="207275">
                <a:tc>
                  <a:txBody>
                    <a:bodyPr/>
                    <a:lstStyle/>
                    <a:p>
                      <a:pPr indent="0" lvl="0" marL="0" marR="0" rtl="0" algn="l">
                        <a:spcBef>
                          <a:spcPts val="0"/>
                        </a:spcBef>
                        <a:spcAft>
                          <a:spcPts val="0"/>
                        </a:spcAft>
                        <a:buNone/>
                      </a:pPr>
                      <a:r>
                        <a:rPr lang="en" sz="1100">
                          <a:solidFill>
                            <a:schemeClr val="dk1"/>
                          </a:solidFill>
                        </a:rPr>
                        <a:t>Median</a:t>
                      </a:r>
                      <a:r>
                        <a:rPr lang="en" sz="1100">
                          <a:solidFill>
                            <a:schemeClr val="dk1"/>
                          </a:solidFill>
                        </a:rPr>
                        <a:t> PFS, mo</a:t>
                      </a:r>
                      <a:endParaRPr sz="1100">
                        <a:solidFill>
                          <a:schemeClr val="dk1"/>
                        </a:solidFill>
                      </a:endParaRPr>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5.4 (n = 57)</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5.5 (n = 431)</a:t>
                      </a:r>
                      <a:endParaRPr sz="1400"/>
                    </a:p>
                  </a:txBody>
                  <a:tcPr marT="17975" marB="17975" marR="91425" marL="91425" anchor="ctr"/>
                </a:tc>
              </a:tr>
              <a:tr h="207275">
                <a:tc>
                  <a:txBody>
                    <a:bodyPr/>
                    <a:lstStyle/>
                    <a:p>
                      <a:pPr indent="0" lvl="0" marL="0" marR="0" rtl="0" algn="l">
                        <a:spcBef>
                          <a:spcPts val="0"/>
                        </a:spcBef>
                        <a:spcAft>
                          <a:spcPts val="0"/>
                        </a:spcAft>
                        <a:buNone/>
                      </a:pPr>
                      <a:r>
                        <a:rPr lang="en" sz="1100">
                          <a:solidFill>
                            <a:schemeClr val="dk1"/>
                          </a:solidFill>
                        </a:rPr>
                        <a:t>Median OS, mo</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10 (n = 57)</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8.5 (n = 431)</a:t>
                      </a:r>
                      <a:endParaRPr sz="1400"/>
                    </a:p>
                  </a:txBody>
                  <a:tcPr marT="17975" marB="17975" marR="91425" marL="91425" anchor="ctr"/>
                </a:tc>
              </a:tr>
              <a:tr h="207275">
                <a:tc gridSpan="3">
                  <a:txBody>
                    <a:bodyPr/>
                    <a:lstStyle/>
                    <a:p>
                      <a:pPr indent="0" lvl="0" marL="0" marR="0" rtl="0" algn="l">
                        <a:spcBef>
                          <a:spcPts val="0"/>
                        </a:spcBef>
                        <a:spcAft>
                          <a:spcPts val="0"/>
                        </a:spcAft>
                        <a:buNone/>
                      </a:pPr>
                      <a:r>
                        <a:rPr lang="en" sz="1100">
                          <a:solidFill>
                            <a:schemeClr val="dk1"/>
                          </a:solidFill>
                        </a:rPr>
                        <a:t>Hematological grade 3/4 toxicity, n/N (%)</a:t>
                      </a:r>
                      <a:endParaRPr b="1" sz="1100">
                        <a:solidFill>
                          <a:schemeClr val="dk1"/>
                        </a:solidFill>
                      </a:endParaRPr>
                    </a:p>
                  </a:txBody>
                  <a:tcPr marT="17975" marB="17975" marR="91425" marL="91425" anchor="ctr"/>
                </a:tc>
                <a:tc hMerge="1"/>
                <a:tc hMerge="1"/>
              </a:tr>
              <a:tr h="207275">
                <a:tc>
                  <a:txBody>
                    <a:bodyPr/>
                    <a:lstStyle/>
                    <a:p>
                      <a:pPr indent="0" lvl="0" marL="0" marR="0" rtl="0" algn="l">
                        <a:spcBef>
                          <a:spcPts val="0"/>
                        </a:spcBef>
                        <a:spcAft>
                          <a:spcPts val="0"/>
                        </a:spcAft>
                        <a:buNone/>
                      </a:pPr>
                      <a:r>
                        <a:rPr lang="en" sz="1100">
                          <a:solidFill>
                            <a:schemeClr val="dk1"/>
                          </a:solidFill>
                        </a:rPr>
                        <a:t>Anemia</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8/57 (14)</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53/405 (13)</a:t>
                      </a:r>
                      <a:endParaRPr sz="1400"/>
                    </a:p>
                  </a:txBody>
                  <a:tcPr marT="17975" marB="17975" marR="91425" marL="91425" anchor="ctr"/>
                </a:tc>
              </a:tr>
              <a:tr h="207275">
                <a:tc>
                  <a:txBody>
                    <a:bodyPr/>
                    <a:lstStyle/>
                    <a:p>
                      <a:pPr indent="0" lvl="0" marL="0" marR="0" rtl="0" algn="l">
                        <a:spcBef>
                          <a:spcPts val="0"/>
                        </a:spcBef>
                        <a:spcAft>
                          <a:spcPts val="0"/>
                        </a:spcAft>
                        <a:buNone/>
                      </a:pPr>
                      <a:r>
                        <a:rPr lang="en" sz="1100">
                          <a:solidFill>
                            <a:schemeClr val="dk1"/>
                          </a:solidFill>
                        </a:rPr>
                        <a:t>Neutropenia</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11/57 (19)</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153/405 (38)</a:t>
                      </a:r>
                      <a:endParaRPr sz="1400"/>
                    </a:p>
                  </a:txBody>
                  <a:tcPr marT="17975" marB="17975" marR="91425" marL="91425" anchor="ctr"/>
                </a:tc>
              </a:tr>
              <a:tr h="207275">
                <a:tc>
                  <a:txBody>
                    <a:bodyPr/>
                    <a:lstStyle/>
                    <a:p>
                      <a:pPr indent="0" lvl="0" marL="0" marR="0" rtl="0" algn="l">
                        <a:spcBef>
                          <a:spcPts val="0"/>
                        </a:spcBef>
                        <a:spcAft>
                          <a:spcPts val="0"/>
                        </a:spcAft>
                        <a:buNone/>
                      </a:pPr>
                      <a:r>
                        <a:rPr lang="en" sz="1100">
                          <a:solidFill>
                            <a:schemeClr val="dk1"/>
                          </a:solidFill>
                        </a:rPr>
                        <a:t>Thrombocytopenia</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1/57 (2)</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52/405 (13)</a:t>
                      </a:r>
                      <a:endParaRPr sz="1400"/>
                    </a:p>
                  </a:txBody>
                  <a:tcPr marT="17975" marB="17975" marR="91425" marL="91425" anchor="ctr"/>
                </a:tc>
              </a:tr>
              <a:tr h="207275">
                <a:tc>
                  <a:txBody>
                    <a:bodyPr/>
                    <a:lstStyle/>
                    <a:p>
                      <a:pPr indent="0" lvl="0" marL="0" marR="0" rtl="0" algn="l">
                        <a:spcBef>
                          <a:spcPts val="0"/>
                        </a:spcBef>
                        <a:spcAft>
                          <a:spcPts val="0"/>
                        </a:spcAft>
                        <a:buNone/>
                      </a:pPr>
                      <a:r>
                        <a:rPr lang="en" sz="1100">
                          <a:solidFill>
                            <a:schemeClr val="dk1"/>
                          </a:solidFill>
                        </a:rPr>
                        <a:t>Growth factor support</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7/57 (12)</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110/431 (26)</a:t>
                      </a:r>
                      <a:endParaRPr sz="1400"/>
                    </a:p>
                  </a:txBody>
                  <a:tcPr marT="17975" marB="17975" marR="91425" marL="91425" anchor="ctr"/>
                </a:tc>
              </a:tr>
              <a:tr h="207275">
                <a:tc>
                  <a:txBody>
                    <a:bodyPr/>
                    <a:lstStyle/>
                    <a:p>
                      <a:pPr indent="0" lvl="0" marL="0" marR="0" rtl="0" algn="l">
                        <a:spcBef>
                          <a:spcPts val="0"/>
                        </a:spcBef>
                        <a:spcAft>
                          <a:spcPts val="0"/>
                        </a:spcAft>
                        <a:buNone/>
                      </a:pPr>
                      <a:r>
                        <a:rPr lang="en" sz="1100">
                          <a:solidFill>
                            <a:schemeClr val="dk1"/>
                          </a:solidFill>
                        </a:rPr>
                        <a:t>Grade</a:t>
                      </a:r>
                      <a:r>
                        <a:rPr lang="en" sz="1100">
                          <a:solidFill>
                            <a:schemeClr val="dk1"/>
                          </a:solidFill>
                        </a:rPr>
                        <a:t> 3/4 neurotoxicity</a:t>
                      </a:r>
                      <a:endParaRPr sz="1100">
                        <a:solidFill>
                          <a:schemeClr val="dk1"/>
                        </a:solidFill>
                      </a:endParaRPr>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1/57 (2)</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70/421 (17)</a:t>
                      </a:r>
                      <a:endParaRPr sz="1400"/>
                    </a:p>
                  </a:txBody>
                  <a:tcPr marT="17975" marB="17975" marR="91425" marL="91425" anchor="ctr"/>
                </a:tc>
              </a:tr>
              <a:tr h="207275">
                <a:tc gridSpan="3">
                  <a:txBody>
                    <a:bodyPr/>
                    <a:lstStyle/>
                    <a:p>
                      <a:pPr indent="0" lvl="0" marL="0" marR="0" rtl="0" algn="l">
                        <a:spcBef>
                          <a:spcPts val="0"/>
                        </a:spcBef>
                        <a:spcAft>
                          <a:spcPts val="0"/>
                        </a:spcAft>
                        <a:buNone/>
                      </a:pPr>
                      <a:r>
                        <a:rPr lang="en" sz="1100">
                          <a:solidFill>
                            <a:schemeClr val="dk1"/>
                          </a:solidFill>
                        </a:rPr>
                        <a:t>Dose reduction in patients, %</a:t>
                      </a:r>
                      <a:endParaRPr b="1" sz="1100">
                        <a:solidFill>
                          <a:schemeClr val="dk1"/>
                        </a:solidFill>
                      </a:endParaRPr>
                    </a:p>
                  </a:txBody>
                  <a:tcPr marT="17975" marB="17975" marR="91425" marL="91425" anchor="ctr"/>
                </a:tc>
                <a:tc hMerge="1"/>
                <a:tc hMerge="1"/>
              </a:tr>
              <a:tr h="207275">
                <a:tc>
                  <a:txBody>
                    <a:bodyPr/>
                    <a:lstStyle/>
                    <a:p>
                      <a:pPr indent="0" lvl="0" marL="0" marR="0" rtl="0" algn="l">
                        <a:spcBef>
                          <a:spcPts val="0"/>
                        </a:spcBef>
                        <a:spcAft>
                          <a:spcPts val="0"/>
                        </a:spcAft>
                        <a:buNone/>
                      </a:pPr>
                      <a:r>
                        <a:rPr lang="en" sz="1100">
                          <a:solidFill>
                            <a:schemeClr val="dk1"/>
                          </a:solidFill>
                        </a:rPr>
                        <a:t>Nab-paclitaxel</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20</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41</a:t>
                      </a:r>
                      <a:endParaRPr sz="1400"/>
                    </a:p>
                  </a:txBody>
                  <a:tcPr marT="17975" marB="17975" marR="91425" marL="91425" anchor="ctr"/>
                </a:tc>
              </a:tr>
              <a:tr h="207275">
                <a:tc>
                  <a:txBody>
                    <a:bodyPr/>
                    <a:lstStyle/>
                    <a:p>
                      <a:pPr indent="0" lvl="0" marL="0" marR="0" rtl="0" algn="l">
                        <a:spcBef>
                          <a:spcPts val="0"/>
                        </a:spcBef>
                        <a:spcAft>
                          <a:spcPts val="0"/>
                        </a:spcAft>
                        <a:buNone/>
                      </a:pPr>
                      <a:r>
                        <a:rPr lang="en" sz="1100">
                          <a:solidFill>
                            <a:schemeClr val="dk1"/>
                          </a:solidFill>
                        </a:rPr>
                        <a:t>Gemcitabine</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16</a:t>
                      </a:r>
                      <a:endParaRPr sz="1400"/>
                    </a:p>
                  </a:txBody>
                  <a:tcPr marT="17975" marB="17975" marR="91425" marL="91425" anchor="ctr"/>
                </a:tc>
                <a:tc>
                  <a:txBody>
                    <a:bodyPr/>
                    <a:lstStyle/>
                    <a:p>
                      <a:pPr indent="0" lvl="0" marL="0" marR="0" rtl="0" algn="ctr">
                        <a:spcBef>
                          <a:spcPts val="0"/>
                        </a:spcBef>
                        <a:spcAft>
                          <a:spcPts val="0"/>
                        </a:spcAft>
                        <a:buNone/>
                      </a:pPr>
                      <a:r>
                        <a:rPr lang="en" sz="1100">
                          <a:solidFill>
                            <a:schemeClr val="dk1"/>
                          </a:solidFill>
                        </a:rPr>
                        <a:t>47</a:t>
                      </a:r>
                      <a:endParaRPr sz="1400"/>
                    </a:p>
                  </a:txBody>
                  <a:tcPr marT="17975" marB="17975" marR="91425" marL="91425" anchor="ctr"/>
                </a:tc>
              </a:tr>
            </a:tbl>
          </a:graphicData>
        </a:graphic>
      </p:graphicFrame>
      <p:sp>
        <p:nvSpPr>
          <p:cNvPr id="1222" name="Google Shape;1222;p226"/>
          <p:cNvSpPr/>
          <p:nvPr/>
        </p:nvSpPr>
        <p:spPr>
          <a:xfrm>
            <a:off x="3685896" y="3614867"/>
            <a:ext cx="5272200" cy="221100"/>
          </a:xfrm>
          <a:prstGeom prst="rect">
            <a:avLst/>
          </a:prstGeom>
          <a:noFill/>
          <a:ln cap="flat" cmpd="sng" w="1905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750"/>
                                        <p:tgtEl>
                                          <p:spTgt spid="1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227"/>
          <p:cNvSpPr/>
          <p:nvPr/>
        </p:nvSpPr>
        <p:spPr>
          <a:xfrm>
            <a:off x="196770" y="0"/>
            <a:ext cx="8261400" cy="4368000"/>
          </a:xfrm>
          <a:prstGeom prst="rect">
            <a:avLst/>
          </a:prstGeom>
          <a:solidFill>
            <a:srgbClr val="FFFFFF"/>
          </a:solidFill>
          <a:ln>
            <a:noFill/>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228"/>
          <p:cNvSpPr/>
          <p:nvPr/>
        </p:nvSpPr>
        <p:spPr>
          <a:xfrm>
            <a:off x="-81023" y="0"/>
            <a:ext cx="8539200" cy="4368000"/>
          </a:xfrm>
          <a:prstGeom prst="rect">
            <a:avLst/>
          </a:prstGeom>
          <a:solidFill>
            <a:srgbClr val="FFFFFF"/>
          </a:solidFill>
          <a:ln>
            <a:noFill/>
          </a:ln>
        </p:spPr>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229"/>
          <p:cNvSpPr txBox="1"/>
          <p:nvPr>
            <p:ph type="title"/>
          </p:nvPr>
        </p:nvSpPr>
        <p:spPr>
          <a:xfrm>
            <a:off x="0" y="438151"/>
            <a:ext cx="9144000" cy="4572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Conclusion</a:t>
            </a:r>
            <a:endParaRPr/>
          </a:p>
        </p:txBody>
      </p:sp>
      <p:sp>
        <p:nvSpPr>
          <p:cNvPr id="1238" name="Google Shape;1238;p229"/>
          <p:cNvSpPr txBox="1"/>
          <p:nvPr>
            <p:ph idx="1" type="body"/>
          </p:nvPr>
        </p:nvSpPr>
        <p:spPr>
          <a:xfrm>
            <a:off x="685800" y="1131593"/>
            <a:ext cx="7772400" cy="3024300"/>
          </a:xfrm>
          <a:prstGeom prst="rect">
            <a:avLst/>
          </a:prstGeom>
          <a:noFill/>
          <a:ln>
            <a:noFill/>
          </a:ln>
        </p:spPr>
        <p:txBody>
          <a:bodyPr anchorCtr="0" anchor="t" bIns="45700" lIns="91425" spcFirstLastPara="1" rIns="91425" wrap="square" tIns="45700">
            <a:noAutofit/>
          </a:bodyPr>
          <a:lstStyle/>
          <a:p>
            <a:pPr indent="-342900" lvl="0" marL="342900" rtl="0" algn="l">
              <a:lnSpc>
                <a:spcPct val="110000"/>
              </a:lnSpc>
              <a:spcBef>
                <a:spcPts val="0"/>
              </a:spcBef>
              <a:spcAft>
                <a:spcPts val="0"/>
              </a:spcAft>
              <a:buClr>
                <a:schemeClr val="dk1"/>
              </a:buClr>
              <a:buSzPts val="1600"/>
              <a:buFont typeface="Arial"/>
              <a:buChar char="•"/>
            </a:pPr>
            <a:r>
              <a:rPr lang="en" sz="1600"/>
              <a:t>Frontline NALIRIFOX , FOLFIRINOX and gemcitabine/nab-paclitaxel have demonstrated survival benefit in phase III studies for patients with metastatic pancreatic cancer</a:t>
            </a:r>
            <a:endParaRPr/>
          </a:p>
          <a:p>
            <a:pPr indent="-342900" lvl="0" marL="342900" rtl="0" algn="l">
              <a:lnSpc>
                <a:spcPct val="110000"/>
              </a:lnSpc>
              <a:spcBef>
                <a:spcPts val="320"/>
              </a:spcBef>
              <a:spcAft>
                <a:spcPts val="0"/>
              </a:spcAft>
              <a:buClr>
                <a:schemeClr val="dk1"/>
              </a:buClr>
              <a:buSzPts val="1600"/>
              <a:buFont typeface="Arial"/>
              <a:buChar char="•"/>
            </a:pPr>
            <a:r>
              <a:rPr lang="en" sz="1600"/>
              <a:t>Choice of frontline regimen should be individualized</a:t>
            </a:r>
            <a:endParaRPr/>
          </a:p>
          <a:p>
            <a:pPr indent="-342900" lvl="0" marL="342900" rtl="0" algn="l">
              <a:lnSpc>
                <a:spcPct val="110000"/>
              </a:lnSpc>
              <a:spcBef>
                <a:spcPts val="320"/>
              </a:spcBef>
              <a:spcAft>
                <a:spcPts val="0"/>
              </a:spcAft>
              <a:buClr>
                <a:schemeClr val="dk1"/>
              </a:buClr>
              <a:buSzPts val="1600"/>
              <a:buFont typeface="Arial"/>
              <a:buChar char="•"/>
            </a:pPr>
            <a:r>
              <a:rPr lang="en" sz="1600"/>
              <a:t>All patients with a diagnosis of pancreatic cancer should be offered germline testing, as well as somatic tumor profiling to look for actionable molecular findings</a:t>
            </a:r>
            <a:endParaRPr/>
          </a:p>
          <a:p>
            <a:pPr indent="-342900" lvl="0" marL="342900" rtl="0" algn="l">
              <a:lnSpc>
                <a:spcPct val="110000"/>
              </a:lnSpc>
              <a:spcBef>
                <a:spcPts val="320"/>
              </a:spcBef>
              <a:spcAft>
                <a:spcPts val="0"/>
              </a:spcAft>
              <a:buClr>
                <a:schemeClr val="dk1"/>
              </a:buClr>
              <a:buSzPts val="1600"/>
              <a:buFont typeface="Arial"/>
              <a:buChar char="•"/>
            </a:pPr>
            <a:r>
              <a:rPr lang="en" sz="1600"/>
              <a:t>Novel therapies are currently under active investigation</a:t>
            </a:r>
            <a:endParaRPr/>
          </a:p>
          <a:p>
            <a:pPr indent="-241300" lvl="0" marL="342900" rtl="0" algn="l">
              <a:lnSpc>
                <a:spcPct val="110000"/>
              </a:lnSpc>
              <a:spcBef>
                <a:spcPts val="320"/>
              </a:spcBef>
              <a:spcAft>
                <a:spcPts val="0"/>
              </a:spcAft>
              <a:buClr>
                <a:schemeClr val="dk1"/>
              </a:buClr>
              <a:buSzPts val="1600"/>
              <a:buFont typeface="Arial"/>
              <a:buNone/>
            </a:pPr>
            <a:r>
              <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id="824" name="Google Shape;824;p176"/>
          <p:cNvPicPr preferRelativeResize="0"/>
          <p:nvPr/>
        </p:nvPicPr>
        <p:blipFill rotWithShape="1">
          <a:blip r:embed="rId3">
            <a:alphaModFix/>
          </a:blip>
          <a:srcRect b="0" l="0" r="0" t="0"/>
          <a:stretch/>
        </p:blipFill>
        <p:spPr>
          <a:xfrm>
            <a:off x="1" y="2379"/>
            <a:ext cx="9135557" cy="514411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230"/>
          <p:cNvSpPr/>
          <p:nvPr/>
        </p:nvSpPr>
        <p:spPr>
          <a:xfrm>
            <a:off x="5423036" y="2102961"/>
            <a:ext cx="1339094" cy="1343278"/>
          </a:xfrm>
          <a:custGeom>
            <a:rect b="b" l="l" r="r" t="t"/>
            <a:pathLst>
              <a:path extrusionOk="0" h="265" w="264">
                <a:moveTo>
                  <a:pt x="264" y="0"/>
                </a:moveTo>
                <a:lnTo>
                  <a:pt x="0" y="0"/>
                </a:lnTo>
                <a:lnTo>
                  <a:pt x="0" y="170"/>
                </a:lnTo>
                <a:lnTo>
                  <a:pt x="0" y="189"/>
                </a:lnTo>
                <a:lnTo>
                  <a:pt x="19" y="189"/>
                </a:lnTo>
                <a:lnTo>
                  <a:pt x="56" y="189"/>
                </a:lnTo>
                <a:lnTo>
                  <a:pt x="56" y="170"/>
                </a:lnTo>
                <a:lnTo>
                  <a:pt x="19" y="170"/>
                </a:lnTo>
                <a:lnTo>
                  <a:pt x="19" y="19"/>
                </a:lnTo>
                <a:lnTo>
                  <a:pt x="245" y="19"/>
                </a:lnTo>
                <a:lnTo>
                  <a:pt x="245" y="170"/>
                </a:lnTo>
                <a:lnTo>
                  <a:pt x="151" y="170"/>
                </a:lnTo>
                <a:lnTo>
                  <a:pt x="132" y="170"/>
                </a:lnTo>
                <a:lnTo>
                  <a:pt x="125" y="170"/>
                </a:lnTo>
                <a:lnTo>
                  <a:pt x="56" y="239"/>
                </a:lnTo>
                <a:lnTo>
                  <a:pt x="56" y="265"/>
                </a:lnTo>
                <a:lnTo>
                  <a:pt x="132" y="189"/>
                </a:lnTo>
                <a:lnTo>
                  <a:pt x="264" y="189"/>
                </a:lnTo>
                <a:lnTo>
                  <a:pt x="264" y="0"/>
                </a:lnTo>
                <a:close/>
              </a:path>
            </a:pathLst>
          </a:custGeom>
          <a:solidFill>
            <a:schemeClr val="accen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44" name="Google Shape;1244;p230"/>
          <p:cNvSpPr txBox="1"/>
          <p:nvPr>
            <p:ph type="title"/>
          </p:nvPr>
        </p:nvSpPr>
        <p:spPr>
          <a:xfrm>
            <a:off x="0" y="127346"/>
            <a:ext cx="9144000" cy="1005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3001"/>
              <a:t>QUESTIONS </a:t>
            </a:r>
            <a:br>
              <a:rPr lang="en" sz="3001"/>
            </a:br>
            <a:r>
              <a:rPr lang="en" sz="3001"/>
              <a:t>&amp; </a:t>
            </a:r>
            <a:r>
              <a:rPr lang="en"/>
              <a:t>DISCUSSION</a:t>
            </a:r>
            <a:endParaRPr sz="3001"/>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231"/>
          <p:cNvSpPr/>
          <p:nvPr/>
        </p:nvSpPr>
        <p:spPr>
          <a:xfrm>
            <a:off x="0" y="2584444"/>
            <a:ext cx="9129900" cy="46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2400" u="none" cap="none" strike="noStrike">
                <a:solidFill>
                  <a:srgbClr val="FFC82C"/>
                </a:solidFill>
                <a:latin typeface="Arial"/>
                <a:ea typeface="Arial"/>
                <a:cs typeface="Arial"/>
                <a:sym typeface="Arial"/>
              </a:rPr>
              <a:t>Gastrointestinal Cancers</a:t>
            </a:r>
            <a:endParaRPr/>
          </a:p>
        </p:txBody>
      </p:sp>
      <p:sp>
        <p:nvSpPr>
          <p:cNvPr id="1250" name="Google Shape;1250;p231"/>
          <p:cNvSpPr/>
          <p:nvPr/>
        </p:nvSpPr>
        <p:spPr>
          <a:xfrm>
            <a:off x="14075" y="3071060"/>
            <a:ext cx="9129900" cy="338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600" u="none" cap="none" strike="noStrike">
                <a:solidFill>
                  <a:schemeClr val="lt1"/>
                </a:solidFill>
                <a:latin typeface="Arial"/>
                <a:ea typeface="Arial"/>
                <a:cs typeface="Arial"/>
                <a:sym typeface="Arial"/>
              </a:rPr>
              <a:t>October 2nd, 2024</a:t>
            </a:r>
            <a:endParaRPr/>
          </a:p>
        </p:txBody>
      </p:sp>
      <p:sp>
        <p:nvSpPr>
          <p:cNvPr id="1251" name="Google Shape;1251;p231"/>
          <p:cNvSpPr/>
          <p:nvPr/>
        </p:nvSpPr>
        <p:spPr>
          <a:xfrm>
            <a:off x="7910945" y="429095"/>
            <a:ext cx="533400" cy="255900"/>
          </a:xfrm>
          <a:prstGeom prst="rect">
            <a:avLst/>
          </a:prstGeom>
          <a:solidFill>
            <a:srgbClr val="FFC8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p232"/>
          <p:cNvSpPr txBox="1"/>
          <p:nvPr>
            <p:ph idx="1" type="subTitle"/>
          </p:nvPr>
        </p:nvSpPr>
        <p:spPr>
          <a:xfrm>
            <a:off x="1371600" y="2414738"/>
            <a:ext cx="6400800" cy="2202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
                <a:solidFill>
                  <a:srgbClr val="002E51"/>
                </a:solidFill>
              </a:rPr>
              <a:t>Christina Wu, MD</a:t>
            </a:r>
            <a:endParaRPr/>
          </a:p>
          <a:p>
            <a:pPr indent="0" lvl="0" marL="0" rtl="0" algn="ctr">
              <a:spcBef>
                <a:spcPts val="480"/>
              </a:spcBef>
              <a:spcAft>
                <a:spcPts val="0"/>
              </a:spcAft>
              <a:buClr>
                <a:srgbClr val="002E51"/>
              </a:buClr>
              <a:buSzPts val="2400"/>
              <a:buFont typeface="Arial"/>
              <a:buNone/>
            </a:pPr>
            <a:r>
              <a:rPr lang="en">
                <a:solidFill>
                  <a:srgbClr val="002E51"/>
                </a:solidFill>
              </a:rPr>
              <a:t>Professor of Medicine</a:t>
            </a:r>
            <a:endParaRPr/>
          </a:p>
          <a:p>
            <a:pPr indent="0" lvl="0" marL="0" rtl="0" algn="ctr">
              <a:spcBef>
                <a:spcPts val="480"/>
              </a:spcBef>
              <a:spcAft>
                <a:spcPts val="0"/>
              </a:spcAft>
              <a:buClr>
                <a:srgbClr val="002E51"/>
              </a:buClr>
              <a:buSzPts val="2400"/>
              <a:buFont typeface="Arial"/>
              <a:buNone/>
            </a:pPr>
            <a:r>
              <a:rPr lang="en">
                <a:solidFill>
                  <a:srgbClr val="002E51"/>
                </a:solidFill>
              </a:rPr>
              <a:t>Mayo Clinic</a:t>
            </a:r>
            <a:endParaRPr/>
          </a:p>
          <a:p>
            <a:pPr indent="0" lvl="0" marL="0" rtl="0" algn="ctr">
              <a:spcBef>
                <a:spcPts val="480"/>
              </a:spcBef>
              <a:spcAft>
                <a:spcPts val="0"/>
              </a:spcAft>
              <a:buClr>
                <a:srgbClr val="002E51"/>
              </a:buClr>
              <a:buSzPts val="2400"/>
              <a:buFont typeface="Arial"/>
              <a:buNone/>
            </a:pPr>
            <a:r>
              <a:rPr lang="en">
                <a:solidFill>
                  <a:srgbClr val="002E51"/>
                </a:solidFill>
              </a:rPr>
              <a:t>Phoenix, Arizona</a:t>
            </a:r>
            <a:endParaRPr/>
          </a:p>
        </p:txBody>
      </p:sp>
      <p:sp>
        <p:nvSpPr>
          <p:cNvPr id="1258" name="Google Shape;1258;p232"/>
          <p:cNvSpPr txBox="1"/>
          <p:nvPr>
            <p:ph type="title"/>
          </p:nvPr>
        </p:nvSpPr>
        <p:spPr>
          <a:xfrm>
            <a:off x="0" y="525835"/>
            <a:ext cx="9144000" cy="786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002E51"/>
                </a:solidFill>
              </a:rPr>
              <a:t>Metastatic Colorectal Cancer: </a:t>
            </a:r>
            <a:br>
              <a:rPr b="1" lang="en">
                <a:solidFill>
                  <a:srgbClr val="002E51"/>
                </a:solidFill>
              </a:rPr>
            </a:br>
            <a:r>
              <a:rPr b="1" lang="en">
                <a:solidFill>
                  <a:srgbClr val="002E51"/>
                </a:solidFill>
              </a:rPr>
              <a:t>Sequencing Strategies for </a:t>
            </a:r>
            <a:br>
              <a:rPr b="1" lang="en">
                <a:solidFill>
                  <a:srgbClr val="002E51"/>
                </a:solidFill>
              </a:rPr>
            </a:br>
            <a:r>
              <a:rPr b="1" lang="en">
                <a:solidFill>
                  <a:srgbClr val="002E51"/>
                </a:solidFill>
              </a:rPr>
              <a:t>3</a:t>
            </a:r>
            <a:r>
              <a:rPr b="1" baseline="30000" lang="en">
                <a:solidFill>
                  <a:srgbClr val="002E51"/>
                </a:solidFill>
              </a:rPr>
              <a:t>rd</a:t>
            </a:r>
            <a:r>
              <a:rPr b="1" lang="en">
                <a:solidFill>
                  <a:srgbClr val="002E51"/>
                </a:solidFill>
              </a:rPr>
              <a:t> Line +</a:t>
            </a:r>
            <a:br>
              <a:rPr b="1" lang="en">
                <a:solidFill>
                  <a:srgbClr val="002E51"/>
                </a:solidFill>
              </a:rPr>
            </a:br>
            <a:br>
              <a:rPr b="1" lang="en">
                <a:solidFill>
                  <a:srgbClr val="002E51"/>
                </a:solidFill>
              </a:rPr>
            </a:br>
            <a:endParaRPr b="1">
              <a:solidFill>
                <a:srgbClr val="002E5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pic>
        <p:nvPicPr>
          <p:cNvPr descr="Table&#10;&#10;Description automatically generated" id="1264" name="Google Shape;1264;p233"/>
          <p:cNvPicPr preferRelativeResize="0"/>
          <p:nvPr/>
        </p:nvPicPr>
        <p:blipFill rotWithShape="1">
          <a:blip r:embed="rId3">
            <a:alphaModFix/>
          </a:blip>
          <a:srcRect b="0" l="0" r="0" t="0"/>
          <a:stretch/>
        </p:blipFill>
        <p:spPr>
          <a:xfrm>
            <a:off x="1076823" y="645434"/>
            <a:ext cx="6688216" cy="3551202"/>
          </a:xfrm>
          <a:prstGeom prst="rect">
            <a:avLst/>
          </a:prstGeom>
          <a:noFill/>
          <a:ln cap="flat" cmpd="sng" w="9525">
            <a:solidFill>
              <a:schemeClr val="dk1"/>
            </a:solidFill>
            <a:prstDash val="solid"/>
            <a:round/>
            <a:headEnd len="sm" w="sm" type="none"/>
            <a:tailEnd len="sm" w="sm" type="none"/>
          </a:ln>
        </p:spPr>
      </p:pic>
      <p:sp>
        <p:nvSpPr>
          <p:cNvPr id="1265" name="Google Shape;1265;p233"/>
          <p:cNvSpPr txBox="1"/>
          <p:nvPr>
            <p:ph type="title"/>
          </p:nvPr>
        </p:nvSpPr>
        <p:spPr>
          <a:xfrm>
            <a:off x="1076823" y="0"/>
            <a:ext cx="7227600" cy="350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2800">
                <a:solidFill>
                  <a:schemeClr val="dk1"/>
                </a:solidFill>
              </a:rPr>
              <a:t>Tumor vs. Liquid biopsy</a:t>
            </a:r>
            <a:endParaRPr/>
          </a:p>
        </p:txBody>
      </p:sp>
      <p:sp>
        <p:nvSpPr>
          <p:cNvPr id="1266" name="Google Shape;1266;p233"/>
          <p:cNvSpPr txBox="1"/>
          <p:nvPr/>
        </p:nvSpPr>
        <p:spPr>
          <a:xfrm>
            <a:off x="5990739" y="4682096"/>
            <a:ext cx="23823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Corcoran RB. </a:t>
            </a:r>
            <a:r>
              <a:rPr i="1" lang="en" sz="1000">
                <a:solidFill>
                  <a:schemeClr val="dk1"/>
                </a:solidFill>
                <a:latin typeface="Arial"/>
                <a:ea typeface="Arial"/>
                <a:cs typeface="Arial"/>
                <a:sym typeface="Arial"/>
              </a:rPr>
              <a:t>Nature Medicine</a:t>
            </a:r>
            <a:r>
              <a:rPr lang="en" sz="1000">
                <a:solidFill>
                  <a:schemeClr val="dk1"/>
                </a:solidFill>
                <a:latin typeface="Arial"/>
                <a:ea typeface="Arial"/>
                <a:cs typeface="Arial"/>
                <a:sym typeface="Arial"/>
              </a:rPr>
              <a:t>, 2020.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1271" name="Shape 1271"/>
        <p:cNvGrpSpPr/>
        <p:nvPr/>
      </p:nvGrpSpPr>
      <p:grpSpPr>
        <a:xfrm>
          <a:off x="0" y="0"/>
          <a:ext cx="0" cy="0"/>
          <a:chOff x="0" y="0"/>
          <a:chExt cx="0" cy="0"/>
        </a:xfrm>
      </p:grpSpPr>
      <p:sp>
        <p:nvSpPr>
          <p:cNvPr id="1272" name="Google Shape;1272;p234"/>
          <p:cNvSpPr txBox="1"/>
          <p:nvPr>
            <p:ph type="title"/>
          </p:nvPr>
        </p:nvSpPr>
        <p:spPr>
          <a:xfrm>
            <a:off x="-93306" y="45785"/>
            <a:ext cx="8484300" cy="785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2400"/>
              <a:t>Actionable targets in metastatic CRC</a:t>
            </a:r>
            <a:br>
              <a:rPr b="1" lang="en" sz="2400"/>
            </a:br>
            <a:endParaRPr sz="2400"/>
          </a:p>
        </p:txBody>
      </p:sp>
      <p:sp>
        <p:nvSpPr>
          <p:cNvPr id="1273" name="Google Shape;1273;p234"/>
          <p:cNvSpPr txBox="1"/>
          <p:nvPr>
            <p:ph idx="12" type="sldNum"/>
          </p:nvPr>
        </p:nvSpPr>
        <p:spPr>
          <a:xfrm>
            <a:off x="11314176" y="6924757"/>
            <a:ext cx="877800" cy="1098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 sz="1200">
                <a:solidFill>
                  <a:srgbClr val="B2B2B2"/>
                </a:solidFill>
                <a:latin typeface="Arial"/>
                <a:ea typeface="Arial"/>
                <a:cs typeface="Arial"/>
                <a:sym typeface="Arial"/>
              </a:rPr>
              <a:t>‹#›</a:t>
            </a:fld>
            <a:endParaRPr sz="1200">
              <a:solidFill>
                <a:srgbClr val="B2B2B2"/>
              </a:solidFill>
              <a:latin typeface="Arial"/>
              <a:ea typeface="Arial"/>
              <a:cs typeface="Arial"/>
              <a:sym typeface="Arial"/>
            </a:endParaRPr>
          </a:p>
        </p:txBody>
      </p:sp>
      <p:sp>
        <p:nvSpPr>
          <p:cNvPr id="1274" name="Google Shape;1274;p234"/>
          <p:cNvSpPr txBox="1"/>
          <p:nvPr/>
        </p:nvSpPr>
        <p:spPr>
          <a:xfrm>
            <a:off x="8312673" y="165005"/>
            <a:ext cx="655800" cy="2736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fld id="{00000000-1234-1234-1234-123412341234}" type="slidenum">
              <a:rPr b="0" lang="en" sz="600">
                <a:solidFill>
                  <a:srgbClr val="FFFFFF"/>
                </a:solidFill>
                <a:latin typeface="Arial"/>
                <a:ea typeface="Arial"/>
                <a:cs typeface="Arial"/>
                <a:sym typeface="Arial"/>
              </a:rPr>
              <a:t>‹#›</a:t>
            </a:fld>
            <a:endParaRPr b="0" sz="600">
              <a:solidFill>
                <a:srgbClr val="FFFFFF"/>
              </a:solidFill>
              <a:latin typeface="Arial"/>
              <a:ea typeface="Arial"/>
              <a:cs typeface="Arial"/>
              <a:sym typeface="Arial"/>
            </a:endParaRPr>
          </a:p>
        </p:txBody>
      </p:sp>
      <p:pic>
        <p:nvPicPr>
          <p:cNvPr id="1275" name="Google Shape;1275;p234"/>
          <p:cNvPicPr preferRelativeResize="0"/>
          <p:nvPr/>
        </p:nvPicPr>
        <p:blipFill rotWithShape="1">
          <a:blip r:embed="rId3">
            <a:alphaModFix/>
          </a:blip>
          <a:srcRect b="23171" l="29948" r="19274" t="0"/>
          <a:stretch/>
        </p:blipFill>
        <p:spPr>
          <a:xfrm>
            <a:off x="1325816" y="472101"/>
            <a:ext cx="5695471" cy="3637821"/>
          </a:xfrm>
          <a:prstGeom prst="rect">
            <a:avLst/>
          </a:prstGeom>
          <a:noFill/>
          <a:ln>
            <a:noFill/>
          </a:ln>
        </p:spPr>
      </p:pic>
      <p:sp>
        <p:nvSpPr>
          <p:cNvPr id="1276" name="Google Shape;1276;p234"/>
          <p:cNvSpPr txBox="1"/>
          <p:nvPr/>
        </p:nvSpPr>
        <p:spPr>
          <a:xfrm>
            <a:off x="6182828" y="4690779"/>
            <a:ext cx="27237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Strickler J et al., </a:t>
            </a:r>
            <a:r>
              <a:rPr i="1" lang="en" sz="900">
                <a:solidFill>
                  <a:schemeClr val="dk1"/>
                </a:solidFill>
                <a:latin typeface="Arial"/>
                <a:ea typeface="Arial"/>
                <a:cs typeface="Arial"/>
                <a:sym typeface="Arial"/>
              </a:rPr>
              <a:t>JAMA Oncol. </a:t>
            </a:r>
            <a:r>
              <a:rPr lang="en" sz="900">
                <a:solidFill>
                  <a:schemeClr val="dk1"/>
                </a:solidFill>
                <a:latin typeface="Arial"/>
                <a:ea typeface="Arial"/>
                <a:cs typeface="Arial"/>
                <a:sym typeface="Arial"/>
              </a:rPr>
              <a:t>2022;8(5):760-769.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0" name="Shape 1280"/>
        <p:cNvGrpSpPr/>
        <p:nvPr/>
      </p:nvGrpSpPr>
      <p:grpSpPr>
        <a:xfrm>
          <a:off x="0" y="0"/>
          <a:ext cx="0" cy="0"/>
          <a:chOff x="0" y="0"/>
          <a:chExt cx="0" cy="0"/>
        </a:xfrm>
      </p:grpSpPr>
      <p:sp>
        <p:nvSpPr>
          <p:cNvPr id="1281" name="Google Shape;1281;p235"/>
          <p:cNvSpPr txBox="1"/>
          <p:nvPr>
            <p:ph idx="1" type="subTitle"/>
          </p:nvPr>
        </p:nvSpPr>
        <p:spPr>
          <a:xfrm>
            <a:off x="1371600" y="1167323"/>
            <a:ext cx="6400800" cy="2913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400"/>
              <a:buFont typeface="Arial"/>
              <a:buNone/>
            </a:pPr>
            <a:r>
              <a:t/>
            </a:r>
            <a:endParaRPr>
              <a:solidFill>
                <a:srgbClr val="002E51"/>
              </a:solidFill>
            </a:endParaRPr>
          </a:p>
        </p:txBody>
      </p:sp>
      <p:sp>
        <p:nvSpPr>
          <p:cNvPr id="1282" name="Google Shape;1282;p235"/>
          <p:cNvSpPr txBox="1"/>
          <p:nvPr>
            <p:ph type="title"/>
          </p:nvPr>
        </p:nvSpPr>
        <p:spPr>
          <a:xfrm>
            <a:off x="0" y="127347"/>
            <a:ext cx="9144000" cy="806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2800"/>
              <a:t>Clinical outcomes with select targeted therapies</a:t>
            </a:r>
            <a:br>
              <a:rPr b="1" lang="en" sz="2800"/>
            </a:br>
            <a:endParaRPr b="1" sz="2800"/>
          </a:p>
        </p:txBody>
      </p:sp>
      <p:pic>
        <p:nvPicPr>
          <p:cNvPr descr="https://cdn.jamanetwork.com/ama/content_public/journal/oncology/938921/crv210015f2_1652478684.00473.png?Expires=1686321099&amp;Signature=hs6Oh9XVmEIy9PhJVvRCUuXN8jYoYKvugHEeYetcIJPubsx3q8pyFaVKkaiVgp5rDfTbq4XnPmOmv4~xHwwZL2yx5kRc~8hMuf9iOr4g9ozU0Ww6Ua4cTC~gYX0ph1pyXklWahm3kSJCQNahjnj0g14JUNhxwPqV5bjNHwpmrww7ZWTc~kMs5hl7o0zx52vsz5ZgIL~IdAI5uEm2Kz6saShQsANh8yI3NtuaZiNF2bc~V6oMO4wNjELSXWkP06yvOrewV2hQh27kNgQmk-yGMpfEGSyl~6TS4exZzSp1XQbZ0CzkH~OcG~X~lGmRWD7jolDMOlFr-f2J4Q9QTgYMYA__&amp;Key-Pair-Id=APKAIE5G5CRDK6RD3PGA" id="1283" name="Google Shape;1283;p235"/>
          <p:cNvPicPr preferRelativeResize="0"/>
          <p:nvPr/>
        </p:nvPicPr>
        <p:blipFill rotWithShape="1">
          <a:blip r:embed="rId3">
            <a:alphaModFix/>
          </a:blip>
          <a:srcRect b="0" l="0" r="0" t="0"/>
          <a:stretch/>
        </p:blipFill>
        <p:spPr>
          <a:xfrm>
            <a:off x="1546437" y="736511"/>
            <a:ext cx="5550986" cy="3463535"/>
          </a:xfrm>
          <a:prstGeom prst="rect">
            <a:avLst/>
          </a:prstGeom>
          <a:noFill/>
          <a:ln>
            <a:noFill/>
          </a:ln>
        </p:spPr>
      </p:pic>
      <p:sp>
        <p:nvSpPr>
          <p:cNvPr id="1284" name="Google Shape;1284;p235"/>
          <p:cNvSpPr txBox="1"/>
          <p:nvPr/>
        </p:nvSpPr>
        <p:spPr>
          <a:xfrm>
            <a:off x="5706140" y="4686212"/>
            <a:ext cx="46074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Strickler J et al., </a:t>
            </a:r>
            <a:r>
              <a:rPr i="1" lang="en" sz="1000">
                <a:solidFill>
                  <a:schemeClr val="dk1"/>
                </a:solidFill>
                <a:latin typeface="Arial"/>
                <a:ea typeface="Arial"/>
                <a:cs typeface="Arial"/>
                <a:sym typeface="Arial"/>
              </a:rPr>
              <a:t>JAMA Oncol. </a:t>
            </a:r>
            <a:r>
              <a:rPr lang="en" sz="1000">
                <a:solidFill>
                  <a:schemeClr val="dk1"/>
                </a:solidFill>
                <a:latin typeface="Arial"/>
                <a:ea typeface="Arial"/>
                <a:cs typeface="Arial"/>
                <a:sym typeface="Arial"/>
              </a:rPr>
              <a:t>2022;8(5):760-769.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pic>
        <p:nvPicPr>
          <p:cNvPr id="1289" name="Google Shape;1289;p236"/>
          <p:cNvPicPr preferRelativeResize="0"/>
          <p:nvPr/>
        </p:nvPicPr>
        <p:blipFill rotWithShape="1">
          <a:blip r:embed="rId3">
            <a:alphaModFix/>
          </a:blip>
          <a:srcRect b="0" l="6327" r="12338" t="0"/>
          <a:stretch/>
        </p:blipFill>
        <p:spPr>
          <a:xfrm>
            <a:off x="15" y="2386"/>
            <a:ext cx="9143987" cy="5138746"/>
          </a:xfrm>
          <a:prstGeom prst="rect">
            <a:avLst/>
          </a:prstGeom>
          <a:noFill/>
          <a:ln>
            <a:noFill/>
          </a:ln>
        </p:spPr>
      </p:pic>
      <p:sp>
        <p:nvSpPr>
          <p:cNvPr id="1290" name="Google Shape;1290;p236"/>
          <p:cNvSpPr txBox="1"/>
          <p:nvPr>
            <p:ph type="title"/>
          </p:nvPr>
        </p:nvSpPr>
        <p:spPr>
          <a:xfrm>
            <a:off x="628650" y="275970"/>
            <a:ext cx="7886700" cy="9933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n">
                <a:solidFill>
                  <a:schemeClr val="dk1"/>
                </a:solidFill>
              </a:rPr>
              <a:t>Biomarker status</a:t>
            </a:r>
            <a:endParaRPr/>
          </a:p>
        </p:txBody>
      </p:sp>
      <p:grpSp>
        <p:nvGrpSpPr>
          <p:cNvPr id="1291" name="Google Shape;1291;p236"/>
          <p:cNvGrpSpPr/>
          <p:nvPr/>
        </p:nvGrpSpPr>
        <p:grpSpPr>
          <a:xfrm>
            <a:off x="630960" y="1810212"/>
            <a:ext cx="7882037" cy="2380785"/>
            <a:chOff x="2310" y="440274"/>
            <a:chExt cx="7882037" cy="2382930"/>
          </a:xfrm>
        </p:grpSpPr>
        <p:sp>
          <p:nvSpPr>
            <p:cNvPr id="1292" name="Google Shape;1292;p236"/>
            <p:cNvSpPr/>
            <p:nvPr/>
          </p:nvSpPr>
          <p:spPr>
            <a:xfrm>
              <a:off x="2310" y="440274"/>
              <a:ext cx="1833000" cy="1099800"/>
            </a:xfrm>
            <a:prstGeom prst="rect">
              <a:avLst/>
            </a:prstGeom>
            <a:gradFill>
              <a:gsLst>
                <a:gs pos="0">
                  <a:srgbClr val="B5E5E9"/>
                </a:gs>
                <a:gs pos="100000">
                  <a:srgbClr val="CAF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36"/>
            <p:cNvSpPr txBox="1"/>
            <p:nvPr/>
          </p:nvSpPr>
          <p:spPr>
            <a:xfrm>
              <a:off x="2310" y="440274"/>
              <a:ext cx="1833000" cy="10998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MMR</a:t>
              </a:r>
              <a:endParaRPr/>
            </a:p>
          </p:txBody>
        </p:sp>
        <p:sp>
          <p:nvSpPr>
            <p:cNvPr id="1294" name="Google Shape;1294;p236"/>
            <p:cNvSpPr/>
            <p:nvPr/>
          </p:nvSpPr>
          <p:spPr>
            <a:xfrm>
              <a:off x="2018656" y="440274"/>
              <a:ext cx="1833000" cy="1099800"/>
            </a:xfrm>
            <a:prstGeom prst="rect">
              <a:avLst/>
            </a:prstGeom>
            <a:gradFill>
              <a:gsLst>
                <a:gs pos="0">
                  <a:srgbClr val="B5E5E9"/>
                </a:gs>
                <a:gs pos="100000">
                  <a:srgbClr val="CAF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36"/>
            <p:cNvSpPr txBox="1"/>
            <p:nvPr/>
          </p:nvSpPr>
          <p:spPr>
            <a:xfrm>
              <a:off x="2018656" y="440274"/>
              <a:ext cx="1833000" cy="10998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KRAS/NRAS/BRAF wild-type</a:t>
              </a:r>
              <a:endParaRPr/>
            </a:p>
          </p:txBody>
        </p:sp>
        <p:sp>
          <p:nvSpPr>
            <p:cNvPr id="1296" name="Google Shape;1296;p236"/>
            <p:cNvSpPr/>
            <p:nvPr/>
          </p:nvSpPr>
          <p:spPr>
            <a:xfrm>
              <a:off x="4035002" y="440274"/>
              <a:ext cx="1833000" cy="1099800"/>
            </a:xfrm>
            <a:prstGeom prst="rect">
              <a:avLst/>
            </a:prstGeom>
            <a:gradFill>
              <a:gsLst>
                <a:gs pos="0">
                  <a:srgbClr val="B5E5E9"/>
                </a:gs>
                <a:gs pos="100000">
                  <a:srgbClr val="CAF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36"/>
            <p:cNvSpPr txBox="1"/>
            <p:nvPr/>
          </p:nvSpPr>
          <p:spPr>
            <a:xfrm>
              <a:off x="4035002" y="440274"/>
              <a:ext cx="1833000" cy="10998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HER2 amplified</a:t>
              </a:r>
              <a:endParaRPr/>
            </a:p>
          </p:txBody>
        </p:sp>
        <p:sp>
          <p:nvSpPr>
            <p:cNvPr id="1298" name="Google Shape;1298;p236"/>
            <p:cNvSpPr/>
            <p:nvPr/>
          </p:nvSpPr>
          <p:spPr>
            <a:xfrm>
              <a:off x="6051347" y="440274"/>
              <a:ext cx="1833000" cy="1099800"/>
            </a:xfrm>
            <a:prstGeom prst="rect">
              <a:avLst/>
            </a:prstGeom>
            <a:gradFill>
              <a:gsLst>
                <a:gs pos="0">
                  <a:srgbClr val="B5E5E9"/>
                </a:gs>
                <a:gs pos="100000">
                  <a:srgbClr val="CAF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36"/>
            <p:cNvSpPr txBox="1"/>
            <p:nvPr/>
          </p:nvSpPr>
          <p:spPr>
            <a:xfrm>
              <a:off x="6051347" y="440274"/>
              <a:ext cx="1833000" cy="10998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BRAF V600E mutant</a:t>
              </a:r>
              <a:endParaRPr/>
            </a:p>
          </p:txBody>
        </p:sp>
        <p:sp>
          <p:nvSpPr>
            <p:cNvPr id="1300" name="Google Shape;1300;p236"/>
            <p:cNvSpPr/>
            <p:nvPr/>
          </p:nvSpPr>
          <p:spPr>
            <a:xfrm>
              <a:off x="1010483" y="1723404"/>
              <a:ext cx="1833000" cy="1099800"/>
            </a:xfrm>
            <a:prstGeom prst="rect">
              <a:avLst/>
            </a:prstGeom>
            <a:gradFill>
              <a:gsLst>
                <a:gs pos="0">
                  <a:srgbClr val="B5E5E9"/>
                </a:gs>
                <a:gs pos="100000">
                  <a:srgbClr val="CAF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36"/>
            <p:cNvSpPr txBox="1"/>
            <p:nvPr/>
          </p:nvSpPr>
          <p:spPr>
            <a:xfrm>
              <a:off x="1010483" y="1723404"/>
              <a:ext cx="1833000" cy="10998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KRAS G12C mutant</a:t>
              </a:r>
              <a:endParaRPr/>
            </a:p>
          </p:txBody>
        </p:sp>
        <p:sp>
          <p:nvSpPr>
            <p:cNvPr id="1302" name="Google Shape;1302;p236"/>
            <p:cNvSpPr/>
            <p:nvPr/>
          </p:nvSpPr>
          <p:spPr>
            <a:xfrm>
              <a:off x="3026829" y="1723404"/>
              <a:ext cx="1833000" cy="1099800"/>
            </a:xfrm>
            <a:prstGeom prst="rect">
              <a:avLst/>
            </a:prstGeom>
            <a:gradFill>
              <a:gsLst>
                <a:gs pos="0">
                  <a:srgbClr val="B5E5E9"/>
                </a:gs>
                <a:gs pos="100000">
                  <a:srgbClr val="CAF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36"/>
            <p:cNvSpPr txBox="1"/>
            <p:nvPr/>
          </p:nvSpPr>
          <p:spPr>
            <a:xfrm>
              <a:off x="3026829" y="1723404"/>
              <a:ext cx="1833000" cy="10998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NTRK gene fusion-positive</a:t>
              </a:r>
              <a:endParaRPr/>
            </a:p>
          </p:txBody>
        </p:sp>
        <p:sp>
          <p:nvSpPr>
            <p:cNvPr id="1304" name="Google Shape;1304;p236"/>
            <p:cNvSpPr/>
            <p:nvPr/>
          </p:nvSpPr>
          <p:spPr>
            <a:xfrm>
              <a:off x="5043174" y="1723404"/>
              <a:ext cx="1833000" cy="1099800"/>
            </a:xfrm>
            <a:prstGeom prst="rect">
              <a:avLst/>
            </a:prstGeom>
            <a:gradFill>
              <a:gsLst>
                <a:gs pos="0">
                  <a:srgbClr val="B5E5E9"/>
                </a:gs>
                <a:gs pos="100000">
                  <a:srgbClr val="CAFFFF"/>
                </a:gs>
              </a:gsLst>
              <a:lin ang="16200038" scaled="0"/>
            </a:gradFill>
            <a:ln>
              <a:noFill/>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36"/>
            <p:cNvSpPr txBox="1"/>
            <p:nvPr/>
          </p:nvSpPr>
          <p:spPr>
            <a:xfrm>
              <a:off x="5043174" y="1723404"/>
              <a:ext cx="1833000" cy="1099800"/>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chemeClr val="dk1"/>
                </a:buClr>
                <a:buSzPts val="1500"/>
                <a:buFont typeface="Arial"/>
                <a:buNone/>
              </a:pPr>
              <a:r>
                <a:rPr lang="en" sz="1500">
                  <a:solidFill>
                    <a:schemeClr val="dk1"/>
                  </a:solidFill>
                  <a:latin typeface="Arial"/>
                  <a:ea typeface="Arial"/>
                  <a:cs typeface="Arial"/>
                  <a:sym typeface="Arial"/>
                </a:rPr>
                <a:t>RET gene fusion-positive</a:t>
              </a:r>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237"/>
          <p:cNvSpPr txBox="1"/>
          <p:nvPr>
            <p:ph type="title"/>
          </p:nvPr>
        </p:nvSpPr>
        <p:spPr>
          <a:xfrm>
            <a:off x="1644848" y="1886590"/>
            <a:ext cx="5854200" cy="2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525">
                <a:solidFill>
                  <a:schemeClr val="dk1"/>
                </a:solidFill>
                <a:latin typeface="Arial"/>
                <a:ea typeface="Arial"/>
                <a:cs typeface="Arial"/>
                <a:sym typeface="Arial"/>
              </a:rPr>
              <a:t>$Title$</a:t>
            </a:r>
            <a:endParaRPr/>
          </a:p>
        </p:txBody>
      </p:sp>
      <p:pic>
        <p:nvPicPr>
          <p:cNvPr id="1311" name="Google Shape;1311;p237"/>
          <p:cNvPicPr preferRelativeResize="0"/>
          <p:nvPr/>
        </p:nvPicPr>
        <p:blipFill rotWithShape="1">
          <a:blip r:embed="rId3">
            <a:alphaModFix/>
          </a:blip>
          <a:srcRect b="0" l="0" r="0" t="0"/>
          <a:stretch/>
        </p:blipFill>
        <p:spPr>
          <a:xfrm>
            <a:off x="631478" y="0"/>
            <a:ext cx="7362720" cy="4141530"/>
          </a:xfrm>
          <a:prstGeom prst="rect">
            <a:avLst/>
          </a:prstGeom>
          <a:noFill/>
          <a:ln>
            <a:noFill/>
          </a:ln>
        </p:spPr>
      </p:pic>
      <p:sp>
        <p:nvSpPr>
          <p:cNvPr id="1312" name="Google Shape;1312;p237"/>
          <p:cNvSpPr txBox="1"/>
          <p:nvPr/>
        </p:nvSpPr>
        <p:spPr>
          <a:xfrm>
            <a:off x="4184451" y="4556225"/>
            <a:ext cx="6629400" cy="285600"/>
          </a:xfrm>
          <a:prstGeom prst="rect">
            <a:avLst/>
          </a:prstGeom>
          <a:noFill/>
          <a:ln>
            <a:noFill/>
          </a:ln>
        </p:spPr>
        <p:txBody>
          <a:bodyPr anchorCtr="0" anchor="ctr" bIns="0" lIns="0" spcFirstLastPara="1" rIns="0" wrap="square" tIns="0">
            <a:noAutofit/>
          </a:bodyPr>
          <a:lstStyle/>
          <a:p>
            <a:pPr indent="0" lvl="0" marL="0" marR="0" rtl="0" algn="ctr">
              <a:lnSpc>
                <a:spcPct val="112000"/>
              </a:lnSpc>
              <a:spcBef>
                <a:spcPts val="0"/>
              </a:spcBef>
              <a:spcAft>
                <a:spcPts val="0"/>
              </a:spcAft>
              <a:buNone/>
            </a:pPr>
            <a:r>
              <a:rPr lang="en" sz="900">
                <a:solidFill>
                  <a:schemeClr val="dk1"/>
                </a:solidFill>
                <a:latin typeface="Arial"/>
                <a:ea typeface="Arial"/>
                <a:cs typeface="Arial"/>
                <a:sym typeface="Arial"/>
              </a:rPr>
              <a:t>Presented By Salvatore Siena at 2020 ASCO Annual meeting</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238"/>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318" name="Google Shape;1318;p238"/>
          <p:cNvPicPr preferRelativeResize="0"/>
          <p:nvPr>
            <p:ph idx="1" type="body"/>
          </p:nvPr>
        </p:nvPicPr>
        <p:blipFill rotWithShape="1">
          <a:blip r:embed="rId3">
            <a:alphaModFix/>
          </a:blip>
          <a:srcRect b="0" l="0" r="0" t="0"/>
          <a:stretch/>
        </p:blipFill>
        <p:spPr>
          <a:xfrm>
            <a:off x="1138263" y="769114"/>
            <a:ext cx="6471000" cy="3303600"/>
          </a:xfrm>
          <a:prstGeom prst="rect">
            <a:avLst/>
          </a:prstGeom>
          <a:noFill/>
          <a:ln>
            <a:noFill/>
          </a:ln>
        </p:spPr>
      </p:pic>
      <p:sp>
        <p:nvSpPr>
          <p:cNvPr id="1319" name="Google Shape;1319;p238"/>
          <p:cNvSpPr txBox="1"/>
          <p:nvPr/>
        </p:nvSpPr>
        <p:spPr>
          <a:xfrm>
            <a:off x="6232070" y="4542405"/>
            <a:ext cx="28140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Yoshino T, Nature Communications 2023.</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239"/>
          <p:cNvSpPr txBox="1"/>
          <p:nvPr>
            <p:ph type="title"/>
          </p:nvPr>
        </p:nvSpPr>
        <p:spPr>
          <a:xfrm>
            <a:off x="1644848" y="1886590"/>
            <a:ext cx="5854200" cy="2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525">
                <a:solidFill>
                  <a:schemeClr val="dk1"/>
                </a:solidFill>
                <a:latin typeface="Arial"/>
                <a:ea typeface="Arial"/>
                <a:cs typeface="Arial"/>
                <a:sym typeface="Arial"/>
              </a:rPr>
              <a:t>$Title$</a:t>
            </a:r>
            <a:endParaRPr/>
          </a:p>
        </p:txBody>
      </p:sp>
      <p:sp>
        <p:nvSpPr>
          <p:cNvPr id="1325" name="Google Shape;1325;p239"/>
          <p:cNvSpPr txBox="1"/>
          <p:nvPr/>
        </p:nvSpPr>
        <p:spPr>
          <a:xfrm>
            <a:off x="6232070" y="4542405"/>
            <a:ext cx="28140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Yoshino T, Nature Communications 2023.</a:t>
            </a:r>
            <a:endParaRPr/>
          </a:p>
        </p:txBody>
      </p:sp>
      <p:pic>
        <p:nvPicPr>
          <p:cNvPr id="1326" name="Google Shape;1326;p239"/>
          <p:cNvPicPr preferRelativeResize="0"/>
          <p:nvPr/>
        </p:nvPicPr>
        <p:blipFill rotWithShape="1">
          <a:blip r:embed="rId3">
            <a:alphaModFix/>
          </a:blip>
          <a:srcRect b="0" l="0" r="0" t="0"/>
          <a:stretch/>
        </p:blipFill>
        <p:spPr>
          <a:xfrm>
            <a:off x="1004188" y="206525"/>
            <a:ext cx="6449308" cy="404521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177"/>
          <p:cNvSpPr txBox="1"/>
          <p:nvPr/>
        </p:nvSpPr>
        <p:spPr>
          <a:xfrm>
            <a:off x="386694" y="1979576"/>
            <a:ext cx="3479100" cy="12405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E6A513"/>
              </a:buClr>
              <a:buSzPts val="1500"/>
              <a:buFont typeface="Arial"/>
              <a:buNone/>
            </a:pPr>
            <a:r>
              <a:rPr b="1" i="1" lang="en" sz="1500">
                <a:solidFill>
                  <a:srgbClr val="E6A513"/>
                </a:solidFill>
                <a:latin typeface="Arial"/>
                <a:ea typeface="Arial"/>
                <a:cs typeface="Arial"/>
                <a:sym typeface="Arial"/>
              </a:rPr>
              <a:t>2024 Events</a:t>
            </a:r>
            <a:endParaRPr b="1" sz="1500">
              <a:solidFill>
                <a:srgbClr val="E6A513"/>
              </a:solidFill>
              <a:latin typeface="Arial"/>
              <a:ea typeface="Arial"/>
              <a:cs typeface="Arial"/>
              <a:sym typeface="Arial"/>
            </a:endParaRPr>
          </a:p>
          <a:p>
            <a:pPr indent="0" lvl="0" marL="0" marR="0" rtl="0" algn="l">
              <a:lnSpc>
                <a:spcPct val="100000"/>
              </a:lnSpc>
              <a:spcBef>
                <a:spcPts val="300"/>
              </a:spcBef>
              <a:spcAft>
                <a:spcPts val="0"/>
              </a:spcAft>
              <a:buClr>
                <a:schemeClr val="lt1"/>
              </a:buClr>
              <a:buSzPts val="1050"/>
              <a:buFont typeface="Arial"/>
              <a:buNone/>
            </a:pPr>
            <a:r>
              <a:rPr b="1" lang="en" sz="1050">
                <a:solidFill>
                  <a:schemeClr val="lt1"/>
                </a:solidFill>
                <a:latin typeface="Arial"/>
                <a:ea typeface="Arial"/>
                <a:cs typeface="Arial"/>
                <a:sym typeface="Arial"/>
              </a:rPr>
              <a:t>Pan Tumor: </a:t>
            </a:r>
            <a:r>
              <a:rPr lang="en" sz="1050">
                <a:solidFill>
                  <a:schemeClr val="lt1"/>
                </a:solidFill>
                <a:latin typeface="Arial"/>
                <a:ea typeface="Arial"/>
                <a:cs typeface="Arial"/>
                <a:sym typeface="Arial"/>
              </a:rPr>
              <a:t>October, Miami, FL</a:t>
            </a:r>
            <a:endParaRPr/>
          </a:p>
          <a:p>
            <a:pPr indent="0" lvl="0" marL="0" marR="0" rtl="0" algn="l">
              <a:lnSpc>
                <a:spcPct val="100000"/>
              </a:lnSpc>
              <a:spcBef>
                <a:spcPts val="300"/>
              </a:spcBef>
              <a:spcAft>
                <a:spcPts val="0"/>
              </a:spcAft>
              <a:buClr>
                <a:schemeClr val="lt1"/>
              </a:buClr>
              <a:buSzPts val="1050"/>
              <a:buFont typeface="Arial"/>
              <a:buNone/>
            </a:pPr>
            <a:r>
              <a:rPr b="1" lang="en" sz="1050">
                <a:solidFill>
                  <a:schemeClr val="lt1"/>
                </a:solidFill>
                <a:latin typeface="Arial"/>
                <a:ea typeface="Arial"/>
                <a:cs typeface="Arial"/>
                <a:sym typeface="Arial"/>
              </a:rPr>
              <a:t>Gastrointestinal: </a:t>
            </a:r>
            <a:r>
              <a:rPr lang="en" sz="1050">
                <a:solidFill>
                  <a:schemeClr val="lt1"/>
                </a:solidFill>
                <a:latin typeface="Arial"/>
                <a:ea typeface="Arial"/>
                <a:cs typeface="Arial"/>
                <a:sym typeface="Arial"/>
              </a:rPr>
              <a:t>November, Washington, DC</a:t>
            </a:r>
            <a:endParaRPr/>
          </a:p>
          <a:p>
            <a:pPr indent="0" lvl="0" marL="0" marR="0" rtl="0" algn="l">
              <a:lnSpc>
                <a:spcPct val="100000"/>
              </a:lnSpc>
              <a:spcBef>
                <a:spcPts val="300"/>
              </a:spcBef>
              <a:spcAft>
                <a:spcPts val="0"/>
              </a:spcAft>
              <a:buClr>
                <a:schemeClr val="lt1"/>
              </a:buClr>
              <a:buSzPts val="1050"/>
              <a:buFont typeface="Arial"/>
              <a:buNone/>
            </a:pPr>
            <a:r>
              <a:rPr b="1" lang="en" sz="1050">
                <a:solidFill>
                  <a:schemeClr val="lt1"/>
                </a:solidFill>
                <a:latin typeface="Arial"/>
                <a:ea typeface="Arial"/>
                <a:cs typeface="Arial"/>
                <a:sym typeface="Arial"/>
              </a:rPr>
              <a:t>Breast: </a:t>
            </a:r>
            <a:r>
              <a:rPr lang="en" sz="1050">
                <a:solidFill>
                  <a:schemeClr val="lt1"/>
                </a:solidFill>
                <a:latin typeface="Arial"/>
                <a:ea typeface="Arial"/>
                <a:cs typeface="Arial"/>
                <a:sym typeface="Arial"/>
              </a:rPr>
              <a:t>December, San Antonio, TX</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240"/>
          <p:cNvSpPr txBox="1"/>
          <p:nvPr>
            <p:ph type="title"/>
          </p:nvPr>
        </p:nvSpPr>
        <p:spPr>
          <a:xfrm>
            <a:off x="1825254" y="1928818"/>
            <a:ext cx="5493600" cy="242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492">
                <a:solidFill>
                  <a:schemeClr val="dk1"/>
                </a:solidFill>
                <a:latin typeface="Arial"/>
                <a:ea typeface="Arial"/>
                <a:cs typeface="Arial"/>
                <a:sym typeface="Arial"/>
              </a:rPr>
              <a:t>MOUNTAINEER: Multi-Center, Open-Label, Phase 2 Trial (NCT03043313)</a:t>
            </a:r>
            <a:endParaRPr/>
          </a:p>
        </p:txBody>
      </p:sp>
      <p:pic>
        <p:nvPicPr>
          <p:cNvPr id="1332" name="Google Shape;1332;p240"/>
          <p:cNvPicPr preferRelativeResize="0"/>
          <p:nvPr/>
        </p:nvPicPr>
        <p:blipFill rotWithShape="1">
          <a:blip r:embed="rId3">
            <a:alphaModFix/>
          </a:blip>
          <a:srcRect b="0" l="0" r="0" t="0"/>
          <a:stretch/>
        </p:blipFill>
        <p:spPr>
          <a:xfrm>
            <a:off x="427228" y="0"/>
            <a:ext cx="7591253" cy="4270080"/>
          </a:xfrm>
          <a:prstGeom prst="rect">
            <a:avLst/>
          </a:prstGeom>
          <a:noFill/>
          <a:ln>
            <a:noFill/>
          </a:ln>
        </p:spPr>
      </p:pic>
      <p:sp>
        <p:nvSpPr>
          <p:cNvPr id="1333" name="Google Shape;1333;p240"/>
          <p:cNvSpPr txBox="1"/>
          <p:nvPr/>
        </p:nvSpPr>
        <p:spPr>
          <a:xfrm>
            <a:off x="269018" y="4848832"/>
            <a:ext cx="8593800" cy="267900"/>
          </a:xfrm>
          <a:prstGeom prst="rect">
            <a:avLst/>
          </a:prstGeom>
          <a:noFill/>
          <a:ln>
            <a:noFill/>
          </a:ln>
        </p:spPr>
        <p:txBody>
          <a:bodyPr anchorCtr="0" anchor="ctr" bIns="0" lIns="0" spcFirstLastPara="1" rIns="0" wrap="square" tIns="0">
            <a:noAutofit/>
          </a:bodyPr>
          <a:lstStyle/>
          <a:p>
            <a:pPr indent="0" lvl="0" marL="0" marR="0" rtl="0" algn="ctr">
              <a:lnSpc>
                <a:spcPct val="112000"/>
              </a:lnSpc>
              <a:spcBef>
                <a:spcPts val="0"/>
              </a:spcBef>
              <a:spcAft>
                <a:spcPts val="0"/>
              </a:spcAft>
              <a:buNone/>
            </a:pPr>
            <a:r>
              <a:t/>
            </a:r>
            <a:endParaRPr sz="845">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241"/>
          <p:cNvSpPr txBox="1"/>
          <p:nvPr>
            <p:ph type="title"/>
          </p:nvPr>
        </p:nvSpPr>
        <p:spPr>
          <a:xfrm>
            <a:off x="1825254" y="1928818"/>
            <a:ext cx="5493600" cy="242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492">
                <a:solidFill>
                  <a:schemeClr val="dk1"/>
                </a:solidFill>
                <a:latin typeface="Arial"/>
                <a:ea typeface="Arial"/>
                <a:cs typeface="Arial"/>
                <a:sym typeface="Arial"/>
              </a:rPr>
              <a:t>Final Analysis: Efficacy Outcomes</a:t>
            </a:r>
            <a:endParaRPr/>
          </a:p>
        </p:txBody>
      </p:sp>
      <p:pic>
        <p:nvPicPr>
          <p:cNvPr id="1339" name="Google Shape;1339;p241"/>
          <p:cNvPicPr preferRelativeResize="0"/>
          <p:nvPr/>
        </p:nvPicPr>
        <p:blipFill rotWithShape="1">
          <a:blip r:embed="rId3">
            <a:alphaModFix/>
          </a:blip>
          <a:srcRect b="0" l="0" r="0" t="0"/>
          <a:stretch/>
        </p:blipFill>
        <p:spPr>
          <a:xfrm>
            <a:off x="704812" y="58937"/>
            <a:ext cx="7509686" cy="42241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242"/>
          <p:cNvSpPr txBox="1"/>
          <p:nvPr>
            <p:ph type="title"/>
          </p:nvPr>
        </p:nvSpPr>
        <p:spPr>
          <a:xfrm>
            <a:off x="1644848" y="1886590"/>
            <a:ext cx="5854200" cy="258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525">
                <a:solidFill>
                  <a:schemeClr val="dk1"/>
                </a:solidFill>
                <a:latin typeface="Arial"/>
                <a:ea typeface="Arial"/>
                <a:cs typeface="Arial"/>
                <a:sym typeface="Arial"/>
              </a:rPr>
              <a:t>Slide 3</a:t>
            </a:r>
            <a:endParaRPr/>
          </a:p>
        </p:txBody>
      </p:sp>
      <p:pic>
        <p:nvPicPr>
          <p:cNvPr id="1345" name="Google Shape;1345;p242"/>
          <p:cNvPicPr preferRelativeResize="0"/>
          <p:nvPr/>
        </p:nvPicPr>
        <p:blipFill rotWithShape="1">
          <a:blip r:embed="rId3">
            <a:alphaModFix/>
          </a:blip>
          <a:srcRect b="0" l="0" r="0" t="0"/>
          <a:stretch/>
        </p:blipFill>
        <p:spPr>
          <a:xfrm>
            <a:off x="1342487" y="742265"/>
            <a:ext cx="6225110" cy="3501625"/>
          </a:xfrm>
          <a:prstGeom prst="rect">
            <a:avLst/>
          </a:prstGeom>
          <a:noFill/>
          <a:ln>
            <a:noFill/>
          </a:ln>
        </p:spPr>
      </p:pic>
      <p:sp>
        <p:nvSpPr>
          <p:cNvPr id="1346" name="Google Shape;1346;p242"/>
          <p:cNvSpPr txBox="1"/>
          <p:nvPr/>
        </p:nvSpPr>
        <p:spPr>
          <a:xfrm>
            <a:off x="1040945" y="122351"/>
            <a:ext cx="7062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BEACON study: BRAF V600E mutant mCRC</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243"/>
          <p:cNvSpPr txBox="1"/>
          <p:nvPr>
            <p:ph type="title"/>
          </p:nvPr>
        </p:nvSpPr>
        <p:spPr>
          <a:xfrm>
            <a:off x="329817" y="442986"/>
            <a:ext cx="8484300" cy="404700"/>
          </a:xfrm>
          <a:prstGeom prst="rect">
            <a:avLst/>
          </a:prstGeom>
          <a:solidFill>
            <a:schemeClr val="lt1"/>
          </a:solid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2000">
                <a:solidFill>
                  <a:schemeClr val="dk1"/>
                </a:solidFill>
              </a:rPr>
              <a:t>BEACON study: BRAF V600E mutant mCRC, 2</a:t>
            </a:r>
            <a:r>
              <a:rPr baseline="30000" lang="en" sz="2000">
                <a:solidFill>
                  <a:schemeClr val="dk1"/>
                </a:solidFill>
              </a:rPr>
              <a:t>nd</a:t>
            </a:r>
            <a:r>
              <a:rPr lang="en" sz="2000">
                <a:solidFill>
                  <a:schemeClr val="dk1"/>
                </a:solidFill>
              </a:rPr>
              <a:t> and 3</a:t>
            </a:r>
            <a:r>
              <a:rPr baseline="30000" lang="en" sz="2000">
                <a:solidFill>
                  <a:schemeClr val="dk1"/>
                </a:solidFill>
              </a:rPr>
              <a:t>rd</a:t>
            </a:r>
            <a:r>
              <a:rPr lang="en" sz="2000">
                <a:solidFill>
                  <a:schemeClr val="dk1"/>
                </a:solidFill>
              </a:rPr>
              <a:t> line setting</a:t>
            </a:r>
            <a:endParaRPr sz="2000">
              <a:solidFill>
                <a:schemeClr val="dk1"/>
              </a:solidFill>
            </a:endParaRPr>
          </a:p>
        </p:txBody>
      </p:sp>
      <p:grpSp>
        <p:nvGrpSpPr>
          <p:cNvPr id="1353" name="Google Shape;1353;p243"/>
          <p:cNvGrpSpPr/>
          <p:nvPr/>
        </p:nvGrpSpPr>
        <p:grpSpPr>
          <a:xfrm>
            <a:off x="488301" y="1511959"/>
            <a:ext cx="3923879" cy="2452972"/>
            <a:chOff x="721304" y="1489231"/>
            <a:chExt cx="3923879" cy="2455181"/>
          </a:xfrm>
        </p:grpSpPr>
        <p:pic>
          <p:nvPicPr>
            <p:cNvPr id="1354" name="Google Shape;1354;p243"/>
            <p:cNvPicPr preferRelativeResize="0"/>
            <p:nvPr/>
          </p:nvPicPr>
          <p:blipFill rotWithShape="1">
            <a:blip r:embed="rId3">
              <a:alphaModFix/>
            </a:blip>
            <a:srcRect b="0" l="8675" r="0" t="0"/>
            <a:stretch/>
          </p:blipFill>
          <p:spPr>
            <a:xfrm>
              <a:off x="721304" y="1489231"/>
              <a:ext cx="3923879" cy="2455181"/>
            </a:xfrm>
            <a:prstGeom prst="rect">
              <a:avLst/>
            </a:prstGeom>
            <a:noFill/>
            <a:ln>
              <a:noFill/>
            </a:ln>
          </p:spPr>
        </p:pic>
        <p:grpSp>
          <p:nvGrpSpPr>
            <p:cNvPr id="1355" name="Google Shape;1355;p243"/>
            <p:cNvGrpSpPr/>
            <p:nvPr/>
          </p:nvGrpSpPr>
          <p:grpSpPr>
            <a:xfrm>
              <a:off x="2244107" y="1574935"/>
              <a:ext cx="2076898" cy="1120199"/>
              <a:chOff x="-1362086" y="638512"/>
              <a:chExt cx="1850573" cy="998128"/>
            </a:xfrm>
          </p:grpSpPr>
          <p:sp>
            <p:nvSpPr>
              <p:cNvPr id="1356" name="Google Shape;1356;p243"/>
              <p:cNvSpPr/>
              <p:nvPr/>
            </p:nvSpPr>
            <p:spPr>
              <a:xfrm>
                <a:off x="-1193913" y="651375"/>
                <a:ext cx="1682400" cy="97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nvGrpSpPr>
              <p:cNvPr id="1357" name="Google Shape;1357;p243"/>
              <p:cNvGrpSpPr/>
              <p:nvPr/>
            </p:nvGrpSpPr>
            <p:grpSpPr>
              <a:xfrm>
                <a:off x="-1362086" y="638512"/>
                <a:ext cx="1774200" cy="998128"/>
                <a:chOff x="2146506" y="1669378"/>
                <a:chExt cx="1774200" cy="998128"/>
              </a:xfrm>
            </p:grpSpPr>
            <p:sp>
              <p:nvSpPr>
                <p:cNvPr id="1358" name="Google Shape;1358;p243"/>
                <p:cNvSpPr txBox="1"/>
                <p:nvPr/>
              </p:nvSpPr>
              <p:spPr>
                <a:xfrm>
                  <a:off x="2146506" y="1669378"/>
                  <a:ext cx="1774200" cy="617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050">
                      <a:solidFill>
                        <a:srgbClr val="000000"/>
                      </a:solidFill>
                      <a:latin typeface="Arial"/>
                      <a:ea typeface="Arial"/>
                      <a:cs typeface="Arial"/>
                      <a:sym typeface="Arial"/>
                    </a:rPr>
                    <a:t>HR (95% CI): 0.52 (0.39-0.70)</a:t>
                  </a:r>
                  <a:endParaRPr/>
                </a:p>
                <a:p>
                  <a:pPr indent="0" lvl="0" marL="0" marR="0" rtl="0" algn="ctr">
                    <a:spcBef>
                      <a:spcPts val="0"/>
                    </a:spcBef>
                    <a:spcAft>
                      <a:spcPts val="0"/>
                    </a:spcAft>
                    <a:buNone/>
                  </a:pPr>
                  <a:r>
                    <a:rPr lang="en" sz="1050">
                      <a:solidFill>
                        <a:srgbClr val="000000"/>
                      </a:solidFill>
                      <a:latin typeface="Arial"/>
                      <a:ea typeface="Arial"/>
                      <a:cs typeface="Arial"/>
                      <a:sym typeface="Arial"/>
                    </a:rPr>
                    <a:t>2-sided  </a:t>
                  </a:r>
                  <a:r>
                    <a:rPr i="1" lang="en" sz="1050">
                      <a:solidFill>
                        <a:srgbClr val="000000"/>
                      </a:solidFill>
                      <a:latin typeface="Arial"/>
                      <a:ea typeface="Arial"/>
                      <a:cs typeface="Arial"/>
                      <a:sym typeface="Arial"/>
                    </a:rPr>
                    <a:t>P</a:t>
                  </a:r>
                  <a:r>
                    <a:rPr lang="en" sz="1050">
                      <a:solidFill>
                        <a:srgbClr val="000000"/>
                      </a:solidFill>
                      <a:latin typeface="Arial"/>
                      <a:ea typeface="Arial"/>
                      <a:cs typeface="Arial"/>
                      <a:sym typeface="Arial"/>
                    </a:rPr>
                    <a:t> &lt;.0001</a:t>
                  </a:r>
                  <a:endParaRPr/>
                </a:p>
                <a:p>
                  <a:pPr indent="0" lvl="0" marL="0" marR="0" rtl="0" algn="ctr">
                    <a:spcBef>
                      <a:spcPts val="0"/>
                    </a:spcBef>
                    <a:spcAft>
                      <a:spcPts val="0"/>
                    </a:spcAft>
                    <a:buNone/>
                  </a:pPr>
                  <a:r>
                    <a:t/>
                  </a:r>
                  <a:endParaRPr sz="900">
                    <a:solidFill>
                      <a:srgbClr val="000000"/>
                    </a:solidFill>
                    <a:latin typeface="Arial"/>
                    <a:ea typeface="Arial"/>
                    <a:cs typeface="Arial"/>
                    <a:sym typeface="Arial"/>
                  </a:endParaRPr>
                </a:p>
                <a:p>
                  <a:pPr indent="0" lvl="0" marL="0" marR="0" rtl="0" algn="ctr">
                    <a:spcBef>
                      <a:spcPts val="0"/>
                    </a:spcBef>
                    <a:spcAft>
                      <a:spcPts val="0"/>
                    </a:spcAft>
                    <a:buNone/>
                  </a:pPr>
                  <a:r>
                    <a:rPr lang="en" sz="900">
                      <a:solidFill>
                        <a:srgbClr val="000000"/>
                      </a:solidFill>
                      <a:latin typeface="Arial"/>
                      <a:ea typeface="Arial"/>
                      <a:cs typeface="Arial"/>
                      <a:sym typeface="Arial"/>
                    </a:rPr>
                    <a:t>Median OS in months (95% CI)</a:t>
                  </a:r>
                  <a:endParaRPr/>
                </a:p>
              </p:txBody>
            </p:sp>
            <p:sp>
              <p:nvSpPr>
                <p:cNvPr id="1359" name="Google Shape;1359;p243"/>
                <p:cNvSpPr txBox="1"/>
                <p:nvPr/>
              </p:nvSpPr>
              <p:spPr>
                <a:xfrm>
                  <a:off x="2490724" y="2338106"/>
                  <a:ext cx="781500" cy="329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900" u="sng">
                      <a:solidFill>
                        <a:srgbClr val="000000"/>
                      </a:solidFill>
                      <a:latin typeface="Arial"/>
                      <a:ea typeface="Arial"/>
                      <a:cs typeface="Arial"/>
                      <a:sym typeface="Arial"/>
                    </a:rPr>
                    <a:t>Triplet</a:t>
                  </a:r>
                  <a:endParaRPr/>
                </a:p>
                <a:p>
                  <a:pPr indent="0" lvl="0" marL="0" marR="0" rtl="0" algn="ctr">
                    <a:spcBef>
                      <a:spcPts val="0"/>
                    </a:spcBef>
                    <a:spcAft>
                      <a:spcPts val="0"/>
                    </a:spcAft>
                    <a:buNone/>
                  </a:pPr>
                  <a:r>
                    <a:rPr lang="en" sz="900">
                      <a:solidFill>
                        <a:srgbClr val="000000"/>
                      </a:solidFill>
                      <a:latin typeface="Arial"/>
                      <a:ea typeface="Arial"/>
                      <a:cs typeface="Arial"/>
                      <a:sym typeface="Arial"/>
                    </a:rPr>
                    <a:t>9.0 (8.0-11.4)</a:t>
                  </a:r>
                  <a:endParaRPr/>
                </a:p>
              </p:txBody>
            </p:sp>
            <p:sp>
              <p:nvSpPr>
                <p:cNvPr id="1360" name="Google Shape;1360;p243"/>
                <p:cNvSpPr txBox="1"/>
                <p:nvPr/>
              </p:nvSpPr>
              <p:spPr>
                <a:xfrm>
                  <a:off x="3154433" y="2338106"/>
                  <a:ext cx="724500" cy="329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900" u="sng">
                      <a:solidFill>
                        <a:srgbClr val="000000"/>
                      </a:solidFill>
                      <a:latin typeface="Arial"/>
                      <a:ea typeface="Arial"/>
                      <a:cs typeface="Arial"/>
                      <a:sym typeface="Arial"/>
                    </a:rPr>
                    <a:t>Control</a:t>
                  </a:r>
                  <a:endParaRPr/>
                </a:p>
                <a:p>
                  <a:pPr indent="0" lvl="0" marL="0" marR="0" rtl="0" algn="ctr">
                    <a:spcBef>
                      <a:spcPts val="0"/>
                    </a:spcBef>
                    <a:spcAft>
                      <a:spcPts val="0"/>
                    </a:spcAft>
                    <a:buNone/>
                  </a:pPr>
                  <a:r>
                    <a:rPr lang="en" sz="900">
                      <a:solidFill>
                        <a:srgbClr val="000000"/>
                      </a:solidFill>
                      <a:latin typeface="Arial"/>
                      <a:ea typeface="Arial"/>
                      <a:cs typeface="Arial"/>
                      <a:sym typeface="Arial"/>
                    </a:rPr>
                    <a:t>5.4 (4.8-6.6)</a:t>
                  </a:r>
                  <a:endParaRPr/>
                </a:p>
              </p:txBody>
            </p:sp>
          </p:grpSp>
        </p:grpSp>
        <p:sp>
          <p:nvSpPr>
            <p:cNvPr id="1361" name="Google Shape;1361;p243"/>
            <p:cNvSpPr txBox="1"/>
            <p:nvPr/>
          </p:nvSpPr>
          <p:spPr>
            <a:xfrm>
              <a:off x="1609929" y="1618293"/>
              <a:ext cx="575700" cy="246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000">
                  <a:solidFill>
                    <a:srgbClr val="8300C1"/>
                  </a:solidFill>
                  <a:latin typeface="Arial"/>
                  <a:ea typeface="Arial"/>
                  <a:cs typeface="Arial"/>
                  <a:sym typeface="Arial"/>
                </a:rPr>
                <a:t>Triplet</a:t>
              </a:r>
              <a:endParaRPr/>
            </a:p>
          </p:txBody>
        </p:sp>
        <p:sp>
          <p:nvSpPr>
            <p:cNvPr id="1362" name="Google Shape;1362;p243"/>
            <p:cNvSpPr txBox="1"/>
            <p:nvPr/>
          </p:nvSpPr>
          <p:spPr>
            <a:xfrm>
              <a:off x="1256307" y="2581432"/>
              <a:ext cx="641400" cy="246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000">
                  <a:solidFill>
                    <a:srgbClr val="59AE8E"/>
                  </a:solidFill>
                  <a:latin typeface="Arial"/>
                  <a:ea typeface="Arial"/>
                  <a:cs typeface="Arial"/>
                  <a:sym typeface="Arial"/>
                </a:rPr>
                <a:t>Control</a:t>
              </a:r>
              <a:endParaRPr/>
            </a:p>
          </p:txBody>
        </p:sp>
      </p:grpSp>
      <p:grpSp>
        <p:nvGrpSpPr>
          <p:cNvPr id="1363" name="Google Shape;1363;p243"/>
          <p:cNvGrpSpPr/>
          <p:nvPr/>
        </p:nvGrpSpPr>
        <p:grpSpPr>
          <a:xfrm>
            <a:off x="4672988" y="1372824"/>
            <a:ext cx="4198706" cy="2558715"/>
            <a:chOff x="4997026" y="1698396"/>
            <a:chExt cx="4197867" cy="2124120"/>
          </a:xfrm>
        </p:grpSpPr>
        <p:grpSp>
          <p:nvGrpSpPr>
            <p:cNvPr id="1364" name="Google Shape;1364;p243"/>
            <p:cNvGrpSpPr/>
            <p:nvPr/>
          </p:nvGrpSpPr>
          <p:grpSpPr>
            <a:xfrm>
              <a:off x="4997026" y="1698396"/>
              <a:ext cx="4197867" cy="2124120"/>
              <a:chOff x="316777" y="1753758"/>
              <a:chExt cx="3950190" cy="1998795"/>
            </a:xfrm>
          </p:grpSpPr>
          <p:pic>
            <p:nvPicPr>
              <p:cNvPr id="1365" name="Google Shape;1365;p243"/>
              <p:cNvPicPr preferRelativeResize="0"/>
              <p:nvPr/>
            </p:nvPicPr>
            <p:blipFill rotWithShape="1">
              <a:blip r:embed="rId4">
                <a:alphaModFix/>
              </a:blip>
              <a:srcRect b="0" l="10626" r="0" t="0"/>
              <a:stretch/>
            </p:blipFill>
            <p:spPr>
              <a:xfrm>
                <a:off x="316777" y="1781168"/>
                <a:ext cx="3810023" cy="1971385"/>
              </a:xfrm>
              <a:prstGeom prst="rect">
                <a:avLst/>
              </a:prstGeom>
              <a:noFill/>
              <a:ln>
                <a:noFill/>
              </a:ln>
            </p:spPr>
          </p:pic>
          <p:grpSp>
            <p:nvGrpSpPr>
              <p:cNvPr id="1366" name="Google Shape;1366;p243"/>
              <p:cNvGrpSpPr/>
              <p:nvPr/>
            </p:nvGrpSpPr>
            <p:grpSpPr>
              <a:xfrm>
                <a:off x="2085918" y="1753758"/>
                <a:ext cx="2181049" cy="984189"/>
                <a:chOff x="-1128284" y="769352"/>
                <a:chExt cx="2181049" cy="984189"/>
              </a:xfrm>
            </p:grpSpPr>
            <p:sp>
              <p:nvSpPr>
                <p:cNvPr id="1367" name="Google Shape;1367;p243"/>
                <p:cNvSpPr/>
                <p:nvPr/>
              </p:nvSpPr>
              <p:spPr>
                <a:xfrm>
                  <a:off x="-1128284" y="769352"/>
                  <a:ext cx="1682400" cy="97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Arial"/>
                    <a:ea typeface="Arial"/>
                    <a:cs typeface="Arial"/>
                    <a:sym typeface="Arial"/>
                  </a:endParaRPr>
                </a:p>
              </p:txBody>
            </p:sp>
            <p:grpSp>
              <p:nvGrpSpPr>
                <p:cNvPr id="1368" name="Google Shape;1368;p243"/>
                <p:cNvGrpSpPr/>
                <p:nvPr/>
              </p:nvGrpSpPr>
              <p:grpSpPr>
                <a:xfrm>
                  <a:off x="-820435" y="940606"/>
                  <a:ext cx="1873200" cy="812935"/>
                  <a:chOff x="2688157" y="1971472"/>
                  <a:chExt cx="1873200" cy="812935"/>
                </a:xfrm>
              </p:grpSpPr>
              <p:sp>
                <p:nvSpPr>
                  <p:cNvPr id="1369" name="Google Shape;1369;p243"/>
                  <p:cNvSpPr txBox="1"/>
                  <p:nvPr/>
                </p:nvSpPr>
                <p:spPr>
                  <a:xfrm>
                    <a:off x="2688157" y="1971472"/>
                    <a:ext cx="1873200" cy="55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1050">
                        <a:solidFill>
                          <a:srgbClr val="000000"/>
                        </a:solidFill>
                        <a:latin typeface="Arial"/>
                        <a:ea typeface="Arial"/>
                        <a:cs typeface="Arial"/>
                        <a:sym typeface="Arial"/>
                      </a:rPr>
                      <a:t>HR (95% CI): 0.60 (0.45-0.79)</a:t>
                    </a:r>
                    <a:endParaRPr/>
                  </a:p>
                  <a:p>
                    <a:pPr indent="0" lvl="0" marL="0" marR="0" rtl="0" algn="ctr">
                      <a:spcBef>
                        <a:spcPts val="0"/>
                      </a:spcBef>
                      <a:spcAft>
                        <a:spcPts val="0"/>
                      </a:spcAft>
                      <a:buNone/>
                    </a:pPr>
                    <a:r>
                      <a:rPr lang="en" sz="1050">
                        <a:solidFill>
                          <a:srgbClr val="000000"/>
                        </a:solidFill>
                        <a:latin typeface="Arial"/>
                        <a:ea typeface="Arial"/>
                        <a:cs typeface="Arial"/>
                        <a:sym typeface="Arial"/>
                      </a:rPr>
                      <a:t>2-sided  </a:t>
                    </a:r>
                    <a:r>
                      <a:rPr i="1" lang="en" sz="1050">
                        <a:solidFill>
                          <a:srgbClr val="000000"/>
                        </a:solidFill>
                        <a:latin typeface="Arial"/>
                        <a:ea typeface="Arial"/>
                        <a:cs typeface="Arial"/>
                        <a:sym typeface="Arial"/>
                      </a:rPr>
                      <a:t>P</a:t>
                    </a:r>
                    <a:r>
                      <a:rPr lang="en" sz="1050">
                        <a:solidFill>
                          <a:srgbClr val="000000"/>
                        </a:solidFill>
                        <a:latin typeface="Arial"/>
                        <a:ea typeface="Arial"/>
                        <a:cs typeface="Arial"/>
                        <a:sym typeface="Arial"/>
                      </a:rPr>
                      <a:t> = .0003</a:t>
                    </a:r>
                    <a:endParaRPr/>
                  </a:p>
                  <a:p>
                    <a:pPr indent="0" lvl="0" marL="0" marR="0" rtl="0" algn="ctr">
                      <a:spcBef>
                        <a:spcPts val="0"/>
                      </a:spcBef>
                      <a:spcAft>
                        <a:spcPts val="0"/>
                      </a:spcAft>
                      <a:buNone/>
                    </a:pPr>
                    <a:r>
                      <a:t/>
                    </a:r>
                    <a:endParaRPr sz="1000">
                      <a:solidFill>
                        <a:srgbClr val="000000"/>
                      </a:solidFill>
                      <a:latin typeface="Arial"/>
                      <a:ea typeface="Arial"/>
                      <a:cs typeface="Arial"/>
                      <a:sym typeface="Arial"/>
                    </a:endParaRPr>
                  </a:p>
                  <a:p>
                    <a:pPr indent="0" lvl="0" marL="0" marR="0" rtl="0" algn="ctr">
                      <a:spcBef>
                        <a:spcPts val="0"/>
                      </a:spcBef>
                      <a:spcAft>
                        <a:spcPts val="0"/>
                      </a:spcAft>
                      <a:buNone/>
                    </a:pPr>
                    <a:r>
                      <a:rPr lang="en" sz="900">
                        <a:solidFill>
                          <a:srgbClr val="000000"/>
                        </a:solidFill>
                        <a:latin typeface="Arial"/>
                        <a:ea typeface="Arial"/>
                        <a:cs typeface="Arial"/>
                        <a:sym typeface="Arial"/>
                      </a:rPr>
                      <a:t>Median OS in months (95% CI)</a:t>
                    </a:r>
                    <a:endParaRPr/>
                  </a:p>
                </p:txBody>
              </p:sp>
              <p:sp>
                <p:nvSpPr>
                  <p:cNvPr id="1370" name="Google Shape;1370;p243"/>
                  <p:cNvSpPr txBox="1"/>
                  <p:nvPr/>
                </p:nvSpPr>
                <p:spPr>
                  <a:xfrm>
                    <a:off x="2881831" y="2495806"/>
                    <a:ext cx="825300" cy="288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900" u="sng">
                        <a:solidFill>
                          <a:srgbClr val="000000"/>
                        </a:solidFill>
                        <a:latin typeface="Arial"/>
                        <a:ea typeface="Arial"/>
                        <a:cs typeface="Arial"/>
                        <a:sym typeface="Arial"/>
                      </a:rPr>
                      <a:t>Doublet</a:t>
                    </a:r>
                    <a:endParaRPr/>
                  </a:p>
                  <a:p>
                    <a:pPr indent="0" lvl="0" marL="0" marR="0" rtl="0" algn="ctr">
                      <a:spcBef>
                        <a:spcPts val="0"/>
                      </a:spcBef>
                      <a:spcAft>
                        <a:spcPts val="0"/>
                      </a:spcAft>
                      <a:buNone/>
                    </a:pPr>
                    <a:r>
                      <a:rPr lang="en" sz="900">
                        <a:solidFill>
                          <a:srgbClr val="000000"/>
                        </a:solidFill>
                        <a:latin typeface="Arial"/>
                        <a:ea typeface="Arial"/>
                        <a:cs typeface="Arial"/>
                        <a:sym typeface="Arial"/>
                      </a:rPr>
                      <a:t>8.4 (7.5-11.0)</a:t>
                    </a:r>
                    <a:endParaRPr/>
                  </a:p>
                </p:txBody>
              </p:sp>
              <p:sp>
                <p:nvSpPr>
                  <p:cNvPr id="1371" name="Google Shape;1371;p243"/>
                  <p:cNvSpPr txBox="1"/>
                  <p:nvPr/>
                </p:nvSpPr>
                <p:spPr>
                  <a:xfrm>
                    <a:off x="3547130" y="2495807"/>
                    <a:ext cx="765000" cy="2886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900" u="sng">
                        <a:solidFill>
                          <a:srgbClr val="000000"/>
                        </a:solidFill>
                        <a:latin typeface="Arial"/>
                        <a:ea typeface="Arial"/>
                        <a:cs typeface="Arial"/>
                        <a:sym typeface="Arial"/>
                      </a:rPr>
                      <a:t>Control</a:t>
                    </a:r>
                    <a:endParaRPr/>
                  </a:p>
                  <a:p>
                    <a:pPr indent="0" lvl="0" marL="0" marR="0" rtl="0" algn="ctr">
                      <a:spcBef>
                        <a:spcPts val="0"/>
                      </a:spcBef>
                      <a:spcAft>
                        <a:spcPts val="0"/>
                      </a:spcAft>
                      <a:buNone/>
                    </a:pPr>
                    <a:r>
                      <a:rPr lang="en" sz="900">
                        <a:solidFill>
                          <a:srgbClr val="000000"/>
                        </a:solidFill>
                        <a:latin typeface="Arial"/>
                        <a:ea typeface="Arial"/>
                        <a:cs typeface="Arial"/>
                        <a:sym typeface="Arial"/>
                      </a:rPr>
                      <a:t>5.4 (4.8-6.6)</a:t>
                    </a:r>
                    <a:endParaRPr/>
                  </a:p>
                </p:txBody>
              </p:sp>
            </p:grpSp>
          </p:grpSp>
        </p:grpSp>
        <p:sp>
          <p:nvSpPr>
            <p:cNvPr id="1372" name="Google Shape;1372;p243"/>
            <p:cNvSpPr txBox="1"/>
            <p:nvPr/>
          </p:nvSpPr>
          <p:spPr>
            <a:xfrm>
              <a:off x="5617351" y="2690083"/>
              <a:ext cx="641400" cy="204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000">
                  <a:solidFill>
                    <a:srgbClr val="59AE8E"/>
                  </a:solidFill>
                  <a:latin typeface="Arial"/>
                  <a:ea typeface="Arial"/>
                  <a:cs typeface="Arial"/>
                  <a:sym typeface="Arial"/>
                </a:rPr>
                <a:t>Control</a:t>
              </a:r>
              <a:endParaRPr/>
            </a:p>
          </p:txBody>
        </p:sp>
        <p:sp>
          <p:nvSpPr>
            <p:cNvPr id="1373" name="Google Shape;1373;p243"/>
            <p:cNvSpPr txBox="1"/>
            <p:nvPr/>
          </p:nvSpPr>
          <p:spPr>
            <a:xfrm>
              <a:off x="6077561" y="1988372"/>
              <a:ext cx="662100" cy="204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000">
                  <a:solidFill>
                    <a:srgbClr val="0070C0"/>
                  </a:solidFill>
                  <a:latin typeface="Arial"/>
                  <a:ea typeface="Arial"/>
                  <a:cs typeface="Arial"/>
                  <a:sym typeface="Arial"/>
                </a:rPr>
                <a:t>Doublet</a:t>
              </a:r>
              <a:endParaRPr/>
            </a:p>
          </p:txBody>
        </p:sp>
      </p:grpSp>
      <p:sp>
        <p:nvSpPr>
          <p:cNvPr id="1374" name="Google Shape;1374;p243"/>
          <p:cNvSpPr/>
          <p:nvPr/>
        </p:nvSpPr>
        <p:spPr>
          <a:xfrm>
            <a:off x="889559" y="1197098"/>
            <a:ext cx="3198600" cy="415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050">
                <a:solidFill>
                  <a:srgbClr val="000000"/>
                </a:solidFill>
                <a:latin typeface="Arial"/>
                <a:ea typeface="Arial"/>
                <a:cs typeface="Arial"/>
                <a:sym typeface="Arial"/>
              </a:rPr>
              <a:t>ENCORAFENIB + BINIMETINIB + CETUXIMAB </a:t>
            </a:r>
            <a:endParaRPr/>
          </a:p>
          <a:p>
            <a:pPr indent="0" lvl="0" marL="0" marR="0" rtl="0" algn="ctr">
              <a:spcBef>
                <a:spcPts val="0"/>
              </a:spcBef>
              <a:spcAft>
                <a:spcPts val="0"/>
              </a:spcAft>
              <a:buNone/>
            </a:pPr>
            <a:r>
              <a:rPr b="1" lang="en" sz="1050">
                <a:solidFill>
                  <a:srgbClr val="000000"/>
                </a:solidFill>
                <a:latin typeface="Arial"/>
                <a:ea typeface="Arial"/>
                <a:cs typeface="Arial"/>
                <a:sym typeface="Arial"/>
              </a:rPr>
              <a:t>vs Control</a:t>
            </a:r>
            <a:endParaRPr b="1" sz="1050">
              <a:solidFill>
                <a:srgbClr val="000000"/>
              </a:solidFill>
              <a:latin typeface="Arial"/>
              <a:ea typeface="Arial"/>
              <a:cs typeface="Arial"/>
              <a:sym typeface="Arial"/>
            </a:endParaRPr>
          </a:p>
        </p:txBody>
      </p:sp>
      <p:sp>
        <p:nvSpPr>
          <p:cNvPr id="1375" name="Google Shape;1375;p243"/>
          <p:cNvSpPr txBox="1"/>
          <p:nvPr/>
        </p:nvSpPr>
        <p:spPr>
          <a:xfrm>
            <a:off x="5182014" y="4619702"/>
            <a:ext cx="4050000" cy="1962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 sz="675">
                <a:solidFill>
                  <a:schemeClr val="dk1"/>
                </a:solidFill>
                <a:latin typeface="Arial"/>
                <a:ea typeface="Arial"/>
                <a:cs typeface="Arial"/>
                <a:sym typeface="Arial"/>
              </a:rPr>
              <a:t>Tabernero J, et al. JCO 2021; Kopetz S, et al al. </a:t>
            </a:r>
            <a:r>
              <a:rPr i="1" lang="en" sz="675">
                <a:solidFill>
                  <a:schemeClr val="dk1"/>
                </a:solidFill>
                <a:latin typeface="Arial"/>
                <a:ea typeface="Arial"/>
                <a:cs typeface="Arial"/>
                <a:sym typeface="Arial"/>
              </a:rPr>
              <a:t>N Engl J Med</a:t>
            </a:r>
            <a:r>
              <a:rPr lang="en" sz="675">
                <a:solidFill>
                  <a:schemeClr val="dk1"/>
                </a:solidFill>
                <a:latin typeface="Arial"/>
                <a:ea typeface="Arial"/>
                <a:cs typeface="Arial"/>
                <a:sym typeface="Arial"/>
              </a:rPr>
              <a:t>. 2019;381:1632-1643.</a:t>
            </a:r>
            <a:endParaRPr/>
          </a:p>
        </p:txBody>
      </p:sp>
      <p:sp>
        <p:nvSpPr>
          <p:cNvPr id="1376" name="Google Shape;1376;p243"/>
          <p:cNvSpPr txBox="1"/>
          <p:nvPr>
            <p:ph idx="12" type="sldNum"/>
          </p:nvPr>
        </p:nvSpPr>
        <p:spPr>
          <a:xfrm>
            <a:off x="8377611" y="4815729"/>
            <a:ext cx="539100" cy="1845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lang="en" sz="788">
                <a:solidFill>
                  <a:srgbClr val="888888"/>
                </a:solidFill>
                <a:latin typeface="Arial"/>
                <a:ea typeface="Arial"/>
                <a:cs typeface="Arial"/>
                <a:sym typeface="Arial"/>
              </a:rPr>
              <a:t>‹#›</a:t>
            </a:fld>
            <a:endParaRPr sz="788">
              <a:solidFill>
                <a:srgbClr val="98999A"/>
              </a:solidFill>
              <a:latin typeface="Arial"/>
              <a:ea typeface="Arial"/>
              <a:cs typeface="Arial"/>
              <a:sym typeface="Arial"/>
            </a:endParaRPr>
          </a:p>
        </p:txBody>
      </p:sp>
      <p:sp>
        <p:nvSpPr>
          <p:cNvPr id="1377" name="Google Shape;1377;p243"/>
          <p:cNvSpPr/>
          <p:nvPr/>
        </p:nvSpPr>
        <p:spPr>
          <a:xfrm>
            <a:off x="5109876" y="1185577"/>
            <a:ext cx="3734700" cy="4152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050">
                <a:solidFill>
                  <a:srgbClr val="000000"/>
                </a:solidFill>
                <a:latin typeface="Arial"/>
                <a:ea typeface="Arial"/>
                <a:cs typeface="Arial"/>
                <a:sym typeface="Arial"/>
              </a:rPr>
              <a:t>ENCORAFENIB + CETUXIMAB </a:t>
            </a:r>
            <a:endParaRPr/>
          </a:p>
          <a:p>
            <a:pPr indent="0" lvl="0" marL="0" marR="0" rtl="0" algn="ctr">
              <a:spcBef>
                <a:spcPts val="0"/>
              </a:spcBef>
              <a:spcAft>
                <a:spcPts val="0"/>
              </a:spcAft>
              <a:buNone/>
            </a:pPr>
            <a:r>
              <a:rPr b="1" lang="en" sz="1050">
                <a:solidFill>
                  <a:srgbClr val="000000"/>
                </a:solidFill>
                <a:latin typeface="Arial"/>
                <a:ea typeface="Arial"/>
                <a:cs typeface="Arial"/>
                <a:sym typeface="Arial"/>
              </a:rPr>
              <a:t>vs Control</a:t>
            </a:r>
            <a:endParaRPr b="1" sz="1050">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sp>
        <p:nvSpPr>
          <p:cNvPr id="1383" name="Google Shape;1383;p244"/>
          <p:cNvSpPr txBox="1"/>
          <p:nvPr>
            <p:ph idx="1" type="body"/>
          </p:nvPr>
        </p:nvSpPr>
        <p:spPr>
          <a:xfrm>
            <a:off x="317241" y="1347827"/>
            <a:ext cx="4397700" cy="27606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200"/>
              <a:buFont typeface="Arial"/>
              <a:buChar char="•"/>
            </a:pPr>
            <a:r>
              <a:rPr lang="en" sz="1200"/>
              <a:t>Adagrasib, a covalent inhibitor of KRAS</a:t>
            </a:r>
            <a:r>
              <a:rPr baseline="30000" lang="en" sz="1200"/>
              <a:t>G12C</a:t>
            </a:r>
            <a:r>
              <a:rPr lang="en" sz="1200"/>
              <a:t>, irreversibly and selectively binds KRAS</a:t>
            </a:r>
            <a:r>
              <a:rPr baseline="30000" lang="en" sz="1200"/>
              <a:t>G12C</a:t>
            </a:r>
            <a:r>
              <a:rPr lang="en" sz="1200"/>
              <a:t> in its inactive, GDP-bound state and was optimized for desired properties, including</a:t>
            </a:r>
            <a:r>
              <a:rPr baseline="30000" lang="en" sz="1200"/>
              <a:t>7</a:t>
            </a:r>
            <a:r>
              <a:rPr lang="en" sz="1200"/>
              <a:t>:</a:t>
            </a:r>
            <a:endParaRPr baseline="30000" sz="1200"/>
          </a:p>
          <a:p>
            <a:pPr indent="-285750" lvl="1" marL="742950" rtl="0" algn="l">
              <a:spcBef>
                <a:spcPts val="600"/>
              </a:spcBef>
              <a:spcAft>
                <a:spcPts val="0"/>
              </a:spcAft>
              <a:buClr>
                <a:schemeClr val="dk1"/>
              </a:buClr>
              <a:buSzPts val="1200"/>
              <a:buFont typeface="Arial"/>
              <a:buChar char="–"/>
            </a:pPr>
            <a:r>
              <a:rPr lang="en" sz="1200"/>
              <a:t>Long half-life of ~24 hours, dose-dependent PK, and </a:t>
            </a:r>
            <a:br>
              <a:rPr lang="en" sz="1200"/>
            </a:br>
            <a:r>
              <a:rPr lang="en" sz="1200"/>
              <a:t>brain penetration</a:t>
            </a:r>
            <a:endParaRPr/>
          </a:p>
          <a:p>
            <a:pPr indent="-342900" lvl="0" marL="342900" rtl="0" algn="l">
              <a:spcBef>
                <a:spcPts val="600"/>
              </a:spcBef>
              <a:spcAft>
                <a:spcPts val="0"/>
              </a:spcAft>
              <a:buClr>
                <a:schemeClr val="dk1"/>
              </a:buClr>
              <a:buSzPts val="1200"/>
              <a:buFont typeface="Arial"/>
              <a:buChar char="•"/>
            </a:pPr>
            <a:r>
              <a:rPr lang="en" sz="1200"/>
              <a:t>Sotorasib is another first-in-class, irreversible inhibitor of the KRAS</a:t>
            </a:r>
            <a:r>
              <a:rPr baseline="30000" lang="en" sz="1200"/>
              <a:t>G12C</a:t>
            </a:r>
            <a:r>
              <a:rPr lang="en" sz="1200"/>
              <a:t> protein</a:t>
            </a:r>
            <a:r>
              <a:rPr baseline="30000" lang="en" sz="1200"/>
              <a:t>8</a:t>
            </a:r>
            <a:endParaRPr/>
          </a:p>
        </p:txBody>
      </p:sp>
      <p:cxnSp>
        <p:nvCxnSpPr>
          <p:cNvPr id="1384" name="Google Shape;1384;p244"/>
          <p:cNvCxnSpPr/>
          <p:nvPr/>
        </p:nvCxnSpPr>
        <p:spPr>
          <a:xfrm>
            <a:off x="317241" y="860071"/>
            <a:ext cx="8453400" cy="0"/>
          </a:xfrm>
          <a:prstGeom prst="straightConnector1">
            <a:avLst/>
          </a:prstGeom>
          <a:noFill/>
          <a:ln cap="flat" cmpd="sng" w="19050">
            <a:solidFill>
              <a:srgbClr val="FFCA0A"/>
            </a:solidFill>
            <a:prstDash val="solid"/>
            <a:round/>
            <a:headEnd len="sm" w="sm" type="none"/>
            <a:tailEnd len="sm" w="sm" type="none"/>
          </a:ln>
        </p:spPr>
      </p:cxnSp>
      <p:pic>
        <p:nvPicPr>
          <p:cNvPr descr="A picture containing indoor, several&#10;&#10;Description automatically generated" id="1385" name="Google Shape;1385;p244"/>
          <p:cNvPicPr preferRelativeResize="0"/>
          <p:nvPr/>
        </p:nvPicPr>
        <p:blipFill rotWithShape="1">
          <a:blip r:embed="rId3">
            <a:alphaModFix/>
          </a:blip>
          <a:srcRect b="265" l="0" r="0" t="8159"/>
          <a:stretch/>
        </p:blipFill>
        <p:spPr>
          <a:xfrm>
            <a:off x="5371962" y="909787"/>
            <a:ext cx="2877099" cy="3188972"/>
          </a:xfrm>
          <a:prstGeom prst="rect">
            <a:avLst/>
          </a:prstGeom>
          <a:noFill/>
          <a:ln>
            <a:noFill/>
          </a:ln>
        </p:spPr>
      </p:pic>
      <p:sp>
        <p:nvSpPr>
          <p:cNvPr id="1386" name="Google Shape;1386;p244"/>
          <p:cNvSpPr txBox="1"/>
          <p:nvPr/>
        </p:nvSpPr>
        <p:spPr>
          <a:xfrm>
            <a:off x="6333145" y="2480150"/>
            <a:ext cx="570900" cy="325500"/>
          </a:xfrm>
          <a:prstGeom prst="rect">
            <a:avLst/>
          </a:prstGeom>
          <a:noFill/>
          <a:ln>
            <a:noFill/>
          </a:ln>
        </p:spPr>
        <p:txBody>
          <a:bodyPr anchorCtr="0" anchor="t" bIns="45700" lIns="91425" spcFirstLastPara="1" rIns="91425" wrap="square" tIns="45700">
            <a:spAutoFit/>
          </a:bodyPr>
          <a:lstStyle/>
          <a:p>
            <a:pPr indent="0" lvl="0" marL="0" marR="0" rtl="0" algn="l">
              <a:lnSpc>
                <a:spcPct val="124444"/>
              </a:lnSpc>
              <a:spcBef>
                <a:spcPts val="0"/>
              </a:spcBef>
              <a:spcAft>
                <a:spcPts val="0"/>
              </a:spcAft>
              <a:buNone/>
            </a:pPr>
            <a:r>
              <a:rPr lang="en" sz="675">
                <a:solidFill>
                  <a:srgbClr val="FFFFFF"/>
                </a:solidFill>
                <a:latin typeface="Arial"/>
                <a:ea typeface="Arial"/>
                <a:cs typeface="Arial"/>
                <a:sym typeface="Arial"/>
              </a:rPr>
              <a:t>GTP-</a:t>
            </a:r>
            <a:endParaRPr/>
          </a:p>
          <a:p>
            <a:pPr indent="0" lvl="0" marL="0" marR="0" rtl="0" algn="l">
              <a:lnSpc>
                <a:spcPct val="124444"/>
              </a:lnSpc>
              <a:spcBef>
                <a:spcPts val="0"/>
              </a:spcBef>
              <a:spcAft>
                <a:spcPts val="0"/>
              </a:spcAft>
              <a:buNone/>
            </a:pPr>
            <a:r>
              <a:rPr lang="en" sz="675">
                <a:solidFill>
                  <a:srgbClr val="FFFFFF"/>
                </a:solidFill>
                <a:latin typeface="Arial"/>
                <a:ea typeface="Arial"/>
                <a:cs typeface="Arial"/>
                <a:sym typeface="Arial"/>
              </a:rPr>
              <a:t>KRAS</a:t>
            </a:r>
            <a:r>
              <a:rPr baseline="30000" lang="en" sz="675">
                <a:solidFill>
                  <a:srgbClr val="FFFFFF"/>
                </a:solidFill>
                <a:latin typeface="Arial"/>
                <a:ea typeface="Arial"/>
                <a:cs typeface="Arial"/>
                <a:sym typeface="Arial"/>
              </a:rPr>
              <a:t>G12C</a:t>
            </a:r>
            <a:endParaRPr baseline="30000" sz="375">
              <a:solidFill>
                <a:srgbClr val="FFFFFF"/>
              </a:solidFill>
              <a:latin typeface="Arial"/>
              <a:ea typeface="Arial"/>
              <a:cs typeface="Arial"/>
              <a:sym typeface="Arial"/>
            </a:endParaRPr>
          </a:p>
        </p:txBody>
      </p:sp>
      <p:sp>
        <p:nvSpPr>
          <p:cNvPr id="1387" name="Google Shape;1387;p244"/>
          <p:cNvSpPr txBox="1"/>
          <p:nvPr/>
        </p:nvSpPr>
        <p:spPr>
          <a:xfrm>
            <a:off x="5542395" y="2456593"/>
            <a:ext cx="570900" cy="325500"/>
          </a:xfrm>
          <a:prstGeom prst="rect">
            <a:avLst/>
          </a:prstGeom>
          <a:noFill/>
          <a:ln>
            <a:noFill/>
          </a:ln>
        </p:spPr>
        <p:txBody>
          <a:bodyPr anchorCtr="0" anchor="t" bIns="45700" lIns="91425" spcFirstLastPara="1" rIns="91425" wrap="square" tIns="45700">
            <a:spAutoFit/>
          </a:bodyPr>
          <a:lstStyle/>
          <a:p>
            <a:pPr indent="0" lvl="0" marL="0" marR="0" rtl="0" algn="l">
              <a:lnSpc>
                <a:spcPct val="124444"/>
              </a:lnSpc>
              <a:spcBef>
                <a:spcPts val="0"/>
              </a:spcBef>
              <a:spcAft>
                <a:spcPts val="0"/>
              </a:spcAft>
              <a:buNone/>
            </a:pPr>
            <a:r>
              <a:rPr lang="en" sz="675">
                <a:solidFill>
                  <a:srgbClr val="FFFFFF"/>
                </a:solidFill>
                <a:latin typeface="Arial"/>
                <a:ea typeface="Arial"/>
                <a:cs typeface="Arial"/>
                <a:sym typeface="Arial"/>
              </a:rPr>
              <a:t>GDP-</a:t>
            </a:r>
            <a:endParaRPr/>
          </a:p>
          <a:p>
            <a:pPr indent="0" lvl="0" marL="0" marR="0" rtl="0" algn="l">
              <a:lnSpc>
                <a:spcPct val="124444"/>
              </a:lnSpc>
              <a:spcBef>
                <a:spcPts val="0"/>
              </a:spcBef>
              <a:spcAft>
                <a:spcPts val="0"/>
              </a:spcAft>
              <a:buNone/>
            </a:pPr>
            <a:r>
              <a:rPr lang="en" sz="675">
                <a:solidFill>
                  <a:srgbClr val="FFFFFF"/>
                </a:solidFill>
                <a:latin typeface="Arial"/>
                <a:ea typeface="Arial"/>
                <a:cs typeface="Arial"/>
                <a:sym typeface="Arial"/>
              </a:rPr>
              <a:t>KRAS</a:t>
            </a:r>
            <a:r>
              <a:rPr baseline="30000" lang="en" sz="675">
                <a:solidFill>
                  <a:srgbClr val="FFFFFF"/>
                </a:solidFill>
                <a:latin typeface="Arial"/>
                <a:ea typeface="Arial"/>
                <a:cs typeface="Arial"/>
                <a:sym typeface="Arial"/>
              </a:rPr>
              <a:t>G12C</a:t>
            </a:r>
            <a:endParaRPr baseline="30000" sz="375">
              <a:solidFill>
                <a:srgbClr val="FFFFFF"/>
              </a:solidFill>
              <a:latin typeface="Arial"/>
              <a:ea typeface="Arial"/>
              <a:cs typeface="Arial"/>
              <a:sym typeface="Arial"/>
            </a:endParaRPr>
          </a:p>
        </p:txBody>
      </p:sp>
      <p:sp>
        <p:nvSpPr>
          <p:cNvPr id="1388" name="Google Shape;1388;p244"/>
          <p:cNvSpPr txBox="1"/>
          <p:nvPr/>
        </p:nvSpPr>
        <p:spPr>
          <a:xfrm>
            <a:off x="6080937" y="3246594"/>
            <a:ext cx="357900" cy="19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675">
                <a:solidFill>
                  <a:srgbClr val="FFFFFF"/>
                </a:solidFill>
                <a:latin typeface="Arial"/>
                <a:ea typeface="Arial"/>
                <a:cs typeface="Arial"/>
                <a:sym typeface="Arial"/>
              </a:rPr>
              <a:t>RAF</a:t>
            </a:r>
            <a:endParaRPr sz="375">
              <a:solidFill>
                <a:srgbClr val="FFFFFF"/>
              </a:solidFill>
              <a:latin typeface="Arial"/>
              <a:ea typeface="Arial"/>
              <a:cs typeface="Arial"/>
              <a:sym typeface="Arial"/>
            </a:endParaRPr>
          </a:p>
        </p:txBody>
      </p:sp>
      <p:sp>
        <p:nvSpPr>
          <p:cNvPr id="1389" name="Google Shape;1389;p244"/>
          <p:cNvSpPr txBox="1"/>
          <p:nvPr/>
        </p:nvSpPr>
        <p:spPr>
          <a:xfrm>
            <a:off x="6439791" y="3696946"/>
            <a:ext cx="372300" cy="19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675">
                <a:solidFill>
                  <a:srgbClr val="FFFFFF"/>
                </a:solidFill>
                <a:latin typeface="Arial"/>
                <a:ea typeface="Arial"/>
                <a:cs typeface="Arial"/>
                <a:sym typeface="Arial"/>
              </a:rPr>
              <a:t>MEK</a:t>
            </a:r>
            <a:endParaRPr sz="375">
              <a:solidFill>
                <a:srgbClr val="FFFFFF"/>
              </a:solidFill>
              <a:latin typeface="Arial"/>
              <a:ea typeface="Arial"/>
              <a:cs typeface="Arial"/>
              <a:sym typeface="Arial"/>
            </a:endParaRPr>
          </a:p>
        </p:txBody>
      </p:sp>
      <p:sp>
        <p:nvSpPr>
          <p:cNvPr id="1390" name="Google Shape;1390;p244"/>
          <p:cNvSpPr txBox="1"/>
          <p:nvPr/>
        </p:nvSpPr>
        <p:spPr>
          <a:xfrm>
            <a:off x="7188786" y="3609394"/>
            <a:ext cx="362700" cy="19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675">
                <a:solidFill>
                  <a:srgbClr val="FFFFFF"/>
                </a:solidFill>
                <a:latin typeface="Arial"/>
                <a:ea typeface="Arial"/>
                <a:cs typeface="Arial"/>
                <a:sym typeface="Arial"/>
              </a:rPr>
              <a:t>ERK</a:t>
            </a:r>
            <a:endParaRPr sz="375">
              <a:solidFill>
                <a:srgbClr val="FFFFFF"/>
              </a:solidFill>
              <a:latin typeface="Arial"/>
              <a:ea typeface="Arial"/>
              <a:cs typeface="Arial"/>
              <a:sym typeface="Arial"/>
            </a:endParaRPr>
          </a:p>
        </p:txBody>
      </p:sp>
      <p:cxnSp>
        <p:nvCxnSpPr>
          <p:cNvPr id="1391" name="Google Shape;1391;p244"/>
          <p:cNvCxnSpPr/>
          <p:nvPr/>
        </p:nvCxnSpPr>
        <p:spPr>
          <a:xfrm>
            <a:off x="6670084" y="2026656"/>
            <a:ext cx="0" cy="239400"/>
          </a:xfrm>
          <a:prstGeom prst="straightConnector1">
            <a:avLst/>
          </a:prstGeom>
          <a:noFill/>
          <a:ln cap="flat" cmpd="sng" w="22225">
            <a:solidFill>
              <a:srgbClr val="FFFFFF"/>
            </a:solidFill>
            <a:prstDash val="solid"/>
            <a:miter lim="800000"/>
            <a:headEnd len="sm" w="sm" type="none"/>
            <a:tailEnd len="med" w="med" type="triangle"/>
          </a:ln>
        </p:spPr>
      </p:cxnSp>
      <p:sp>
        <p:nvSpPr>
          <p:cNvPr id="1392" name="Google Shape;1392;p244"/>
          <p:cNvSpPr/>
          <p:nvPr/>
        </p:nvSpPr>
        <p:spPr>
          <a:xfrm>
            <a:off x="6108375" y="2401989"/>
            <a:ext cx="957600" cy="1050000"/>
          </a:xfrm>
          <a:prstGeom prst="arc">
            <a:avLst>
              <a:gd fmla="val 12971795" name="adj1"/>
              <a:gd fmla="val 16143839" name="adj2"/>
            </a:avLst>
          </a:prstGeom>
          <a:noFill/>
          <a:ln cap="flat" cmpd="sng" w="22225">
            <a:solidFill>
              <a:srgbClr val="FFFFFF"/>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00000"/>
              </a:solidFill>
              <a:latin typeface="Arial"/>
              <a:ea typeface="Arial"/>
              <a:cs typeface="Arial"/>
              <a:sym typeface="Arial"/>
            </a:endParaRPr>
          </a:p>
        </p:txBody>
      </p:sp>
      <p:sp>
        <p:nvSpPr>
          <p:cNvPr id="1393" name="Google Shape;1393;p244"/>
          <p:cNvSpPr/>
          <p:nvPr/>
        </p:nvSpPr>
        <p:spPr>
          <a:xfrm flipH="1">
            <a:off x="5701644" y="2667132"/>
            <a:ext cx="737400" cy="808500"/>
          </a:xfrm>
          <a:prstGeom prst="arc">
            <a:avLst>
              <a:gd fmla="val 14152022" name="adj1"/>
              <a:gd fmla="val 18532310" name="adj2"/>
            </a:avLst>
          </a:prstGeom>
          <a:noFill/>
          <a:ln cap="flat" cmpd="sng" w="22225">
            <a:solidFill>
              <a:srgbClr val="FFFFFF"/>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00000"/>
              </a:solidFill>
              <a:latin typeface="Arial"/>
              <a:ea typeface="Arial"/>
              <a:cs typeface="Arial"/>
              <a:sym typeface="Arial"/>
            </a:endParaRPr>
          </a:p>
        </p:txBody>
      </p:sp>
      <p:sp>
        <p:nvSpPr>
          <p:cNvPr id="1394" name="Google Shape;1394;p244"/>
          <p:cNvSpPr/>
          <p:nvPr/>
        </p:nvSpPr>
        <p:spPr>
          <a:xfrm flipH="1" rot="10800000">
            <a:off x="5701543" y="2213876"/>
            <a:ext cx="737400" cy="808500"/>
          </a:xfrm>
          <a:prstGeom prst="arc">
            <a:avLst>
              <a:gd fmla="val 14152022" name="adj1"/>
              <a:gd fmla="val 18318950" name="adj2"/>
            </a:avLst>
          </a:prstGeom>
          <a:noFill/>
          <a:ln cap="flat" cmpd="sng" w="22225">
            <a:solidFill>
              <a:srgbClr val="FFFFFF"/>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00000"/>
              </a:solidFill>
              <a:latin typeface="Arial"/>
              <a:ea typeface="Arial"/>
              <a:cs typeface="Arial"/>
              <a:sym typeface="Arial"/>
            </a:endParaRPr>
          </a:p>
        </p:txBody>
      </p:sp>
      <p:grpSp>
        <p:nvGrpSpPr>
          <p:cNvPr id="1395" name="Google Shape;1395;p244"/>
          <p:cNvGrpSpPr/>
          <p:nvPr/>
        </p:nvGrpSpPr>
        <p:grpSpPr>
          <a:xfrm>
            <a:off x="6328739" y="2532065"/>
            <a:ext cx="1072802" cy="1175985"/>
            <a:chOff x="8767775" y="4074852"/>
            <a:chExt cx="1686000" cy="1686000"/>
          </a:xfrm>
        </p:grpSpPr>
        <p:sp>
          <p:nvSpPr>
            <p:cNvPr id="1396" name="Google Shape;1396;p244"/>
            <p:cNvSpPr/>
            <p:nvPr/>
          </p:nvSpPr>
          <p:spPr>
            <a:xfrm>
              <a:off x="8767775" y="4074852"/>
              <a:ext cx="1686000" cy="1686000"/>
            </a:xfrm>
            <a:prstGeom prst="arc">
              <a:avLst>
                <a:gd fmla="val 2539442" name="adj1"/>
                <a:gd fmla="val 5537326" name="adj2"/>
              </a:avLst>
            </a:prstGeom>
            <a:noFill/>
            <a:ln cap="flat" cmpd="sng" w="22225">
              <a:solidFill>
                <a:srgbClr val="FFFFFF"/>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00000"/>
                </a:solidFill>
                <a:latin typeface="Arial"/>
                <a:ea typeface="Arial"/>
                <a:cs typeface="Arial"/>
                <a:sym typeface="Arial"/>
              </a:endParaRPr>
            </a:p>
          </p:txBody>
        </p:sp>
        <p:sp>
          <p:nvSpPr>
            <p:cNvPr id="1397" name="Google Shape;1397;p244"/>
            <p:cNvSpPr/>
            <p:nvPr/>
          </p:nvSpPr>
          <p:spPr>
            <a:xfrm>
              <a:off x="8767775" y="4074852"/>
              <a:ext cx="1686000" cy="1686000"/>
            </a:xfrm>
            <a:prstGeom prst="arc">
              <a:avLst>
                <a:gd fmla="val 9478199" name="adj1"/>
                <a:gd fmla="val 11457767" name="adj2"/>
              </a:avLst>
            </a:prstGeom>
            <a:noFill/>
            <a:ln cap="flat" cmpd="sng" w="22225">
              <a:solidFill>
                <a:srgbClr val="FFFFFF"/>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00000"/>
                </a:solidFill>
                <a:latin typeface="Arial"/>
                <a:ea typeface="Arial"/>
                <a:cs typeface="Arial"/>
                <a:sym typeface="Arial"/>
              </a:endParaRPr>
            </a:p>
          </p:txBody>
        </p:sp>
        <p:sp>
          <p:nvSpPr>
            <p:cNvPr id="1398" name="Google Shape;1398;p244"/>
            <p:cNvSpPr/>
            <p:nvPr/>
          </p:nvSpPr>
          <p:spPr>
            <a:xfrm>
              <a:off x="8767775" y="4074852"/>
              <a:ext cx="1686000" cy="1686000"/>
            </a:xfrm>
            <a:prstGeom prst="arc">
              <a:avLst>
                <a:gd fmla="val 6653199" name="adj1"/>
                <a:gd fmla="val 8680730" name="adj2"/>
              </a:avLst>
            </a:prstGeom>
            <a:noFill/>
            <a:ln cap="flat" cmpd="sng" w="22225">
              <a:solidFill>
                <a:srgbClr val="FFFFFF"/>
              </a:solidFill>
              <a:prstDash val="solid"/>
              <a:miter lim="800000"/>
              <a:headEnd len="med" w="med" type="triangl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00000"/>
                </a:solidFill>
                <a:latin typeface="Arial"/>
                <a:ea typeface="Arial"/>
                <a:cs typeface="Arial"/>
                <a:sym typeface="Arial"/>
              </a:endParaRPr>
            </a:p>
          </p:txBody>
        </p:sp>
      </p:grpSp>
      <p:grpSp>
        <p:nvGrpSpPr>
          <p:cNvPr id="1399" name="Google Shape;1399;p244"/>
          <p:cNvGrpSpPr/>
          <p:nvPr/>
        </p:nvGrpSpPr>
        <p:grpSpPr>
          <a:xfrm>
            <a:off x="5507194" y="3080325"/>
            <a:ext cx="748818" cy="533044"/>
            <a:chOff x="8208094" y="4070496"/>
            <a:chExt cx="1018800" cy="725921"/>
          </a:xfrm>
        </p:grpSpPr>
        <p:sp>
          <p:nvSpPr>
            <p:cNvPr id="1400" name="Google Shape;1400;p244"/>
            <p:cNvSpPr txBox="1"/>
            <p:nvPr/>
          </p:nvSpPr>
          <p:spPr>
            <a:xfrm>
              <a:off x="8208094" y="4293317"/>
              <a:ext cx="1018800" cy="50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900">
                  <a:solidFill>
                    <a:srgbClr val="B496DF"/>
                  </a:solidFill>
                  <a:latin typeface="Arial"/>
                  <a:ea typeface="Arial"/>
                  <a:cs typeface="Arial"/>
                  <a:sym typeface="Arial"/>
                </a:rPr>
                <a:t>Adagrasib</a:t>
              </a:r>
              <a:endParaRPr/>
            </a:p>
            <a:p>
              <a:pPr indent="0" lvl="0" marL="0" marR="0" rtl="0" algn="l">
                <a:spcBef>
                  <a:spcPts val="0"/>
                </a:spcBef>
                <a:spcAft>
                  <a:spcPts val="0"/>
                </a:spcAft>
                <a:buNone/>
              </a:pPr>
              <a:r>
                <a:rPr b="1" lang="en" sz="900">
                  <a:solidFill>
                    <a:srgbClr val="B496DF"/>
                  </a:solidFill>
                  <a:latin typeface="Arial"/>
                  <a:ea typeface="Arial"/>
                  <a:cs typeface="Arial"/>
                  <a:sym typeface="Arial"/>
                </a:rPr>
                <a:t>Sotorasib</a:t>
              </a:r>
              <a:endParaRPr b="1" sz="900">
                <a:solidFill>
                  <a:srgbClr val="B496DF"/>
                </a:solidFill>
                <a:latin typeface="Arial"/>
                <a:ea typeface="Arial"/>
                <a:cs typeface="Arial"/>
                <a:sym typeface="Arial"/>
              </a:endParaRPr>
            </a:p>
          </p:txBody>
        </p:sp>
        <p:grpSp>
          <p:nvGrpSpPr>
            <p:cNvPr id="1401" name="Google Shape;1401;p244"/>
            <p:cNvGrpSpPr/>
            <p:nvPr/>
          </p:nvGrpSpPr>
          <p:grpSpPr>
            <a:xfrm>
              <a:off x="8495824" y="4070496"/>
              <a:ext cx="216338" cy="255320"/>
              <a:chOff x="7819235" y="4876223"/>
              <a:chExt cx="249900" cy="268815"/>
            </a:xfrm>
          </p:grpSpPr>
          <p:cxnSp>
            <p:nvCxnSpPr>
              <p:cNvPr id="1402" name="Google Shape;1402;p244"/>
              <p:cNvCxnSpPr/>
              <p:nvPr/>
            </p:nvCxnSpPr>
            <p:spPr>
              <a:xfrm>
                <a:off x="7819235" y="4876223"/>
                <a:ext cx="249900" cy="0"/>
              </a:xfrm>
              <a:prstGeom prst="straightConnector1">
                <a:avLst/>
              </a:prstGeom>
              <a:noFill/>
              <a:ln cap="flat" cmpd="sng" w="22225">
                <a:solidFill>
                  <a:srgbClr val="9065CE"/>
                </a:solidFill>
                <a:prstDash val="solid"/>
                <a:miter lim="800000"/>
                <a:headEnd len="sm" w="sm" type="none"/>
                <a:tailEnd len="sm" w="sm" type="none"/>
              </a:ln>
            </p:spPr>
          </p:cxnSp>
          <p:cxnSp>
            <p:nvCxnSpPr>
              <p:cNvPr id="1403" name="Google Shape;1403;p244"/>
              <p:cNvCxnSpPr/>
              <p:nvPr/>
            </p:nvCxnSpPr>
            <p:spPr>
              <a:xfrm rot="10800000">
                <a:off x="7948589" y="4876238"/>
                <a:ext cx="0" cy="268800"/>
              </a:xfrm>
              <a:prstGeom prst="straightConnector1">
                <a:avLst/>
              </a:prstGeom>
              <a:noFill/>
              <a:ln cap="flat" cmpd="sng" w="22225">
                <a:solidFill>
                  <a:srgbClr val="9065CE"/>
                </a:solidFill>
                <a:prstDash val="solid"/>
                <a:miter lim="800000"/>
                <a:headEnd len="sm" w="sm" type="none"/>
                <a:tailEnd len="sm" w="sm" type="none"/>
              </a:ln>
            </p:spPr>
          </p:cxnSp>
        </p:grpSp>
      </p:grpSp>
      <p:grpSp>
        <p:nvGrpSpPr>
          <p:cNvPr id="1404" name="Google Shape;1404;p244"/>
          <p:cNvGrpSpPr/>
          <p:nvPr/>
        </p:nvGrpSpPr>
        <p:grpSpPr>
          <a:xfrm>
            <a:off x="6460395" y="3514025"/>
            <a:ext cx="74936" cy="71773"/>
            <a:chOff x="9610639" y="5516817"/>
            <a:chExt cx="117768" cy="102900"/>
          </a:xfrm>
        </p:grpSpPr>
        <p:cxnSp>
          <p:nvCxnSpPr>
            <p:cNvPr id="1405" name="Google Shape;1405;p244"/>
            <p:cNvCxnSpPr/>
            <p:nvPr/>
          </p:nvCxnSpPr>
          <p:spPr>
            <a:xfrm>
              <a:off x="9619507" y="5516817"/>
              <a:ext cx="108900" cy="102900"/>
            </a:xfrm>
            <a:prstGeom prst="straightConnector1">
              <a:avLst/>
            </a:prstGeom>
            <a:noFill/>
            <a:ln cap="flat" cmpd="sng" w="22225">
              <a:solidFill>
                <a:srgbClr val="9065CE"/>
              </a:solidFill>
              <a:prstDash val="solid"/>
              <a:miter lim="800000"/>
              <a:headEnd len="sm" w="sm" type="none"/>
              <a:tailEnd len="sm" w="sm" type="none"/>
            </a:ln>
          </p:spPr>
        </p:cxnSp>
        <p:cxnSp>
          <p:nvCxnSpPr>
            <p:cNvPr id="1406" name="Google Shape;1406;p244"/>
            <p:cNvCxnSpPr/>
            <p:nvPr/>
          </p:nvCxnSpPr>
          <p:spPr>
            <a:xfrm flipH="1">
              <a:off x="9610639" y="5516817"/>
              <a:ext cx="108900" cy="102900"/>
            </a:xfrm>
            <a:prstGeom prst="straightConnector1">
              <a:avLst/>
            </a:prstGeom>
            <a:noFill/>
            <a:ln cap="flat" cmpd="sng" w="22225">
              <a:solidFill>
                <a:srgbClr val="9065CE"/>
              </a:solidFill>
              <a:prstDash val="solid"/>
              <a:miter lim="800000"/>
              <a:headEnd len="sm" w="sm" type="none"/>
              <a:tailEnd len="sm" w="sm" type="none"/>
            </a:ln>
          </p:spPr>
        </p:cxnSp>
      </p:grpSp>
      <p:grpSp>
        <p:nvGrpSpPr>
          <p:cNvPr id="1407" name="Google Shape;1407;p244"/>
          <p:cNvGrpSpPr/>
          <p:nvPr/>
        </p:nvGrpSpPr>
        <p:grpSpPr>
          <a:xfrm>
            <a:off x="7002890" y="3644328"/>
            <a:ext cx="74936" cy="71773"/>
            <a:chOff x="9610639" y="5516817"/>
            <a:chExt cx="117768" cy="102900"/>
          </a:xfrm>
        </p:grpSpPr>
        <p:cxnSp>
          <p:nvCxnSpPr>
            <p:cNvPr id="1408" name="Google Shape;1408;p244"/>
            <p:cNvCxnSpPr/>
            <p:nvPr/>
          </p:nvCxnSpPr>
          <p:spPr>
            <a:xfrm>
              <a:off x="9619507" y="5516817"/>
              <a:ext cx="108900" cy="102900"/>
            </a:xfrm>
            <a:prstGeom prst="straightConnector1">
              <a:avLst/>
            </a:prstGeom>
            <a:noFill/>
            <a:ln cap="flat" cmpd="sng" w="22225">
              <a:solidFill>
                <a:srgbClr val="9065CE"/>
              </a:solidFill>
              <a:prstDash val="solid"/>
              <a:miter lim="800000"/>
              <a:headEnd len="sm" w="sm" type="none"/>
              <a:tailEnd len="sm" w="sm" type="none"/>
            </a:ln>
          </p:spPr>
        </p:cxnSp>
        <p:cxnSp>
          <p:nvCxnSpPr>
            <p:cNvPr id="1409" name="Google Shape;1409;p244"/>
            <p:cNvCxnSpPr/>
            <p:nvPr/>
          </p:nvCxnSpPr>
          <p:spPr>
            <a:xfrm flipH="1">
              <a:off x="9610639" y="5516817"/>
              <a:ext cx="108900" cy="102900"/>
            </a:xfrm>
            <a:prstGeom prst="straightConnector1">
              <a:avLst/>
            </a:prstGeom>
            <a:noFill/>
            <a:ln cap="flat" cmpd="sng" w="22225">
              <a:solidFill>
                <a:srgbClr val="9065CE"/>
              </a:solidFill>
              <a:prstDash val="solid"/>
              <a:miter lim="800000"/>
              <a:headEnd len="sm" w="sm" type="none"/>
              <a:tailEnd len="sm" w="sm" type="none"/>
            </a:ln>
          </p:spPr>
        </p:cxnSp>
      </p:grpSp>
      <p:grpSp>
        <p:nvGrpSpPr>
          <p:cNvPr id="1410" name="Google Shape;1410;p244"/>
          <p:cNvGrpSpPr/>
          <p:nvPr/>
        </p:nvGrpSpPr>
        <p:grpSpPr>
          <a:xfrm>
            <a:off x="6291104" y="3112675"/>
            <a:ext cx="74936" cy="71773"/>
            <a:chOff x="9610639" y="5516817"/>
            <a:chExt cx="117768" cy="102900"/>
          </a:xfrm>
        </p:grpSpPr>
        <p:cxnSp>
          <p:nvCxnSpPr>
            <p:cNvPr id="1411" name="Google Shape;1411;p244"/>
            <p:cNvCxnSpPr/>
            <p:nvPr/>
          </p:nvCxnSpPr>
          <p:spPr>
            <a:xfrm>
              <a:off x="9619507" y="5516817"/>
              <a:ext cx="108900" cy="102900"/>
            </a:xfrm>
            <a:prstGeom prst="straightConnector1">
              <a:avLst/>
            </a:prstGeom>
            <a:noFill/>
            <a:ln cap="flat" cmpd="sng" w="22225">
              <a:solidFill>
                <a:srgbClr val="9065CE"/>
              </a:solidFill>
              <a:prstDash val="solid"/>
              <a:miter lim="800000"/>
              <a:headEnd len="sm" w="sm" type="none"/>
              <a:tailEnd len="sm" w="sm" type="none"/>
            </a:ln>
          </p:spPr>
        </p:cxnSp>
        <p:cxnSp>
          <p:nvCxnSpPr>
            <p:cNvPr id="1412" name="Google Shape;1412;p244"/>
            <p:cNvCxnSpPr/>
            <p:nvPr/>
          </p:nvCxnSpPr>
          <p:spPr>
            <a:xfrm flipH="1">
              <a:off x="9610639" y="5516817"/>
              <a:ext cx="108900" cy="102900"/>
            </a:xfrm>
            <a:prstGeom prst="straightConnector1">
              <a:avLst/>
            </a:prstGeom>
            <a:noFill/>
            <a:ln cap="flat" cmpd="sng" w="22225">
              <a:solidFill>
                <a:srgbClr val="9065CE"/>
              </a:solidFill>
              <a:prstDash val="solid"/>
              <a:miter lim="800000"/>
              <a:headEnd len="sm" w="sm" type="none"/>
              <a:tailEnd len="sm" w="sm" type="none"/>
            </a:ln>
          </p:spPr>
        </p:cxnSp>
      </p:grpSp>
      <p:sp>
        <p:nvSpPr>
          <p:cNvPr id="1413" name="Google Shape;1413;p244"/>
          <p:cNvSpPr/>
          <p:nvPr/>
        </p:nvSpPr>
        <p:spPr>
          <a:xfrm>
            <a:off x="5145305" y="4089196"/>
            <a:ext cx="3248100" cy="559200"/>
          </a:xfrm>
          <a:prstGeom prst="rect">
            <a:avLst/>
          </a:prstGeom>
          <a:solidFill>
            <a:srgbClr val="4F2A8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788">
                <a:solidFill>
                  <a:srgbClr val="FFFFFF"/>
                </a:solidFill>
                <a:latin typeface="Arial"/>
                <a:ea typeface="Arial"/>
                <a:cs typeface="Arial"/>
                <a:sym typeface="Arial"/>
              </a:rPr>
              <a:t>EGFR signaling is implicated in feedback reactivation, providing a rational  co-targeting strategy for KRAS-mutant  CRC</a:t>
            </a:r>
            <a:endParaRPr b="1" sz="788">
              <a:solidFill>
                <a:srgbClr val="FFFFFF"/>
              </a:solidFill>
              <a:latin typeface="Arial"/>
              <a:ea typeface="Arial"/>
              <a:cs typeface="Arial"/>
              <a:sym typeface="Arial"/>
            </a:endParaRPr>
          </a:p>
        </p:txBody>
      </p:sp>
      <p:sp>
        <p:nvSpPr>
          <p:cNvPr id="1414" name="Google Shape;1414;p244"/>
          <p:cNvSpPr txBox="1"/>
          <p:nvPr/>
        </p:nvSpPr>
        <p:spPr>
          <a:xfrm>
            <a:off x="6267111" y="2216307"/>
            <a:ext cx="410700" cy="19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675">
                <a:solidFill>
                  <a:srgbClr val="FFFFFF"/>
                </a:solidFill>
                <a:latin typeface="Arial"/>
                <a:ea typeface="Arial"/>
                <a:cs typeface="Arial"/>
                <a:sym typeface="Arial"/>
              </a:rPr>
              <a:t>SHP2</a:t>
            </a:r>
            <a:endParaRPr sz="375">
              <a:solidFill>
                <a:srgbClr val="FFFFFF"/>
              </a:solidFill>
              <a:latin typeface="Arial"/>
              <a:ea typeface="Arial"/>
              <a:cs typeface="Arial"/>
              <a:sym typeface="Arial"/>
            </a:endParaRPr>
          </a:p>
        </p:txBody>
      </p:sp>
      <p:sp>
        <p:nvSpPr>
          <p:cNvPr id="1415" name="Google Shape;1415;p244"/>
          <p:cNvSpPr txBox="1"/>
          <p:nvPr/>
        </p:nvSpPr>
        <p:spPr>
          <a:xfrm>
            <a:off x="7007780" y="995888"/>
            <a:ext cx="947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900">
                <a:solidFill>
                  <a:srgbClr val="4F2A84"/>
                </a:solidFill>
                <a:latin typeface="Arial"/>
                <a:ea typeface="Arial"/>
                <a:cs typeface="Arial"/>
                <a:sym typeface="Arial"/>
              </a:rPr>
              <a:t>Cetuximab</a:t>
            </a:r>
            <a:endParaRPr/>
          </a:p>
          <a:p>
            <a:pPr indent="0" lvl="0" marL="0" marR="0" rtl="0" algn="l">
              <a:spcBef>
                <a:spcPts val="0"/>
              </a:spcBef>
              <a:spcAft>
                <a:spcPts val="0"/>
              </a:spcAft>
              <a:buNone/>
            </a:pPr>
            <a:r>
              <a:rPr b="1" lang="en" sz="900">
                <a:solidFill>
                  <a:srgbClr val="4F2A84"/>
                </a:solidFill>
                <a:latin typeface="Arial"/>
                <a:ea typeface="Arial"/>
                <a:cs typeface="Arial"/>
                <a:sym typeface="Arial"/>
              </a:rPr>
              <a:t>Panitumumab</a:t>
            </a:r>
            <a:endParaRPr/>
          </a:p>
        </p:txBody>
      </p:sp>
      <p:grpSp>
        <p:nvGrpSpPr>
          <p:cNvPr id="1416" name="Google Shape;1416;p244"/>
          <p:cNvGrpSpPr/>
          <p:nvPr/>
        </p:nvGrpSpPr>
        <p:grpSpPr>
          <a:xfrm rot="-5400000">
            <a:off x="6867824" y="1059194"/>
            <a:ext cx="158861" cy="187660"/>
            <a:chOff x="7819235" y="4876223"/>
            <a:chExt cx="249900" cy="268815"/>
          </a:xfrm>
        </p:grpSpPr>
        <p:cxnSp>
          <p:nvCxnSpPr>
            <p:cNvPr id="1417" name="Google Shape;1417;p244"/>
            <p:cNvCxnSpPr/>
            <p:nvPr/>
          </p:nvCxnSpPr>
          <p:spPr>
            <a:xfrm>
              <a:off x="7819235" y="4876223"/>
              <a:ext cx="249900" cy="0"/>
            </a:xfrm>
            <a:prstGeom prst="straightConnector1">
              <a:avLst/>
            </a:prstGeom>
            <a:noFill/>
            <a:ln cap="flat" cmpd="sng" w="22225">
              <a:solidFill>
                <a:srgbClr val="9065CE"/>
              </a:solidFill>
              <a:prstDash val="solid"/>
              <a:miter lim="800000"/>
              <a:headEnd len="sm" w="sm" type="none"/>
              <a:tailEnd len="sm" w="sm" type="none"/>
            </a:ln>
          </p:spPr>
        </p:cxnSp>
        <p:cxnSp>
          <p:nvCxnSpPr>
            <p:cNvPr id="1418" name="Google Shape;1418;p244"/>
            <p:cNvCxnSpPr/>
            <p:nvPr/>
          </p:nvCxnSpPr>
          <p:spPr>
            <a:xfrm rot="10800000">
              <a:off x="7948589" y="4876238"/>
              <a:ext cx="0" cy="268800"/>
            </a:xfrm>
            <a:prstGeom prst="straightConnector1">
              <a:avLst/>
            </a:prstGeom>
            <a:noFill/>
            <a:ln cap="flat" cmpd="sng" w="22225">
              <a:solidFill>
                <a:srgbClr val="9065CE"/>
              </a:solidFill>
              <a:prstDash val="solid"/>
              <a:miter lim="800000"/>
              <a:headEnd len="sm" w="sm" type="none"/>
              <a:tailEnd len="sm" w="sm" type="none"/>
            </a:ln>
          </p:spPr>
        </p:cxnSp>
      </p:grpSp>
      <p:sp>
        <p:nvSpPr>
          <p:cNvPr id="1419" name="Google Shape;1419;p244"/>
          <p:cNvSpPr txBox="1"/>
          <p:nvPr/>
        </p:nvSpPr>
        <p:spPr>
          <a:xfrm>
            <a:off x="4234992" y="4825037"/>
            <a:ext cx="5259900" cy="207900"/>
          </a:xfrm>
          <a:prstGeom prst="rect">
            <a:avLst/>
          </a:prstGeom>
          <a:noFill/>
          <a:ln>
            <a:noFill/>
          </a:ln>
        </p:spPr>
        <p:txBody>
          <a:bodyPr anchorCtr="0" anchor="b" bIns="0" lIns="0" spcFirstLastPara="1" rIns="0" wrap="square" tIns="0">
            <a:spAutoFit/>
          </a:bodyPr>
          <a:lstStyle/>
          <a:p>
            <a:pPr indent="0" lvl="0" marL="0" marR="0" rtl="0" algn="l">
              <a:spcBef>
                <a:spcPts val="0"/>
              </a:spcBef>
              <a:spcAft>
                <a:spcPts val="0"/>
              </a:spcAft>
              <a:buNone/>
            </a:pPr>
            <a:r>
              <a:rPr lang="en" sz="675">
                <a:solidFill>
                  <a:schemeClr val="dk1"/>
                </a:solidFill>
                <a:latin typeface="Arial"/>
                <a:ea typeface="Arial"/>
                <a:cs typeface="Arial"/>
                <a:sym typeface="Arial"/>
              </a:rPr>
              <a:t>7. Hallin J, et al. </a:t>
            </a:r>
            <a:r>
              <a:rPr i="1" lang="en" sz="675">
                <a:solidFill>
                  <a:schemeClr val="dk1"/>
                </a:solidFill>
                <a:latin typeface="Arial"/>
                <a:ea typeface="Arial"/>
                <a:cs typeface="Arial"/>
                <a:sym typeface="Arial"/>
              </a:rPr>
              <a:t>Cancer Discov</a:t>
            </a:r>
            <a:r>
              <a:rPr lang="en" sz="675">
                <a:solidFill>
                  <a:schemeClr val="dk1"/>
                </a:solidFill>
                <a:latin typeface="Arial"/>
                <a:ea typeface="Arial"/>
                <a:cs typeface="Arial"/>
                <a:sym typeface="Arial"/>
              </a:rPr>
              <a:t>. 2020;10(1):54-71;8. Lanman BA, et al. J Med Chem. 2020;63:52-65. </a:t>
            </a:r>
            <a:br>
              <a:rPr lang="en" sz="675">
                <a:solidFill>
                  <a:schemeClr val="dk1"/>
                </a:solidFill>
                <a:latin typeface="Arial"/>
                <a:ea typeface="Arial"/>
                <a:cs typeface="Arial"/>
                <a:sym typeface="Arial"/>
              </a:rPr>
            </a:br>
            <a:r>
              <a:rPr lang="en" sz="675">
                <a:solidFill>
                  <a:schemeClr val="dk1"/>
                </a:solidFill>
                <a:latin typeface="Arial"/>
                <a:ea typeface="Arial"/>
                <a:cs typeface="Arial"/>
                <a:sym typeface="Arial"/>
              </a:rPr>
              <a:t>9. Tabernero J, et al. Presented at ESMO 23rd World Congress on Gastrointestinal Cancer; June 30-July 3, 2021; virtual.</a:t>
            </a:r>
            <a:endParaRPr/>
          </a:p>
        </p:txBody>
      </p:sp>
      <p:sp>
        <p:nvSpPr>
          <p:cNvPr id="1420" name="Google Shape;1420;p244"/>
          <p:cNvSpPr txBox="1"/>
          <p:nvPr>
            <p:ph type="title"/>
          </p:nvPr>
        </p:nvSpPr>
        <p:spPr>
          <a:xfrm>
            <a:off x="317241" y="271640"/>
            <a:ext cx="8453400" cy="4854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None/>
            </a:pPr>
            <a:r>
              <a:rPr lang="en" sz="2400">
                <a:solidFill>
                  <a:schemeClr val="dk1"/>
                </a:solidFill>
                <a:latin typeface="Arial"/>
                <a:ea typeface="Arial"/>
                <a:cs typeface="Arial"/>
                <a:sym typeface="Arial"/>
              </a:rPr>
              <a:t>Background : KRAS</a:t>
            </a:r>
            <a:r>
              <a:rPr baseline="30000" lang="en" sz="2400">
                <a:solidFill>
                  <a:schemeClr val="dk1"/>
                </a:solidFill>
                <a:latin typeface="Arial"/>
                <a:ea typeface="Arial"/>
                <a:cs typeface="Arial"/>
                <a:sym typeface="Arial"/>
              </a:rPr>
              <a:t>G12C</a:t>
            </a:r>
            <a:r>
              <a:rPr lang="en" sz="2400">
                <a:solidFill>
                  <a:schemeClr val="dk1"/>
                </a:solidFill>
                <a:latin typeface="Arial"/>
                <a:ea typeface="Arial"/>
                <a:cs typeface="Arial"/>
                <a:sym typeface="Arial"/>
              </a:rPr>
              <a:t> mutations in CRC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245"/>
          <p:cNvSpPr txBox="1"/>
          <p:nvPr>
            <p:ph type="title"/>
          </p:nvPr>
        </p:nvSpPr>
        <p:spPr>
          <a:xfrm>
            <a:off x="389354" y="127666"/>
            <a:ext cx="8182200" cy="936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 sz="2700">
                <a:solidFill>
                  <a:schemeClr val="dk1"/>
                </a:solidFill>
                <a:latin typeface="Georgia"/>
                <a:ea typeface="Georgia"/>
                <a:cs typeface="Georgia"/>
                <a:sym typeface="Georgia"/>
              </a:rPr>
              <a:t>CodeBreak300 : Sotorasib + Panitumumab </a:t>
            </a:r>
            <a:br>
              <a:rPr lang="en" sz="2700">
                <a:solidFill>
                  <a:schemeClr val="dk1"/>
                </a:solidFill>
                <a:latin typeface="Georgia"/>
                <a:ea typeface="Georgia"/>
                <a:cs typeface="Georgia"/>
                <a:sym typeface="Georgia"/>
              </a:rPr>
            </a:br>
            <a:r>
              <a:rPr lang="en" sz="2700">
                <a:solidFill>
                  <a:schemeClr val="dk1"/>
                </a:solidFill>
                <a:latin typeface="Georgia"/>
                <a:ea typeface="Georgia"/>
                <a:cs typeface="Georgia"/>
                <a:sym typeface="Georgia"/>
              </a:rPr>
              <a:t> KRAS G12C mCRC patients</a:t>
            </a:r>
            <a:endParaRPr/>
          </a:p>
        </p:txBody>
      </p:sp>
      <p:pic>
        <p:nvPicPr>
          <p:cNvPr descr="A diagram of a number of tablets&#10;&#10;Description automatically generated with medium confidence" id="1427" name="Google Shape;1427;p245"/>
          <p:cNvPicPr preferRelativeResize="0"/>
          <p:nvPr/>
        </p:nvPicPr>
        <p:blipFill rotWithShape="1">
          <a:blip r:embed="rId3">
            <a:alphaModFix/>
          </a:blip>
          <a:srcRect b="0" l="0" r="0" t="0"/>
          <a:stretch/>
        </p:blipFill>
        <p:spPr>
          <a:xfrm>
            <a:off x="239449" y="1316975"/>
            <a:ext cx="8653664" cy="2509561"/>
          </a:xfrm>
          <a:prstGeom prst="rect">
            <a:avLst/>
          </a:prstGeom>
          <a:noFill/>
          <a:ln cap="flat" cmpd="sng" w="9525">
            <a:solidFill>
              <a:schemeClr val="dk1"/>
            </a:solidFill>
            <a:prstDash val="solid"/>
            <a:round/>
            <a:headEnd len="sm" w="sm" type="none"/>
            <a:tailEnd len="sm" w="sm" type="none"/>
          </a:ln>
        </p:spPr>
      </p:pic>
      <p:sp>
        <p:nvSpPr>
          <p:cNvPr id="1428" name="Google Shape;1428;p245"/>
          <p:cNvSpPr txBox="1"/>
          <p:nvPr/>
        </p:nvSpPr>
        <p:spPr>
          <a:xfrm>
            <a:off x="239449" y="3938475"/>
            <a:ext cx="8661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rgbClr val="212121"/>
                </a:solidFill>
                <a:latin typeface="Roboto"/>
                <a:ea typeface="Roboto"/>
                <a:cs typeface="Roboto"/>
                <a:sym typeface="Roboto"/>
              </a:rPr>
              <a:t>Grade ≥3 TRAEs that occurred in ≥5% pts were dermatitis acneiform (11.3%), hypomagnesaemia (5.7%), and rash (5.7%) for soto960+pani; hypomagnesaemia (7.5%), diarrhoea (5.7%) for soto240+pani; and neutropenia (23.5%), anaemia (5.9%), and hypertension (5.9%) for SOC.</a:t>
            </a:r>
            <a:endParaRPr sz="900">
              <a:solidFill>
                <a:schemeClr val="dk1"/>
              </a:solidFill>
              <a:latin typeface="Arial"/>
              <a:ea typeface="Arial"/>
              <a:cs typeface="Arial"/>
              <a:sym typeface="Arial"/>
            </a:endParaRPr>
          </a:p>
        </p:txBody>
      </p:sp>
      <p:sp>
        <p:nvSpPr>
          <p:cNvPr id="1429" name="Google Shape;1429;p245"/>
          <p:cNvSpPr txBox="1"/>
          <p:nvPr/>
        </p:nvSpPr>
        <p:spPr>
          <a:xfrm>
            <a:off x="7644028" y="4638493"/>
            <a:ext cx="1257000" cy="2193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 sz="825">
                <a:solidFill>
                  <a:schemeClr val="dk1"/>
                </a:solidFill>
                <a:latin typeface="Arial"/>
                <a:ea typeface="Arial"/>
                <a:cs typeface="Arial"/>
                <a:sym typeface="Arial"/>
              </a:rPr>
              <a:t>Fakih et al NEJM 2023</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246"/>
          <p:cNvSpPr txBox="1"/>
          <p:nvPr>
            <p:ph type="title"/>
          </p:nvPr>
        </p:nvSpPr>
        <p:spPr>
          <a:xfrm>
            <a:off x="0" y="127346"/>
            <a:ext cx="9144000" cy="1005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435" name="Google Shape;1435;p246"/>
          <p:cNvPicPr preferRelativeResize="0"/>
          <p:nvPr/>
        </p:nvPicPr>
        <p:blipFill rotWithShape="1">
          <a:blip r:embed="rId3">
            <a:alphaModFix/>
          </a:blip>
          <a:srcRect b="0" l="0" r="0" t="0"/>
          <a:stretch/>
        </p:blipFill>
        <p:spPr>
          <a:xfrm>
            <a:off x="143478" y="127346"/>
            <a:ext cx="4889372" cy="1586902"/>
          </a:xfrm>
          <a:prstGeom prst="rect">
            <a:avLst/>
          </a:prstGeom>
          <a:noFill/>
          <a:ln>
            <a:noFill/>
          </a:ln>
        </p:spPr>
      </p:pic>
      <p:pic>
        <p:nvPicPr>
          <p:cNvPr id="1436" name="Google Shape;1436;p246"/>
          <p:cNvPicPr preferRelativeResize="0"/>
          <p:nvPr/>
        </p:nvPicPr>
        <p:blipFill rotWithShape="1">
          <a:blip r:embed="rId4">
            <a:alphaModFix/>
          </a:blip>
          <a:srcRect b="0" l="0" r="0" t="0"/>
          <a:stretch/>
        </p:blipFill>
        <p:spPr>
          <a:xfrm>
            <a:off x="4832538" y="1261689"/>
            <a:ext cx="3901847" cy="2931144"/>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247"/>
          <p:cNvSpPr txBox="1"/>
          <p:nvPr>
            <p:ph type="title"/>
          </p:nvPr>
        </p:nvSpPr>
        <p:spPr>
          <a:xfrm>
            <a:off x="607595" y="114443"/>
            <a:ext cx="7886700" cy="993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	</a:t>
            </a:r>
            <a:endParaRPr/>
          </a:p>
        </p:txBody>
      </p:sp>
      <p:sp>
        <p:nvSpPr>
          <p:cNvPr id="1442" name="Google Shape;1442;p247"/>
          <p:cNvSpPr txBox="1"/>
          <p:nvPr>
            <p:ph idx="1" type="body"/>
          </p:nvPr>
        </p:nvSpPr>
        <p:spPr>
          <a:xfrm>
            <a:off x="559468" y="422345"/>
            <a:ext cx="7886700" cy="37089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2400"/>
              <a:buFont typeface="Arial"/>
              <a:buNone/>
            </a:pPr>
            <a:r>
              <a:t/>
            </a:r>
            <a:endParaRPr/>
          </a:p>
          <a:p>
            <a:pPr indent="0" lvl="0" marL="0" rtl="0" algn="l">
              <a:spcBef>
                <a:spcPts val="480"/>
              </a:spcBef>
              <a:spcAft>
                <a:spcPts val="0"/>
              </a:spcAft>
              <a:buClr>
                <a:schemeClr val="dk1"/>
              </a:buClr>
              <a:buSzPts val="2400"/>
              <a:buFont typeface="Arial"/>
              <a:buNone/>
            </a:pPr>
            <a:r>
              <a:rPr lang="en"/>
              <a:t>		</a:t>
            </a:r>
            <a:endParaRPr/>
          </a:p>
        </p:txBody>
      </p:sp>
      <p:graphicFrame>
        <p:nvGraphicFramePr>
          <p:cNvPr id="1443" name="Google Shape;1443;p247"/>
          <p:cNvGraphicFramePr/>
          <p:nvPr/>
        </p:nvGraphicFramePr>
        <p:xfrm>
          <a:off x="559468" y="1012286"/>
          <a:ext cx="3000000" cy="3000000"/>
        </p:xfrm>
        <a:graphic>
          <a:graphicData uri="http://schemas.openxmlformats.org/drawingml/2006/table">
            <a:tbl>
              <a:tblPr bandRow="1" firstRow="1">
                <a:noFill/>
                <a:tableStyleId>{759FBB86-9AAE-43D5-985E-EE6F138FA6D6}</a:tableStyleId>
              </a:tblPr>
              <a:tblGrid>
                <a:gridCol w="2958075"/>
                <a:gridCol w="4675950"/>
              </a:tblGrid>
              <a:tr h="309025">
                <a:tc>
                  <a:txBody>
                    <a:bodyPr/>
                    <a:lstStyle/>
                    <a:p>
                      <a:pPr indent="0" lvl="0" marL="0" marR="0" rtl="0" algn="ctr">
                        <a:spcBef>
                          <a:spcPts val="0"/>
                        </a:spcBef>
                        <a:spcAft>
                          <a:spcPts val="0"/>
                        </a:spcAft>
                        <a:buNone/>
                      </a:pPr>
                      <a:r>
                        <a:rPr lang="en" sz="1400" u="none" cap="none" strike="noStrike"/>
                        <a:t>Biomarker</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Treatment</a:t>
                      </a:r>
                      <a:endParaRPr sz="1400"/>
                    </a:p>
                  </a:txBody>
                  <a:tcPr marT="34275" marB="34275" marR="68575" marL="68575"/>
                </a:tc>
              </a:tr>
              <a:tr h="352275">
                <a:tc>
                  <a:txBody>
                    <a:bodyPr/>
                    <a:lstStyle/>
                    <a:p>
                      <a:pPr indent="0" lvl="0" marL="0" marR="0" rtl="0" algn="ctr">
                        <a:spcBef>
                          <a:spcPts val="0"/>
                        </a:spcBef>
                        <a:spcAft>
                          <a:spcPts val="0"/>
                        </a:spcAft>
                        <a:buNone/>
                      </a:pPr>
                      <a:r>
                        <a:rPr lang="en" sz="1400" u="none" cap="none" strike="noStrike"/>
                        <a:t>dMMR or MSI-high</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Pembrolizumab, nivolumab +/- ipilumumab</a:t>
                      </a:r>
                      <a:endParaRPr sz="1400" u="none" cap="none" strike="noStrike"/>
                    </a:p>
                  </a:txBody>
                  <a:tcPr marT="34275" marB="34275" marR="68575" marL="68575"/>
                </a:tc>
              </a:tr>
              <a:tr h="352275">
                <a:tc>
                  <a:txBody>
                    <a:bodyPr/>
                    <a:lstStyle/>
                    <a:p>
                      <a:pPr indent="0" lvl="0" marL="0" marR="0" rtl="0" algn="ctr">
                        <a:spcBef>
                          <a:spcPts val="0"/>
                        </a:spcBef>
                        <a:spcAft>
                          <a:spcPts val="0"/>
                        </a:spcAft>
                        <a:buNone/>
                      </a:pPr>
                      <a:r>
                        <a:rPr lang="en" sz="1400" u="none" cap="none" strike="noStrike"/>
                        <a:t>HER2 +</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Tucatinib and trastuzumab, trastuzumab-deruxtecan</a:t>
                      </a:r>
                      <a:endParaRPr sz="1400"/>
                    </a:p>
                  </a:txBody>
                  <a:tcPr marT="34275" marB="34275" marR="68575" marL="68575"/>
                </a:tc>
              </a:tr>
              <a:tr h="290725">
                <a:tc>
                  <a:txBody>
                    <a:bodyPr/>
                    <a:lstStyle/>
                    <a:p>
                      <a:pPr indent="0" lvl="0" marL="0" marR="0" rtl="0" algn="ctr">
                        <a:spcBef>
                          <a:spcPts val="0"/>
                        </a:spcBef>
                        <a:spcAft>
                          <a:spcPts val="0"/>
                        </a:spcAft>
                        <a:buNone/>
                      </a:pPr>
                      <a:r>
                        <a:rPr lang="en" sz="1400" u="none" cap="none" strike="noStrike"/>
                        <a:t>KRAS/NRAS/BRAF wild-type</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Panitumumab/cetuximab (+chemotherapy)</a:t>
                      </a:r>
                      <a:endParaRPr sz="1400"/>
                    </a:p>
                  </a:txBody>
                  <a:tcPr marT="34275" marB="34275" marR="68575" marL="68575"/>
                </a:tc>
              </a:tr>
              <a:tr h="279350">
                <a:tc>
                  <a:txBody>
                    <a:bodyPr/>
                    <a:lstStyle/>
                    <a:p>
                      <a:pPr indent="0" lvl="0" marL="0" marR="0" rtl="0" algn="ctr">
                        <a:spcBef>
                          <a:spcPts val="0"/>
                        </a:spcBef>
                        <a:spcAft>
                          <a:spcPts val="0"/>
                        </a:spcAft>
                        <a:buNone/>
                      </a:pPr>
                      <a:r>
                        <a:rPr lang="en" sz="1400" u="none" cap="none" strike="noStrike"/>
                        <a:t>BRAF V600E mutation</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Encorafenib and cetuximab/panitumumab</a:t>
                      </a:r>
                      <a:endParaRPr sz="1400"/>
                    </a:p>
                  </a:txBody>
                  <a:tcPr marT="34275" marB="34275" marR="68575" marL="68575"/>
                </a:tc>
              </a:tr>
              <a:tr h="312150">
                <a:tc>
                  <a:txBody>
                    <a:bodyPr/>
                    <a:lstStyle/>
                    <a:p>
                      <a:pPr indent="0" lvl="0" marL="0" marR="0" rtl="0" algn="ctr">
                        <a:spcBef>
                          <a:spcPts val="0"/>
                        </a:spcBef>
                        <a:spcAft>
                          <a:spcPts val="0"/>
                        </a:spcAft>
                        <a:buNone/>
                      </a:pPr>
                      <a:r>
                        <a:rPr lang="en" sz="1400" u="none" cap="none" strike="noStrike"/>
                        <a:t>KRAS G12C mutation</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Sotorasib/adagrasib and cetuximab/panitumumab</a:t>
                      </a:r>
                      <a:endParaRPr sz="1400"/>
                    </a:p>
                  </a:txBody>
                  <a:tcPr marT="34275" marB="34275" marR="68575" marL="68575"/>
                </a:tc>
              </a:tr>
              <a:tr h="479600">
                <a:tc>
                  <a:txBody>
                    <a:bodyPr/>
                    <a:lstStyle/>
                    <a:p>
                      <a:pPr indent="0" lvl="0" marL="0" marR="0" rtl="0" algn="ctr">
                        <a:lnSpc>
                          <a:spcPct val="100000"/>
                        </a:lnSpc>
                        <a:spcBef>
                          <a:spcPts val="0"/>
                        </a:spcBef>
                        <a:spcAft>
                          <a:spcPts val="0"/>
                        </a:spcAft>
                        <a:buClr>
                          <a:schemeClr val="dk1"/>
                        </a:buClr>
                        <a:buSzPts val="1400"/>
                        <a:buFont typeface="Arial"/>
                        <a:buNone/>
                      </a:pPr>
                      <a:r>
                        <a:rPr lang="en" sz="1400" u="none" cap="none" strike="noStrike"/>
                        <a:t>NTRK gene fusion</a:t>
                      </a:r>
                      <a:endParaRPr sz="1400"/>
                    </a:p>
                    <a:p>
                      <a:pPr indent="0" lvl="0" marL="0" marR="0" rtl="0" algn="ctr">
                        <a:spcBef>
                          <a:spcPts val="0"/>
                        </a:spcBef>
                        <a:spcAft>
                          <a:spcPts val="0"/>
                        </a:spcAft>
                        <a:buNone/>
                      </a:pPr>
                      <a:r>
                        <a:t/>
                      </a:r>
                      <a:endParaRPr sz="1400" u="none" cap="none" strike="noStrike"/>
                    </a:p>
                  </a:txBody>
                  <a:tcPr marT="34275" marB="34275" marR="68575" marL="68575"/>
                </a:tc>
                <a:tc>
                  <a:txBody>
                    <a:bodyPr/>
                    <a:lstStyle/>
                    <a:p>
                      <a:pPr indent="0" lvl="0" marL="0" marR="0" rtl="0" algn="ctr">
                        <a:lnSpc>
                          <a:spcPct val="100000"/>
                        </a:lnSpc>
                        <a:spcBef>
                          <a:spcPts val="0"/>
                        </a:spcBef>
                        <a:spcAft>
                          <a:spcPts val="0"/>
                        </a:spcAft>
                        <a:buClr>
                          <a:schemeClr val="dk1"/>
                        </a:buClr>
                        <a:buSzPts val="1400"/>
                        <a:buFont typeface="Arial"/>
                        <a:buNone/>
                      </a:pPr>
                      <a:r>
                        <a:rPr lang="en" sz="1400" u="none" cap="none" strike="noStrike"/>
                        <a:t>Entrectinib, larotrectinib, or repotrectinib</a:t>
                      </a:r>
                      <a:endParaRPr sz="1400" u="none" cap="none" strike="noStrike"/>
                    </a:p>
                  </a:txBody>
                  <a:tcPr marT="34275" marB="34275" marR="68575" marL="68575"/>
                </a:tc>
              </a:tr>
              <a:tr h="391800">
                <a:tc>
                  <a:txBody>
                    <a:bodyPr/>
                    <a:lstStyle/>
                    <a:p>
                      <a:pPr indent="0" lvl="0" marL="0" marR="0" rtl="0" algn="ctr">
                        <a:spcBef>
                          <a:spcPts val="0"/>
                        </a:spcBef>
                        <a:spcAft>
                          <a:spcPts val="0"/>
                        </a:spcAft>
                        <a:buNone/>
                      </a:pPr>
                      <a:r>
                        <a:rPr lang="en" sz="1400" u="none" cap="none" strike="noStrike"/>
                        <a:t>RET gene fusion</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Selpercatinib</a:t>
                      </a:r>
                      <a:endParaRPr sz="1400"/>
                    </a:p>
                  </a:txBody>
                  <a:tcPr marT="34275" marB="34275" marR="68575" marL="68575"/>
                </a:tc>
              </a:tr>
            </a:tbl>
          </a:graphicData>
        </a:graphic>
      </p:graphicFrame>
      <p:sp>
        <p:nvSpPr>
          <p:cNvPr id="1444" name="Google Shape;1444;p247"/>
          <p:cNvSpPr txBox="1"/>
          <p:nvPr/>
        </p:nvSpPr>
        <p:spPr>
          <a:xfrm>
            <a:off x="405689" y="325263"/>
            <a:ext cx="8332500" cy="415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100">
                <a:solidFill>
                  <a:schemeClr val="dk2"/>
                </a:solidFill>
                <a:latin typeface="Arial"/>
                <a:ea typeface="Arial"/>
                <a:cs typeface="Arial"/>
                <a:sym typeface="Arial"/>
              </a:rPr>
              <a:t>Biomarkers and Targeted Therapies in Metastatic Colorectal Cancer</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pic>
        <p:nvPicPr>
          <p:cNvPr id="1449" name="Google Shape;1449;p248"/>
          <p:cNvPicPr preferRelativeResize="0"/>
          <p:nvPr>
            <p:ph idx="1" type="body"/>
          </p:nvPr>
        </p:nvPicPr>
        <p:blipFill rotWithShape="1">
          <a:blip r:embed="rId3">
            <a:alphaModFix/>
          </a:blip>
          <a:srcRect b="0" l="0" r="0" t="0"/>
          <a:stretch/>
        </p:blipFill>
        <p:spPr>
          <a:xfrm>
            <a:off x="809942" y="1266434"/>
            <a:ext cx="7772400" cy="2957700"/>
          </a:xfrm>
          <a:prstGeom prst="rect">
            <a:avLst/>
          </a:prstGeom>
          <a:noFill/>
          <a:ln>
            <a:noFill/>
          </a:ln>
        </p:spPr>
      </p:pic>
      <p:sp>
        <p:nvSpPr>
          <p:cNvPr id="1450" name="Google Shape;1450;p248"/>
          <p:cNvSpPr txBox="1"/>
          <p:nvPr/>
        </p:nvSpPr>
        <p:spPr>
          <a:xfrm>
            <a:off x="871671" y="315902"/>
            <a:ext cx="78963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2400">
                <a:solidFill>
                  <a:schemeClr val="dk1"/>
                </a:solidFill>
                <a:latin typeface="Arial"/>
                <a:ea typeface="Arial"/>
                <a:cs typeface="Arial"/>
                <a:sym typeface="Arial"/>
              </a:rPr>
              <a:t>SUNLIGHT study: Trifluridine-Tipiracil +/- Bevacizumab</a:t>
            </a:r>
            <a:endParaRPr/>
          </a:p>
        </p:txBody>
      </p:sp>
      <p:sp>
        <p:nvSpPr>
          <p:cNvPr id="1451" name="Google Shape;1451;p248"/>
          <p:cNvSpPr txBox="1"/>
          <p:nvPr/>
        </p:nvSpPr>
        <p:spPr>
          <a:xfrm>
            <a:off x="5358213" y="4619009"/>
            <a:ext cx="37857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Prager GW et al, NEJM 2023</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p249"/>
          <p:cNvSpPr txBox="1"/>
          <p:nvPr>
            <p:ph type="title"/>
          </p:nvPr>
        </p:nvSpPr>
        <p:spPr>
          <a:xfrm>
            <a:off x="1825254" y="1928818"/>
            <a:ext cx="5493600" cy="242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492">
                <a:solidFill>
                  <a:schemeClr val="dk1"/>
                </a:solidFill>
                <a:latin typeface="Arial"/>
                <a:ea typeface="Arial"/>
                <a:cs typeface="Arial"/>
                <a:sym typeface="Arial"/>
              </a:rPr>
              <a:t>Fruquintinib: Mechanism of Action</a:t>
            </a:r>
            <a:endParaRPr/>
          </a:p>
        </p:txBody>
      </p:sp>
      <p:pic>
        <p:nvPicPr>
          <p:cNvPr id="1457" name="Google Shape;1457;p249"/>
          <p:cNvPicPr preferRelativeResize="0"/>
          <p:nvPr/>
        </p:nvPicPr>
        <p:blipFill rotWithShape="1">
          <a:blip r:embed="rId3">
            <a:alphaModFix/>
          </a:blip>
          <a:srcRect b="0" l="0" r="0" t="0"/>
          <a:stretch/>
        </p:blipFill>
        <p:spPr>
          <a:xfrm>
            <a:off x="508871" y="77289"/>
            <a:ext cx="7444435" cy="4187495"/>
          </a:xfrm>
          <a:prstGeom prst="rect">
            <a:avLst/>
          </a:prstGeom>
          <a:noFill/>
          <a:ln>
            <a:noFill/>
          </a:ln>
        </p:spPr>
      </p:pic>
      <p:sp>
        <p:nvSpPr>
          <p:cNvPr id="1458" name="Google Shape;1458;p249"/>
          <p:cNvSpPr txBox="1"/>
          <p:nvPr/>
        </p:nvSpPr>
        <p:spPr>
          <a:xfrm>
            <a:off x="269018" y="4848832"/>
            <a:ext cx="8593800" cy="267900"/>
          </a:xfrm>
          <a:prstGeom prst="rect">
            <a:avLst/>
          </a:prstGeom>
          <a:noFill/>
          <a:ln>
            <a:noFill/>
          </a:ln>
        </p:spPr>
        <p:txBody>
          <a:bodyPr anchorCtr="0" anchor="ctr" bIns="0" lIns="0" spcFirstLastPara="1" rIns="0" wrap="square" tIns="0">
            <a:noAutofit/>
          </a:bodyPr>
          <a:lstStyle/>
          <a:p>
            <a:pPr indent="0" lvl="0" marL="0" marR="0" rtl="0" algn="ctr">
              <a:lnSpc>
                <a:spcPct val="112000"/>
              </a:lnSpc>
              <a:spcBef>
                <a:spcPts val="0"/>
              </a:spcBef>
              <a:spcAft>
                <a:spcPts val="0"/>
              </a:spcAft>
              <a:buNone/>
            </a:pPr>
            <a:r>
              <a:t/>
            </a:r>
            <a:endParaRPr sz="845">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pic>
        <p:nvPicPr>
          <p:cNvPr id="834" name="Google Shape;834;p178"/>
          <p:cNvPicPr preferRelativeResize="0"/>
          <p:nvPr/>
        </p:nvPicPr>
        <p:blipFill rotWithShape="1">
          <a:blip r:embed="rId3">
            <a:alphaModFix/>
          </a:blip>
          <a:srcRect b="0" l="0" r="0" t="0"/>
          <a:stretch/>
        </p:blipFill>
        <p:spPr>
          <a:xfrm>
            <a:off x="-86549" y="-236546"/>
            <a:ext cx="9230549" cy="4647936"/>
          </a:xfrm>
          <a:prstGeom prst="rect">
            <a:avLst/>
          </a:prstGeom>
          <a:noFill/>
          <a:ln>
            <a:noFill/>
          </a:ln>
        </p:spPr>
      </p:pic>
      <p:sp>
        <p:nvSpPr>
          <p:cNvPr descr="Send a Snappy and let them pick the perfect gift." id="835" name="Google Shape;835;p178"/>
          <p:cNvSpPr/>
          <p:nvPr/>
        </p:nvSpPr>
        <p:spPr>
          <a:xfrm>
            <a:off x="4419600" y="2418704"/>
            <a:ext cx="304800" cy="30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descr="Send a Snappy and let them pick the perfect gift." id="836" name="Google Shape;836;p178"/>
          <p:cNvSpPr/>
          <p:nvPr/>
        </p:nvSpPr>
        <p:spPr>
          <a:xfrm>
            <a:off x="4572000" y="2570964"/>
            <a:ext cx="304800" cy="30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837" name="Google Shape;837;p178"/>
          <p:cNvPicPr preferRelativeResize="0"/>
          <p:nvPr/>
        </p:nvPicPr>
        <p:blipFill rotWithShape="1">
          <a:blip r:embed="rId4">
            <a:alphaModFix/>
          </a:blip>
          <a:srcRect b="0" l="0" r="0" t="0"/>
          <a:stretch/>
        </p:blipFill>
        <p:spPr>
          <a:xfrm>
            <a:off x="660627" y="94872"/>
            <a:ext cx="7511008" cy="422164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250"/>
          <p:cNvSpPr txBox="1"/>
          <p:nvPr>
            <p:ph type="title"/>
          </p:nvPr>
        </p:nvSpPr>
        <p:spPr>
          <a:xfrm>
            <a:off x="1825254" y="1928818"/>
            <a:ext cx="5493600" cy="242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492">
                <a:solidFill>
                  <a:schemeClr val="dk1"/>
                </a:solidFill>
                <a:latin typeface="Arial"/>
                <a:ea typeface="Arial"/>
                <a:cs typeface="Arial"/>
                <a:sym typeface="Arial"/>
              </a:rPr>
              <a:t>Slide 4</a:t>
            </a:r>
            <a:endParaRPr/>
          </a:p>
        </p:txBody>
      </p:sp>
      <p:pic>
        <p:nvPicPr>
          <p:cNvPr id="1464" name="Google Shape;1464;p250"/>
          <p:cNvPicPr preferRelativeResize="0"/>
          <p:nvPr/>
        </p:nvPicPr>
        <p:blipFill rotWithShape="1">
          <a:blip r:embed="rId3">
            <a:alphaModFix/>
          </a:blip>
          <a:srcRect b="0" l="0" r="0" t="0"/>
          <a:stretch/>
        </p:blipFill>
        <p:spPr>
          <a:xfrm>
            <a:off x="732045" y="26789"/>
            <a:ext cx="7672824" cy="4315964"/>
          </a:xfrm>
          <a:prstGeom prst="rect">
            <a:avLst/>
          </a:prstGeom>
          <a:noFill/>
          <a:ln>
            <a:noFill/>
          </a:ln>
        </p:spPr>
      </p:pic>
      <p:sp>
        <p:nvSpPr>
          <p:cNvPr id="1465" name="Google Shape;1465;p250"/>
          <p:cNvSpPr txBox="1"/>
          <p:nvPr/>
        </p:nvSpPr>
        <p:spPr>
          <a:xfrm>
            <a:off x="269018" y="4848832"/>
            <a:ext cx="8593800" cy="267900"/>
          </a:xfrm>
          <a:prstGeom prst="rect">
            <a:avLst/>
          </a:prstGeom>
          <a:noFill/>
          <a:ln>
            <a:noFill/>
          </a:ln>
        </p:spPr>
        <p:txBody>
          <a:bodyPr anchorCtr="0" anchor="ctr" bIns="0" lIns="0" spcFirstLastPara="1" rIns="0" wrap="square" tIns="0">
            <a:noAutofit/>
          </a:bodyPr>
          <a:lstStyle/>
          <a:p>
            <a:pPr indent="0" lvl="0" marL="0" marR="0" rtl="0" algn="ctr">
              <a:lnSpc>
                <a:spcPct val="112000"/>
              </a:lnSpc>
              <a:spcBef>
                <a:spcPts val="0"/>
              </a:spcBef>
              <a:spcAft>
                <a:spcPts val="0"/>
              </a:spcAft>
              <a:buNone/>
            </a:pPr>
            <a:r>
              <a:t/>
            </a:r>
            <a:endParaRPr sz="845">
              <a:solidFill>
                <a:schemeClr val="dk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9" name="Shape 1469"/>
        <p:cNvGrpSpPr/>
        <p:nvPr/>
      </p:nvGrpSpPr>
      <p:grpSpPr>
        <a:xfrm>
          <a:off x="0" y="0"/>
          <a:ext cx="0" cy="0"/>
          <a:chOff x="0" y="0"/>
          <a:chExt cx="0" cy="0"/>
        </a:xfrm>
      </p:grpSpPr>
      <p:sp>
        <p:nvSpPr>
          <p:cNvPr id="1470" name="Google Shape;1470;p251"/>
          <p:cNvSpPr txBox="1"/>
          <p:nvPr>
            <p:ph type="title"/>
          </p:nvPr>
        </p:nvSpPr>
        <p:spPr>
          <a:xfrm>
            <a:off x="1825254" y="1928818"/>
            <a:ext cx="5493600" cy="242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sz="492">
                <a:solidFill>
                  <a:schemeClr val="dk1"/>
                </a:solidFill>
                <a:latin typeface="Arial"/>
                <a:ea typeface="Arial"/>
                <a:cs typeface="Arial"/>
                <a:sym typeface="Arial"/>
              </a:rPr>
              <a:t>Slide 6</a:t>
            </a:r>
            <a:endParaRPr/>
          </a:p>
        </p:txBody>
      </p:sp>
      <p:pic>
        <p:nvPicPr>
          <p:cNvPr id="1471" name="Google Shape;1471;p251"/>
          <p:cNvPicPr preferRelativeResize="0"/>
          <p:nvPr/>
        </p:nvPicPr>
        <p:blipFill rotWithShape="1">
          <a:blip r:embed="rId3">
            <a:alphaModFix/>
          </a:blip>
          <a:srcRect b="0" l="0" r="0" t="0"/>
          <a:stretch/>
        </p:blipFill>
        <p:spPr>
          <a:xfrm>
            <a:off x="410899" y="26789"/>
            <a:ext cx="7705454" cy="4334315"/>
          </a:xfrm>
          <a:prstGeom prst="rect">
            <a:avLst/>
          </a:prstGeom>
          <a:noFill/>
          <a:ln>
            <a:noFill/>
          </a:ln>
        </p:spPr>
      </p:pic>
      <p:sp>
        <p:nvSpPr>
          <p:cNvPr id="1472" name="Google Shape;1472;p251"/>
          <p:cNvSpPr txBox="1"/>
          <p:nvPr/>
        </p:nvSpPr>
        <p:spPr>
          <a:xfrm>
            <a:off x="269018" y="4848832"/>
            <a:ext cx="8593800" cy="267900"/>
          </a:xfrm>
          <a:prstGeom prst="rect">
            <a:avLst/>
          </a:prstGeom>
          <a:noFill/>
          <a:ln>
            <a:noFill/>
          </a:ln>
        </p:spPr>
        <p:txBody>
          <a:bodyPr anchorCtr="0" anchor="ctr" bIns="0" lIns="0" spcFirstLastPara="1" rIns="0" wrap="square" tIns="0">
            <a:noAutofit/>
          </a:bodyPr>
          <a:lstStyle/>
          <a:p>
            <a:pPr indent="0" lvl="0" marL="0" marR="0" rtl="0" algn="ctr">
              <a:lnSpc>
                <a:spcPct val="112000"/>
              </a:lnSpc>
              <a:spcBef>
                <a:spcPts val="0"/>
              </a:spcBef>
              <a:spcAft>
                <a:spcPts val="0"/>
              </a:spcAft>
              <a:buNone/>
            </a:pPr>
            <a:r>
              <a:t/>
            </a:r>
            <a:endParaRPr sz="845">
              <a:solidFill>
                <a:schemeClr val="dk1"/>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252"/>
          <p:cNvSpPr txBox="1"/>
          <p:nvPr>
            <p:ph type="title"/>
          </p:nvPr>
        </p:nvSpPr>
        <p:spPr>
          <a:xfrm>
            <a:off x="628650" y="364788"/>
            <a:ext cx="7886700" cy="1324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 sz="3300" u="none" cap="none" strike="noStrike">
                <a:solidFill>
                  <a:schemeClr val="dk1"/>
                </a:solidFill>
                <a:latin typeface="Georgia"/>
                <a:ea typeface="Georgia"/>
                <a:cs typeface="Georgia"/>
                <a:sym typeface="Georgia"/>
              </a:rPr>
              <a:t>Click to edit Master title style</a:t>
            </a:r>
            <a:endParaRPr b="1" i="0" sz="525" u="none" cap="none" strike="noStrike">
              <a:solidFill>
                <a:schemeClr val="dk1"/>
              </a:solidFill>
              <a:latin typeface="Georgia"/>
              <a:ea typeface="Georgia"/>
              <a:cs typeface="Georgia"/>
              <a:sym typeface="Georgia"/>
            </a:endParaRPr>
          </a:p>
        </p:txBody>
      </p:sp>
      <p:pic>
        <p:nvPicPr>
          <p:cNvPr id="1478" name="Google Shape;1478;p252"/>
          <p:cNvPicPr preferRelativeResize="0"/>
          <p:nvPr/>
        </p:nvPicPr>
        <p:blipFill rotWithShape="1">
          <a:blip r:embed="rId3">
            <a:alphaModFix/>
          </a:blip>
          <a:srcRect b="0" l="0" r="0" t="0"/>
          <a:stretch/>
        </p:blipFill>
        <p:spPr>
          <a:xfrm>
            <a:off x="1139825" y="-1"/>
            <a:ext cx="5721058" cy="429079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253"/>
          <p:cNvSpPr txBox="1"/>
          <p:nvPr>
            <p:ph type="title"/>
          </p:nvPr>
        </p:nvSpPr>
        <p:spPr>
          <a:xfrm>
            <a:off x="628650" y="364788"/>
            <a:ext cx="7886700" cy="1324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 sz="3300" u="none" cap="none" strike="noStrike">
                <a:solidFill>
                  <a:schemeClr val="dk1"/>
                </a:solidFill>
                <a:latin typeface="Georgia"/>
                <a:ea typeface="Georgia"/>
                <a:cs typeface="Georgia"/>
                <a:sym typeface="Georgia"/>
              </a:rPr>
              <a:t>Click to edit Master title style</a:t>
            </a:r>
            <a:endParaRPr b="1" i="0" sz="525" u="none" cap="none" strike="noStrike">
              <a:solidFill>
                <a:schemeClr val="dk1"/>
              </a:solidFill>
              <a:latin typeface="Georgia"/>
              <a:ea typeface="Georgia"/>
              <a:cs typeface="Georgia"/>
              <a:sym typeface="Georgia"/>
            </a:endParaRPr>
          </a:p>
        </p:txBody>
      </p:sp>
      <p:pic>
        <p:nvPicPr>
          <p:cNvPr id="1484" name="Google Shape;1484;p253"/>
          <p:cNvPicPr preferRelativeResize="0"/>
          <p:nvPr/>
        </p:nvPicPr>
        <p:blipFill rotWithShape="1">
          <a:blip r:embed="rId3">
            <a:alphaModFix/>
          </a:blip>
          <a:srcRect b="0" l="0" r="0" t="0"/>
          <a:stretch/>
        </p:blipFill>
        <p:spPr>
          <a:xfrm>
            <a:off x="1621518" y="40960"/>
            <a:ext cx="5647646" cy="4235735"/>
          </a:xfrm>
          <a:prstGeom prst="rect">
            <a:avLst/>
          </a:prstGeom>
          <a:noFill/>
          <a:ln>
            <a:noFill/>
          </a:ln>
        </p:spPr>
      </p:pic>
      <p:sp>
        <p:nvSpPr>
          <p:cNvPr id="1485" name="Google Shape;1485;p253"/>
          <p:cNvSpPr txBox="1"/>
          <p:nvPr/>
        </p:nvSpPr>
        <p:spPr>
          <a:xfrm>
            <a:off x="5968093" y="4706447"/>
            <a:ext cx="18288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Grothey A, Lancet 2013.</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254"/>
          <p:cNvSpPr txBox="1"/>
          <p:nvPr>
            <p:ph type="title"/>
          </p:nvPr>
        </p:nvSpPr>
        <p:spPr>
          <a:xfrm>
            <a:off x="628650" y="364788"/>
            <a:ext cx="7886700" cy="1324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0" i="0" lang="en" sz="3300" u="none" cap="none" strike="noStrike">
                <a:solidFill>
                  <a:schemeClr val="dk1"/>
                </a:solidFill>
                <a:latin typeface="Georgia"/>
                <a:ea typeface="Georgia"/>
                <a:cs typeface="Georgia"/>
                <a:sym typeface="Georgia"/>
              </a:rPr>
              <a:t>Click to edit Master title style</a:t>
            </a:r>
            <a:endParaRPr b="1" i="0" sz="525" u="none" cap="none" strike="noStrike">
              <a:solidFill>
                <a:schemeClr val="dk1"/>
              </a:solidFill>
              <a:latin typeface="Georgia"/>
              <a:ea typeface="Georgia"/>
              <a:cs typeface="Georgia"/>
              <a:sym typeface="Georgia"/>
            </a:endParaRPr>
          </a:p>
        </p:txBody>
      </p:sp>
      <p:pic>
        <p:nvPicPr>
          <p:cNvPr id="1491" name="Google Shape;1491;p254"/>
          <p:cNvPicPr preferRelativeResize="0"/>
          <p:nvPr/>
        </p:nvPicPr>
        <p:blipFill rotWithShape="1">
          <a:blip r:embed="rId3">
            <a:alphaModFix/>
          </a:blip>
          <a:srcRect b="0" l="0" r="0" t="0"/>
          <a:stretch/>
        </p:blipFill>
        <p:spPr>
          <a:xfrm>
            <a:off x="1205140" y="33772"/>
            <a:ext cx="5655802" cy="4241853"/>
          </a:xfrm>
          <a:prstGeom prst="rect">
            <a:avLst/>
          </a:prstGeom>
          <a:noFill/>
          <a:ln>
            <a:noFill/>
          </a:ln>
        </p:spPr>
      </p:pic>
      <p:sp>
        <p:nvSpPr>
          <p:cNvPr id="1492" name="Google Shape;1492;p254"/>
          <p:cNvSpPr txBox="1"/>
          <p:nvPr/>
        </p:nvSpPr>
        <p:spPr>
          <a:xfrm>
            <a:off x="6784522" y="4583449"/>
            <a:ext cx="18288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00">
                <a:solidFill>
                  <a:schemeClr val="dk1"/>
                </a:solidFill>
                <a:latin typeface="Arial"/>
                <a:ea typeface="Arial"/>
                <a:cs typeface="Arial"/>
                <a:sym typeface="Arial"/>
              </a:rPr>
              <a:t>Grothey A, Lancet 2013.</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255"/>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Chemorefractory treatments</a:t>
            </a:r>
            <a:endParaRPr/>
          </a:p>
        </p:txBody>
      </p:sp>
      <p:graphicFrame>
        <p:nvGraphicFramePr>
          <p:cNvPr id="1498" name="Google Shape;1498;p255"/>
          <p:cNvGraphicFramePr/>
          <p:nvPr/>
        </p:nvGraphicFramePr>
        <p:xfrm>
          <a:off x="628650" y="826551"/>
          <a:ext cx="3000000" cy="3000000"/>
        </p:xfrm>
        <a:graphic>
          <a:graphicData uri="http://schemas.openxmlformats.org/drawingml/2006/table">
            <a:tbl>
              <a:tblPr bandRow="1" firstRow="1">
                <a:noFill/>
                <a:tableStyleId>{759FBB86-9AAE-43D5-985E-EE6F138FA6D6}</a:tableStyleId>
              </a:tblPr>
              <a:tblGrid>
                <a:gridCol w="1577350"/>
                <a:gridCol w="1577350"/>
                <a:gridCol w="1577350"/>
                <a:gridCol w="1577350"/>
                <a:gridCol w="1577350"/>
              </a:tblGrid>
              <a:tr h="479600">
                <a:tc>
                  <a:txBody>
                    <a:bodyPr/>
                    <a:lstStyle/>
                    <a:p>
                      <a:pPr indent="0" lvl="0" marL="0" marR="0" rtl="0" algn="ctr">
                        <a:spcBef>
                          <a:spcPts val="0"/>
                        </a:spcBef>
                        <a:spcAft>
                          <a:spcPts val="0"/>
                        </a:spcAft>
                        <a:buNone/>
                      </a:pPr>
                      <a:r>
                        <a:rPr lang="en" sz="1400" u="none" cap="none" strike="noStrike"/>
                        <a:t>Drugs</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Mechanism of Action</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Clinical trial</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PFS</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OS</a:t>
                      </a:r>
                      <a:endParaRPr sz="1400"/>
                    </a:p>
                  </a:txBody>
                  <a:tcPr marT="34275" marB="34275" marR="68575" marL="68575"/>
                </a:tc>
              </a:tr>
              <a:tr h="890725">
                <a:tc>
                  <a:txBody>
                    <a:bodyPr/>
                    <a:lstStyle/>
                    <a:p>
                      <a:pPr indent="0" lvl="0" marL="0" marR="0" rtl="0" algn="ctr">
                        <a:spcBef>
                          <a:spcPts val="0"/>
                        </a:spcBef>
                        <a:spcAft>
                          <a:spcPts val="0"/>
                        </a:spcAft>
                        <a:buNone/>
                      </a:pPr>
                      <a:r>
                        <a:rPr lang="en" sz="1400" u="none" cap="none" strike="noStrike"/>
                        <a:t>Trifluridine-Tipiracil and Bevacizumab</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Cytotoxic nucleic acid analogue and VEGF monoclonal antibody</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SUNLIGHT</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5.6 months</a:t>
                      </a:r>
                      <a:endParaRPr sz="1400" u="none" cap="none" strike="noStrike"/>
                    </a:p>
                  </a:txBody>
                  <a:tcPr marT="34275" marB="34275" marR="68575" marL="68575"/>
                </a:tc>
                <a:tc>
                  <a:txBody>
                    <a:bodyPr/>
                    <a:lstStyle/>
                    <a:p>
                      <a:pPr indent="0" lvl="0" marL="0" marR="0" rtl="0" algn="ctr">
                        <a:spcBef>
                          <a:spcPts val="0"/>
                        </a:spcBef>
                        <a:spcAft>
                          <a:spcPts val="0"/>
                        </a:spcAft>
                        <a:buNone/>
                      </a:pPr>
                      <a:r>
                        <a:rPr lang="en" sz="1400" u="none" cap="none" strike="noStrike"/>
                        <a:t>10.8 months</a:t>
                      </a:r>
                      <a:endParaRPr sz="1400"/>
                    </a:p>
                  </a:txBody>
                  <a:tcPr marT="34275" marB="34275" marR="68575" marL="68575"/>
                </a:tc>
              </a:tr>
              <a:tr h="479600">
                <a:tc>
                  <a:txBody>
                    <a:bodyPr/>
                    <a:lstStyle/>
                    <a:p>
                      <a:pPr indent="0" lvl="0" marL="0" marR="0" rtl="0" algn="ctr">
                        <a:spcBef>
                          <a:spcPts val="0"/>
                        </a:spcBef>
                        <a:spcAft>
                          <a:spcPts val="0"/>
                        </a:spcAft>
                        <a:buNone/>
                      </a:pPr>
                      <a:r>
                        <a:rPr lang="en" sz="1400" u="none" cap="none" strike="noStrike"/>
                        <a:t>Regorafenib</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Multikinase inhibitor</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CORRECT      (REDOS)</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1.9 months           (2.8 months)</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6.4 months           (9.8 months)</a:t>
                      </a:r>
                      <a:endParaRPr sz="1400"/>
                    </a:p>
                  </a:txBody>
                  <a:tcPr marT="34275" marB="34275" marR="68575" marL="68575"/>
                </a:tc>
              </a:tr>
              <a:tr h="685175">
                <a:tc>
                  <a:txBody>
                    <a:bodyPr/>
                    <a:lstStyle/>
                    <a:p>
                      <a:pPr indent="0" lvl="0" marL="0" marR="0" rtl="0" algn="ctr">
                        <a:spcBef>
                          <a:spcPts val="0"/>
                        </a:spcBef>
                        <a:spcAft>
                          <a:spcPts val="0"/>
                        </a:spcAft>
                        <a:buNone/>
                      </a:pPr>
                      <a:r>
                        <a:rPr lang="en" sz="1400" u="none" cap="none" strike="noStrike"/>
                        <a:t>Fruquintinib </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Oral tyrosine kinase inhibitor of VEGF receptors</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FRESCO-2</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3.7 months</a:t>
                      </a:r>
                      <a:endParaRPr sz="1400"/>
                    </a:p>
                  </a:txBody>
                  <a:tcPr marT="34275" marB="34275" marR="68575" marL="68575"/>
                </a:tc>
                <a:tc>
                  <a:txBody>
                    <a:bodyPr/>
                    <a:lstStyle/>
                    <a:p>
                      <a:pPr indent="0" lvl="0" marL="0" marR="0" rtl="0" algn="ctr">
                        <a:spcBef>
                          <a:spcPts val="0"/>
                        </a:spcBef>
                        <a:spcAft>
                          <a:spcPts val="0"/>
                        </a:spcAft>
                        <a:buNone/>
                      </a:pPr>
                      <a:r>
                        <a:rPr lang="en" sz="1400" u="none" cap="none" strike="noStrike"/>
                        <a:t>7.4 months</a:t>
                      </a:r>
                      <a:endParaRPr sz="1400"/>
                    </a:p>
                  </a:txBody>
                  <a:tcPr marT="34275" marB="34275" marR="68575" marL="68575"/>
                </a:tc>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2" name="Shape 1502"/>
        <p:cNvGrpSpPr/>
        <p:nvPr/>
      </p:nvGrpSpPr>
      <p:grpSpPr>
        <a:xfrm>
          <a:off x="0" y="0"/>
          <a:ext cx="0" cy="0"/>
          <a:chOff x="0" y="0"/>
          <a:chExt cx="0" cy="0"/>
        </a:xfrm>
      </p:grpSpPr>
      <p:sp>
        <p:nvSpPr>
          <p:cNvPr id="1503" name="Google Shape;1503;p256"/>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504" name="Google Shape;1504;p256"/>
          <p:cNvSpPr txBox="1"/>
          <p:nvPr>
            <p:ph idx="1" type="body"/>
          </p:nvPr>
        </p:nvSpPr>
        <p:spPr>
          <a:xfrm>
            <a:off x="669091" y="1344200"/>
            <a:ext cx="7772400" cy="2739900"/>
          </a:xfrm>
          <a:prstGeom prst="rect">
            <a:avLst/>
          </a:prstGeom>
          <a:noFill/>
          <a:ln>
            <a:noFill/>
          </a:ln>
        </p:spPr>
        <p:txBody>
          <a:bodyPr anchorCtr="0" anchor="t" bIns="45700" lIns="91425" spcFirstLastPara="1" rIns="91425" wrap="square" tIns="45700">
            <a:noAutofit/>
          </a:bodyPr>
          <a:lstStyle/>
          <a:p>
            <a:pPr indent="-190500" lvl="0" marL="342900" rtl="0" algn="l">
              <a:spcBef>
                <a:spcPts val="0"/>
              </a:spcBef>
              <a:spcAft>
                <a:spcPts val="0"/>
              </a:spcAft>
              <a:buClr>
                <a:schemeClr val="dk1"/>
              </a:buClr>
              <a:buSzPts val="2400"/>
              <a:buFont typeface="Arial"/>
              <a:buNone/>
            </a:pPr>
            <a:r>
              <a:t/>
            </a:r>
            <a:endParaRPr/>
          </a:p>
        </p:txBody>
      </p:sp>
      <p:sp>
        <p:nvSpPr>
          <p:cNvPr id="1505" name="Google Shape;1505;p256"/>
          <p:cNvSpPr/>
          <p:nvPr/>
        </p:nvSpPr>
        <p:spPr>
          <a:xfrm>
            <a:off x="112247" y="101460"/>
            <a:ext cx="2507700" cy="1852500"/>
          </a:xfrm>
          <a:prstGeom prst="rect">
            <a:avLst/>
          </a:prstGeom>
          <a:solidFill>
            <a:srgbClr val="96C7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400">
                <a:solidFill>
                  <a:srgbClr val="002B5C"/>
                </a:solidFill>
                <a:latin typeface="Arial"/>
                <a:ea typeface="Arial"/>
                <a:cs typeface="Arial"/>
                <a:sym typeface="Arial"/>
              </a:rPr>
              <a:t>R SIDE:  </a:t>
            </a:r>
            <a:endParaRPr/>
          </a:p>
          <a:p>
            <a:pPr indent="0" lvl="0" marL="0" marR="0" rtl="0" algn="l">
              <a:spcBef>
                <a:spcPts val="0"/>
              </a:spcBef>
              <a:spcAft>
                <a:spcPts val="0"/>
              </a:spcAft>
              <a:buNone/>
            </a:pPr>
            <a:r>
              <a:rPr b="1" lang="en" sz="1400">
                <a:solidFill>
                  <a:srgbClr val="002B5C"/>
                </a:solidFill>
                <a:latin typeface="Arial"/>
                <a:ea typeface="Arial"/>
                <a:cs typeface="Arial"/>
                <a:sym typeface="Arial"/>
              </a:rPr>
              <a:t>CHEMO + Bevacizumab</a:t>
            </a:r>
            <a:endParaRPr b="1" sz="1400">
              <a:solidFill>
                <a:srgbClr val="002B5C"/>
              </a:solidFill>
              <a:latin typeface="Arial"/>
              <a:ea typeface="Arial"/>
              <a:cs typeface="Arial"/>
              <a:sym typeface="Arial"/>
            </a:endParaRPr>
          </a:p>
          <a:p>
            <a:pPr indent="0" lvl="0" marL="0" marR="0" rtl="0" algn="l">
              <a:spcBef>
                <a:spcPts val="0"/>
              </a:spcBef>
              <a:spcAft>
                <a:spcPts val="0"/>
              </a:spcAft>
              <a:buNone/>
            </a:pPr>
            <a:r>
              <a:rPr b="1" lang="en" sz="1400">
                <a:solidFill>
                  <a:srgbClr val="660066"/>
                </a:solidFill>
                <a:latin typeface="Arial"/>
                <a:ea typeface="Arial"/>
                <a:cs typeface="Arial"/>
                <a:sym typeface="Arial"/>
              </a:rPr>
              <a:t>L SIDE: </a:t>
            </a:r>
            <a:endParaRPr/>
          </a:p>
          <a:p>
            <a:pPr indent="0" lvl="0" marL="0" marR="0" rtl="0" algn="l">
              <a:spcBef>
                <a:spcPts val="0"/>
              </a:spcBef>
              <a:spcAft>
                <a:spcPts val="0"/>
              </a:spcAft>
              <a:buNone/>
            </a:pPr>
            <a:r>
              <a:rPr b="1" lang="en" sz="1400">
                <a:solidFill>
                  <a:srgbClr val="660066"/>
                </a:solidFill>
                <a:latin typeface="Arial"/>
                <a:ea typeface="Arial"/>
                <a:cs typeface="Arial"/>
                <a:sym typeface="Arial"/>
              </a:rPr>
              <a:t>CHEMO+ BEV OR ANTI-EGFR (</a:t>
            </a:r>
            <a:r>
              <a:rPr b="1" lang="en" sz="1400">
                <a:solidFill>
                  <a:srgbClr val="FF0000"/>
                </a:solidFill>
                <a:latin typeface="Arial"/>
                <a:ea typeface="Arial"/>
                <a:cs typeface="Arial"/>
                <a:sym typeface="Arial"/>
              </a:rPr>
              <a:t>RAS/RAF wt</a:t>
            </a:r>
            <a:r>
              <a:rPr b="1" lang="en" sz="1400">
                <a:solidFill>
                  <a:srgbClr val="660066"/>
                </a:solidFill>
                <a:latin typeface="Arial"/>
                <a:ea typeface="Arial"/>
                <a:cs typeface="Arial"/>
                <a:sym typeface="Arial"/>
              </a:rPr>
              <a:t>)</a:t>
            </a:r>
            <a:endParaRPr/>
          </a:p>
        </p:txBody>
      </p:sp>
      <p:sp>
        <p:nvSpPr>
          <p:cNvPr id="1506" name="Google Shape;1506;p256"/>
          <p:cNvSpPr/>
          <p:nvPr/>
        </p:nvSpPr>
        <p:spPr>
          <a:xfrm>
            <a:off x="290383" y="1380625"/>
            <a:ext cx="2521500" cy="1628400"/>
          </a:xfrm>
          <a:prstGeom prst="ellipse">
            <a:avLst/>
          </a:prstGeom>
          <a:solidFill>
            <a:srgbClr val="8AC6CC"/>
          </a:solidFill>
          <a:ln cap="flat" cmpd="sng" w="2857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i="1" lang="en" sz="1200">
                <a:solidFill>
                  <a:srgbClr val="FF0000"/>
                </a:solidFill>
                <a:latin typeface="Arial"/>
                <a:ea typeface="Arial"/>
                <a:cs typeface="Arial"/>
                <a:sym typeface="Arial"/>
              </a:rPr>
              <a:t>BRAF mt:</a:t>
            </a:r>
            <a:endParaRPr/>
          </a:p>
          <a:p>
            <a:pPr indent="0" lvl="0" marL="0" marR="0" rtl="0" algn="l">
              <a:spcBef>
                <a:spcPts val="0"/>
              </a:spcBef>
              <a:spcAft>
                <a:spcPts val="0"/>
              </a:spcAft>
              <a:buNone/>
            </a:pPr>
            <a:r>
              <a:rPr b="1" i="1" lang="en" sz="1200">
                <a:solidFill>
                  <a:srgbClr val="FFFFFF"/>
                </a:solidFill>
                <a:latin typeface="Arial"/>
                <a:ea typeface="Arial"/>
                <a:cs typeface="Arial"/>
                <a:sym typeface="Arial"/>
              </a:rPr>
              <a:t>FOLFOXIRI+ Bevacizumab</a:t>
            </a:r>
            <a:endParaRPr/>
          </a:p>
          <a:p>
            <a:pPr indent="0" lvl="0" marL="0" marR="0" rtl="0" algn="l">
              <a:spcBef>
                <a:spcPts val="0"/>
              </a:spcBef>
              <a:spcAft>
                <a:spcPts val="0"/>
              </a:spcAft>
              <a:buNone/>
            </a:pPr>
            <a:r>
              <a:rPr b="1" lang="en" sz="1200">
                <a:solidFill>
                  <a:srgbClr val="FF0000"/>
                </a:solidFill>
                <a:latin typeface="Arial"/>
                <a:ea typeface="Arial"/>
                <a:cs typeface="Arial"/>
                <a:sym typeface="Arial"/>
              </a:rPr>
              <a:t>dMMR or MSI-high:</a:t>
            </a:r>
            <a:endParaRPr/>
          </a:p>
          <a:p>
            <a:pPr indent="0" lvl="0" marL="0" marR="0" rtl="0" algn="ctr">
              <a:spcBef>
                <a:spcPts val="0"/>
              </a:spcBef>
              <a:spcAft>
                <a:spcPts val="0"/>
              </a:spcAft>
              <a:buNone/>
            </a:pPr>
            <a:r>
              <a:rPr b="1" lang="en" sz="1200">
                <a:solidFill>
                  <a:schemeClr val="lt1"/>
                </a:solidFill>
                <a:latin typeface="Arial"/>
                <a:ea typeface="Arial"/>
                <a:cs typeface="Arial"/>
                <a:sym typeface="Arial"/>
              </a:rPr>
              <a:t>Pembrolizumab, Nivolumab +/- Ipilimumab</a:t>
            </a:r>
            <a:endParaRPr/>
          </a:p>
          <a:p>
            <a:pPr indent="0" lvl="0" marL="0" marR="0" rtl="0" algn="l">
              <a:spcBef>
                <a:spcPts val="0"/>
              </a:spcBef>
              <a:spcAft>
                <a:spcPts val="0"/>
              </a:spcAft>
              <a:buNone/>
            </a:pPr>
            <a:r>
              <a:t/>
            </a:r>
            <a:endParaRPr b="1" i="1" sz="1200">
              <a:solidFill>
                <a:srgbClr val="FFFFFF"/>
              </a:solidFill>
              <a:latin typeface="Arial"/>
              <a:ea typeface="Arial"/>
              <a:cs typeface="Arial"/>
              <a:sym typeface="Arial"/>
            </a:endParaRPr>
          </a:p>
        </p:txBody>
      </p:sp>
      <p:sp>
        <p:nvSpPr>
          <p:cNvPr id="1507" name="Google Shape;1507;p256"/>
          <p:cNvSpPr/>
          <p:nvPr/>
        </p:nvSpPr>
        <p:spPr>
          <a:xfrm>
            <a:off x="3143445" y="150969"/>
            <a:ext cx="2500500" cy="1866900"/>
          </a:xfrm>
          <a:prstGeom prst="rect">
            <a:avLst/>
          </a:prstGeom>
          <a:solidFill>
            <a:srgbClr val="96C7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400">
                <a:solidFill>
                  <a:srgbClr val="002B5C"/>
                </a:solidFill>
                <a:latin typeface="Arial"/>
                <a:ea typeface="Arial"/>
                <a:cs typeface="Arial"/>
                <a:sym typeface="Arial"/>
              </a:rPr>
              <a:t>Alternate</a:t>
            </a:r>
            <a:endParaRPr/>
          </a:p>
          <a:p>
            <a:pPr indent="0" lvl="0" marL="0" marR="0" rtl="0" algn="l">
              <a:spcBef>
                <a:spcPts val="0"/>
              </a:spcBef>
              <a:spcAft>
                <a:spcPts val="0"/>
              </a:spcAft>
              <a:buNone/>
            </a:pPr>
            <a:r>
              <a:rPr b="1" lang="en" sz="1400">
                <a:solidFill>
                  <a:srgbClr val="002B5C"/>
                </a:solidFill>
                <a:latin typeface="Arial"/>
                <a:ea typeface="Arial"/>
                <a:cs typeface="Arial"/>
                <a:sym typeface="Arial"/>
              </a:rPr>
              <a:t>CHEMO:</a:t>
            </a:r>
            <a:endParaRPr/>
          </a:p>
          <a:p>
            <a:pPr indent="-285750" lvl="0" marL="285750" marR="0" rtl="0" algn="l">
              <a:spcBef>
                <a:spcPts val="0"/>
              </a:spcBef>
              <a:spcAft>
                <a:spcPts val="0"/>
              </a:spcAft>
              <a:buClr>
                <a:srgbClr val="002B5C"/>
              </a:buClr>
              <a:buSzPts val="1400"/>
              <a:buFont typeface="Arial"/>
              <a:buChar char="•"/>
            </a:pPr>
            <a:r>
              <a:rPr b="1" lang="en" sz="1400">
                <a:solidFill>
                  <a:srgbClr val="002B5C"/>
                </a:solidFill>
                <a:latin typeface="Arial"/>
                <a:ea typeface="Arial"/>
                <a:cs typeface="Arial"/>
                <a:sym typeface="Arial"/>
              </a:rPr>
              <a:t>Plus anti-VEGF</a:t>
            </a:r>
            <a:endParaRPr/>
          </a:p>
          <a:p>
            <a:pPr indent="-285750" lvl="0" marL="285750" marR="0" rtl="0" algn="l">
              <a:spcBef>
                <a:spcPts val="0"/>
              </a:spcBef>
              <a:spcAft>
                <a:spcPts val="0"/>
              </a:spcAft>
              <a:buClr>
                <a:srgbClr val="002B5C"/>
              </a:buClr>
              <a:buSzPts val="1400"/>
              <a:buFont typeface="Arial"/>
              <a:buChar char="•"/>
            </a:pPr>
            <a:r>
              <a:rPr b="1" lang="en" sz="1400">
                <a:solidFill>
                  <a:srgbClr val="002B5C"/>
                </a:solidFill>
                <a:latin typeface="Arial"/>
                <a:ea typeface="Arial"/>
                <a:cs typeface="Arial"/>
                <a:sym typeface="Arial"/>
              </a:rPr>
              <a:t>Plus anti-EGFR </a:t>
            </a:r>
            <a:r>
              <a:rPr b="1" lang="en" sz="1400">
                <a:solidFill>
                  <a:srgbClr val="FF0000"/>
                </a:solidFill>
                <a:latin typeface="Arial"/>
                <a:ea typeface="Arial"/>
                <a:cs typeface="Arial"/>
                <a:sym typeface="Arial"/>
              </a:rPr>
              <a:t>(RAS/RAF wt)</a:t>
            </a:r>
            <a:endParaRPr/>
          </a:p>
          <a:p>
            <a:pPr indent="0" lvl="0" marL="0" marR="0" rtl="0" algn="l">
              <a:spcBef>
                <a:spcPts val="0"/>
              </a:spcBef>
              <a:spcAft>
                <a:spcPts val="0"/>
              </a:spcAft>
              <a:buNone/>
            </a:pPr>
            <a:r>
              <a:t/>
            </a:r>
            <a:endParaRPr b="1" sz="1400">
              <a:solidFill>
                <a:srgbClr val="002B5C"/>
              </a:solidFill>
              <a:latin typeface="Arial"/>
              <a:ea typeface="Arial"/>
              <a:cs typeface="Arial"/>
              <a:sym typeface="Arial"/>
            </a:endParaRPr>
          </a:p>
        </p:txBody>
      </p:sp>
      <p:sp>
        <p:nvSpPr>
          <p:cNvPr id="1508" name="Google Shape;1508;p256"/>
          <p:cNvSpPr/>
          <p:nvPr/>
        </p:nvSpPr>
        <p:spPr>
          <a:xfrm>
            <a:off x="3745786" y="1264757"/>
            <a:ext cx="2976000" cy="2023800"/>
          </a:xfrm>
          <a:prstGeom prst="ellipse">
            <a:avLst/>
          </a:prstGeom>
          <a:solidFill>
            <a:srgbClr val="8AC6CC"/>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200">
                <a:solidFill>
                  <a:srgbClr val="FF0000"/>
                </a:solidFill>
                <a:latin typeface="Arial"/>
                <a:ea typeface="Arial"/>
                <a:cs typeface="Arial"/>
                <a:sym typeface="Arial"/>
              </a:rPr>
              <a:t>BRAF V600E mt:</a:t>
            </a:r>
            <a:endParaRPr/>
          </a:p>
          <a:p>
            <a:pPr indent="0" lvl="0" marL="0" marR="0" rtl="0" algn="l">
              <a:spcBef>
                <a:spcPts val="0"/>
              </a:spcBef>
              <a:spcAft>
                <a:spcPts val="0"/>
              </a:spcAft>
              <a:buNone/>
            </a:pPr>
            <a:r>
              <a:rPr b="1" lang="en" sz="1200">
                <a:solidFill>
                  <a:schemeClr val="lt1"/>
                </a:solidFill>
                <a:latin typeface="Arial"/>
                <a:ea typeface="Arial"/>
                <a:cs typeface="Arial"/>
                <a:sym typeface="Arial"/>
              </a:rPr>
              <a:t>Encorafenib/anti-EGFR</a:t>
            </a:r>
            <a:endParaRPr/>
          </a:p>
          <a:p>
            <a:pPr indent="0" lvl="0" marL="0" marR="0" rtl="0" algn="l">
              <a:spcBef>
                <a:spcPts val="0"/>
              </a:spcBef>
              <a:spcAft>
                <a:spcPts val="0"/>
              </a:spcAft>
              <a:buNone/>
            </a:pPr>
            <a:r>
              <a:rPr b="1" lang="en" sz="1200">
                <a:solidFill>
                  <a:srgbClr val="FF0000"/>
                </a:solidFill>
                <a:latin typeface="Arial"/>
                <a:ea typeface="Arial"/>
                <a:cs typeface="Arial"/>
                <a:sym typeface="Arial"/>
              </a:rPr>
              <a:t>HER2+:</a:t>
            </a:r>
            <a:endParaRPr/>
          </a:p>
          <a:p>
            <a:pPr indent="0" lvl="0" marL="0" marR="0" rtl="0" algn="l">
              <a:spcBef>
                <a:spcPts val="0"/>
              </a:spcBef>
              <a:spcAft>
                <a:spcPts val="0"/>
              </a:spcAft>
              <a:buNone/>
            </a:pPr>
            <a:r>
              <a:rPr b="1" lang="en" sz="1200">
                <a:solidFill>
                  <a:schemeClr val="lt1"/>
                </a:solidFill>
                <a:latin typeface="Arial"/>
                <a:ea typeface="Arial"/>
                <a:cs typeface="Arial"/>
                <a:sym typeface="Arial"/>
              </a:rPr>
              <a:t>Trastuzumab + tucatinib,   </a:t>
            </a:r>
            <a:endParaRPr/>
          </a:p>
          <a:p>
            <a:pPr indent="0" lvl="0" marL="0" marR="0" rtl="0" algn="l">
              <a:spcBef>
                <a:spcPts val="0"/>
              </a:spcBef>
              <a:spcAft>
                <a:spcPts val="0"/>
              </a:spcAft>
              <a:buNone/>
            </a:pPr>
            <a:r>
              <a:rPr b="1" lang="en" sz="1200">
                <a:solidFill>
                  <a:schemeClr val="lt1"/>
                </a:solidFill>
                <a:latin typeface="Arial"/>
                <a:ea typeface="Arial"/>
                <a:cs typeface="Arial"/>
                <a:sym typeface="Arial"/>
              </a:rPr>
              <a:t>    or TDXd</a:t>
            </a:r>
            <a:endParaRPr b="1" sz="1200">
              <a:solidFill>
                <a:schemeClr val="lt1"/>
              </a:solidFill>
              <a:latin typeface="Arial"/>
              <a:ea typeface="Arial"/>
              <a:cs typeface="Arial"/>
              <a:sym typeface="Arial"/>
            </a:endParaRPr>
          </a:p>
          <a:p>
            <a:pPr indent="0" lvl="0" marL="0" marR="0" rtl="0" algn="l">
              <a:spcBef>
                <a:spcPts val="0"/>
              </a:spcBef>
              <a:spcAft>
                <a:spcPts val="0"/>
              </a:spcAft>
              <a:buNone/>
            </a:pPr>
            <a:r>
              <a:rPr b="1" lang="en" sz="1200">
                <a:solidFill>
                  <a:srgbClr val="FF0000"/>
                </a:solidFill>
                <a:latin typeface="Arial"/>
                <a:ea typeface="Arial"/>
                <a:cs typeface="Arial"/>
                <a:sym typeface="Arial"/>
              </a:rPr>
              <a:t>KRAS G12C</a:t>
            </a:r>
            <a:endParaRPr/>
          </a:p>
          <a:p>
            <a:pPr indent="0" lvl="0" marL="0" marR="0" rtl="0" algn="l">
              <a:spcBef>
                <a:spcPts val="0"/>
              </a:spcBef>
              <a:spcAft>
                <a:spcPts val="0"/>
              </a:spcAft>
              <a:buNone/>
            </a:pPr>
            <a:r>
              <a:rPr b="1" lang="en" sz="1200">
                <a:solidFill>
                  <a:schemeClr val="lt1"/>
                </a:solidFill>
                <a:latin typeface="Arial"/>
                <a:ea typeface="Arial"/>
                <a:cs typeface="Arial"/>
                <a:sym typeface="Arial"/>
              </a:rPr>
              <a:t>Adagrasib/sotorasib + ant-EGFR</a:t>
            </a:r>
            <a:endParaRPr/>
          </a:p>
          <a:p>
            <a:pPr indent="0" lvl="0" marL="0" marR="0" rtl="0" algn="ctr">
              <a:spcBef>
                <a:spcPts val="0"/>
              </a:spcBef>
              <a:spcAft>
                <a:spcPts val="0"/>
              </a:spcAft>
              <a:buNone/>
            </a:pPr>
            <a:r>
              <a:t/>
            </a:r>
            <a:endParaRPr b="1" sz="1200">
              <a:solidFill>
                <a:srgbClr val="FF0000"/>
              </a:solidFill>
              <a:latin typeface="Arial"/>
              <a:ea typeface="Arial"/>
              <a:cs typeface="Arial"/>
              <a:sym typeface="Arial"/>
            </a:endParaRPr>
          </a:p>
        </p:txBody>
      </p:sp>
      <p:sp>
        <p:nvSpPr>
          <p:cNvPr id="1509" name="Google Shape;1509;p256"/>
          <p:cNvSpPr/>
          <p:nvPr/>
        </p:nvSpPr>
        <p:spPr>
          <a:xfrm>
            <a:off x="6214752" y="140002"/>
            <a:ext cx="2260200" cy="1813800"/>
          </a:xfrm>
          <a:prstGeom prst="rect">
            <a:avLst/>
          </a:prstGeom>
          <a:solidFill>
            <a:srgbClr val="96C7FF"/>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285750" lvl="0" marL="285750" marR="0" rtl="0" algn="l">
              <a:spcBef>
                <a:spcPts val="0"/>
              </a:spcBef>
              <a:spcAft>
                <a:spcPts val="0"/>
              </a:spcAft>
              <a:buClr>
                <a:srgbClr val="002B5C"/>
              </a:buClr>
              <a:buSzPts val="1400"/>
              <a:buFont typeface="Arial"/>
              <a:buChar char="•"/>
            </a:pPr>
            <a:r>
              <a:rPr b="1" lang="en" sz="1400">
                <a:solidFill>
                  <a:srgbClr val="002B5C"/>
                </a:solidFill>
                <a:latin typeface="Arial"/>
                <a:ea typeface="Arial"/>
                <a:cs typeface="Arial"/>
                <a:sym typeface="Arial"/>
              </a:rPr>
              <a:t>Irinotecan + anti-EGFR </a:t>
            </a:r>
            <a:r>
              <a:rPr b="1" lang="en" sz="1400">
                <a:solidFill>
                  <a:srgbClr val="FF0000"/>
                </a:solidFill>
                <a:latin typeface="Arial"/>
                <a:ea typeface="Arial"/>
                <a:cs typeface="Arial"/>
                <a:sym typeface="Arial"/>
              </a:rPr>
              <a:t>(RAS/RAF wt)</a:t>
            </a:r>
            <a:endParaRPr b="1" sz="1400">
              <a:solidFill>
                <a:srgbClr val="002B5C"/>
              </a:solidFill>
              <a:latin typeface="Arial"/>
              <a:ea typeface="Arial"/>
              <a:cs typeface="Arial"/>
              <a:sym typeface="Arial"/>
            </a:endParaRPr>
          </a:p>
          <a:p>
            <a:pPr indent="-196850" lvl="0" marL="285750" marR="0" rtl="0" algn="l">
              <a:spcBef>
                <a:spcPts val="0"/>
              </a:spcBef>
              <a:spcAft>
                <a:spcPts val="0"/>
              </a:spcAft>
              <a:buClr>
                <a:schemeClr val="dk1"/>
              </a:buClr>
              <a:buSzPts val="1400"/>
              <a:buFont typeface="Arial"/>
              <a:buNone/>
            </a:pPr>
            <a:r>
              <a:t/>
            </a:r>
            <a:endParaRPr b="1" sz="1400">
              <a:solidFill>
                <a:srgbClr val="002B5C"/>
              </a:solidFill>
              <a:latin typeface="Arial"/>
              <a:ea typeface="Arial"/>
              <a:cs typeface="Arial"/>
              <a:sym typeface="Arial"/>
            </a:endParaRPr>
          </a:p>
          <a:p>
            <a:pPr indent="-285750" lvl="0" marL="285750" marR="0" rtl="0" algn="l">
              <a:spcBef>
                <a:spcPts val="0"/>
              </a:spcBef>
              <a:spcAft>
                <a:spcPts val="0"/>
              </a:spcAft>
              <a:buClr>
                <a:srgbClr val="002B5C"/>
              </a:buClr>
              <a:buSzPts val="1400"/>
              <a:buFont typeface="Arial"/>
              <a:buChar char="•"/>
            </a:pPr>
            <a:r>
              <a:rPr b="1" lang="en" sz="1400">
                <a:solidFill>
                  <a:srgbClr val="002B5C"/>
                </a:solidFill>
                <a:latin typeface="Arial"/>
                <a:ea typeface="Arial"/>
                <a:cs typeface="Arial"/>
                <a:sym typeface="Arial"/>
              </a:rPr>
              <a:t>TAS-102 + Bevacizumab</a:t>
            </a:r>
            <a:endParaRPr/>
          </a:p>
          <a:p>
            <a:pPr indent="-285750" lvl="0" marL="285750" marR="0" rtl="0" algn="l">
              <a:spcBef>
                <a:spcPts val="0"/>
              </a:spcBef>
              <a:spcAft>
                <a:spcPts val="0"/>
              </a:spcAft>
              <a:buClr>
                <a:srgbClr val="002B5C"/>
              </a:buClr>
              <a:buSzPts val="1400"/>
              <a:buFont typeface="Arial"/>
              <a:buChar char="•"/>
            </a:pPr>
            <a:r>
              <a:rPr b="1" lang="en" sz="1400">
                <a:solidFill>
                  <a:srgbClr val="002B5C"/>
                </a:solidFill>
                <a:latin typeface="Arial"/>
                <a:ea typeface="Arial"/>
                <a:cs typeface="Arial"/>
                <a:sym typeface="Arial"/>
              </a:rPr>
              <a:t>Regorafenib</a:t>
            </a:r>
            <a:endParaRPr/>
          </a:p>
          <a:p>
            <a:pPr indent="-285750" lvl="0" marL="285750" marR="0" rtl="0" algn="l">
              <a:spcBef>
                <a:spcPts val="0"/>
              </a:spcBef>
              <a:spcAft>
                <a:spcPts val="0"/>
              </a:spcAft>
              <a:buClr>
                <a:srgbClr val="002B5C"/>
              </a:buClr>
              <a:buSzPts val="1400"/>
              <a:buFont typeface="Arial"/>
              <a:buChar char="•"/>
            </a:pPr>
            <a:r>
              <a:rPr b="1" lang="en" sz="1400">
                <a:solidFill>
                  <a:srgbClr val="002B5C"/>
                </a:solidFill>
                <a:latin typeface="Arial"/>
                <a:ea typeface="Arial"/>
                <a:cs typeface="Arial"/>
                <a:sym typeface="Arial"/>
              </a:rPr>
              <a:t>Fruquintinib</a:t>
            </a:r>
            <a:endParaRPr b="1" sz="1400">
              <a:solidFill>
                <a:srgbClr val="002B5C"/>
              </a:solidFill>
              <a:latin typeface="Arial"/>
              <a:ea typeface="Arial"/>
              <a:cs typeface="Arial"/>
              <a:sym typeface="Arial"/>
            </a:endParaRPr>
          </a:p>
        </p:txBody>
      </p:sp>
      <p:sp>
        <p:nvSpPr>
          <p:cNvPr id="1510" name="Google Shape;1510;p256"/>
          <p:cNvSpPr/>
          <p:nvPr/>
        </p:nvSpPr>
        <p:spPr>
          <a:xfrm>
            <a:off x="649367" y="3288550"/>
            <a:ext cx="2041500" cy="1032600"/>
          </a:xfrm>
          <a:prstGeom prst="rect">
            <a:avLst/>
          </a:prstGeom>
          <a:solidFill>
            <a:srgbClr val="FFCC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 sz="1600">
                <a:solidFill>
                  <a:srgbClr val="002B5C"/>
                </a:solidFill>
                <a:latin typeface="Arial"/>
                <a:ea typeface="Arial"/>
                <a:cs typeface="Arial"/>
                <a:sym typeface="Arial"/>
              </a:rPr>
              <a:t>Phase 1 </a:t>
            </a:r>
            <a:endParaRPr/>
          </a:p>
          <a:p>
            <a:pPr indent="0" lvl="0" marL="0" marR="0" rtl="0" algn="l">
              <a:spcBef>
                <a:spcPts val="0"/>
              </a:spcBef>
              <a:spcAft>
                <a:spcPts val="0"/>
              </a:spcAft>
              <a:buNone/>
            </a:pPr>
            <a:r>
              <a:rPr b="1" lang="en" sz="1600">
                <a:solidFill>
                  <a:srgbClr val="002B5C"/>
                </a:solidFill>
                <a:latin typeface="Arial"/>
                <a:ea typeface="Arial"/>
                <a:cs typeface="Arial"/>
                <a:sym typeface="Arial"/>
              </a:rPr>
              <a:t>Other actionable mutations</a:t>
            </a:r>
            <a:endParaRPr b="1" i="1" sz="1600">
              <a:solidFill>
                <a:srgbClr val="002B5C"/>
              </a:solidFill>
              <a:latin typeface="Arial"/>
              <a:ea typeface="Arial"/>
              <a:cs typeface="Arial"/>
              <a:sym typeface="Arial"/>
            </a:endParaRPr>
          </a:p>
        </p:txBody>
      </p:sp>
      <p:sp>
        <p:nvSpPr>
          <p:cNvPr id="1511" name="Google Shape;1511;p256"/>
          <p:cNvSpPr/>
          <p:nvPr/>
        </p:nvSpPr>
        <p:spPr>
          <a:xfrm>
            <a:off x="7417358" y="2112728"/>
            <a:ext cx="695100" cy="1692000"/>
          </a:xfrm>
          <a:prstGeom prst="curvedLeftArrow">
            <a:avLst>
              <a:gd fmla="val 25007" name="adj1"/>
              <a:gd fmla="val 49994" name="adj2"/>
              <a:gd fmla="val 50690" name="adj3"/>
            </a:avLst>
          </a:prstGeom>
          <a:solidFill>
            <a:srgbClr val="FEFEFE"/>
          </a:solid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000">
              <a:solidFill>
                <a:srgbClr val="FFFFFF"/>
              </a:solidFill>
              <a:latin typeface="Arial"/>
              <a:ea typeface="Arial"/>
              <a:cs typeface="Arial"/>
              <a:sym typeface="Arial"/>
            </a:endParaRPr>
          </a:p>
        </p:txBody>
      </p:sp>
      <p:sp>
        <p:nvSpPr>
          <p:cNvPr id="1512" name="Google Shape;1512;p256"/>
          <p:cNvSpPr/>
          <p:nvPr/>
        </p:nvSpPr>
        <p:spPr>
          <a:xfrm>
            <a:off x="2650486" y="1107198"/>
            <a:ext cx="476400" cy="306000"/>
          </a:xfrm>
          <a:prstGeom prst="rightArrow">
            <a:avLst>
              <a:gd fmla="val 50000" name="adj1"/>
              <a:gd fmla="val 49964" name="adj2"/>
            </a:avLst>
          </a:prstGeom>
          <a:solidFill>
            <a:srgbClr val="FEFEFE"/>
          </a:solid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000">
              <a:solidFill>
                <a:srgbClr val="FFFFFF"/>
              </a:solidFill>
              <a:latin typeface="Arial"/>
              <a:ea typeface="Arial"/>
              <a:cs typeface="Arial"/>
              <a:sym typeface="Arial"/>
            </a:endParaRPr>
          </a:p>
        </p:txBody>
      </p:sp>
      <p:sp>
        <p:nvSpPr>
          <p:cNvPr id="1513" name="Google Shape;1513;p256"/>
          <p:cNvSpPr/>
          <p:nvPr/>
        </p:nvSpPr>
        <p:spPr>
          <a:xfrm>
            <a:off x="5691157" y="1107198"/>
            <a:ext cx="476400" cy="306000"/>
          </a:xfrm>
          <a:prstGeom prst="rightArrow">
            <a:avLst>
              <a:gd fmla="val 50000" name="adj1"/>
              <a:gd fmla="val 49964" name="adj2"/>
            </a:avLst>
          </a:prstGeom>
          <a:solidFill>
            <a:srgbClr val="FEFEFE"/>
          </a:solid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000">
              <a:solidFill>
                <a:srgbClr val="FFFFFF"/>
              </a:solidFill>
              <a:latin typeface="Arial"/>
              <a:ea typeface="Arial"/>
              <a:cs typeface="Arial"/>
              <a:sym typeface="Arial"/>
            </a:endParaRPr>
          </a:p>
        </p:txBody>
      </p:sp>
      <p:sp>
        <p:nvSpPr>
          <p:cNvPr id="1514" name="Google Shape;1514;p256"/>
          <p:cNvSpPr/>
          <p:nvPr/>
        </p:nvSpPr>
        <p:spPr>
          <a:xfrm>
            <a:off x="2758329" y="3792173"/>
            <a:ext cx="577800" cy="328200"/>
          </a:xfrm>
          <a:prstGeom prst="leftArrow">
            <a:avLst>
              <a:gd fmla="val 50000" name="adj1"/>
              <a:gd fmla="val 50002" name="adj2"/>
            </a:avLst>
          </a:prstGeom>
          <a:solidFill>
            <a:srgbClr val="FEFEFE"/>
          </a:solid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sz="2000">
              <a:solidFill>
                <a:srgbClr val="FFFFFF"/>
              </a:solidFill>
              <a:latin typeface="Arial"/>
              <a:ea typeface="Arial"/>
              <a:cs typeface="Arial"/>
              <a:sym typeface="Arial"/>
            </a:endParaRPr>
          </a:p>
        </p:txBody>
      </p:sp>
      <p:sp>
        <p:nvSpPr>
          <p:cNvPr id="1515" name="Google Shape;1515;p256"/>
          <p:cNvSpPr/>
          <p:nvPr/>
        </p:nvSpPr>
        <p:spPr>
          <a:xfrm>
            <a:off x="3359724" y="3422530"/>
            <a:ext cx="1912500" cy="885300"/>
          </a:xfrm>
          <a:prstGeom prst="ellipse">
            <a:avLst/>
          </a:prstGeom>
          <a:solidFill>
            <a:srgbClr val="C3CD77"/>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400">
                <a:solidFill>
                  <a:srgbClr val="FF0000"/>
                </a:solidFill>
                <a:latin typeface="Arial"/>
                <a:ea typeface="Arial"/>
                <a:cs typeface="Arial"/>
                <a:sym typeface="Arial"/>
              </a:rPr>
              <a:t>NTRK:</a:t>
            </a:r>
            <a:endParaRPr/>
          </a:p>
          <a:p>
            <a:pPr indent="0" lvl="0" marL="0" marR="0" rtl="0" algn="ctr">
              <a:spcBef>
                <a:spcPts val="0"/>
              </a:spcBef>
              <a:spcAft>
                <a:spcPts val="0"/>
              </a:spcAft>
              <a:buNone/>
            </a:pPr>
            <a:r>
              <a:rPr b="1" lang="en" sz="1400">
                <a:solidFill>
                  <a:schemeClr val="lt1"/>
                </a:solidFill>
                <a:latin typeface="Arial"/>
                <a:ea typeface="Arial"/>
                <a:cs typeface="Arial"/>
                <a:sym typeface="Arial"/>
              </a:rPr>
              <a:t>larotrectinib</a:t>
            </a:r>
            <a:endParaRPr b="1" sz="1400">
              <a:solidFill>
                <a:schemeClr val="lt1"/>
              </a:solidFill>
              <a:latin typeface="Arial"/>
              <a:ea typeface="Arial"/>
              <a:cs typeface="Arial"/>
              <a:sym typeface="Arial"/>
            </a:endParaRPr>
          </a:p>
          <a:p>
            <a:pPr indent="0" lvl="0" marL="0" marR="0" rtl="0" algn="ctr">
              <a:spcBef>
                <a:spcPts val="0"/>
              </a:spcBef>
              <a:spcAft>
                <a:spcPts val="0"/>
              </a:spcAft>
              <a:buNone/>
            </a:pPr>
            <a:r>
              <a:t/>
            </a:r>
            <a:endParaRPr b="1" sz="1400">
              <a:solidFill>
                <a:srgbClr val="FF0000"/>
              </a:solidFill>
              <a:latin typeface="Arial"/>
              <a:ea typeface="Arial"/>
              <a:cs typeface="Arial"/>
              <a:sym typeface="Arial"/>
            </a:endParaRPr>
          </a:p>
        </p:txBody>
      </p:sp>
      <p:sp>
        <p:nvSpPr>
          <p:cNvPr id="1516" name="Google Shape;1516;p256"/>
          <p:cNvSpPr/>
          <p:nvPr/>
        </p:nvSpPr>
        <p:spPr>
          <a:xfrm>
            <a:off x="5295671" y="3415997"/>
            <a:ext cx="1912500" cy="885300"/>
          </a:xfrm>
          <a:prstGeom prst="ellipse">
            <a:avLst/>
          </a:prstGeom>
          <a:solidFill>
            <a:srgbClr val="C3CD77"/>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 sz="1400">
                <a:solidFill>
                  <a:srgbClr val="FF0000"/>
                </a:solidFill>
                <a:latin typeface="Arial"/>
                <a:ea typeface="Arial"/>
                <a:cs typeface="Arial"/>
                <a:sym typeface="Arial"/>
              </a:rPr>
              <a:t>RET:</a:t>
            </a:r>
            <a:endParaRPr/>
          </a:p>
          <a:p>
            <a:pPr indent="0" lvl="0" marL="0" marR="0" rtl="0" algn="ctr">
              <a:spcBef>
                <a:spcPts val="0"/>
              </a:spcBef>
              <a:spcAft>
                <a:spcPts val="0"/>
              </a:spcAft>
              <a:buNone/>
            </a:pPr>
            <a:r>
              <a:rPr b="1" lang="en" sz="1400">
                <a:solidFill>
                  <a:schemeClr val="lt1"/>
                </a:solidFill>
                <a:latin typeface="Arial"/>
                <a:ea typeface="Arial"/>
                <a:cs typeface="Arial"/>
                <a:sym typeface="Arial"/>
              </a:rPr>
              <a:t>Selpercatinib</a:t>
            </a:r>
            <a:endParaRPr b="1" sz="14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257"/>
          <p:cNvSpPr/>
          <p:nvPr/>
        </p:nvSpPr>
        <p:spPr>
          <a:xfrm>
            <a:off x="14075" y="3071060"/>
            <a:ext cx="9129900" cy="33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600"/>
              <a:buFont typeface="Arial"/>
              <a:buNone/>
            </a:pPr>
            <a:r>
              <a:rPr b="0" i="0" lang="en" sz="1600" u="none" cap="none" strike="noStrike">
                <a:solidFill>
                  <a:srgbClr val="FFFFFF"/>
                </a:solidFill>
                <a:latin typeface="Arial"/>
                <a:ea typeface="Arial"/>
                <a:cs typeface="Arial"/>
                <a:sym typeface="Arial"/>
              </a:rPr>
              <a:t>October 2</a:t>
            </a:r>
            <a:r>
              <a:rPr b="0" baseline="30000" i="0" lang="en" sz="1600" u="none" cap="none" strike="noStrike">
                <a:solidFill>
                  <a:srgbClr val="FFFFFF"/>
                </a:solidFill>
                <a:latin typeface="Arial"/>
                <a:ea typeface="Arial"/>
                <a:cs typeface="Arial"/>
                <a:sym typeface="Arial"/>
              </a:rPr>
              <a:t>nd</a:t>
            </a:r>
            <a:r>
              <a:rPr b="0" i="0" lang="en" sz="1600" u="none" cap="none" strike="noStrike">
                <a:solidFill>
                  <a:srgbClr val="FFFFFF"/>
                </a:solidFill>
                <a:latin typeface="Arial"/>
                <a:ea typeface="Arial"/>
                <a:cs typeface="Arial"/>
                <a:sym typeface="Arial"/>
              </a:rPr>
              <a:t>, 2024</a:t>
            </a:r>
            <a:endParaRPr/>
          </a:p>
        </p:txBody>
      </p:sp>
      <p:sp>
        <p:nvSpPr>
          <p:cNvPr id="1522" name="Google Shape;1522;p257"/>
          <p:cNvSpPr/>
          <p:nvPr/>
        </p:nvSpPr>
        <p:spPr>
          <a:xfrm>
            <a:off x="0" y="2584444"/>
            <a:ext cx="9129900" cy="46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C82C"/>
              </a:buClr>
              <a:buSzPts val="2400"/>
              <a:buFont typeface="Arial"/>
              <a:buNone/>
            </a:pPr>
            <a:r>
              <a:rPr b="0" i="0" lang="en" sz="2400" u="none" cap="none" strike="noStrike">
                <a:solidFill>
                  <a:srgbClr val="FFC82C"/>
                </a:solidFill>
                <a:latin typeface="Arial"/>
                <a:ea typeface="Arial"/>
                <a:cs typeface="Arial"/>
                <a:sym typeface="Arial"/>
              </a:rPr>
              <a:t>GASTROINTESTINAL MALIGNANCIES</a:t>
            </a:r>
            <a:endParaRPr/>
          </a:p>
        </p:txBody>
      </p:sp>
      <p:sp>
        <p:nvSpPr>
          <p:cNvPr id="1523" name="Google Shape;1523;p257"/>
          <p:cNvSpPr/>
          <p:nvPr/>
        </p:nvSpPr>
        <p:spPr>
          <a:xfrm>
            <a:off x="7905600" y="388441"/>
            <a:ext cx="518400" cy="330900"/>
          </a:xfrm>
          <a:prstGeom prst="rect">
            <a:avLst/>
          </a:prstGeom>
          <a:solidFill>
            <a:srgbClr val="FFC92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258"/>
          <p:cNvSpPr txBox="1"/>
          <p:nvPr>
            <p:ph type="title"/>
          </p:nvPr>
        </p:nvSpPr>
        <p:spPr>
          <a:xfrm>
            <a:off x="0" y="1900722"/>
            <a:ext cx="9144000" cy="786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solidFill>
                  <a:srgbClr val="002E51"/>
                </a:solidFill>
              </a:rPr>
              <a:t>Discussion / Q&amp;A</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sp>
        <p:nvSpPr>
          <p:cNvPr id="1534" name="Google Shape;1534;p259"/>
          <p:cNvSpPr txBox="1"/>
          <p:nvPr>
            <p:ph type="title"/>
          </p:nvPr>
        </p:nvSpPr>
        <p:spPr>
          <a:xfrm>
            <a:off x="0" y="1355659"/>
            <a:ext cx="9144000" cy="806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
              <a:t>Networking Reception</a:t>
            </a:r>
            <a:br>
              <a:rPr b="1" lang="en"/>
            </a:br>
            <a:br>
              <a:rPr b="1" lang="en"/>
            </a:br>
            <a:r>
              <a:rPr i="1" lang="en"/>
              <a:t>We will return at 7:50 pm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79"/>
          <p:cNvSpPr/>
          <p:nvPr/>
        </p:nvSpPr>
        <p:spPr>
          <a:xfrm>
            <a:off x="0" y="2584444"/>
            <a:ext cx="9129900" cy="46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2400" u="none" cap="none" strike="noStrike">
                <a:solidFill>
                  <a:srgbClr val="FFC82C"/>
                </a:solidFill>
                <a:latin typeface="Arial"/>
                <a:ea typeface="Arial"/>
                <a:cs typeface="Arial"/>
                <a:sym typeface="Arial"/>
              </a:rPr>
              <a:t>Gastrointestinal Cancers</a:t>
            </a:r>
            <a:endParaRPr/>
          </a:p>
        </p:txBody>
      </p:sp>
      <p:sp>
        <p:nvSpPr>
          <p:cNvPr id="843" name="Google Shape;843;p179"/>
          <p:cNvSpPr/>
          <p:nvPr/>
        </p:nvSpPr>
        <p:spPr>
          <a:xfrm>
            <a:off x="14075" y="3071060"/>
            <a:ext cx="9129900" cy="338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600" u="none" cap="none" strike="noStrike">
                <a:solidFill>
                  <a:schemeClr val="lt1"/>
                </a:solidFill>
                <a:latin typeface="Arial"/>
                <a:ea typeface="Arial"/>
                <a:cs typeface="Arial"/>
                <a:sym typeface="Arial"/>
              </a:rPr>
              <a:t>October 2nd, 2024</a:t>
            </a:r>
            <a:endParaRPr/>
          </a:p>
        </p:txBody>
      </p:sp>
      <p:sp>
        <p:nvSpPr>
          <p:cNvPr id="844" name="Google Shape;844;p179"/>
          <p:cNvSpPr/>
          <p:nvPr/>
        </p:nvSpPr>
        <p:spPr>
          <a:xfrm>
            <a:off x="7910945" y="429095"/>
            <a:ext cx="533400" cy="255900"/>
          </a:xfrm>
          <a:prstGeom prst="rect">
            <a:avLst/>
          </a:prstGeom>
          <a:solidFill>
            <a:srgbClr val="FFC8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sp>
        <p:nvSpPr>
          <p:cNvPr id="1539" name="Google Shape;1539;p260"/>
          <p:cNvSpPr/>
          <p:nvPr/>
        </p:nvSpPr>
        <p:spPr>
          <a:xfrm>
            <a:off x="0" y="2584444"/>
            <a:ext cx="9129900" cy="46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2400" u="none" cap="none" strike="noStrike">
                <a:solidFill>
                  <a:srgbClr val="FFC82C"/>
                </a:solidFill>
                <a:latin typeface="Arial"/>
                <a:ea typeface="Arial"/>
                <a:cs typeface="Arial"/>
                <a:sym typeface="Arial"/>
              </a:rPr>
              <a:t>Gastrointestinal Cancers</a:t>
            </a:r>
            <a:endParaRPr/>
          </a:p>
        </p:txBody>
      </p:sp>
      <p:sp>
        <p:nvSpPr>
          <p:cNvPr id="1540" name="Google Shape;1540;p260"/>
          <p:cNvSpPr/>
          <p:nvPr/>
        </p:nvSpPr>
        <p:spPr>
          <a:xfrm>
            <a:off x="14075" y="3071060"/>
            <a:ext cx="9129900" cy="338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1600" u="none" cap="none" strike="noStrike">
                <a:solidFill>
                  <a:schemeClr val="lt1"/>
                </a:solidFill>
                <a:latin typeface="Arial"/>
                <a:ea typeface="Arial"/>
                <a:cs typeface="Arial"/>
                <a:sym typeface="Arial"/>
              </a:rPr>
              <a:t>October 2nd, 2024</a:t>
            </a:r>
            <a:endParaRPr/>
          </a:p>
        </p:txBody>
      </p:sp>
      <p:sp>
        <p:nvSpPr>
          <p:cNvPr id="1541" name="Google Shape;1541;p260"/>
          <p:cNvSpPr/>
          <p:nvPr/>
        </p:nvSpPr>
        <p:spPr>
          <a:xfrm>
            <a:off x="7910945" y="429095"/>
            <a:ext cx="533400" cy="255900"/>
          </a:xfrm>
          <a:prstGeom prst="rect">
            <a:avLst/>
          </a:prstGeom>
          <a:solidFill>
            <a:srgbClr val="FFC8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400" u="none" cap="none" strike="noStrike">
              <a:solidFill>
                <a:schemeClr val="lt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261"/>
          <p:cNvSpPr txBox="1"/>
          <p:nvPr>
            <p:ph idx="1" type="subTitle"/>
          </p:nvPr>
        </p:nvSpPr>
        <p:spPr>
          <a:xfrm>
            <a:off x="1371600" y="1796405"/>
            <a:ext cx="6400800" cy="2202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
                <a:solidFill>
                  <a:srgbClr val="002E51"/>
                </a:solidFill>
              </a:rPr>
              <a:t>Darshil Shah, MD, MPH</a:t>
            </a:r>
            <a:endParaRPr/>
          </a:p>
          <a:p>
            <a:pPr indent="0" lvl="0" marL="0" rtl="0" algn="ctr">
              <a:spcBef>
                <a:spcPts val="480"/>
              </a:spcBef>
              <a:spcAft>
                <a:spcPts val="0"/>
              </a:spcAft>
              <a:buClr>
                <a:srgbClr val="002E51"/>
              </a:buClr>
              <a:buSzPts val="2400"/>
              <a:buFont typeface="Arial"/>
              <a:buNone/>
            </a:pPr>
            <a:r>
              <a:rPr lang="en">
                <a:solidFill>
                  <a:srgbClr val="002E51"/>
                </a:solidFill>
              </a:rPr>
              <a:t>Director, Gastrointestinal Oncology</a:t>
            </a:r>
            <a:endParaRPr/>
          </a:p>
          <a:p>
            <a:pPr indent="0" lvl="0" marL="0" rtl="0" algn="ctr">
              <a:spcBef>
                <a:spcPts val="480"/>
              </a:spcBef>
              <a:spcAft>
                <a:spcPts val="0"/>
              </a:spcAft>
              <a:buClr>
                <a:srgbClr val="002E51"/>
              </a:buClr>
              <a:buSzPts val="2400"/>
              <a:buFont typeface="Arial"/>
              <a:buNone/>
            </a:pPr>
            <a:r>
              <a:rPr lang="en">
                <a:solidFill>
                  <a:srgbClr val="002E51"/>
                </a:solidFill>
              </a:rPr>
              <a:t>Ironwood Cancer &amp; Research Centers</a:t>
            </a:r>
            <a:endParaRPr/>
          </a:p>
          <a:p>
            <a:pPr indent="0" lvl="0" marL="0" rtl="0" algn="ctr">
              <a:spcBef>
                <a:spcPts val="480"/>
              </a:spcBef>
              <a:spcAft>
                <a:spcPts val="0"/>
              </a:spcAft>
              <a:buClr>
                <a:srgbClr val="002E51"/>
              </a:buClr>
              <a:buSzPts val="2400"/>
              <a:buFont typeface="Arial"/>
              <a:buNone/>
            </a:pPr>
            <a:r>
              <a:rPr lang="en">
                <a:solidFill>
                  <a:srgbClr val="002E51"/>
                </a:solidFill>
              </a:rPr>
              <a:t>Greater Phoenix, Arizona</a:t>
            </a:r>
            <a:endParaRPr/>
          </a:p>
        </p:txBody>
      </p:sp>
      <p:sp>
        <p:nvSpPr>
          <p:cNvPr id="1548" name="Google Shape;1548;p261"/>
          <p:cNvSpPr txBox="1"/>
          <p:nvPr>
            <p:ph type="title"/>
          </p:nvPr>
        </p:nvSpPr>
        <p:spPr>
          <a:xfrm>
            <a:off x="0" y="127347"/>
            <a:ext cx="9144000" cy="786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ctDNA: Transforming Diagnosis and Management in GI Malignancies</a:t>
            </a:r>
            <a:endParaRPr b="1">
              <a:solidFill>
                <a:srgbClr val="002E5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pic>
        <p:nvPicPr>
          <p:cNvPr id="1554" name="Google Shape;1554;p262"/>
          <p:cNvPicPr preferRelativeResize="0"/>
          <p:nvPr/>
        </p:nvPicPr>
        <p:blipFill rotWithShape="1">
          <a:blip r:embed="rId3">
            <a:alphaModFix/>
          </a:blip>
          <a:srcRect b="0" l="11111" r="0" t="0"/>
          <a:stretch/>
        </p:blipFill>
        <p:spPr>
          <a:xfrm>
            <a:off x="2716700" y="297175"/>
            <a:ext cx="3082076" cy="3651904"/>
          </a:xfrm>
          <a:prstGeom prst="rect">
            <a:avLst/>
          </a:prstGeom>
          <a:noFill/>
          <a:ln>
            <a:noFill/>
          </a:ln>
        </p:spPr>
      </p:pic>
      <p:pic>
        <p:nvPicPr>
          <p:cNvPr id="1555" name="Google Shape;1555;p262"/>
          <p:cNvPicPr preferRelativeResize="0"/>
          <p:nvPr/>
        </p:nvPicPr>
        <p:blipFill rotWithShape="1">
          <a:blip r:embed="rId4">
            <a:alphaModFix/>
          </a:blip>
          <a:srcRect b="0" l="5562" r="5571" t="0"/>
          <a:stretch/>
        </p:blipFill>
        <p:spPr>
          <a:xfrm>
            <a:off x="5798775" y="297199"/>
            <a:ext cx="3082076" cy="3651878"/>
          </a:xfrm>
          <a:prstGeom prst="rect">
            <a:avLst/>
          </a:prstGeom>
          <a:noFill/>
          <a:ln>
            <a:noFill/>
          </a:ln>
        </p:spPr>
      </p:pic>
      <p:sp>
        <p:nvSpPr>
          <p:cNvPr id="1556" name="Google Shape;1556;p262"/>
          <p:cNvSpPr txBox="1"/>
          <p:nvPr>
            <p:ph type="title"/>
          </p:nvPr>
        </p:nvSpPr>
        <p:spPr>
          <a:xfrm>
            <a:off x="201125" y="1284739"/>
            <a:ext cx="2282100" cy="1095300"/>
          </a:xfrm>
          <a:prstGeom prst="rect">
            <a:avLst/>
          </a:prstGeom>
          <a:noFill/>
          <a:ln>
            <a:noFill/>
          </a:ln>
        </p:spPr>
        <p:txBody>
          <a:bodyPr anchorCtr="0" anchor="b" bIns="34275" lIns="68575" spcFirstLastPara="1" rIns="68575" wrap="square" tIns="34275">
            <a:normAutofit/>
          </a:bodyPr>
          <a:lstStyle/>
          <a:p>
            <a:pPr indent="0" lvl="0" marL="0" rtl="0" algn="l">
              <a:spcBef>
                <a:spcPts val="0"/>
              </a:spcBef>
              <a:spcAft>
                <a:spcPts val="0"/>
              </a:spcAft>
              <a:buNone/>
            </a:pPr>
            <a:r>
              <a:rPr lang="en" sz="5400">
                <a:solidFill>
                  <a:srgbClr val="C00000"/>
                </a:solidFill>
                <a:latin typeface="Georgia"/>
                <a:ea typeface="Georgia"/>
                <a:cs typeface="Georgia"/>
                <a:sym typeface="Georgia"/>
              </a:rPr>
              <a:t>ctDNA</a:t>
            </a:r>
            <a:endParaRPr sz="5400">
              <a:solidFill>
                <a:srgbClr val="C00000"/>
              </a:solidFill>
              <a:latin typeface="Georgia"/>
              <a:ea typeface="Georgia"/>
              <a:cs typeface="Georgia"/>
              <a:sym typeface="Georgia"/>
            </a:endParaRPr>
          </a:p>
        </p:txBody>
      </p:sp>
      <p:sp>
        <p:nvSpPr>
          <p:cNvPr id="1557" name="Google Shape;1557;p262"/>
          <p:cNvSpPr txBox="1"/>
          <p:nvPr>
            <p:ph idx="1" type="body"/>
          </p:nvPr>
        </p:nvSpPr>
        <p:spPr>
          <a:xfrm>
            <a:off x="-67300" y="2303797"/>
            <a:ext cx="2860200" cy="662400"/>
          </a:xfrm>
          <a:prstGeom prst="rect">
            <a:avLst/>
          </a:prstGeom>
          <a:noFill/>
          <a:ln>
            <a:noFill/>
          </a:ln>
        </p:spPr>
        <p:txBody>
          <a:bodyPr anchorCtr="0" anchor="ctr" bIns="34275" lIns="68575" spcFirstLastPara="1" rIns="68575" wrap="square" tIns="34275">
            <a:normAutofit lnSpcReduction="10000"/>
          </a:bodyPr>
          <a:lstStyle/>
          <a:p>
            <a:pPr indent="0" lvl="0" marL="0" rtl="0" algn="ctr">
              <a:lnSpc>
                <a:spcPct val="90000"/>
              </a:lnSpc>
              <a:spcBef>
                <a:spcPts val="0"/>
              </a:spcBef>
              <a:spcAft>
                <a:spcPts val="0"/>
              </a:spcAft>
              <a:buClr>
                <a:schemeClr val="dk1"/>
              </a:buClr>
              <a:buSzPts val="2400"/>
              <a:buFont typeface="Arial"/>
              <a:buNone/>
            </a:pPr>
            <a:r>
              <a:rPr lang="en">
                <a:latin typeface="Arial"/>
                <a:ea typeface="Arial"/>
                <a:cs typeface="Arial"/>
                <a:sym typeface="Arial"/>
              </a:rPr>
              <a:t>Circulating Tumor</a:t>
            </a:r>
            <a:r>
              <a:rPr lang="en"/>
              <a:t> </a:t>
            </a:r>
            <a:endParaRPr/>
          </a:p>
          <a:p>
            <a:pPr indent="0" lvl="0" marL="0" rtl="0" algn="ctr">
              <a:lnSpc>
                <a:spcPct val="90000"/>
              </a:lnSpc>
              <a:spcBef>
                <a:spcPts val="0"/>
              </a:spcBef>
              <a:spcAft>
                <a:spcPts val="0"/>
              </a:spcAft>
              <a:buClr>
                <a:schemeClr val="dk1"/>
              </a:buClr>
              <a:buSzPts val="2400"/>
              <a:buFont typeface="Arial"/>
              <a:buNone/>
            </a:pPr>
            <a:r>
              <a:rPr lang="en">
                <a:latin typeface="Arial"/>
                <a:ea typeface="Arial"/>
                <a:cs typeface="Arial"/>
                <a:sym typeface="Arial"/>
              </a:rPr>
              <a:t>DNA</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556"/>
                                        </p:tgtEl>
                                        <p:attrNameLst>
                                          <p:attrName>style.visibility</p:attrName>
                                        </p:attrNameLst>
                                      </p:cBhvr>
                                      <p:to>
                                        <p:strVal val="visible"/>
                                      </p:to>
                                    </p:set>
                                    <p:animEffect filter="fade" transition="in">
                                      <p:cBhvr>
                                        <p:cTn dur="700"/>
                                        <p:tgtEl>
                                          <p:spTgt spid="1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263"/>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Circulating )</a:t>
            </a:r>
            <a:endParaRPr/>
          </a:p>
        </p:txBody>
      </p:sp>
      <p:pic>
        <p:nvPicPr>
          <p:cNvPr id="1563" name="Google Shape;1563;p263"/>
          <p:cNvPicPr preferRelativeResize="0"/>
          <p:nvPr>
            <p:ph idx="1" type="body"/>
          </p:nvPr>
        </p:nvPicPr>
        <p:blipFill rotWithShape="1">
          <a:blip r:embed="rId3">
            <a:alphaModFix/>
          </a:blip>
          <a:srcRect b="0" l="0" r="0" t="0"/>
          <a:stretch/>
        </p:blipFill>
        <p:spPr>
          <a:xfrm>
            <a:off x="475800" y="230512"/>
            <a:ext cx="8192400" cy="3824700"/>
          </a:xfrm>
          <a:prstGeom prst="rect">
            <a:avLst/>
          </a:prstGeom>
          <a:noFill/>
          <a:ln>
            <a:noFill/>
          </a:ln>
        </p:spPr>
      </p:pic>
      <p:sp>
        <p:nvSpPr>
          <p:cNvPr id="1564" name="Google Shape;1564;p263"/>
          <p:cNvSpPr txBox="1"/>
          <p:nvPr/>
        </p:nvSpPr>
        <p:spPr>
          <a:xfrm>
            <a:off x="-126535" y="4128038"/>
            <a:ext cx="52593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50">
                <a:solidFill>
                  <a:schemeClr val="dk1"/>
                </a:solidFill>
                <a:latin typeface="Arial"/>
                <a:ea typeface="Arial"/>
                <a:cs typeface="Arial"/>
                <a:sym typeface="Arial"/>
              </a:rPr>
              <a:t>PLOS ONE: https://dx.plos.org/10.1371/journal.pone.0256436</a:t>
            </a:r>
            <a:endParaRPr/>
          </a:p>
        </p:txBody>
      </p:sp>
      <p:sp>
        <p:nvSpPr>
          <p:cNvPr id="1565" name="Google Shape;1565;p263"/>
          <p:cNvSpPr txBox="1"/>
          <p:nvPr/>
        </p:nvSpPr>
        <p:spPr>
          <a:xfrm>
            <a:off x="1" y="4922045"/>
            <a:ext cx="3433200" cy="230700"/>
          </a:xfrm>
          <a:prstGeom prst="rect">
            <a:avLst/>
          </a:prstGeom>
          <a:noFill/>
          <a:ln>
            <a:noFill/>
          </a:ln>
        </p:spPr>
        <p:txBody>
          <a:bodyPr anchorCtr="0" anchor="ctr" bIns="45700" lIns="91425" spcFirstLastPara="1" rIns="68575" wrap="square" tIns="45700">
            <a:spAutoFit/>
          </a:bodyPr>
          <a:lstStyle/>
          <a:p>
            <a:pPr indent="0" lvl="0" marL="0" marR="0" rtl="0" algn="l">
              <a:spcBef>
                <a:spcPts val="0"/>
              </a:spcBef>
              <a:spcAft>
                <a:spcPts val="0"/>
              </a:spcAft>
              <a:buNone/>
            </a:pPr>
            <a:r>
              <a:rPr lang="en" sz="900">
                <a:solidFill>
                  <a:schemeClr val="lt1"/>
                </a:solidFill>
                <a:latin typeface="Arial"/>
                <a:ea typeface="Arial"/>
                <a:cs typeface="Arial"/>
                <a:sym typeface="Arial"/>
              </a:rPr>
              <a:t>PLOS ONE: https://d/10.1371/journal.pone.0256436</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264"/>
          <p:cNvSpPr txBox="1"/>
          <p:nvPr>
            <p:ph type="title"/>
          </p:nvPr>
        </p:nvSpPr>
        <p:spPr>
          <a:xfrm>
            <a:off x="788159" y="323494"/>
            <a:ext cx="7358100" cy="9111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
              <a:t>Colorectal Cancer Sheds Most ctDNA</a:t>
            </a:r>
            <a:br>
              <a:rPr lang="en"/>
            </a:br>
            <a:endParaRPr/>
          </a:p>
        </p:txBody>
      </p:sp>
      <p:pic>
        <p:nvPicPr>
          <p:cNvPr id="1571" name="Google Shape;1571;p264"/>
          <p:cNvPicPr preferRelativeResize="0"/>
          <p:nvPr/>
        </p:nvPicPr>
        <p:blipFill rotWithShape="1">
          <a:blip r:embed="rId3">
            <a:alphaModFix/>
          </a:blip>
          <a:srcRect b="0" l="0" r="0" t="0"/>
          <a:stretch/>
        </p:blipFill>
        <p:spPr>
          <a:xfrm>
            <a:off x="125375" y="183481"/>
            <a:ext cx="4021536" cy="3751333"/>
          </a:xfrm>
          <a:prstGeom prst="rect">
            <a:avLst/>
          </a:prstGeom>
          <a:noFill/>
          <a:ln>
            <a:noFill/>
          </a:ln>
        </p:spPr>
      </p:pic>
      <p:sp>
        <p:nvSpPr>
          <p:cNvPr id="1572" name="Google Shape;1572;p264"/>
          <p:cNvSpPr txBox="1"/>
          <p:nvPr/>
        </p:nvSpPr>
        <p:spPr>
          <a:xfrm>
            <a:off x="216555" y="4099179"/>
            <a:ext cx="37839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050">
                <a:solidFill>
                  <a:schemeClr val="dk1"/>
                </a:solidFill>
                <a:latin typeface="Arial"/>
                <a:ea typeface="Arial"/>
                <a:cs typeface="Arial"/>
                <a:sym typeface="Arial"/>
              </a:rPr>
              <a:t>Clin Cancer Res (2018) 24 (15): 3528–3538.</a:t>
            </a:r>
            <a:endParaRPr/>
          </a:p>
        </p:txBody>
      </p:sp>
      <p:sp>
        <p:nvSpPr>
          <p:cNvPr id="1573" name="Google Shape;1573;p264"/>
          <p:cNvSpPr txBox="1"/>
          <p:nvPr/>
        </p:nvSpPr>
        <p:spPr>
          <a:xfrm>
            <a:off x="0" y="4932528"/>
            <a:ext cx="78096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chemeClr val="lt1"/>
                </a:solidFill>
                <a:latin typeface="Arial"/>
                <a:ea typeface="Arial"/>
                <a:cs typeface="Arial"/>
                <a:sym typeface="Arial"/>
              </a:rPr>
              <a:t>Clin Cancer Res (2018) 24 (15): 3528–3538; Ding, Yu, et al. (2020). BioMed Research International. 2020. 1-13. 10.1155/2020/6843180. </a:t>
            </a:r>
            <a:endParaRPr/>
          </a:p>
        </p:txBody>
      </p:sp>
      <p:pic>
        <p:nvPicPr>
          <p:cNvPr id="1574" name="Google Shape;1574;p264"/>
          <p:cNvPicPr preferRelativeResize="0"/>
          <p:nvPr/>
        </p:nvPicPr>
        <p:blipFill rotWithShape="1">
          <a:blip r:embed="rId4">
            <a:alphaModFix/>
          </a:blip>
          <a:srcRect b="0" l="0" r="0" t="0"/>
          <a:stretch/>
        </p:blipFill>
        <p:spPr>
          <a:xfrm>
            <a:off x="4353225" y="617554"/>
            <a:ext cx="4603873" cy="3023208"/>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8" name="Shape 1578"/>
        <p:cNvGrpSpPr/>
        <p:nvPr/>
      </p:nvGrpSpPr>
      <p:grpSpPr>
        <a:xfrm>
          <a:off x="0" y="0"/>
          <a:ext cx="0" cy="0"/>
          <a:chOff x="0" y="0"/>
          <a:chExt cx="0" cy="0"/>
        </a:xfrm>
      </p:grpSpPr>
      <p:sp>
        <p:nvSpPr>
          <p:cNvPr id="1579" name="Google Shape;1579;p265"/>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a:t>Capturing It Prior to Imaging</a:t>
            </a:r>
            <a:endParaRPr/>
          </a:p>
        </p:txBody>
      </p:sp>
      <p:pic>
        <p:nvPicPr>
          <p:cNvPr id="1580" name="Google Shape;1580;p265"/>
          <p:cNvPicPr preferRelativeResize="0"/>
          <p:nvPr>
            <p:ph idx="1" type="body"/>
          </p:nvPr>
        </p:nvPicPr>
        <p:blipFill rotWithShape="1">
          <a:blip r:embed="rId3">
            <a:alphaModFix/>
          </a:blip>
          <a:srcRect b="0" l="0" r="0" t="0"/>
          <a:stretch/>
        </p:blipFill>
        <p:spPr>
          <a:xfrm>
            <a:off x="1199158" y="222787"/>
            <a:ext cx="6745800" cy="3690900"/>
          </a:xfrm>
          <a:prstGeom prst="rect">
            <a:avLst/>
          </a:prstGeom>
          <a:noFill/>
          <a:ln>
            <a:noFill/>
          </a:ln>
        </p:spPr>
      </p:pic>
      <p:sp>
        <p:nvSpPr>
          <p:cNvPr id="1581" name="Google Shape;1581;p265"/>
          <p:cNvSpPr txBox="1"/>
          <p:nvPr/>
        </p:nvSpPr>
        <p:spPr>
          <a:xfrm>
            <a:off x="0" y="4922045"/>
            <a:ext cx="6093300" cy="230700"/>
          </a:xfrm>
          <a:prstGeom prst="rect">
            <a:avLst/>
          </a:prstGeom>
          <a:noFill/>
          <a:ln>
            <a:noFill/>
          </a:ln>
        </p:spPr>
        <p:txBody>
          <a:bodyPr anchorCtr="0" anchor="ctr" bIns="45700" lIns="91425" spcFirstLastPara="1" rIns="68575" wrap="square" tIns="45700">
            <a:spAutoFit/>
          </a:bodyPr>
          <a:lstStyle/>
          <a:p>
            <a:pPr indent="0" lvl="0" marL="0" marR="0" rtl="0" algn="l">
              <a:spcBef>
                <a:spcPts val="0"/>
              </a:spcBef>
              <a:spcAft>
                <a:spcPts val="0"/>
              </a:spcAft>
              <a:buNone/>
            </a:pPr>
            <a:r>
              <a:rPr lang="en" sz="900">
                <a:solidFill>
                  <a:schemeClr val="lt1"/>
                </a:solidFill>
                <a:latin typeface="Arial"/>
                <a:ea typeface="Arial"/>
                <a:cs typeface="Arial"/>
                <a:sym typeface="Arial"/>
              </a:rPr>
              <a:t>, 757–770 (2020). https://doi.org/10.1038/s41571-020-0392-0</a:t>
            </a:r>
            <a:endParaRPr/>
          </a:p>
        </p:txBody>
      </p:sp>
      <p:sp>
        <p:nvSpPr>
          <p:cNvPr id="1582" name="Google Shape;1582;p265"/>
          <p:cNvSpPr txBox="1"/>
          <p:nvPr/>
        </p:nvSpPr>
        <p:spPr>
          <a:xfrm>
            <a:off x="-39756" y="4092045"/>
            <a:ext cx="8124600" cy="276900"/>
          </a:xfrm>
          <a:prstGeom prst="rect">
            <a:avLst/>
          </a:prstGeom>
          <a:no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0" i="0" lang="en" sz="1200">
                <a:solidFill>
                  <a:schemeClr val="dk1"/>
                </a:solidFill>
                <a:latin typeface="Arial"/>
                <a:ea typeface="Arial"/>
                <a:cs typeface="Arial"/>
                <a:sym typeface="Arial"/>
              </a:rPr>
              <a:t>Dasari, A. </a:t>
            </a:r>
            <a:r>
              <a:rPr b="0" i="1" lang="en" sz="1200">
                <a:solidFill>
                  <a:schemeClr val="dk1"/>
                </a:solidFill>
                <a:latin typeface="Arial"/>
                <a:ea typeface="Arial"/>
                <a:cs typeface="Arial"/>
                <a:sym typeface="Arial"/>
              </a:rPr>
              <a:t>et al</a:t>
            </a:r>
            <a:r>
              <a:rPr b="0" i="0" lang="en" sz="1200">
                <a:solidFill>
                  <a:schemeClr val="dk1"/>
                </a:solidFill>
                <a:latin typeface="Arial"/>
                <a:ea typeface="Arial"/>
                <a:cs typeface="Arial"/>
                <a:sym typeface="Arial"/>
              </a:rPr>
              <a:t>. </a:t>
            </a:r>
            <a:r>
              <a:rPr b="0" i="1" lang="en" sz="1200">
                <a:solidFill>
                  <a:schemeClr val="dk1"/>
                </a:solidFill>
                <a:latin typeface="Arial"/>
                <a:ea typeface="Arial"/>
                <a:cs typeface="Arial"/>
                <a:sym typeface="Arial"/>
              </a:rPr>
              <a:t>Nat Rev Clin Oncol</a:t>
            </a:r>
            <a:r>
              <a:rPr b="0" i="0" lang="en" sz="1200">
                <a:solidFill>
                  <a:schemeClr val="dk1"/>
                </a:solidFill>
                <a:latin typeface="Arial"/>
                <a:ea typeface="Arial"/>
                <a:cs typeface="Arial"/>
                <a:sym typeface="Arial"/>
              </a:rPr>
              <a:t> </a:t>
            </a:r>
            <a:r>
              <a:rPr b="1" i="0" lang="en" sz="1200">
                <a:solidFill>
                  <a:schemeClr val="dk1"/>
                </a:solidFill>
                <a:latin typeface="Arial"/>
                <a:ea typeface="Arial"/>
                <a:cs typeface="Arial"/>
                <a:sym typeface="Arial"/>
              </a:rPr>
              <a:t>17</a:t>
            </a:r>
            <a:r>
              <a:rPr b="0" i="0" lang="en" sz="1200">
                <a:solidFill>
                  <a:schemeClr val="dk1"/>
                </a:solidFill>
                <a:latin typeface="Arial"/>
                <a:ea typeface="Arial"/>
                <a:cs typeface="Arial"/>
                <a:sym typeface="Arial"/>
              </a:rPr>
              <a:t>, 757–770 (2020). https://doi.org/10.1038/s41571-020-0392-0</a:t>
            </a:r>
            <a:endParaRPr b="0" sz="1200">
              <a:solidFill>
                <a:schemeClr val="dk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266"/>
          <p:cNvSpPr txBox="1"/>
          <p:nvPr>
            <p:ph type="title"/>
          </p:nvPr>
        </p:nvSpPr>
        <p:spPr>
          <a:xfrm>
            <a:off x="82400" y="1699406"/>
            <a:ext cx="3917100" cy="870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 sz="2700">
                <a:solidFill>
                  <a:schemeClr val="dk1"/>
                </a:solidFill>
              </a:rPr>
              <a:t>Liquid Biopsies (ctDNA) In Clinic For Colorectal Cancer</a:t>
            </a:r>
            <a:endParaRPr/>
          </a:p>
        </p:txBody>
      </p:sp>
      <p:pic>
        <p:nvPicPr>
          <p:cNvPr id="1588" name="Google Shape;1588;p266"/>
          <p:cNvPicPr preferRelativeResize="0"/>
          <p:nvPr>
            <p:ph idx="1" type="body"/>
          </p:nvPr>
        </p:nvPicPr>
        <p:blipFill rotWithShape="1">
          <a:blip r:embed="rId3">
            <a:alphaModFix/>
          </a:blip>
          <a:srcRect b="1948" l="2255" r="3360" t="4802"/>
          <a:stretch/>
        </p:blipFill>
        <p:spPr>
          <a:xfrm>
            <a:off x="3999500" y="91116"/>
            <a:ext cx="4897500" cy="4183800"/>
          </a:xfrm>
          <a:prstGeom prst="rect">
            <a:avLst/>
          </a:prstGeom>
          <a:noFill/>
          <a:ln>
            <a:noFill/>
          </a:ln>
        </p:spPr>
      </p:pic>
      <p:sp>
        <p:nvSpPr>
          <p:cNvPr id="1589" name="Google Shape;1589;p266"/>
          <p:cNvSpPr txBox="1"/>
          <p:nvPr/>
        </p:nvSpPr>
        <p:spPr>
          <a:xfrm>
            <a:off x="-84482" y="4134214"/>
            <a:ext cx="75135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900">
                <a:solidFill>
                  <a:schemeClr val="dk1"/>
                </a:solidFill>
                <a:latin typeface="Arial"/>
                <a:ea typeface="Arial"/>
                <a:cs typeface="Arial"/>
                <a:sym typeface="Arial"/>
              </a:rPr>
              <a:t>Midhun Malla, et al. Journal of Clinical Oncology 2022 40:24, 2846-2857</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pic>
        <p:nvPicPr>
          <p:cNvPr id="1594" name="Google Shape;1594;p267"/>
          <p:cNvPicPr preferRelativeResize="0"/>
          <p:nvPr>
            <p:ph idx="1" type="body"/>
          </p:nvPr>
        </p:nvPicPr>
        <p:blipFill rotWithShape="1">
          <a:blip r:embed="rId3">
            <a:alphaModFix/>
          </a:blip>
          <a:srcRect b="0" l="0" r="0" t="0"/>
          <a:stretch/>
        </p:blipFill>
        <p:spPr>
          <a:xfrm>
            <a:off x="222900" y="1835280"/>
            <a:ext cx="4349100" cy="1270800"/>
          </a:xfrm>
          <a:prstGeom prst="rect">
            <a:avLst/>
          </a:prstGeom>
          <a:noFill/>
          <a:ln>
            <a:noFill/>
          </a:ln>
        </p:spPr>
      </p:pic>
      <p:pic>
        <p:nvPicPr>
          <p:cNvPr id="1595" name="Google Shape;1595;p267"/>
          <p:cNvPicPr preferRelativeResize="0"/>
          <p:nvPr>
            <p:ph idx="2" type="body"/>
          </p:nvPr>
        </p:nvPicPr>
        <p:blipFill rotWithShape="1">
          <a:blip r:embed="rId4">
            <a:alphaModFix/>
          </a:blip>
          <a:srcRect b="0" l="0" r="0" t="0"/>
          <a:stretch/>
        </p:blipFill>
        <p:spPr>
          <a:xfrm>
            <a:off x="4648200" y="1585461"/>
            <a:ext cx="4293900" cy="1770600"/>
          </a:xfrm>
          <a:prstGeom prst="rect">
            <a:avLst/>
          </a:prstGeom>
          <a:noFill/>
          <a:ln>
            <a:noFill/>
          </a:ln>
        </p:spPr>
      </p:pic>
      <p:sp>
        <p:nvSpPr>
          <p:cNvPr id="1596" name="Google Shape;1596;p267"/>
          <p:cNvSpPr txBox="1"/>
          <p:nvPr>
            <p:ph type="title"/>
          </p:nvPr>
        </p:nvSpPr>
        <p:spPr>
          <a:xfrm>
            <a:off x="0" y="127347"/>
            <a:ext cx="9144000" cy="6948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n"/>
              <a:t>Early Detection</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268"/>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602" name="Google Shape;1602;p268"/>
          <p:cNvPicPr preferRelativeResize="0"/>
          <p:nvPr/>
        </p:nvPicPr>
        <p:blipFill rotWithShape="1">
          <a:blip r:embed="rId3">
            <a:alphaModFix/>
          </a:blip>
          <a:srcRect b="0" l="0" r="0" t="0"/>
          <a:stretch/>
        </p:blipFill>
        <p:spPr>
          <a:xfrm>
            <a:off x="189751" y="876016"/>
            <a:ext cx="8756408" cy="232894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p269"/>
          <p:cNvSpPr txBox="1"/>
          <p:nvPr>
            <p:ph type="title"/>
          </p:nvPr>
        </p:nvSpPr>
        <p:spPr>
          <a:xfrm>
            <a:off x="0" y="0"/>
            <a:ext cx="3000000" cy="299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pic>
        <p:nvPicPr>
          <p:cNvPr id="1608" name="Google Shape;1608;p269"/>
          <p:cNvPicPr preferRelativeResize="0"/>
          <p:nvPr>
            <p:ph idx="1" type="body"/>
          </p:nvPr>
        </p:nvPicPr>
        <p:blipFill rotWithShape="1">
          <a:blip r:embed="rId3">
            <a:alphaModFix/>
          </a:blip>
          <a:srcRect b="0" l="0" r="0" t="0"/>
          <a:stretch/>
        </p:blipFill>
        <p:spPr>
          <a:xfrm>
            <a:off x="850050" y="91441"/>
            <a:ext cx="7443900" cy="418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020_MC_White (12-28-2020)">
  <a:themeElements>
    <a:clrScheme name="2020_MC_White">
      <a:dk1>
        <a:srgbClr val="FFFFFF"/>
      </a:dk1>
      <a:lt1>
        <a:srgbClr val="000000"/>
      </a:lt1>
      <a:dk2>
        <a:srgbClr val="D2D2D2"/>
      </a:dk2>
      <a:lt2>
        <a:srgbClr val="0057B8"/>
      </a:lt2>
      <a:accent1>
        <a:srgbClr val="009CDE"/>
      </a:accent1>
      <a:accent2>
        <a:srgbClr val="0057B8"/>
      </a:accent2>
      <a:accent3>
        <a:srgbClr val="00873E"/>
      </a:accent3>
      <a:accent4>
        <a:srgbClr val="8246AF"/>
      </a:accent4>
      <a:accent5>
        <a:srgbClr val="FE5000"/>
      </a:accent5>
      <a:accent6>
        <a:srgbClr val="FFC845"/>
      </a:accent6>
      <a:hlink>
        <a:srgbClr val="009CDE"/>
      </a:hlink>
      <a:folHlink>
        <a:srgbClr val="A8A8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4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xmlns:r="http://schemas.openxmlformats.org/officeDocument/2006/relationships" name="4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5.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9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8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