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media/image4.jpg" ContentType="image/jpg"/>
  <Override PartName="/ppt/media/image7.jpg" ContentType="image/jpg"/>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media/image82.jpg" ContentType="image/jpg"/>
  <Override PartName="/ppt/media/image83.jpg" ContentType="image/jpg"/>
  <Override PartName="/ppt/media/image101.jpg" ContentType="image/jpg"/>
  <Override PartName="/ppt/media/image102.jpg" ContentType="image/jpg"/>
  <Override PartName="/ppt/media/image103.jpg" ContentType="image/jpg"/>
  <Override PartName="/ppt/media/image104.jpg" ContentType="image/jpg"/>
  <Override PartName="/ppt/media/image106.jpg" ContentType="image/jpg"/>
  <Override PartName="/ppt/media/image110.jpg" ContentType="image/jpg"/>
  <Override PartName="/ppt/media/image112.jpg" ContentType="image/jpg"/>
  <Override PartName="/ppt/media/image113.jpg" ContentType="image/jpg"/>
  <Override PartName="/ppt/media/image114.jpg" ContentType="image/jpg"/>
  <Override PartName="/ppt/media/image115.jpg" ContentType="image/jpg"/>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 id="2147483668" r:id="rId5"/>
    <p:sldMasterId id="2147483680" r:id="rId6"/>
    <p:sldMasterId id="2147483692" r:id="rId7"/>
    <p:sldMasterId id="2147483746" r:id="rId8"/>
    <p:sldMasterId id="2147483766" r:id="rId9"/>
  </p:sldMasterIdLst>
  <p:notesMasterIdLst>
    <p:notesMasterId r:id="rId139"/>
  </p:notesMasterIdLst>
  <p:handoutMasterIdLst>
    <p:handoutMasterId r:id="rId140"/>
  </p:handoutMasterIdLst>
  <p:sldIdLst>
    <p:sldId id="2134958645" r:id="rId10"/>
    <p:sldId id="2134958656" r:id="rId11"/>
    <p:sldId id="2134958655" r:id="rId12"/>
    <p:sldId id="2134958654" r:id="rId13"/>
    <p:sldId id="2134958653" r:id="rId14"/>
    <p:sldId id="2134958652" r:id="rId15"/>
    <p:sldId id="2134958646" r:id="rId16"/>
    <p:sldId id="2134958650" r:id="rId17"/>
    <p:sldId id="2134958649" r:id="rId18"/>
    <p:sldId id="269" r:id="rId19"/>
    <p:sldId id="265" r:id="rId20"/>
    <p:sldId id="266" r:id="rId21"/>
    <p:sldId id="271" r:id="rId22"/>
    <p:sldId id="272" r:id="rId23"/>
    <p:sldId id="278" r:id="rId24"/>
    <p:sldId id="274" r:id="rId25"/>
    <p:sldId id="275" r:id="rId26"/>
    <p:sldId id="276" r:id="rId27"/>
    <p:sldId id="277" r:id="rId28"/>
    <p:sldId id="283" r:id="rId29"/>
    <p:sldId id="284" r:id="rId30"/>
    <p:sldId id="289" r:id="rId31"/>
    <p:sldId id="290" r:id="rId32"/>
    <p:sldId id="294" r:id="rId33"/>
    <p:sldId id="295" r:id="rId34"/>
    <p:sldId id="296" r:id="rId35"/>
    <p:sldId id="279" r:id="rId36"/>
    <p:sldId id="285" r:id="rId37"/>
    <p:sldId id="286" r:id="rId38"/>
    <p:sldId id="297" r:id="rId39"/>
    <p:sldId id="299" r:id="rId40"/>
    <p:sldId id="298" r:id="rId41"/>
    <p:sldId id="293" r:id="rId42"/>
    <p:sldId id="291" r:id="rId43"/>
    <p:sldId id="282" r:id="rId44"/>
    <p:sldId id="292" r:id="rId45"/>
    <p:sldId id="2134958657" r:id="rId46"/>
    <p:sldId id="2134958658" r:id="rId47"/>
    <p:sldId id="2134958659" r:id="rId48"/>
    <p:sldId id="2134958660" r:id="rId49"/>
    <p:sldId id="2134958661" r:id="rId50"/>
    <p:sldId id="273" r:id="rId51"/>
    <p:sldId id="2134958662" r:id="rId52"/>
    <p:sldId id="2134958663" r:id="rId53"/>
    <p:sldId id="2134958664" r:id="rId54"/>
    <p:sldId id="2134958665" r:id="rId55"/>
    <p:sldId id="2134958666" r:id="rId56"/>
    <p:sldId id="259" r:id="rId57"/>
    <p:sldId id="257" r:id="rId58"/>
    <p:sldId id="260" r:id="rId59"/>
    <p:sldId id="262" r:id="rId60"/>
    <p:sldId id="261" r:id="rId61"/>
    <p:sldId id="263" r:id="rId62"/>
    <p:sldId id="2134958667" r:id="rId63"/>
    <p:sldId id="2134958668" r:id="rId64"/>
    <p:sldId id="268" r:id="rId65"/>
    <p:sldId id="267" r:id="rId66"/>
    <p:sldId id="270" r:id="rId67"/>
    <p:sldId id="2134958669" r:id="rId68"/>
    <p:sldId id="2134958670" r:id="rId69"/>
    <p:sldId id="2134958671" r:id="rId70"/>
    <p:sldId id="2134958672" r:id="rId71"/>
    <p:sldId id="2134958673" r:id="rId72"/>
    <p:sldId id="2134958674" r:id="rId73"/>
    <p:sldId id="2134958675" r:id="rId74"/>
    <p:sldId id="2134958676" r:id="rId75"/>
    <p:sldId id="2134958677" r:id="rId76"/>
    <p:sldId id="2134958678" r:id="rId77"/>
    <p:sldId id="280" r:id="rId78"/>
    <p:sldId id="2134958679" r:id="rId79"/>
    <p:sldId id="281" r:id="rId80"/>
    <p:sldId id="2134958680" r:id="rId81"/>
    <p:sldId id="2134958681" r:id="rId82"/>
    <p:sldId id="2134958682" r:id="rId83"/>
    <p:sldId id="287" r:id="rId84"/>
    <p:sldId id="2134958683" r:id="rId85"/>
    <p:sldId id="2134958684" r:id="rId86"/>
    <p:sldId id="2134958685" r:id="rId87"/>
    <p:sldId id="2134958686" r:id="rId88"/>
    <p:sldId id="2134958687" r:id="rId89"/>
    <p:sldId id="2134958688" r:id="rId90"/>
    <p:sldId id="2134958689" r:id="rId91"/>
    <p:sldId id="2134958690" r:id="rId92"/>
    <p:sldId id="2134958691" r:id="rId93"/>
    <p:sldId id="2134958692" r:id="rId94"/>
    <p:sldId id="2134958693" r:id="rId95"/>
    <p:sldId id="2134958694" r:id="rId96"/>
    <p:sldId id="288" r:id="rId97"/>
    <p:sldId id="2134958695" r:id="rId98"/>
    <p:sldId id="2134958696" r:id="rId99"/>
    <p:sldId id="2134958697" r:id="rId100"/>
    <p:sldId id="2134958698" r:id="rId101"/>
    <p:sldId id="2134958699" r:id="rId102"/>
    <p:sldId id="2134958700" r:id="rId103"/>
    <p:sldId id="2134958701" r:id="rId104"/>
    <p:sldId id="2134958702" r:id="rId105"/>
    <p:sldId id="2134958703" r:id="rId106"/>
    <p:sldId id="256" r:id="rId107"/>
    <p:sldId id="2134958704" r:id="rId108"/>
    <p:sldId id="258" r:id="rId109"/>
    <p:sldId id="2134958705" r:id="rId110"/>
    <p:sldId id="2134958706" r:id="rId111"/>
    <p:sldId id="2134958707" r:id="rId112"/>
    <p:sldId id="2134958708" r:id="rId113"/>
    <p:sldId id="2134958709" r:id="rId114"/>
    <p:sldId id="264" r:id="rId115"/>
    <p:sldId id="2134958710" r:id="rId116"/>
    <p:sldId id="2134958711" r:id="rId117"/>
    <p:sldId id="2134958712" r:id="rId118"/>
    <p:sldId id="2134958713" r:id="rId119"/>
    <p:sldId id="2134958714" r:id="rId120"/>
    <p:sldId id="2134958715" r:id="rId121"/>
    <p:sldId id="2134958716" r:id="rId122"/>
    <p:sldId id="2134958717" r:id="rId123"/>
    <p:sldId id="2134958718" r:id="rId124"/>
    <p:sldId id="2134958719" r:id="rId125"/>
    <p:sldId id="2134958720" r:id="rId126"/>
    <p:sldId id="2134958721" r:id="rId127"/>
    <p:sldId id="2134958722" r:id="rId128"/>
    <p:sldId id="2134958723" r:id="rId129"/>
    <p:sldId id="2134958724" r:id="rId130"/>
    <p:sldId id="2134958725" r:id="rId131"/>
    <p:sldId id="2134958726" r:id="rId132"/>
    <p:sldId id="2134958727" r:id="rId133"/>
    <p:sldId id="2134958728" r:id="rId134"/>
    <p:sldId id="2134958729" r:id="rId135"/>
    <p:sldId id="2134958648" r:id="rId136"/>
    <p:sldId id="2134958647" r:id="rId137"/>
    <p:sldId id="2134958730" r:id="rId138"/>
  </p:sldIdLst>
  <p:sldSz cx="9144000" cy="514826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2">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82C"/>
    <a:srgbClr val="FFC92A"/>
    <a:srgbClr val="002E51"/>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FC709E-2B4A-AABE-E522-A022BBBC2BCF}" v="9" dt="2023-02-15T21:49:14.612"/>
    <p1510:client id="{E6A0B22B-0D92-9258-792D-49A5A70FEF30}" v="27" dt="2023-09-21T15:22:27.740"/>
    <p1510:client id="{E905AAEB-7AAB-E7AE-B8AE-4DF656BAA413}" v="48" dt="2023-09-21T15:25:15.3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36" autoAdjust="0"/>
    <p:restoredTop sz="94694"/>
  </p:normalViewPr>
  <p:slideViewPr>
    <p:cSldViewPr snapToGrid="0" snapToObjects="1">
      <p:cViewPr varScale="1">
        <p:scale>
          <a:sx n="78" d="100"/>
          <a:sy n="78" d="100"/>
        </p:scale>
        <p:origin x="792" y="36"/>
      </p:cViewPr>
      <p:guideLst>
        <p:guide orient="horz" pos="1622"/>
        <p:guide pos="2880"/>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134" Type="http://schemas.openxmlformats.org/officeDocument/2006/relationships/slide" Target="slides/slide125.xml"/><Relationship Id="rId139" Type="http://schemas.openxmlformats.org/officeDocument/2006/relationships/notesMaster" Target="notesMasters/notesMaster1.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slide" Target="slides/slide115.xml"/><Relationship Id="rId129" Type="http://schemas.openxmlformats.org/officeDocument/2006/relationships/slide" Target="slides/slide120.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40" Type="http://schemas.openxmlformats.org/officeDocument/2006/relationships/handoutMaster" Target="handoutMasters/handoutMaster1.xml"/><Relationship Id="rId14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slide" Target="slides/slide12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6" Type="http://schemas.openxmlformats.org/officeDocument/2006/relationships/slide" Target="slides/slide7.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261D6C-14C5-3A44-8E3A-4D465321ED47}" type="datetimeFigureOut">
              <a:rPr lang="en-US" smtClean="0"/>
              <a:t>9/25/2023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34FCD-2836-494B-A704-E09BD8379176}" type="slidenum">
              <a:rPr lang="en-US" smtClean="0"/>
              <a:t>‹#›</a:t>
            </a:fld>
            <a:endParaRPr lang="en-US" dirty="0"/>
          </a:p>
        </p:txBody>
      </p:sp>
    </p:spTree>
    <p:extLst>
      <p:ext uri="{BB962C8B-B14F-4D97-AF65-F5344CB8AC3E}">
        <p14:creationId xmlns:p14="http://schemas.microsoft.com/office/powerpoint/2010/main" val="16288014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E80E03-59A3-E642-9C0D-E919381BCDC5}" type="datetimeFigureOut">
              <a:rPr lang="en-US" smtClean="0"/>
              <a:t>9/25/2023</a:t>
            </a:fld>
            <a:endParaRPr lang="en-US" dirty="0"/>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A96171-A15F-AF4E-B7C5-E1453CAAF64D}"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Dr. Narayan and to the organizing committee . This is such an exciting time to be a bladder cancer oncologist.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651490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next 20 minutes, we’ll discuss current therapeutic , the sequence in which they should be given based on pivotal clinical trials, how they are being in the real world, and finally, a new first-line treatment approach. </a:t>
            </a:r>
          </a:p>
        </p:txBody>
      </p:sp>
      <p:sp>
        <p:nvSpPr>
          <p:cNvPr id="4" name="Slide Number Placeholder 3"/>
          <p:cNvSpPr>
            <a:spLocks noGrp="1"/>
          </p:cNvSpPr>
          <p:nvPr>
            <p:ph type="sldNum" sz="quarter" idx="5"/>
          </p:nvPr>
        </p:nvSpPr>
        <p:spPr/>
        <p:txBody>
          <a:bodyPr/>
          <a:lstStyle/>
          <a:p>
            <a:fld id="{DBF82AB7-5156-8941-AA9E-AEC0DC3DBDED}" type="slidenum">
              <a:rPr lang="en-US" smtClean="0"/>
              <a:t>47</a:t>
            </a:fld>
            <a:endParaRPr lang="en-US"/>
          </a:p>
        </p:txBody>
      </p:sp>
    </p:spTree>
    <p:extLst>
      <p:ext uri="{BB962C8B-B14F-4D97-AF65-F5344CB8AC3E}">
        <p14:creationId xmlns:p14="http://schemas.microsoft.com/office/powerpoint/2010/main" val="237065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 to 2016, platinum-based chemo, particularly, cisplatin-based chemo, was the only treatment to demonstrate a meaningful OS benefit. Following platinum chemotherapy, treatment options were limited to single agent chemotherapy with very limited benefit.</a:t>
            </a:r>
          </a:p>
          <a:p>
            <a:endParaRPr lang="en-US" dirty="0"/>
          </a:p>
          <a:p>
            <a:endParaRPr lang="en-US" dirty="0"/>
          </a:p>
        </p:txBody>
      </p:sp>
      <p:sp>
        <p:nvSpPr>
          <p:cNvPr id="4" name="Slide Number Placeholder 3"/>
          <p:cNvSpPr>
            <a:spLocks noGrp="1"/>
          </p:cNvSpPr>
          <p:nvPr>
            <p:ph type="sldNum" sz="quarter" idx="5"/>
          </p:nvPr>
        </p:nvSpPr>
        <p:spPr/>
        <p:txBody>
          <a:bodyPr/>
          <a:lstStyle/>
          <a:p>
            <a:fld id="{DBF82AB7-5156-8941-AA9E-AEC0DC3DBDED}" type="slidenum">
              <a:rPr lang="en-US" smtClean="0"/>
              <a:t>48</a:t>
            </a:fld>
            <a:endParaRPr lang="en-US"/>
          </a:p>
        </p:txBody>
      </p:sp>
    </p:spTree>
    <p:extLst>
      <p:ext uri="{BB962C8B-B14F-4D97-AF65-F5344CB8AC3E}">
        <p14:creationId xmlns:p14="http://schemas.microsoft.com/office/powerpoint/2010/main" val="1208489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the treatment landscape has expanded substantially beyond chemotherapy, with three additional therapeutic classes including immunotherapy, antibody drug conjugate therapy, and gene targeted therapy. Within each class, I’ve listed specific therapies with proven overall survival benefits marked by an asterisk:  the immune checkpoint inhibitors (avelumab* as maintenance therapy for those without disease progression after platinum;  pembrolizumab as 2L therapy for those with disease progression after platinum), the antibody drug conjugates (EV for those who have previously received platinum-chemo and checkpoint blockade) and gene targeted therapy (erdafitinib in those who have received an immune checkpoint inhibitor). </a:t>
            </a:r>
          </a:p>
        </p:txBody>
      </p:sp>
      <p:sp>
        <p:nvSpPr>
          <p:cNvPr id="4" name="Slide Number Placeholder 3"/>
          <p:cNvSpPr>
            <a:spLocks noGrp="1"/>
          </p:cNvSpPr>
          <p:nvPr>
            <p:ph type="sldNum" sz="quarter" idx="5"/>
          </p:nvPr>
        </p:nvSpPr>
        <p:spPr/>
        <p:txBody>
          <a:bodyPr/>
          <a:lstStyle/>
          <a:p>
            <a:fld id="{DBF82AB7-5156-8941-AA9E-AEC0DC3DBDED}" type="slidenum">
              <a:rPr lang="en-US" smtClean="0"/>
              <a:t>49</a:t>
            </a:fld>
            <a:endParaRPr lang="en-US"/>
          </a:p>
        </p:txBody>
      </p:sp>
    </p:spTree>
    <p:extLst>
      <p:ext uri="{BB962C8B-B14F-4D97-AF65-F5344CB8AC3E}">
        <p14:creationId xmlns:p14="http://schemas.microsoft.com/office/powerpoint/2010/main" val="2653701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treatment options raise the question of optimal treatment selection– how do we maximize benefit while minimizing harm. </a:t>
            </a:r>
          </a:p>
          <a:p>
            <a:endParaRPr lang="en-US" dirty="0"/>
          </a:p>
          <a:p>
            <a:r>
              <a:rPr lang="en-US" dirty="0"/>
              <a:t>This figure, modified from Matt </a:t>
            </a:r>
            <a:r>
              <a:rPr lang="en-US" dirty="0" err="1"/>
              <a:t>Galsky’s</a:t>
            </a:r>
            <a:r>
              <a:rPr lang="en-US" dirty="0"/>
              <a:t> work, illustrates the optimal treatment sequence based on level 1 evidence from pivotal phase 3 clinical trials.</a:t>
            </a:r>
          </a:p>
          <a:p>
            <a:endParaRPr lang="en-US" dirty="0"/>
          </a:p>
          <a:p>
            <a:r>
              <a:rPr lang="en-US" dirty="0"/>
              <a:t>Green boxes indicate treatment decisions based on clinical factors such as platinum eligibility, presence or absence of disease progression, and presence or absence of biomarkers</a:t>
            </a:r>
          </a:p>
          <a:p>
            <a:endParaRPr lang="en-US" dirty="0"/>
          </a:p>
          <a:p>
            <a:r>
              <a:rPr lang="en-US" dirty="0"/>
              <a:t>Yellow boxes indicate FDA approved treatments, solid lines around the yellow boxes supported by level 1 evidence. </a:t>
            </a:r>
          </a:p>
        </p:txBody>
      </p:sp>
      <p:sp>
        <p:nvSpPr>
          <p:cNvPr id="4" name="Slide Number Placeholder 3"/>
          <p:cNvSpPr>
            <a:spLocks noGrp="1"/>
          </p:cNvSpPr>
          <p:nvPr>
            <p:ph type="sldNum" sz="quarter" idx="5"/>
          </p:nvPr>
        </p:nvSpPr>
        <p:spPr/>
        <p:txBody>
          <a:bodyPr/>
          <a:lstStyle/>
          <a:p>
            <a:fld id="{DBF82AB7-5156-8941-AA9E-AEC0DC3DBDED}" type="slidenum">
              <a:rPr lang="en-US" smtClean="0"/>
              <a:t>50</a:t>
            </a:fld>
            <a:endParaRPr lang="en-US"/>
          </a:p>
        </p:txBody>
      </p:sp>
    </p:spTree>
    <p:extLst>
      <p:ext uri="{BB962C8B-B14F-4D97-AF65-F5344CB8AC3E}">
        <p14:creationId xmlns:p14="http://schemas.microsoft.com/office/powerpoint/2010/main" val="3914569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start immune checkpoint blockade - the strongest evidence for immunotherapy benefit is in the post-platinum chemotherapy setting. </a:t>
            </a:r>
          </a:p>
        </p:txBody>
      </p:sp>
      <p:sp>
        <p:nvSpPr>
          <p:cNvPr id="4" name="Slide Number Placeholder 3"/>
          <p:cNvSpPr>
            <a:spLocks noGrp="1"/>
          </p:cNvSpPr>
          <p:nvPr>
            <p:ph type="sldNum" sz="quarter" idx="5"/>
          </p:nvPr>
        </p:nvSpPr>
        <p:spPr/>
        <p:txBody>
          <a:bodyPr/>
          <a:lstStyle/>
          <a:p>
            <a:fld id="{DBF82AB7-5156-8941-AA9E-AEC0DC3DBDED}" type="slidenum">
              <a:rPr lang="en-US" smtClean="0"/>
              <a:t>51</a:t>
            </a:fld>
            <a:endParaRPr lang="en-US"/>
          </a:p>
        </p:txBody>
      </p:sp>
    </p:spTree>
    <p:extLst>
      <p:ext uri="{BB962C8B-B14F-4D97-AF65-F5344CB8AC3E}">
        <p14:creationId xmlns:p14="http://schemas.microsoft.com/office/powerpoint/2010/main" val="3684621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randomized clinical trials, keynote 45 on the left and javelin 100 on the right, have demonstrated </a:t>
            </a:r>
            <a:r>
              <a:rPr lang="en-US" dirty="0" err="1"/>
              <a:t>meaninigful</a:t>
            </a:r>
            <a:r>
              <a:rPr lang="en-US" dirty="0"/>
              <a:t> OS benefits for single agent immune checkpoint inhibitors in the post-platinum setting,  regardless of PDL1 status. Pembrolizumab has demonstrated an OS benefit over single agent chemo in 2</a:t>
            </a:r>
            <a:r>
              <a:rPr lang="en-US" baseline="30000" dirty="0"/>
              <a:t>nd</a:t>
            </a:r>
            <a:r>
              <a:rPr lang="en-US" dirty="0"/>
              <a:t> line if there is progression on platinum, as shown in the KM on the left, derived from 5-year update of KN45. And on the right, based on longer term update from Javelin, avelumab demonstrated OS benefit over BSC alone in the maintenance setting if no progression after platinum chemo. The magnitude of benefit was seen whether patients received carbo or cis as first line treatment. </a:t>
            </a:r>
            <a:r>
              <a:rPr lang="en-US" b="0" i="0" dirty="0">
                <a:solidFill>
                  <a:srgbClr val="333333"/>
                </a:solidFill>
                <a:effectLst/>
                <a:latin typeface="SerifRegular"/>
              </a:rPr>
              <a:t>Maintenance ICI rather than ICI at progression is considered the preferred approach in NCCN.</a:t>
            </a:r>
            <a:endParaRPr lang="en-US" dirty="0"/>
          </a:p>
        </p:txBody>
      </p:sp>
      <p:sp>
        <p:nvSpPr>
          <p:cNvPr id="4" name="Slide Number Placeholder 3"/>
          <p:cNvSpPr>
            <a:spLocks noGrp="1"/>
          </p:cNvSpPr>
          <p:nvPr>
            <p:ph type="sldNum" sz="quarter" idx="5"/>
          </p:nvPr>
        </p:nvSpPr>
        <p:spPr/>
        <p:txBody>
          <a:bodyPr/>
          <a:lstStyle/>
          <a:p>
            <a:fld id="{DBF82AB7-5156-8941-AA9E-AEC0DC3DBDED}" type="slidenum">
              <a:rPr lang="en-US" smtClean="0"/>
              <a:t>52</a:t>
            </a:fld>
            <a:endParaRPr lang="en-US"/>
          </a:p>
        </p:txBody>
      </p:sp>
    </p:spTree>
    <p:extLst>
      <p:ext uri="{BB962C8B-B14F-4D97-AF65-F5344CB8AC3E}">
        <p14:creationId xmlns:p14="http://schemas.microsoft.com/office/powerpoint/2010/main" val="35480436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focuses of our research program at Penn is to understand real-world utilization of new treatment indications. Here, using a nationwide oncology dataset, we examined the uptake of maintenance avelumab in routine care and found that in the 22 months after its approval, only 25% of patients eligible for maintenance avelumab it. </a:t>
            </a:r>
            <a:r>
              <a:rPr lang="en-US" b="0" i="0" dirty="0">
                <a:solidFill>
                  <a:srgbClr val="333333"/>
                </a:solidFill>
                <a:effectLst/>
                <a:latin typeface="Guardian TextSans Web"/>
              </a:rPr>
              <a:t>Potential </a:t>
            </a:r>
            <a:r>
              <a:rPr lang="en-US" b="0" i="0" dirty="0" err="1">
                <a:solidFill>
                  <a:srgbClr val="333333"/>
                </a:solidFill>
                <a:effectLst/>
                <a:latin typeface="Guardian TextSans Web"/>
              </a:rPr>
              <a:t>explainations</a:t>
            </a:r>
            <a:r>
              <a:rPr lang="en-US" b="0" i="0" dirty="0">
                <a:solidFill>
                  <a:srgbClr val="333333"/>
                </a:solidFill>
                <a:effectLst/>
                <a:latin typeface="Guardian TextSans Web"/>
              </a:rPr>
              <a:t> may be limited clinician awareness of maintenance immunotherapy and/or patient preferences against long-term treatment after response to initial chemotherapy.</a:t>
            </a:r>
            <a:r>
              <a:rPr lang="en-US" dirty="0"/>
              <a:t>  </a:t>
            </a:r>
          </a:p>
        </p:txBody>
      </p:sp>
      <p:sp>
        <p:nvSpPr>
          <p:cNvPr id="4" name="Slide Number Placeholder 3"/>
          <p:cNvSpPr>
            <a:spLocks noGrp="1"/>
          </p:cNvSpPr>
          <p:nvPr>
            <p:ph type="sldNum" sz="quarter" idx="5"/>
          </p:nvPr>
        </p:nvSpPr>
        <p:spPr/>
        <p:txBody>
          <a:bodyPr/>
          <a:lstStyle/>
          <a:p>
            <a:fld id="{DBF82AB7-5156-8941-AA9E-AEC0DC3DBDED}" type="slidenum">
              <a:rPr lang="en-US" smtClean="0"/>
              <a:t>53</a:t>
            </a:fld>
            <a:endParaRPr lang="en-US"/>
          </a:p>
        </p:txBody>
      </p:sp>
    </p:spTree>
    <p:extLst>
      <p:ext uri="{BB962C8B-B14F-4D97-AF65-F5344CB8AC3E}">
        <p14:creationId xmlns:p14="http://schemas.microsoft.com/office/powerpoint/2010/main" val="2595155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the introduction of many novel agents, what has not changed is that 4-6 cycles of platinum-based chemotherapy remains the first-line standard approach for patients with metastatic urothelial cancer. </a:t>
            </a:r>
          </a:p>
        </p:txBody>
      </p:sp>
      <p:sp>
        <p:nvSpPr>
          <p:cNvPr id="4" name="Slide Number Placeholder 3"/>
          <p:cNvSpPr>
            <a:spLocks noGrp="1"/>
          </p:cNvSpPr>
          <p:nvPr>
            <p:ph type="sldNum" sz="quarter" idx="5"/>
          </p:nvPr>
        </p:nvSpPr>
        <p:spPr/>
        <p:txBody>
          <a:bodyPr/>
          <a:lstStyle/>
          <a:p>
            <a:fld id="{DBF82AB7-5156-8941-AA9E-AEC0DC3DBDED}" type="slidenum">
              <a:rPr lang="en-US" smtClean="0"/>
              <a:t>54</a:t>
            </a:fld>
            <a:endParaRPr lang="en-US"/>
          </a:p>
        </p:txBody>
      </p:sp>
    </p:spTree>
    <p:extLst>
      <p:ext uri="{BB962C8B-B14F-4D97-AF65-F5344CB8AC3E}">
        <p14:creationId xmlns:p14="http://schemas.microsoft.com/office/powerpoint/2010/main" val="3581164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Cisplatin-based chemotherapy was established in RCTs in the 1990s with MVAC, and subsequently the combination of gem cis was found to have similar outcomes as MVAC, shown here. Survival outcomes with carboplatin-chemo are inferior, shown in the KM on the right. </a:t>
            </a:r>
          </a:p>
        </p:txBody>
      </p:sp>
      <p:sp>
        <p:nvSpPr>
          <p:cNvPr id="4" name="Slide Number Placeholder 3"/>
          <p:cNvSpPr>
            <a:spLocks noGrp="1"/>
          </p:cNvSpPr>
          <p:nvPr>
            <p:ph type="sldNum" sz="quarter" idx="5"/>
          </p:nvPr>
        </p:nvSpPr>
        <p:spPr/>
        <p:txBody>
          <a:bodyPr/>
          <a:lstStyle/>
          <a:p>
            <a:fld id="{DBF82AB7-5156-8941-AA9E-AEC0DC3DBDED}" type="slidenum">
              <a:rPr lang="en-US" smtClean="0"/>
              <a:t>55</a:t>
            </a:fld>
            <a:endParaRPr lang="en-US"/>
          </a:p>
        </p:txBody>
      </p:sp>
    </p:spTree>
    <p:extLst>
      <p:ext uri="{BB962C8B-B14F-4D97-AF65-F5344CB8AC3E}">
        <p14:creationId xmlns:p14="http://schemas.microsoft.com/office/powerpoint/2010/main" val="751334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these studies, Platinum-based chemotherapy is endorsed as an NCCN cat 1, shown here, with one important update which we’ll discuss soon. </a:t>
            </a:r>
          </a:p>
        </p:txBody>
      </p:sp>
      <p:sp>
        <p:nvSpPr>
          <p:cNvPr id="4" name="Slide Number Placeholder 3"/>
          <p:cNvSpPr>
            <a:spLocks noGrp="1"/>
          </p:cNvSpPr>
          <p:nvPr>
            <p:ph type="sldNum" sz="quarter" idx="5"/>
          </p:nvPr>
        </p:nvSpPr>
        <p:spPr/>
        <p:txBody>
          <a:bodyPr/>
          <a:lstStyle/>
          <a:p>
            <a:fld id="{DBF82AB7-5156-8941-AA9E-AEC0DC3DBDED}" type="slidenum">
              <a:rPr lang="en-US" smtClean="0"/>
              <a:t>56</a:t>
            </a:fld>
            <a:endParaRPr lang="en-US"/>
          </a:p>
        </p:txBody>
      </p:sp>
    </p:spTree>
    <p:extLst>
      <p:ext uri="{BB962C8B-B14F-4D97-AF65-F5344CB8AC3E}">
        <p14:creationId xmlns:p14="http://schemas.microsoft.com/office/powerpoint/2010/main" val="31621460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have been several strategies tested to improve the 1L SOC, one such strategy is shown here, includes combining chemotherapy with checkpoint blockade or even single agent checkpoint blockade versus platinum chemotherapy.  Here are results from two similarly designed phase III studies testing this approach, KN 361 ad IM 130. What we have learned from these studies, in contrast to other solid tumors, is that combination chemo-immunotherapy does not significantly improve OS relative to chemotherapy alone. What about immunotherapy alone versus chemotherapy, this was not formally statistically compared, in exploratory analyses you can see that this approach has not shown to improve OS and in fact within the first year of follow up had lower survival compared to chemo therapy alone. </a:t>
            </a:r>
          </a:p>
        </p:txBody>
      </p:sp>
      <p:sp>
        <p:nvSpPr>
          <p:cNvPr id="4" name="Slide Number Placeholder 3"/>
          <p:cNvSpPr>
            <a:spLocks noGrp="1"/>
          </p:cNvSpPr>
          <p:nvPr>
            <p:ph type="sldNum" sz="quarter" idx="5"/>
          </p:nvPr>
        </p:nvSpPr>
        <p:spPr/>
        <p:txBody>
          <a:bodyPr/>
          <a:lstStyle/>
          <a:p>
            <a:fld id="{DBF82AB7-5156-8941-AA9E-AEC0DC3DBDED}" type="slidenum">
              <a:rPr lang="en-US" smtClean="0"/>
              <a:t>57</a:t>
            </a:fld>
            <a:endParaRPr lang="en-US"/>
          </a:p>
        </p:txBody>
      </p:sp>
    </p:spTree>
    <p:extLst>
      <p:ext uri="{BB962C8B-B14F-4D97-AF65-F5344CB8AC3E}">
        <p14:creationId xmlns:p14="http://schemas.microsoft.com/office/powerpoint/2010/main" val="1316567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point out that as a result of these confirmatory studies and subsequent ODAC meetings, there have been several regulatory changes to the label indication of </a:t>
            </a:r>
            <a:r>
              <a:rPr lang="en-US" dirty="0" err="1"/>
              <a:t>pembro</a:t>
            </a:r>
            <a:r>
              <a:rPr lang="en-US" dirty="0"/>
              <a:t> and </a:t>
            </a:r>
            <a:r>
              <a:rPr lang="en-US" dirty="0" err="1"/>
              <a:t>atezo</a:t>
            </a:r>
            <a:r>
              <a:rPr lang="en-US" dirty="0"/>
              <a:t>, which time does not permit me to detail, but the net result is that today,  immunotherapy monotherapy is no longer an FDA approved first line option for patients who are cisplatin ineligible and PDL1+, however pembrolizumab remains an option for those who are any platinum ineligible. This is a cat 2A NCCN recommendation. </a:t>
            </a:r>
          </a:p>
        </p:txBody>
      </p:sp>
      <p:sp>
        <p:nvSpPr>
          <p:cNvPr id="4" name="Slide Number Placeholder 3"/>
          <p:cNvSpPr>
            <a:spLocks noGrp="1"/>
          </p:cNvSpPr>
          <p:nvPr>
            <p:ph type="sldNum" sz="quarter" idx="5"/>
          </p:nvPr>
        </p:nvSpPr>
        <p:spPr/>
        <p:txBody>
          <a:bodyPr/>
          <a:lstStyle/>
          <a:p>
            <a:fld id="{DBF82AB7-5156-8941-AA9E-AEC0DC3DBDED}" type="slidenum">
              <a:rPr lang="en-US" smtClean="0"/>
              <a:t>58</a:t>
            </a:fld>
            <a:endParaRPr lang="en-US"/>
          </a:p>
        </p:txBody>
      </p:sp>
    </p:spTree>
    <p:extLst>
      <p:ext uri="{BB962C8B-B14F-4D97-AF65-F5344CB8AC3E}">
        <p14:creationId xmlns:p14="http://schemas.microsoft.com/office/powerpoint/2010/main" val="3397646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when I mentioned that combination chemo-IO was a failed strategy, it was recently announced recently that the CM 901 sub study, shown in this schematic, compared the addition of nivolumab to standard gemcitabine and cisplatin with gemcitabine and cisplatin alone, met its primary endpoints of OS and PFS. Why is this study + and KN361 and IM130 negative, maybe cisplatin combines better with checkpoint blockade. We look forward to the actual results of this study to assess the </a:t>
            </a:r>
            <a:r>
              <a:rPr lang="en-US" dirty="0" err="1"/>
              <a:t>magnitiude</a:t>
            </a:r>
            <a:r>
              <a:rPr lang="en-US" dirty="0"/>
              <a:t> of benefit and how it relates to that observed with gem cis followed by maintenance </a:t>
            </a:r>
            <a:r>
              <a:rPr lang="en-US" dirty="0" err="1"/>
              <a:t>avelumable</a:t>
            </a:r>
            <a:r>
              <a:rPr lang="en-US" dirty="0"/>
              <a:t> and EV </a:t>
            </a:r>
            <a:r>
              <a:rPr lang="en-US" dirty="0" err="1"/>
              <a:t>pembro</a:t>
            </a:r>
            <a:endParaRPr lang="en-US" dirty="0"/>
          </a:p>
        </p:txBody>
      </p:sp>
      <p:sp>
        <p:nvSpPr>
          <p:cNvPr id="4" name="Slide Number Placeholder 3"/>
          <p:cNvSpPr>
            <a:spLocks noGrp="1"/>
          </p:cNvSpPr>
          <p:nvPr>
            <p:ph type="sldNum" sz="quarter" idx="5"/>
          </p:nvPr>
        </p:nvSpPr>
        <p:spPr/>
        <p:txBody>
          <a:bodyPr/>
          <a:lstStyle/>
          <a:p>
            <a:fld id="{DBF82AB7-5156-8941-AA9E-AEC0DC3DBDED}" type="slidenum">
              <a:rPr lang="en-US" smtClean="0"/>
              <a:t>59</a:t>
            </a:fld>
            <a:endParaRPr lang="en-US"/>
          </a:p>
        </p:txBody>
      </p:sp>
    </p:spTree>
    <p:extLst>
      <p:ext uri="{BB962C8B-B14F-4D97-AF65-F5344CB8AC3E}">
        <p14:creationId xmlns:p14="http://schemas.microsoft.com/office/powerpoint/2010/main" val="2583781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now turn our attention beyond immunotherapy.</a:t>
            </a:r>
          </a:p>
        </p:txBody>
      </p:sp>
      <p:sp>
        <p:nvSpPr>
          <p:cNvPr id="4" name="Slide Number Placeholder 3"/>
          <p:cNvSpPr>
            <a:spLocks noGrp="1"/>
          </p:cNvSpPr>
          <p:nvPr>
            <p:ph type="sldNum" sz="quarter" idx="5"/>
          </p:nvPr>
        </p:nvSpPr>
        <p:spPr/>
        <p:txBody>
          <a:bodyPr/>
          <a:lstStyle/>
          <a:p>
            <a:fld id="{DBF82AB7-5156-8941-AA9E-AEC0DC3DBDED}" type="slidenum">
              <a:rPr lang="en-US" smtClean="0"/>
              <a:t>60</a:t>
            </a:fld>
            <a:endParaRPr lang="en-US"/>
          </a:p>
        </p:txBody>
      </p:sp>
    </p:spTree>
    <p:extLst>
      <p:ext uri="{BB962C8B-B14F-4D97-AF65-F5344CB8AC3E}">
        <p14:creationId xmlns:p14="http://schemas.microsoft.com/office/powerpoint/2010/main" val="11486173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treatment options supported by level 1 evidence , phase 3 data showing an overall survival benefit include </a:t>
            </a:r>
            <a:r>
              <a:rPr lang="en-US" dirty="0" err="1"/>
              <a:t>enfortuamb</a:t>
            </a:r>
            <a:r>
              <a:rPr lang="en-US" dirty="0"/>
              <a:t> , and erdafitinib</a:t>
            </a:r>
          </a:p>
        </p:txBody>
      </p:sp>
      <p:sp>
        <p:nvSpPr>
          <p:cNvPr id="4" name="Slide Number Placeholder 3"/>
          <p:cNvSpPr>
            <a:spLocks noGrp="1"/>
          </p:cNvSpPr>
          <p:nvPr>
            <p:ph type="sldNum" sz="quarter" idx="5"/>
          </p:nvPr>
        </p:nvSpPr>
        <p:spPr/>
        <p:txBody>
          <a:bodyPr/>
          <a:lstStyle/>
          <a:p>
            <a:fld id="{DBF82AB7-5156-8941-AA9E-AEC0DC3DBDED}" type="slidenum">
              <a:rPr lang="en-US" smtClean="0"/>
              <a:t>61</a:t>
            </a:fld>
            <a:endParaRPr lang="en-US"/>
          </a:p>
        </p:txBody>
      </p:sp>
    </p:spTree>
    <p:extLst>
      <p:ext uri="{BB962C8B-B14F-4D97-AF65-F5344CB8AC3E}">
        <p14:creationId xmlns:p14="http://schemas.microsoft.com/office/powerpoint/2010/main" val="29926550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Erdafitinib is the first gene targeted therapy in </a:t>
            </a:r>
            <a:r>
              <a:rPr lang="en-US" dirty="0" err="1"/>
              <a:t>mUC</a:t>
            </a:r>
            <a:r>
              <a:rPr lang="en-US" dirty="0"/>
              <a:t>, it received AA for patients with FGFR altered </a:t>
            </a:r>
            <a:r>
              <a:rPr lang="en-US" dirty="0" err="1"/>
              <a:t>mUC</a:t>
            </a:r>
            <a:r>
              <a:rPr lang="en-US" dirty="0"/>
              <a:t> previously treated with platinum chemotherapy. This was based on a single arm study showing response rates of 40% and </a:t>
            </a:r>
            <a:r>
              <a:rPr lang="en-US" dirty="0" err="1"/>
              <a:t>mOS</a:t>
            </a:r>
            <a:r>
              <a:rPr lang="en-US" dirty="0"/>
              <a:t> of 11 months. Erda has a unique side effect profile, this has to do with </a:t>
            </a:r>
            <a:r>
              <a:rPr lang="en-US" dirty="0" err="1"/>
              <a:t>inhibitiring</a:t>
            </a:r>
            <a:r>
              <a:rPr lang="en-US" dirty="0"/>
              <a:t> FGFR3, adverse events include: hyperphosphatemia, nail and skin toxicity, and ocular side effects such as central serous retinopathy . These are reversible toxicities and early recognition is important. </a:t>
            </a:r>
          </a:p>
        </p:txBody>
      </p:sp>
      <p:sp>
        <p:nvSpPr>
          <p:cNvPr id="4" name="Slide Number Placeholder 3"/>
          <p:cNvSpPr>
            <a:spLocks noGrp="1"/>
          </p:cNvSpPr>
          <p:nvPr>
            <p:ph type="sldNum" sz="quarter" idx="5"/>
          </p:nvPr>
        </p:nvSpPr>
        <p:spPr/>
        <p:txBody>
          <a:bodyPr/>
          <a:lstStyle/>
          <a:p>
            <a:fld id="{DBF82AB7-5156-8941-AA9E-AEC0DC3DBDED}" type="slidenum">
              <a:rPr lang="en-US" smtClean="0"/>
              <a:t>62</a:t>
            </a:fld>
            <a:endParaRPr lang="en-US"/>
          </a:p>
        </p:txBody>
      </p:sp>
    </p:spTree>
    <p:extLst>
      <p:ext uri="{BB962C8B-B14F-4D97-AF65-F5344CB8AC3E}">
        <p14:creationId xmlns:p14="http://schemas.microsoft.com/office/powerpoint/2010/main" val="25806911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common question in practice is where to integrate erdafitinib in patients with an FGFR2/3 alteration – prior to immunotherapy or after immunotherapy? The THOR phase 3 study will try to help us to answer this question.  Patients with prior IO are randomized to erdafitinib or single agent chemo. Patients without prior IO and patients are randomized to </a:t>
            </a:r>
            <a:r>
              <a:rPr lang="en-US" dirty="0" err="1"/>
              <a:t>erdafitnib</a:t>
            </a:r>
            <a:r>
              <a:rPr lang="en-US" dirty="0"/>
              <a:t> vs </a:t>
            </a:r>
            <a:r>
              <a:rPr lang="en-US" dirty="0" err="1"/>
              <a:t>pembro</a:t>
            </a:r>
            <a:r>
              <a:rPr lang="en-US" dirty="0"/>
              <a:t>. The results from cohort 1 were recently presented at ASCO, showing clear improvement in OS with </a:t>
            </a:r>
            <a:r>
              <a:rPr lang="en-US" dirty="0" err="1"/>
              <a:t>erda</a:t>
            </a:r>
            <a:r>
              <a:rPr lang="en-US" dirty="0"/>
              <a:t> vs chemo.</a:t>
            </a:r>
          </a:p>
        </p:txBody>
      </p:sp>
      <p:sp>
        <p:nvSpPr>
          <p:cNvPr id="4" name="Slide Number Placeholder 3"/>
          <p:cNvSpPr>
            <a:spLocks noGrp="1"/>
          </p:cNvSpPr>
          <p:nvPr>
            <p:ph type="sldNum" sz="quarter" idx="5"/>
          </p:nvPr>
        </p:nvSpPr>
        <p:spPr/>
        <p:txBody>
          <a:bodyPr/>
          <a:lstStyle/>
          <a:p>
            <a:fld id="{DBF82AB7-5156-8941-AA9E-AEC0DC3DBDED}" type="slidenum">
              <a:rPr lang="en-US" smtClean="0"/>
              <a:t>63</a:t>
            </a:fld>
            <a:endParaRPr lang="en-US"/>
          </a:p>
        </p:txBody>
      </p:sp>
    </p:spTree>
    <p:extLst>
      <p:ext uri="{BB962C8B-B14F-4D97-AF65-F5344CB8AC3E}">
        <p14:creationId xmlns:p14="http://schemas.microsoft.com/office/powerpoint/2010/main" val="1485448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Supporting the role of erdafitinib as SOC option for patients with FGFR altered </a:t>
            </a:r>
            <a:r>
              <a:rPr lang="en-US" dirty="0" err="1"/>
              <a:t>mUC</a:t>
            </a:r>
            <a:r>
              <a:rPr lang="en-US" dirty="0"/>
              <a:t> who have had prior immunotherapy,</a:t>
            </a:r>
          </a:p>
          <a:p>
            <a:endParaRPr lang="en-US" dirty="0"/>
          </a:p>
        </p:txBody>
      </p:sp>
      <p:sp>
        <p:nvSpPr>
          <p:cNvPr id="4" name="Slide Number Placeholder 3"/>
          <p:cNvSpPr>
            <a:spLocks noGrp="1"/>
          </p:cNvSpPr>
          <p:nvPr>
            <p:ph type="sldNum" sz="quarter" idx="5"/>
          </p:nvPr>
        </p:nvSpPr>
        <p:spPr/>
        <p:txBody>
          <a:bodyPr/>
          <a:lstStyle/>
          <a:p>
            <a:fld id="{DBF82AB7-5156-8941-AA9E-AEC0DC3DBDED}" type="slidenum">
              <a:rPr lang="en-US" smtClean="0"/>
              <a:t>64</a:t>
            </a:fld>
            <a:endParaRPr lang="en-US"/>
          </a:p>
        </p:txBody>
      </p:sp>
    </p:spTree>
    <p:extLst>
      <p:ext uri="{BB962C8B-B14F-4D97-AF65-F5344CB8AC3E}">
        <p14:creationId xmlns:p14="http://schemas.microsoft.com/office/powerpoint/2010/main" val="380928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be interesting to see results from cohort 2, to determine its efficacy relative to IO, which will further inform sequencing decisions.</a:t>
            </a:r>
          </a:p>
          <a:p>
            <a:endParaRPr lang="en-US" dirty="0"/>
          </a:p>
        </p:txBody>
      </p:sp>
      <p:sp>
        <p:nvSpPr>
          <p:cNvPr id="4" name="Slide Number Placeholder 3"/>
          <p:cNvSpPr>
            <a:spLocks noGrp="1"/>
          </p:cNvSpPr>
          <p:nvPr>
            <p:ph type="sldNum" sz="quarter" idx="5"/>
          </p:nvPr>
        </p:nvSpPr>
        <p:spPr/>
        <p:txBody>
          <a:bodyPr/>
          <a:lstStyle/>
          <a:p>
            <a:fld id="{DBF82AB7-5156-8941-AA9E-AEC0DC3DBDED}" type="slidenum">
              <a:rPr lang="en-US" smtClean="0"/>
              <a:t>65</a:t>
            </a:fld>
            <a:endParaRPr lang="en-US"/>
          </a:p>
        </p:txBody>
      </p:sp>
    </p:spTree>
    <p:extLst>
      <p:ext uri="{BB962C8B-B14F-4D97-AF65-F5344CB8AC3E}">
        <p14:creationId xmlns:p14="http://schemas.microsoft.com/office/powerpoint/2010/main" val="3571940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10</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more importantly, how we view sequencing of erdafitinib in relation to other available options, such as </a:t>
            </a:r>
            <a:r>
              <a:rPr lang="en-US" dirty="0" err="1"/>
              <a:t>enfortumab</a:t>
            </a:r>
            <a:r>
              <a:rPr lang="en-US" dirty="0"/>
              <a:t>, and Sacituzumab, may come down to the adverse event profiles in the absence of comparative data. </a:t>
            </a:r>
          </a:p>
          <a:p>
            <a:endParaRPr lang="en-US" dirty="0"/>
          </a:p>
        </p:txBody>
      </p:sp>
      <p:sp>
        <p:nvSpPr>
          <p:cNvPr id="4" name="Slide Number Placeholder 3"/>
          <p:cNvSpPr>
            <a:spLocks noGrp="1"/>
          </p:cNvSpPr>
          <p:nvPr>
            <p:ph type="sldNum" sz="quarter" idx="5"/>
          </p:nvPr>
        </p:nvSpPr>
        <p:spPr/>
        <p:txBody>
          <a:bodyPr/>
          <a:lstStyle/>
          <a:p>
            <a:fld id="{DBF82AB7-5156-8941-AA9E-AEC0DC3DBDED}" type="slidenum">
              <a:rPr lang="en-US" smtClean="0"/>
              <a:t>66</a:t>
            </a:fld>
            <a:endParaRPr lang="en-US"/>
          </a:p>
        </p:txBody>
      </p:sp>
    </p:spTree>
    <p:extLst>
      <p:ext uri="{BB962C8B-B14F-4D97-AF65-F5344CB8AC3E}">
        <p14:creationId xmlns:p14="http://schemas.microsoft.com/office/powerpoint/2010/main" val="17372392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insights into the real-world use of erdafitinib. We recently described the update of erdafitinib in US patients with </a:t>
            </a:r>
            <a:r>
              <a:rPr lang="en-US" dirty="0" err="1"/>
              <a:t>mUC</a:t>
            </a:r>
            <a:r>
              <a:rPr lang="en-US" dirty="0"/>
              <a:t>, and what we found was surprising. First, only 45% had FGFR testing performed, highlighting the need for molecular testing in this population. Second, of those that had an alteration, less than half received drug, possibly due to limited clinical awareness, perceptions on toxicity, or lack of confirmatory trial.</a:t>
            </a:r>
          </a:p>
        </p:txBody>
      </p:sp>
      <p:sp>
        <p:nvSpPr>
          <p:cNvPr id="4" name="Slide Number Placeholder 3"/>
          <p:cNvSpPr>
            <a:spLocks noGrp="1"/>
          </p:cNvSpPr>
          <p:nvPr>
            <p:ph type="sldNum" sz="quarter" idx="5"/>
          </p:nvPr>
        </p:nvSpPr>
        <p:spPr/>
        <p:txBody>
          <a:bodyPr/>
          <a:lstStyle/>
          <a:p>
            <a:fld id="{DBF82AB7-5156-8941-AA9E-AEC0DC3DBDED}" type="slidenum">
              <a:rPr lang="en-US" smtClean="0"/>
              <a:t>67</a:t>
            </a:fld>
            <a:endParaRPr lang="en-US"/>
          </a:p>
        </p:txBody>
      </p:sp>
    </p:spTree>
    <p:extLst>
      <p:ext uri="{BB962C8B-B14F-4D97-AF65-F5344CB8AC3E}">
        <p14:creationId xmlns:p14="http://schemas.microsoft.com/office/powerpoint/2010/main" val="22016693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end by walking you through the rapidly expanding indications of </a:t>
            </a:r>
            <a:r>
              <a:rPr lang="en-US" dirty="0" err="1"/>
              <a:t>enfortumab</a:t>
            </a:r>
            <a:r>
              <a:rPr lang="en-US" dirty="0"/>
              <a:t> </a:t>
            </a:r>
            <a:r>
              <a:rPr lang="en-US" dirty="0" err="1"/>
              <a:t>vedotin</a:t>
            </a:r>
            <a:r>
              <a:rPr lang="en-US" dirty="0"/>
              <a:t>, which is an antibody drug conjugate directed against </a:t>
            </a:r>
            <a:r>
              <a:rPr lang="en-US" dirty="0" err="1"/>
              <a:t>nectin</a:t>
            </a:r>
            <a:r>
              <a:rPr lang="en-US" dirty="0"/>
              <a:t> 4 with an MMAE chemo payload,  </a:t>
            </a:r>
          </a:p>
        </p:txBody>
      </p:sp>
      <p:sp>
        <p:nvSpPr>
          <p:cNvPr id="4" name="Slide Number Placeholder 3"/>
          <p:cNvSpPr>
            <a:spLocks noGrp="1"/>
          </p:cNvSpPr>
          <p:nvPr>
            <p:ph type="sldNum" sz="quarter" idx="5"/>
          </p:nvPr>
        </p:nvSpPr>
        <p:spPr/>
        <p:txBody>
          <a:bodyPr/>
          <a:lstStyle/>
          <a:p>
            <a:fld id="{DBF82AB7-5156-8941-AA9E-AEC0DC3DBDED}" type="slidenum">
              <a:rPr lang="en-US" smtClean="0"/>
              <a:t>68</a:t>
            </a:fld>
            <a:endParaRPr lang="en-US"/>
          </a:p>
        </p:txBody>
      </p:sp>
    </p:spTree>
    <p:extLst>
      <p:ext uri="{BB962C8B-B14F-4D97-AF65-F5344CB8AC3E}">
        <p14:creationId xmlns:p14="http://schemas.microsoft.com/office/powerpoint/2010/main" val="17235613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 received an accelerated approval in 2019 for patients previously treated with platinum and CPB based on results from the single arm EV 201 cohort 1 study. This was converted to a regular approval based on results from the confirmatory phase 3 trial, EV 301, which demonstrated an overall survival benefit with EV vs dealers choice chemotherapy, reinforcing its as a SOC in the 3L setting.</a:t>
            </a:r>
          </a:p>
          <a:p>
            <a:endParaRPr lang="en-US" dirty="0"/>
          </a:p>
          <a:p>
            <a:r>
              <a:rPr lang="en-US" dirty="0"/>
              <a:t>This indication was expanded to patients who were </a:t>
            </a:r>
            <a:r>
              <a:rPr lang="en-US" dirty="0" err="1"/>
              <a:t>cisplatlin</a:t>
            </a:r>
            <a:r>
              <a:rPr lang="en-US" dirty="0"/>
              <a:t> ineligible and who received 1 or more prior therapies, </a:t>
            </a:r>
            <a:r>
              <a:rPr lang="en-US" dirty="0" err="1"/>
              <a:t>ie</a:t>
            </a:r>
            <a:r>
              <a:rPr lang="en-US" dirty="0"/>
              <a:t>, can be used for  post-chemo or post-IO, in the 2L setting ,based on results from EV 201 cohort 2, showing response rates of approximately 50%.</a:t>
            </a:r>
          </a:p>
          <a:p>
            <a:endParaRPr lang="en-US" dirty="0"/>
          </a:p>
          <a:p>
            <a:endParaRPr lang="en-US" dirty="0"/>
          </a:p>
        </p:txBody>
      </p:sp>
      <p:sp>
        <p:nvSpPr>
          <p:cNvPr id="4" name="Slide Number Placeholder 3"/>
          <p:cNvSpPr>
            <a:spLocks noGrp="1"/>
          </p:cNvSpPr>
          <p:nvPr>
            <p:ph type="sldNum" sz="quarter" idx="5"/>
          </p:nvPr>
        </p:nvSpPr>
        <p:spPr/>
        <p:txBody>
          <a:bodyPr/>
          <a:lstStyle/>
          <a:p>
            <a:fld id="{DBF82AB7-5156-8941-AA9E-AEC0DC3DBDED}" type="slidenum">
              <a:rPr lang="en-US" smtClean="0"/>
              <a:t>69</a:t>
            </a:fld>
            <a:endParaRPr lang="en-US"/>
          </a:p>
        </p:txBody>
      </p:sp>
    </p:spTree>
    <p:extLst>
      <p:ext uri="{BB962C8B-B14F-4D97-AF65-F5344CB8AC3E}">
        <p14:creationId xmlns:p14="http://schemas.microsoft.com/office/powerpoint/2010/main" val="21356725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 has been explored even further in the 1L setting, in combination with pembrolizumab, and this has led to much enthusiasm, and yielded response rates of 68% , resulting in its third indication in cisplatin ineligible patients who are treatment naïve.</a:t>
            </a:r>
          </a:p>
        </p:txBody>
      </p:sp>
      <p:sp>
        <p:nvSpPr>
          <p:cNvPr id="4" name="Slide Number Placeholder 3"/>
          <p:cNvSpPr>
            <a:spLocks noGrp="1"/>
          </p:cNvSpPr>
          <p:nvPr>
            <p:ph type="sldNum" sz="quarter" idx="5"/>
          </p:nvPr>
        </p:nvSpPr>
        <p:spPr/>
        <p:txBody>
          <a:bodyPr/>
          <a:lstStyle/>
          <a:p>
            <a:fld id="{DBF82AB7-5156-8941-AA9E-AEC0DC3DBDED}" type="slidenum">
              <a:rPr lang="en-US" smtClean="0"/>
              <a:t>70</a:t>
            </a:fld>
            <a:endParaRPr lang="en-US"/>
          </a:p>
        </p:txBody>
      </p:sp>
    </p:spTree>
    <p:extLst>
      <p:ext uri="{BB962C8B-B14F-4D97-AF65-F5344CB8AC3E}">
        <p14:creationId xmlns:p14="http://schemas.microsoft.com/office/powerpoint/2010/main" val="9703990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approval was largely based on results from EV 103, cohort K, in which cis ineligible treatment naïve patients were randomized to EV + </a:t>
            </a:r>
            <a:r>
              <a:rPr lang="en-US" dirty="0" err="1"/>
              <a:t>Pembro</a:t>
            </a:r>
            <a:r>
              <a:rPr lang="en-US" dirty="0"/>
              <a:t> vs EV monotherapy, notably response rates for EV + P was 64% and monotherapy with EV was 45%, with a median OS for EV-P of 22 months, which is truly unprecedented in this population.</a:t>
            </a:r>
          </a:p>
        </p:txBody>
      </p:sp>
      <p:sp>
        <p:nvSpPr>
          <p:cNvPr id="4" name="Slide Number Placeholder 3"/>
          <p:cNvSpPr>
            <a:spLocks noGrp="1"/>
          </p:cNvSpPr>
          <p:nvPr>
            <p:ph type="sldNum" sz="quarter" idx="5"/>
          </p:nvPr>
        </p:nvSpPr>
        <p:spPr/>
        <p:txBody>
          <a:bodyPr/>
          <a:lstStyle/>
          <a:p>
            <a:fld id="{DBF82AB7-5156-8941-AA9E-AEC0DC3DBDED}" type="slidenum">
              <a:rPr lang="en-US" smtClean="0"/>
              <a:t>71</a:t>
            </a:fld>
            <a:endParaRPr lang="en-US"/>
          </a:p>
        </p:txBody>
      </p:sp>
    </p:spTree>
    <p:extLst>
      <p:ext uri="{BB962C8B-B14F-4D97-AF65-F5344CB8AC3E}">
        <p14:creationId xmlns:p14="http://schemas.microsoft.com/office/powerpoint/2010/main" val="10699748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 is an important consideration with this combination given the potential for overlapping toxicity,</a:t>
            </a:r>
          </a:p>
          <a:p>
            <a:r>
              <a:rPr lang="en-US" dirty="0"/>
              <a:t>Most common AEs are shown here, including . </a:t>
            </a:r>
          </a:p>
        </p:txBody>
      </p:sp>
      <p:sp>
        <p:nvSpPr>
          <p:cNvPr id="4" name="Slide Number Placeholder 3"/>
          <p:cNvSpPr>
            <a:spLocks noGrp="1"/>
          </p:cNvSpPr>
          <p:nvPr>
            <p:ph type="sldNum" sz="quarter" idx="5"/>
          </p:nvPr>
        </p:nvSpPr>
        <p:spPr/>
        <p:txBody>
          <a:bodyPr/>
          <a:lstStyle/>
          <a:p>
            <a:fld id="{DBF82AB7-5156-8941-AA9E-AEC0DC3DBDED}" type="slidenum">
              <a:rPr lang="en-US" smtClean="0"/>
              <a:t>72</a:t>
            </a:fld>
            <a:endParaRPr lang="en-US"/>
          </a:p>
        </p:txBody>
      </p:sp>
    </p:spTree>
    <p:extLst>
      <p:ext uri="{BB962C8B-B14F-4D97-AF65-F5344CB8AC3E}">
        <p14:creationId xmlns:p14="http://schemas.microsoft.com/office/powerpoint/2010/main" val="4451612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results have led to much enthusiasm for this combination in the bladder cancer community, particularly when placed in context of the current 1L SOC, gemcitabine and carboplatin, with response rates of 40%, with </a:t>
            </a:r>
            <a:r>
              <a:rPr lang="en-US" dirty="0" err="1"/>
              <a:t>mOS</a:t>
            </a:r>
            <a:r>
              <a:rPr lang="en-US" dirty="0"/>
              <a:t> of 14 months, derived from a contemporary cohort - control arm of KN 361. </a:t>
            </a:r>
          </a:p>
        </p:txBody>
      </p:sp>
      <p:sp>
        <p:nvSpPr>
          <p:cNvPr id="4" name="Slide Number Placeholder 3"/>
          <p:cNvSpPr>
            <a:spLocks noGrp="1"/>
          </p:cNvSpPr>
          <p:nvPr>
            <p:ph type="sldNum" sz="quarter" idx="5"/>
          </p:nvPr>
        </p:nvSpPr>
        <p:spPr/>
        <p:txBody>
          <a:bodyPr/>
          <a:lstStyle/>
          <a:p>
            <a:fld id="{DBF82AB7-5156-8941-AA9E-AEC0DC3DBDED}" type="slidenum">
              <a:rPr lang="en-US" smtClean="0"/>
              <a:t>73</a:t>
            </a:fld>
            <a:endParaRPr lang="en-US"/>
          </a:p>
        </p:txBody>
      </p:sp>
    </p:spTree>
    <p:extLst>
      <p:ext uri="{BB962C8B-B14F-4D97-AF65-F5344CB8AC3E}">
        <p14:creationId xmlns:p14="http://schemas.microsoft.com/office/powerpoint/2010/main" val="17163881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outcomes of patients treated with EV P are as favorable as the outcomes of the subset of gem carbo patients who receive maintenance avelumab. </a:t>
            </a:r>
          </a:p>
        </p:txBody>
      </p:sp>
      <p:sp>
        <p:nvSpPr>
          <p:cNvPr id="4" name="Slide Number Placeholder 3"/>
          <p:cNvSpPr>
            <a:spLocks noGrp="1"/>
          </p:cNvSpPr>
          <p:nvPr>
            <p:ph type="sldNum" sz="quarter" idx="5"/>
          </p:nvPr>
        </p:nvSpPr>
        <p:spPr/>
        <p:txBody>
          <a:bodyPr/>
          <a:lstStyle/>
          <a:p>
            <a:fld id="{DBF82AB7-5156-8941-AA9E-AEC0DC3DBDED}" type="slidenum">
              <a:rPr lang="en-US" smtClean="0"/>
              <a:t>74</a:t>
            </a:fld>
            <a:endParaRPr lang="en-US"/>
          </a:p>
        </p:txBody>
      </p:sp>
    </p:spTree>
    <p:extLst>
      <p:ext uri="{BB962C8B-B14F-4D97-AF65-F5344CB8AC3E}">
        <p14:creationId xmlns:p14="http://schemas.microsoft.com/office/powerpoint/2010/main" val="8458227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 + P is an exciting new treatment option for cis ineligible </a:t>
            </a:r>
            <a:r>
              <a:rPr lang="en-US" dirty="0" err="1"/>
              <a:t>mUC</a:t>
            </a:r>
            <a:endParaRPr lang="en-US" dirty="0"/>
          </a:p>
        </p:txBody>
      </p:sp>
      <p:sp>
        <p:nvSpPr>
          <p:cNvPr id="4" name="Slide Number Placeholder 3"/>
          <p:cNvSpPr>
            <a:spLocks noGrp="1"/>
          </p:cNvSpPr>
          <p:nvPr>
            <p:ph type="sldNum" sz="quarter" idx="5"/>
          </p:nvPr>
        </p:nvSpPr>
        <p:spPr/>
        <p:txBody>
          <a:bodyPr/>
          <a:lstStyle/>
          <a:p>
            <a:fld id="{DBF82AB7-5156-8941-AA9E-AEC0DC3DBDED}" type="slidenum">
              <a:rPr lang="en-US" smtClean="0"/>
              <a:t>75</a:t>
            </a:fld>
            <a:endParaRPr lang="en-US"/>
          </a:p>
        </p:txBody>
      </p:sp>
    </p:spTree>
    <p:extLst>
      <p:ext uri="{BB962C8B-B14F-4D97-AF65-F5344CB8AC3E}">
        <p14:creationId xmlns:p14="http://schemas.microsoft.com/office/powerpoint/2010/main" val="2818362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11</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has the potential to become the new 1 L SOC </a:t>
            </a:r>
          </a:p>
        </p:txBody>
      </p:sp>
      <p:sp>
        <p:nvSpPr>
          <p:cNvPr id="4" name="Slide Number Placeholder 3"/>
          <p:cNvSpPr>
            <a:spLocks noGrp="1"/>
          </p:cNvSpPr>
          <p:nvPr>
            <p:ph type="sldNum" sz="quarter" idx="5"/>
          </p:nvPr>
        </p:nvSpPr>
        <p:spPr/>
        <p:txBody>
          <a:bodyPr/>
          <a:lstStyle/>
          <a:p>
            <a:fld id="{DBF82AB7-5156-8941-AA9E-AEC0DC3DBDED}" type="slidenum">
              <a:rPr lang="en-US" smtClean="0"/>
              <a:t>76</a:t>
            </a:fld>
            <a:endParaRPr lang="en-US"/>
          </a:p>
        </p:txBody>
      </p:sp>
    </p:spTree>
    <p:extLst>
      <p:ext uri="{BB962C8B-B14F-4D97-AF65-F5344CB8AC3E}">
        <p14:creationId xmlns:p14="http://schemas.microsoft.com/office/powerpoint/2010/main" val="19454312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randomizes patients to EV + P versus gem platinum is positive. </a:t>
            </a:r>
          </a:p>
          <a:p>
            <a:r>
              <a:rPr lang="en-US" dirty="0"/>
              <a:t>This combination presents several opportunities - </a:t>
            </a:r>
          </a:p>
          <a:p>
            <a:endParaRPr lang="en-US" dirty="0"/>
          </a:p>
        </p:txBody>
      </p:sp>
      <p:sp>
        <p:nvSpPr>
          <p:cNvPr id="4" name="Slide Number Placeholder 3"/>
          <p:cNvSpPr>
            <a:spLocks noGrp="1"/>
          </p:cNvSpPr>
          <p:nvPr>
            <p:ph type="sldNum" sz="quarter" idx="5"/>
          </p:nvPr>
        </p:nvSpPr>
        <p:spPr/>
        <p:txBody>
          <a:bodyPr/>
          <a:lstStyle/>
          <a:p>
            <a:fld id="{DBF82AB7-5156-8941-AA9E-AEC0DC3DBDED}" type="slidenum">
              <a:rPr lang="en-US" smtClean="0"/>
              <a:t>77</a:t>
            </a:fld>
            <a:endParaRPr lang="en-US"/>
          </a:p>
        </p:txBody>
      </p:sp>
    </p:spTree>
    <p:extLst>
      <p:ext uri="{BB962C8B-B14F-4D97-AF65-F5344CB8AC3E}">
        <p14:creationId xmlns:p14="http://schemas.microsoft.com/office/powerpoint/2010/main" val="10655022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82AB7-5156-8941-AA9E-AEC0DC3DBDED}" type="slidenum">
              <a:rPr lang="en-US" smtClean="0"/>
              <a:t>78</a:t>
            </a:fld>
            <a:endParaRPr lang="en-US"/>
          </a:p>
        </p:txBody>
      </p:sp>
    </p:spTree>
    <p:extLst>
      <p:ext uri="{BB962C8B-B14F-4D97-AF65-F5344CB8AC3E}">
        <p14:creationId xmlns:p14="http://schemas.microsoft.com/office/powerpoint/2010/main" val="13579932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79</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80</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125</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651490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27</a:t>
            </a:fld>
            <a:endParaRPr lang="en-US" dirty="0"/>
          </a:p>
        </p:txBody>
      </p:sp>
    </p:spTree>
    <p:extLst>
      <p:ext uri="{BB962C8B-B14F-4D97-AF65-F5344CB8AC3E}">
        <p14:creationId xmlns:p14="http://schemas.microsoft.com/office/powerpoint/2010/main" val="1821810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*49.0%</a:t>
            </a:r>
            <a:r>
              <a:rPr lang="en-US" baseline="0" dirty="0"/>
              <a:t> had G1-2 anemia at baseline</a:t>
            </a:r>
          </a:p>
          <a:p>
            <a:r>
              <a:rPr lang="en-US" baseline="0" dirty="0"/>
              <a:t>G3-4 anemia: median time to onset 3.3mo, reported in 46.5% men, 8.3% discontinued </a:t>
            </a:r>
            <a:r>
              <a:rPr lang="en-US" baseline="0" dirty="0" err="1"/>
              <a:t>talazoparib</a:t>
            </a:r>
            <a:r>
              <a:rPr lang="en-US" baseline="0" dirty="0"/>
              <a:t> due to anemia</a:t>
            </a:r>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34</a:t>
            </a:fld>
            <a:endParaRPr lang="en-US" dirty="0"/>
          </a:p>
        </p:txBody>
      </p:sp>
    </p:spTree>
    <p:extLst>
      <p:ext uri="{BB962C8B-B14F-4D97-AF65-F5344CB8AC3E}">
        <p14:creationId xmlns:p14="http://schemas.microsoft.com/office/powerpoint/2010/main" val="1835691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37</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38</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45</a:t>
            </a:fld>
            <a:endParaRPr lang="en-US" dirty="0"/>
          </a:p>
        </p:txBody>
      </p:sp>
    </p:spTree>
    <p:extLst>
      <p:ext uri="{BB962C8B-B14F-4D97-AF65-F5344CB8AC3E}">
        <p14:creationId xmlns:p14="http://schemas.microsoft.com/office/powerpoint/2010/main" val="1682468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4.xml"/><Relationship Id="rId5" Type="http://schemas.openxmlformats.org/officeDocument/2006/relationships/image" Target="../media/image7.jp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B840F-DD3C-4025-8609-7921DD30B8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43B1B-5D1B-4585-BCA6-F5C4148917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C75597-F7DB-469A-B1CB-ABC60C4591C1}"/>
              </a:ext>
            </a:extLst>
          </p:cNvPr>
          <p:cNvSpPr>
            <a:spLocks noGrp="1"/>
          </p:cNvSpPr>
          <p:nvPr>
            <p:ph type="dt" sz="half" idx="10"/>
          </p:nvPr>
        </p:nvSpPr>
        <p:spPr/>
        <p:txBody>
          <a:bodyPr/>
          <a:lstStyle/>
          <a:p>
            <a:fld id="{AF14DFFF-BE29-4D39-830D-DDE47C3C97AE}" type="datetimeFigureOut">
              <a:rPr lang="en-US" smtClean="0"/>
              <a:t>9/25/2023</a:t>
            </a:fld>
            <a:endParaRPr lang="en-US"/>
          </a:p>
        </p:txBody>
      </p:sp>
      <p:sp>
        <p:nvSpPr>
          <p:cNvPr id="5" name="Footer Placeholder 4">
            <a:extLst>
              <a:ext uri="{FF2B5EF4-FFF2-40B4-BE49-F238E27FC236}">
                <a16:creationId xmlns:a16="http://schemas.microsoft.com/office/drawing/2014/main" id="{456C1D61-D90F-44D8-8197-4BE75896E4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653B4-2114-435A-A8E6-EB1111C19CBF}"/>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2764564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46D9A-EEED-4608-9155-05ECEADA9C0A}"/>
              </a:ext>
            </a:extLst>
          </p:cNvPr>
          <p:cNvSpPr>
            <a:spLocks noGrp="1"/>
          </p:cNvSpPr>
          <p:nvPr>
            <p:ph type="title"/>
          </p:nvPr>
        </p:nvSpPr>
        <p:spPr>
          <a:xfrm>
            <a:off x="623888" y="1282700"/>
            <a:ext cx="7886700" cy="214153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9F999B-2C83-4E36-B98C-75B5B7862835}"/>
              </a:ext>
            </a:extLst>
          </p:cNvPr>
          <p:cNvSpPr>
            <a:spLocks noGrp="1"/>
          </p:cNvSpPr>
          <p:nvPr>
            <p:ph type="body" idx="1"/>
          </p:nvPr>
        </p:nvSpPr>
        <p:spPr>
          <a:xfrm>
            <a:off x="623888" y="3444875"/>
            <a:ext cx="7886700" cy="11271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A3FCCB-D941-45B5-895F-63709397DD88}"/>
              </a:ext>
            </a:extLst>
          </p:cNvPr>
          <p:cNvSpPr>
            <a:spLocks noGrp="1"/>
          </p:cNvSpPr>
          <p:nvPr>
            <p:ph type="dt" sz="half" idx="10"/>
          </p:nvPr>
        </p:nvSpPr>
        <p:spPr/>
        <p:txBody>
          <a:bodyPr/>
          <a:lstStyle/>
          <a:p>
            <a:fld id="{AF14DFFF-BE29-4D39-830D-DDE47C3C97AE}" type="datetimeFigureOut">
              <a:rPr lang="en-US" smtClean="0"/>
              <a:t>9/25/2023</a:t>
            </a:fld>
            <a:endParaRPr lang="en-US"/>
          </a:p>
        </p:txBody>
      </p:sp>
      <p:sp>
        <p:nvSpPr>
          <p:cNvPr id="5" name="Footer Placeholder 4">
            <a:extLst>
              <a:ext uri="{FF2B5EF4-FFF2-40B4-BE49-F238E27FC236}">
                <a16:creationId xmlns:a16="http://schemas.microsoft.com/office/drawing/2014/main" id="{128FFC6C-D399-43AA-A065-486AA8AD57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641AF2-855C-4DD1-83C9-278A79439016}"/>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2796529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2AB87-0DC0-417B-8484-4A0B8DC314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473F18-898F-4CFD-98C6-DDC753244E46}"/>
              </a:ext>
            </a:extLst>
          </p:cNvPr>
          <p:cNvSpPr>
            <a:spLocks noGrp="1"/>
          </p:cNvSpPr>
          <p:nvPr>
            <p:ph sz="half" idx="1"/>
          </p:nvPr>
        </p:nvSpPr>
        <p:spPr>
          <a:xfrm>
            <a:off x="62865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1FD847-0123-49D8-86D2-022BE10C150F}"/>
              </a:ext>
            </a:extLst>
          </p:cNvPr>
          <p:cNvSpPr>
            <a:spLocks noGrp="1"/>
          </p:cNvSpPr>
          <p:nvPr>
            <p:ph sz="half" idx="2"/>
          </p:nvPr>
        </p:nvSpPr>
        <p:spPr>
          <a:xfrm>
            <a:off x="464820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B53343-64EB-4B6F-955D-38C8E7DC78A3}"/>
              </a:ext>
            </a:extLst>
          </p:cNvPr>
          <p:cNvSpPr>
            <a:spLocks noGrp="1"/>
          </p:cNvSpPr>
          <p:nvPr>
            <p:ph type="dt" sz="half" idx="10"/>
          </p:nvPr>
        </p:nvSpPr>
        <p:spPr/>
        <p:txBody>
          <a:bodyPr/>
          <a:lstStyle/>
          <a:p>
            <a:fld id="{AF14DFFF-BE29-4D39-830D-DDE47C3C97AE}" type="datetimeFigureOut">
              <a:rPr lang="en-US" smtClean="0"/>
              <a:t>9/25/2023</a:t>
            </a:fld>
            <a:endParaRPr lang="en-US"/>
          </a:p>
        </p:txBody>
      </p:sp>
      <p:sp>
        <p:nvSpPr>
          <p:cNvPr id="6" name="Footer Placeholder 5">
            <a:extLst>
              <a:ext uri="{FF2B5EF4-FFF2-40B4-BE49-F238E27FC236}">
                <a16:creationId xmlns:a16="http://schemas.microsoft.com/office/drawing/2014/main" id="{7EAD5855-98B8-41D0-8643-4454015225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837C90-7F71-4EDF-93C3-7BF72629A98C}"/>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1912256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00F37-846D-409E-B61F-0BA43EBC6713}"/>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56DE71-F999-457C-AFCF-7633ECBFD5EA}"/>
              </a:ext>
            </a:extLst>
          </p:cNvPr>
          <p:cNvSpPr>
            <a:spLocks noGrp="1"/>
          </p:cNvSpPr>
          <p:nvPr>
            <p:ph type="body" idx="1"/>
          </p:nvPr>
        </p:nvSpPr>
        <p:spPr>
          <a:xfrm>
            <a:off x="630238" y="1262063"/>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848B18-4B16-4563-85E2-9F46D60C08F0}"/>
              </a:ext>
            </a:extLst>
          </p:cNvPr>
          <p:cNvSpPr>
            <a:spLocks noGrp="1"/>
          </p:cNvSpPr>
          <p:nvPr>
            <p:ph sz="half" idx="2"/>
          </p:nvPr>
        </p:nvSpPr>
        <p:spPr>
          <a:xfrm>
            <a:off x="630238" y="1881188"/>
            <a:ext cx="3868737"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DFC2D2-5022-4218-AE1D-603E751FBF64}"/>
              </a:ext>
            </a:extLst>
          </p:cNvPr>
          <p:cNvSpPr>
            <a:spLocks noGrp="1"/>
          </p:cNvSpPr>
          <p:nvPr>
            <p:ph type="body" sz="quarter" idx="3"/>
          </p:nvPr>
        </p:nvSpPr>
        <p:spPr>
          <a:xfrm>
            <a:off x="4629150" y="1262063"/>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471805-1A87-4172-8B36-31020053A580}"/>
              </a:ext>
            </a:extLst>
          </p:cNvPr>
          <p:cNvSpPr>
            <a:spLocks noGrp="1"/>
          </p:cNvSpPr>
          <p:nvPr>
            <p:ph sz="quarter" idx="4"/>
          </p:nvPr>
        </p:nvSpPr>
        <p:spPr>
          <a:xfrm>
            <a:off x="4629150" y="1881188"/>
            <a:ext cx="3887788"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AFB294-79EC-4B17-BA19-B710F9DA9AE0}"/>
              </a:ext>
            </a:extLst>
          </p:cNvPr>
          <p:cNvSpPr>
            <a:spLocks noGrp="1"/>
          </p:cNvSpPr>
          <p:nvPr>
            <p:ph type="dt" sz="half" idx="10"/>
          </p:nvPr>
        </p:nvSpPr>
        <p:spPr/>
        <p:txBody>
          <a:bodyPr/>
          <a:lstStyle/>
          <a:p>
            <a:fld id="{AF14DFFF-BE29-4D39-830D-DDE47C3C97AE}" type="datetimeFigureOut">
              <a:rPr lang="en-US" smtClean="0"/>
              <a:t>9/25/2023</a:t>
            </a:fld>
            <a:endParaRPr lang="en-US"/>
          </a:p>
        </p:txBody>
      </p:sp>
      <p:sp>
        <p:nvSpPr>
          <p:cNvPr id="8" name="Footer Placeholder 7">
            <a:extLst>
              <a:ext uri="{FF2B5EF4-FFF2-40B4-BE49-F238E27FC236}">
                <a16:creationId xmlns:a16="http://schemas.microsoft.com/office/drawing/2014/main" id="{80D9DF68-74B6-4F37-BBD0-9EBA41F36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EB2735-345D-47BA-BF70-75C150E82153}"/>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127412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6FED-23CF-4EE4-8693-27DDB4040A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52DB67-DBF9-465E-A03D-CEFBC68668BB}"/>
              </a:ext>
            </a:extLst>
          </p:cNvPr>
          <p:cNvSpPr>
            <a:spLocks noGrp="1"/>
          </p:cNvSpPr>
          <p:nvPr>
            <p:ph type="dt" sz="half" idx="10"/>
          </p:nvPr>
        </p:nvSpPr>
        <p:spPr/>
        <p:txBody>
          <a:bodyPr/>
          <a:lstStyle/>
          <a:p>
            <a:fld id="{AF14DFFF-BE29-4D39-830D-DDE47C3C97AE}" type="datetimeFigureOut">
              <a:rPr lang="en-US" smtClean="0"/>
              <a:t>9/25/2023</a:t>
            </a:fld>
            <a:endParaRPr lang="en-US"/>
          </a:p>
        </p:txBody>
      </p:sp>
      <p:sp>
        <p:nvSpPr>
          <p:cNvPr id="4" name="Footer Placeholder 3">
            <a:extLst>
              <a:ext uri="{FF2B5EF4-FFF2-40B4-BE49-F238E27FC236}">
                <a16:creationId xmlns:a16="http://schemas.microsoft.com/office/drawing/2014/main" id="{75A44DE0-A2FC-4C62-913B-63B5080CEC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ADA929-DC14-434B-AA8B-8F9708513F61}"/>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900392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27497F-685E-4A1D-A120-A48C46BF25A7}"/>
              </a:ext>
            </a:extLst>
          </p:cNvPr>
          <p:cNvSpPr>
            <a:spLocks noGrp="1"/>
          </p:cNvSpPr>
          <p:nvPr>
            <p:ph type="dt" sz="half" idx="10"/>
          </p:nvPr>
        </p:nvSpPr>
        <p:spPr/>
        <p:txBody>
          <a:bodyPr/>
          <a:lstStyle/>
          <a:p>
            <a:fld id="{AF14DFFF-BE29-4D39-830D-DDE47C3C97AE}" type="datetimeFigureOut">
              <a:rPr lang="en-US" smtClean="0"/>
              <a:t>9/25/2023</a:t>
            </a:fld>
            <a:endParaRPr lang="en-US"/>
          </a:p>
        </p:txBody>
      </p:sp>
      <p:sp>
        <p:nvSpPr>
          <p:cNvPr id="3" name="Footer Placeholder 2">
            <a:extLst>
              <a:ext uri="{FF2B5EF4-FFF2-40B4-BE49-F238E27FC236}">
                <a16:creationId xmlns:a16="http://schemas.microsoft.com/office/drawing/2014/main" id="{D6A479B3-83C7-440E-9289-762BA9D423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7D2715-D143-4AFC-9BE9-706148B15E0D}"/>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6704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4DA1F-3B7C-4E2B-8EC9-BC80E8097B50}"/>
              </a:ext>
            </a:extLst>
          </p:cNvPr>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126217-8714-427E-B85D-633A065EA701}"/>
              </a:ext>
            </a:extLst>
          </p:cNvPr>
          <p:cNvSpPr>
            <a:spLocks noGrp="1"/>
          </p:cNvSpPr>
          <p:nvPr>
            <p:ph idx="1"/>
          </p:nvPr>
        </p:nvSpPr>
        <p:spPr>
          <a:xfrm>
            <a:off x="3887788" y="741363"/>
            <a:ext cx="4629150" cy="36591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76E9F2-8CEF-4805-8C12-C2F958B52C20}"/>
              </a:ext>
            </a:extLst>
          </p:cNvPr>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9C7B35-3278-4931-8C41-2AC868ED02A5}"/>
              </a:ext>
            </a:extLst>
          </p:cNvPr>
          <p:cNvSpPr>
            <a:spLocks noGrp="1"/>
          </p:cNvSpPr>
          <p:nvPr>
            <p:ph type="dt" sz="half" idx="10"/>
          </p:nvPr>
        </p:nvSpPr>
        <p:spPr/>
        <p:txBody>
          <a:bodyPr/>
          <a:lstStyle/>
          <a:p>
            <a:fld id="{AF14DFFF-BE29-4D39-830D-DDE47C3C97AE}" type="datetimeFigureOut">
              <a:rPr lang="en-US" smtClean="0"/>
              <a:t>9/25/2023</a:t>
            </a:fld>
            <a:endParaRPr lang="en-US"/>
          </a:p>
        </p:txBody>
      </p:sp>
      <p:sp>
        <p:nvSpPr>
          <p:cNvPr id="6" name="Footer Placeholder 5">
            <a:extLst>
              <a:ext uri="{FF2B5EF4-FFF2-40B4-BE49-F238E27FC236}">
                <a16:creationId xmlns:a16="http://schemas.microsoft.com/office/drawing/2014/main" id="{DC140D36-F7DC-4D68-8298-FEC9299C4A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F0D363-CEFD-45EC-9E7C-DD9AA06C41E4}"/>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1534714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05CB5-43C3-4F78-B7FF-4F51C046A879}"/>
              </a:ext>
            </a:extLst>
          </p:cNvPr>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734898-36EE-4716-AD5F-E4D990A936E8}"/>
              </a:ext>
            </a:extLst>
          </p:cNvPr>
          <p:cNvSpPr>
            <a:spLocks noGrp="1"/>
          </p:cNvSpPr>
          <p:nvPr>
            <p:ph type="pic" idx="1"/>
          </p:nvPr>
        </p:nvSpPr>
        <p:spPr>
          <a:xfrm>
            <a:off x="3887788" y="741363"/>
            <a:ext cx="4629150" cy="36591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65EA0E-C4E3-4CE9-AF35-C8872AB4B848}"/>
              </a:ext>
            </a:extLst>
          </p:cNvPr>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5696CB-F650-4481-8A96-BC494131A107}"/>
              </a:ext>
            </a:extLst>
          </p:cNvPr>
          <p:cNvSpPr>
            <a:spLocks noGrp="1"/>
          </p:cNvSpPr>
          <p:nvPr>
            <p:ph type="dt" sz="half" idx="10"/>
          </p:nvPr>
        </p:nvSpPr>
        <p:spPr/>
        <p:txBody>
          <a:bodyPr/>
          <a:lstStyle/>
          <a:p>
            <a:fld id="{AF14DFFF-BE29-4D39-830D-DDE47C3C97AE}" type="datetimeFigureOut">
              <a:rPr lang="en-US" smtClean="0"/>
              <a:t>9/25/2023</a:t>
            </a:fld>
            <a:endParaRPr lang="en-US"/>
          </a:p>
        </p:txBody>
      </p:sp>
      <p:sp>
        <p:nvSpPr>
          <p:cNvPr id="6" name="Footer Placeholder 5">
            <a:extLst>
              <a:ext uri="{FF2B5EF4-FFF2-40B4-BE49-F238E27FC236}">
                <a16:creationId xmlns:a16="http://schemas.microsoft.com/office/drawing/2014/main" id="{E4E9697E-4D0A-4F33-8E12-F8AF2C5F81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836044-4949-48A0-A073-2312CFA7702D}"/>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0174302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D1AEF-5C89-4778-B3E1-B531FEE3A4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F1B8C1-968F-4288-9364-27870C850C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298B2E-2C47-4A67-AB81-4073EE032A48}"/>
              </a:ext>
            </a:extLst>
          </p:cNvPr>
          <p:cNvSpPr>
            <a:spLocks noGrp="1"/>
          </p:cNvSpPr>
          <p:nvPr>
            <p:ph type="dt" sz="half" idx="10"/>
          </p:nvPr>
        </p:nvSpPr>
        <p:spPr/>
        <p:txBody>
          <a:bodyPr/>
          <a:lstStyle/>
          <a:p>
            <a:fld id="{AF14DFFF-BE29-4D39-830D-DDE47C3C97AE}" type="datetimeFigureOut">
              <a:rPr lang="en-US" smtClean="0"/>
              <a:t>9/25/2023</a:t>
            </a:fld>
            <a:endParaRPr lang="en-US"/>
          </a:p>
        </p:txBody>
      </p:sp>
      <p:sp>
        <p:nvSpPr>
          <p:cNvPr id="5" name="Footer Placeholder 4">
            <a:extLst>
              <a:ext uri="{FF2B5EF4-FFF2-40B4-BE49-F238E27FC236}">
                <a16:creationId xmlns:a16="http://schemas.microsoft.com/office/drawing/2014/main" id="{A7702791-2E52-4276-B268-DEF6B02BEF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74196C-69EE-4251-9B06-4D386812241D}"/>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625172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3DA6D4-18A2-4859-932B-ECBF3E7823B5}"/>
              </a:ext>
            </a:extLst>
          </p:cNvPr>
          <p:cNvSpPr>
            <a:spLocks noGrp="1"/>
          </p:cNvSpPr>
          <p:nvPr>
            <p:ph type="title" orient="vert"/>
          </p:nvPr>
        </p:nvSpPr>
        <p:spPr>
          <a:xfrm>
            <a:off x="6543675" y="274638"/>
            <a:ext cx="1971675" cy="43624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F10EEA-9769-40F9-B5F3-C54B95E25DA5}"/>
              </a:ext>
            </a:extLst>
          </p:cNvPr>
          <p:cNvSpPr>
            <a:spLocks noGrp="1"/>
          </p:cNvSpPr>
          <p:nvPr>
            <p:ph type="body" orient="vert" idx="1"/>
          </p:nvPr>
        </p:nvSpPr>
        <p:spPr>
          <a:xfrm>
            <a:off x="628650" y="274638"/>
            <a:ext cx="5762625" cy="4362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F62FB3-44DA-4E8A-97B9-471DE9F90BEC}"/>
              </a:ext>
            </a:extLst>
          </p:cNvPr>
          <p:cNvSpPr>
            <a:spLocks noGrp="1"/>
          </p:cNvSpPr>
          <p:nvPr>
            <p:ph type="dt" sz="half" idx="10"/>
          </p:nvPr>
        </p:nvSpPr>
        <p:spPr/>
        <p:txBody>
          <a:bodyPr/>
          <a:lstStyle/>
          <a:p>
            <a:fld id="{AF14DFFF-BE29-4D39-830D-DDE47C3C97AE}" type="datetimeFigureOut">
              <a:rPr lang="en-US" smtClean="0"/>
              <a:t>9/25/2023</a:t>
            </a:fld>
            <a:endParaRPr lang="en-US"/>
          </a:p>
        </p:txBody>
      </p:sp>
      <p:sp>
        <p:nvSpPr>
          <p:cNvPr id="5" name="Footer Placeholder 4">
            <a:extLst>
              <a:ext uri="{FF2B5EF4-FFF2-40B4-BE49-F238E27FC236}">
                <a16:creationId xmlns:a16="http://schemas.microsoft.com/office/drawing/2014/main" id="{69E51F00-540E-442C-B734-7E730E3082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2D224-20D3-4BED-9B71-FFB38EE840C9}"/>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777788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1373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963"/>
            <a:ext cx="6858000" cy="1792287"/>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3513"/>
            <a:ext cx="6858000" cy="12430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2F41C86-81D1-154C-A238-A794744A1851}" type="datetimeFigureOut">
              <a:rPr lang="en-US" smtClean="0"/>
              <a:t>9/25/2023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3798418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9/25/2023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456536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41538"/>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4875"/>
            <a:ext cx="7886700" cy="11271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F41C86-81D1-154C-A238-A794744A1851}" type="datetimeFigureOut">
              <a:rPr lang="en-US" smtClean="0"/>
              <a:t>9/25/2023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6825077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F41C86-81D1-154C-A238-A794744A1851}" type="datetimeFigureOut">
              <a:rPr lang="en-US" smtClean="0"/>
              <a:t>9/25/2023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1986413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2063"/>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81188"/>
            <a:ext cx="3868737"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2063"/>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81188"/>
            <a:ext cx="3887788"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F41C86-81D1-154C-A238-A794744A1851}" type="datetimeFigureOut">
              <a:rPr lang="en-US" smtClean="0"/>
              <a:t>9/25/2023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725077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F41C86-81D1-154C-A238-A794744A1851}" type="datetimeFigureOut">
              <a:rPr lang="en-US" smtClean="0"/>
              <a:t>9/25/2023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39146931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F41C86-81D1-154C-A238-A794744A1851}" type="datetimeFigureOut">
              <a:rPr lang="en-US" smtClean="0"/>
              <a:t>9/25/2023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318254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91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F41C86-81D1-154C-A238-A794744A1851}" type="datetimeFigureOut">
              <a:rPr lang="en-US" smtClean="0"/>
              <a:t>9/25/2023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6404970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91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F41C86-81D1-154C-A238-A794744A1851}" type="datetimeFigureOut">
              <a:rPr lang="en-US" smtClean="0"/>
              <a:t>9/25/2023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3123377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9/25/2023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241819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62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62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9/25/2023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8123207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13736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0430182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5637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434795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212365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dirty="0"/>
          </a:p>
        </p:txBody>
      </p:sp>
    </p:spTree>
    <p:extLst>
      <p:ext uri="{BB962C8B-B14F-4D97-AF65-F5344CB8AC3E}">
        <p14:creationId xmlns:p14="http://schemas.microsoft.com/office/powerpoint/2010/main" val="5398710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959882"/>
            <a:ext cx="7772400" cy="32826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b="1">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325681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0430182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88D9E-E434-D9ED-5734-4C989DA9F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E6F8B6-40B7-7E52-D760-9A44620531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A4853E-AE8F-8615-A090-6C4774065013}"/>
              </a:ext>
            </a:extLst>
          </p:cNvPr>
          <p:cNvSpPr>
            <a:spLocks noGrp="1"/>
          </p:cNvSpPr>
          <p:nvPr>
            <p:ph type="dt" sz="half" idx="10"/>
          </p:nvPr>
        </p:nvSpPr>
        <p:spPr/>
        <p:txBody>
          <a:bodyPr/>
          <a:lstStyle/>
          <a:p>
            <a:fld id="{BC78072F-E64C-D540-BBE7-ABE87EDDC7E5}" type="datetimeFigureOut">
              <a:rPr lang="en-US" smtClean="0"/>
              <a:t>9/25/2023</a:t>
            </a:fld>
            <a:endParaRPr lang="en-US"/>
          </a:p>
        </p:txBody>
      </p:sp>
      <p:sp>
        <p:nvSpPr>
          <p:cNvPr id="5" name="Footer Placeholder 4">
            <a:extLst>
              <a:ext uri="{FF2B5EF4-FFF2-40B4-BE49-F238E27FC236}">
                <a16:creationId xmlns:a16="http://schemas.microsoft.com/office/drawing/2014/main" id="{929D76EC-C290-DBA9-AB53-3F963F3A9E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0C3678-E0D0-FFDF-6891-3C314E762296}"/>
              </a:ext>
            </a:extLst>
          </p:cNvPr>
          <p:cNvSpPr>
            <a:spLocks noGrp="1"/>
          </p:cNvSpPr>
          <p:nvPr>
            <p:ph type="sldNum" sz="quarter" idx="12"/>
          </p:nvPr>
        </p:nvSpPr>
        <p:spPr/>
        <p:txBody>
          <a:bodyPr/>
          <a:lstStyle/>
          <a:p>
            <a:fld id="{1E7D7FF8-E2A8-2C4D-8947-5E4654731934}" type="slidenum">
              <a:rPr lang="en-US" smtClean="0"/>
              <a:t>‹#›</a:t>
            </a:fld>
            <a:endParaRPr lang="en-US"/>
          </a:p>
        </p:txBody>
      </p:sp>
    </p:spTree>
    <p:extLst>
      <p:ext uri="{BB962C8B-B14F-4D97-AF65-F5344CB8AC3E}">
        <p14:creationId xmlns:p14="http://schemas.microsoft.com/office/powerpoint/2010/main" val="37743258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 y="0"/>
            <a:ext cx="9143999" cy="5050417"/>
          </a:xfrm>
          <a:prstGeom prst="rect">
            <a:avLst/>
          </a:prstGeom>
        </p:spPr>
      </p:pic>
      <p:pic>
        <p:nvPicPr>
          <p:cNvPr id="17" name="bg object 17"/>
          <p:cNvPicPr/>
          <p:nvPr/>
        </p:nvPicPr>
        <p:blipFill>
          <a:blip r:embed="rId3" cstate="print"/>
          <a:stretch>
            <a:fillRect/>
          </a:stretch>
        </p:blipFill>
        <p:spPr>
          <a:xfrm>
            <a:off x="6871717" y="4518790"/>
            <a:ext cx="2005583" cy="548469"/>
          </a:xfrm>
          <a:prstGeom prst="rect">
            <a:avLst/>
          </a:prstGeom>
        </p:spPr>
      </p:pic>
      <p:pic>
        <p:nvPicPr>
          <p:cNvPr id="18" name="bg object 18"/>
          <p:cNvPicPr/>
          <p:nvPr/>
        </p:nvPicPr>
        <p:blipFill>
          <a:blip r:embed="rId4" cstate="print"/>
          <a:stretch>
            <a:fillRect/>
          </a:stretch>
        </p:blipFill>
        <p:spPr>
          <a:xfrm>
            <a:off x="1" y="0"/>
            <a:ext cx="9143999" cy="5146484"/>
          </a:xfrm>
          <a:prstGeom prst="rect">
            <a:avLst/>
          </a:prstGeom>
        </p:spPr>
      </p:pic>
      <p:pic>
        <p:nvPicPr>
          <p:cNvPr id="19" name="bg object 19"/>
          <p:cNvPicPr/>
          <p:nvPr/>
        </p:nvPicPr>
        <p:blipFill>
          <a:blip r:embed="rId5" cstate="print"/>
          <a:stretch>
            <a:fillRect/>
          </a:stretch>
        </p:blipFill>
        <p:spPr>
          <a:xfrm>
            <a:off x="7621" y="91411"/>
            <a:ext cx="9128759" cy="5055071"/>
          </a:xfrm>
          <a:prstGeom prst="rect">
            <a:avLst/>
          </a:prstGeom>
        </p:spPr>
      </p:pic>
      <p:sp>
        <p:nvSpPr>
          <p:cNvPr id="2" name="Holder 2"/>
          <p:cNvSpPr>
            <a:spLocks noGrp="1"/>
          </p:cNvSpPr>
          <p:nvPr>
            <p:ph type="ctrTitle"/>
          </p:nvPr>
        </p:nvSpPr>
        <p:spPr>
          <a:xfrm>
            <a:off x="2210562" y="2600158"/>
            <a:ext cx="4626609" cy="553870"/>
          </a:xfrm>
          <a:prstGeom prst="rect">
            <a:avLst/>
          </a:prstGeom>
        </p:spPr>
        <p:txBody>
          <a:bodyPr wrap="square" lIns="0" tIns="0" rIns="0" bIns="0">
            <a:spAutoFit/>
          </a:bodyPr>
          <a:lstStyle>
            <a:lvl1pPr>
              <a:defRPr sz="3599" b="0" i="0">
                <a:solidFill>
                  <a:srgbClr val="002350"/>
                </a:solidFill>
                <a:latin typeface="Arial"/>
                <a:cs typeface="Arial"/>
              </a:defRPr>
            </a:lvl1pPr>
          </a:lstStyle>
          <a:p>
            <a:endParaRPr/>
          </a:p>
        </p:txBody>
      </p:sp>
      <p:sp>
        <p:nvSpPr>
          <p:cNvPr id="3" name="Holder 3"/>
          <p:cNvSpPr>
            <a:spLocks noGrp="1"/>
          </p:cNvSpPr>
          <p:nvPr>
            <p:ph type="subTitle" idx="4"/>
          </p:nvPr>
        </p:nvSpPr>
        <p:spPr>
          <a:xfrm>
            <a:off x="1371600" y="2883027"/>
            <a:ext cx="6400800" cy="369204"/>
          </a:xfrm>
          <a:prstGeom prst="rect">
            <a:avLst/>
          </a:prstGeom>
        </p:spPr>
        <p:txBody>
          <a:bodyPr wrap="square" lIns="0" tIns="0" rIns="0" bIns="0">
            <a:spAutoFit/>
          </a:bodyPr>
          <a:lstStyle>
            <a:lvl1pPr>
              <a:defRPr sz="2399" b="1" i="0">
                <a:solidFill>
                  <a:srgbClr val="002D5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347395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8510E-5A84-C951-4F50-192368A0F5E0}"/>
              </a:ext>
            </a:extLst>
          </p:cNvPr>
          <p:cNvSpPr>
            <a:spLocks noGrp="1"/>
          </p:cNvSpPr>
          <p:nvPr>
            <p:ph type="ctrTitle"/>
          </p:nvPr>
        </p:nvSpPr>
        <p:spPr>
          <a:xfrm>
            <a:off x="1143000" y="842552"/>
            <a:ext cx="6858000" cy="1792358"/>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431A630-9F85-D9EC-D952-E8CF4C8934E9}"/>
              </a:ext>
            </a:extLst>
          </p:cNvPr>
          <p:cNvSpPr>
            <a:spLocks noGrp="1"/>
          </p:cNvSpPr>
          <p:nvPr>
            <p:ph type="subTitle" idx="1"/>
          </p:nvPr>
        </p:nvSpPr>
        <p:spPr>
          <a:xfrm>
            <a:off x="1143000" y="2704030"/>
            <a:ext cx="6858000" cy="124297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13442FB-82D7-AED9-2236-9E549B50AB25}"/>
              </a:ext>
            </a:extLst>
          </p:cNvPr>
          <p:cNvSpPr>
            <a:spLocks noGrp="1"/>
          </p:cNvSpPr>
          <p:nvPr>
            <p:ph type="dt" sz="half" idx="10"/>
          </p:nvPr>
        </p:nvSpPr>
        <p:spPr/>
        <p:txBody>
          <a:bodyPr/>
          <a:lstStyle/>
          <a:p>
            <a:fld id="{4DF9BD04-AC8F-C749-915B-B556DB5A4514}" type="datetimeFigureOut">
              <a:rPr lang="en-US" smtClean="0"/>
              <a:t>9/25/2023</a:t>
            </a:fld>
            <a:endParaRPr lang="en-US"/>
          </a:p>
        </p:txBody>
      </p:sp>
      <p:sp>
        <p:nvSpPr>
          <p:cNvPr id="5" name="Footer Placeholder 4">
            <a:extLst>
              <a:ext uri="{FF2B5EF4-FFF2-40B4-BE49-F238E27FC236}">
                <a16:creationId xmlns:a16="http://schemas.microsoft.com/office/drawing/2014/main" id="{F5B526D1-D75A-1BF9-EDEC-44B36BB1A9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0EF066-2F1D-E709-6819-686B859A012D}"/>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1140024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E7E44-E226-E7E0-B481-CB8BD4950B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BD17E1-030F-D645-B30F-E28BA754A3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21BCA2-29FA-30C5-E804-D8C163721BDE}"/>
              </a:ext>
            </a:extLst>
          </p:cNvPr>
          <p:cNvSpPr>
            <a:spLocks noGrp="1"/>
          </p:cNvSpPr>
          <p:nvPr>
            <p:ph type="dt" sz="half" idx="10"/>
          </p:nvPr>
        </p:nvSpPr>
        <p:spPr/>
        <p:txBody>
          <a:bodyPr/>
          <a:lstStyle/>
          <a:p>
            <a:fld id="{4DF9BD04-AC8F-C749-915B-B556DB5A4514}" type="datetimeFigureOut">
              <a:rPr lang="en-US" smtClean="0"/>
              <a:t>9/25/2023</a:t>
            </a:fld>
            <a:endParaRPr lang="en-US"/>
          </a:p>
        </p:txBody>
      </p:sp>
      <p:sp>
        <p:nvSpPr>
          <p:cNvPr id="5" name="Footer Placeholder 4">
            <a:extLst>
              <a:ext uri="{FF2B5EF4-FFF2-40B4-BE49-F238E27FC236}">
                <a16:creationId xmlns:a16="http://schemas.microsoft.com/office/drawing/2014/main" id="{9827A0F3-9CBF-E72D-4AEC-36D9C630A5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68455-034C-FC18-6EA1-AB4EC2030AA7}"/>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8221375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3924D-047C-E463-49AD-52F05370337D}"/>
              </a:ext>
            </a:extLst>
          </p:cNvPr>
          <p:cNvSpPr>
            <a:spLocks noGrp="1"/>
          </p:cNvSpPr>
          <p:nvPr>
            <p:ph type="title"/>
          </p:nvPr>
        </p:nvSpPr>
        <p:spPr>
          <a:xfrm>
            <a:off x="623888" y="1283491"/>
            <a:ext cx="7886700" cy="2141534"/>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DC03561-D62A-CD3A-A9A2-A519B527B963}"/>
              </a:ext>
            </a:extLst>
          </p:cNvPr>
          <p:cNvSpPr>
            <a:spLocks noGrp="1"/>
          </p:cNvSpPr>
          <p:nvPr>
            <p:ph type="body" idx="1"/>
          </p:nvPr>
        </p:nvSpPr>
        <p:spPr>
          <a:xfrm>
            <a:off x="623888" y="3445285"/>
            <a:ext cx="7886700" cy="1126182"/>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7EDD7D-AFA6-E37C-579B-B39B664408D2}"/>
              </a:ext>
            </a:extLst>
          </p:cNvPr>
          <p:cNvSpPr>
            <a:spLocks noGrp="1"/>
          </p:cNvSpPr>
          <p:nvPr>
            <p:ph type="dt" sz="half" idx="10"/>
          </p:nvPr>
        </p:nvSpPr>
        <p:spPr/>
        <p:txBody>
          <a:bodyPr/>
          <a:lstStyle/>
          <a:p>
            <a:fld id="{4DF9BD04-AC8F-C749-915B-B556DB5A4514}" type="datetimeFigureOut">
              <a:rPr lang="en-US" smtClean="0"/>
              <a:t>9/25/2023</a:t>
            </a:fld>
            <a:endParaRPr lang="en-US"/>
          </a:p>
        </p:txBody>
      </p:sp>
      <p:sp>
        <p:nvSpPr>
          <p:cNvPr id="5" name="Footer Placeholder 4">
            <a:extLst>
              <a:ext uri="{FF2B5EF4-FFF2-40B4-BE49-F238E27FC236}">
                <a16:creationId xmlns:a16="http://schemas.microsoft.com/office/drawing/2014/main" id="{1F6269ED-84B8-B9AA-4E58-E117E5F6B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D1551-1D8B-2D96-E397-70B1000E4E10}"/>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10489291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6134B-04EF-AE48-89C1-C190B4E7B0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8A50EE-FEEA-BA77-462F-0CCCDB2D7907}"/>
              </a:ext>
            </a:extLst>
          </p:cNvPr>
          <p:cNvSpPr>
            <a:spLocks noGrp="1"/>
          </p:cNvSpPr>
          <p:nvPr>
            <p:ph sz="half" idx="1"/>
          </p:nvPr>
        </p:nvSpPr>
        <p:spPr>
          <a:xfrm>
            <a:off x="6286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4E3DC2-DDA2-992B-07A2-9A256EBBA5B5}"/>
              </a:ext>
            </a:extLst>
          </p:cNvPr>
          <p:cNvSpPr>
            <a:spLocks noGrp="1"/>
          </p:cNvSpPr>
          <p:nvPr>
            <p:ph sz="half" idx="2"/>
          </p:nvPr>
        </p:nvSpPr>
        <p:spPr>
          <a:xfrm>
            <a:off x="46291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2D8B5F-D3F1-E9C0-7F28-71BB3572B581}"/>
              </a:ext>
            </a:extLst>
          </p:cNvPr>
          <p:cNvSpPr>
            <a:spLocks noGrp="1"/>
          </p:cNvSpPr>
          <p:nvPr>
            <p:ph type="dt" sz="half" idx="10"/>
          </p:nvPr>
        </p:nvSpPr>
        <p:spPr/>
        <p:txBody>
          <a:bodyPr/>
          <a:lstStyle/>
          <a:p>
            <a:fld id="{4DF9BD04-AC8F-C749-915B-B556DB5A4514}" type="datetimeFigureOut">
              <a:rPr lang="en-US" smtClean="0"/>
              <a:t>9/25/2023</a:t>
            </a:fld>
            <a:endParaRPr lang="en-US"/>
          </a:p>
        </p:txBody>
      </p:sp>
      <p:sp>
        <p:nvSpPr>
          <p:cNvPr id="6" name="Footer Placeholder 5">
            <a:extLst>
              <a:ext uri="{FF2B5EF4-FFF2-40B4-BE49-F238E27FC236}">
                <a16:creationId xmlns:a16="http://schemas.microsoft.com/office/drawing/2014/main" id="{5391BB21-39D4-B2F4-8DF2-D570C48989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DC5FFF-93E5-BD86-417F-40DEE5A0E7D7}"/>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4734774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C222E-1214-2521-3A45-8EEBFF4BB9B8}"/>
              </a:ext>
            </a:extLst>
          </p:cNvPr>
          <p:cNvSpPr>
            <a:spLocks noGrp="1"/>
          </p:cNvSpPr>
          <p:nvPr>
            <p:ph type="title"/>
          </p:nvPr>
        </p:nvSpPr>
        <p:spPr>
          <a:xfrm>
            <a:off x="629841" y="274098"/>
            <a:ext cx="7886700" cy="99509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74198C-EF6A-8093-7599-12935CC85844}"/>
              </a:ext>
            </a:extLst>
          </p:cNvPr>
          <p:cNvSpPr>
            <a:spLocks noGrp="1"/>
          </p:cNvSpPr>
          <p:nvPr>
            <p:ph type="body" idx="1"/>
          </p:nvPr>
        </p:nvSpPr>
        <p:spPr>
          <a:xfrm>
            <a:off x="629842" y="1262040"/>
            <a:ext cx="3868340"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C98D475-C8D7-800B-C73C-802416212C67}"/>
              </a:ext>
            </a:extLst>
          </p:cNvPr>
          <p:cNvSpPr>
            <a:spLocks noGrp="1"/>
          </p:cNvSpPr>
          <p:nvPr>
            <p:ph sz="half" idx="2"/>
          </p:nvPr>
        </p:nvSpPr>
        <p:spPr>
          <a:xfrm>
            <a:off x="629842" y="1880546"/>
            <a:ext cx="3868340"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D4FB2B-89FA-FB14-3847-363FF9FBDF10}"/>
              </a:ext>
            </a:extLst>
          </p:cNvPr>
          <p:cNvSpPr>
            <a:spLocks noGrp="1"/>
          </p:cNvSpPr>
          <p:nvPr>
            <p:ph type="body" sz="quarter" idx="3"/>
          </p:nvPr>
        </p:nvSpPr>
        <p:spPr>
          <a:xfrm>
            <a:off x="4629150" y="1262040"/>
            <a:ext cx="3887391"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3673424-0A50-A187-4A1D-5604A47B61DA}"/>
              </a:ext>
            </a:extLst>
          </p:cNvPr>
          <p:cNvSpPr>
            <a:spLocks noGrp="1"/>
          </p:cNvSpPr>
          <p:nvPr>
            <p:ph sz="quarter" idx="4"/>
          </p:nvPr>
        </p:nvSpPr>
        <p:spPr>
          <a:xfrm>
            <a:off x="4629150" y="1880546"/>
            <a:ext cx="3887391"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395349-3B8E-ECE4-9104-C48439770BFA}"/>
              </a:ext>
            </a:extLst>
          </p:cNvPr>
          <p:cNvSpPr>
            <a:spLocks noGrp="1"/>
          </p:cNvSpPr>
          <p:nvPr>
            <p:ph type="dt" sz="half" idx="10"/>
          </p:nvPr>
        </p:nvSpPr>
        <p:spPr/>
        <p:txBody>
          <a:bodyPr/>
          <a:lstStyle/>
          <a:p>
            <a:fld id="{4DF9BD04-AC8F-C749-915B-B556DB5A4514}" type="datetimeFigureOut">
              <a:rPr lang="en-US" smtClean="0"/>
              <a:t>9/25/2023</a:t>
            </a:fld>
            <a:endParaRPr lang="en-US"/>
          </a:p>
        </p:txBody>
      </p:sp>
      <p:sp>
        <p:nvSpPr>
          <p:cNvPr id="8" name="Footer Placeholder 7">
            <a:extLst>
              <a:ext uri="{FF2B5EF4-FFF2-40B4-BE49-F238E27FC236}">
                <a16:creationId xmlns:a16="http://schemas.microsoft.com/office/drawing/2014/main" id="{EC18CD1C-331F-6E30-F3B7-C44626C4A0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DAE133-FF72-37BE-1FE9-0CF118F43A01}"/>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4210228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A0D3E-F717-95A9-406B-B87FC5BBEC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8DD731-DBD3-A77D-2513-6BA374672E0E}"/>
              </a:ext>
            </a:extLst>
          </p:cNvPr>
          <p:cNvSpPr>
            <a:spLocks noGrp="1"/>
          </p:cNvSpPr>
          <p:nvPr>
            <p:ph type="dt" sz="half" idx="10"/>
          </p:nvPr>
        </p:nvSpPr>
        <p:spPr/>
        <p:txBody>
          <a:bodyPr/>
          <a:lstStyle/>
          <a:p>
            <a:fld id="{4DF9BD04-AC8F-C749-915B-B556DB5A4514}" type="datetimeFigureOut">
              <a:rPr lang="en-US" smtClean="0"/>
              <a:t>9/25/2023</a:t>
            </a:fld>
            <a:endParaRPr lang="en-US"/>
          </a:p>
        </p:txBody>
      </p:sp>
      <p:sp>
        <p:nvSpPr>
          <p:cNvPr id="4" name="Footer Placeholder 3">
            <a:extLst>
              <a:ext uri="{FF2B5EF4-FFF2-40B4-BE49-F238E27FC236}">
                <a16:creationId xmlns:a16="http://schemas.microsoft.com/office/drawing/2014/main" id="{1365685C-3ADE-C3EC-99F2-46AFC130D5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5878D6-BEAE-656D-9343-7EE081426336}"/>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17938019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6FB842-F39C-1F83-5AA4-5C49E5D317F5}"/>
              </a:ext>
            </a:extLst>
          </p:cNvPr>
          <p:cNvSpPr>
            <a:spLocks noGrp="1"/>
          </p:cNvSpPr>
          <p:nvPr>
            <p:ph type="dt" sz="half" idx="10"/>
          </p:nvPr>
        </p:nvSpPr>
        <p:spPr/>
        <p:txBody>
          <a:bodyPr/>
          <a:lstStyle/>
          <a:p>
            <a:fld id="{4DF9BD04-AC8F-C749-915B-B556DB5A4514}" type="datetimeFigureOut">
              <a:rPr lang="en-US" smtClean="0"/>
              <a:t>9/25/2023</a:t>
            </a:fld>
            <a:endParaRPr lang="en-US"/>
          </a:p>
        </p:txBody>
      </p:sp>
      <p:sp>
        <p:nvSpPr>
          <p:cNvPr id="3" name="Footer Placeholder 2">
            <a:extLst>
              <a:ext uri="{FF2B5EF4-FFF2-40B4-BE49-F238E27FC236}">
                <a16:creationId xmlns:a16="http://schemas.microsoft.com/office/drawing/2014/main" id="{A6FBF7D3-7EDE-D4A4-CD48-2B1507D929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585A54-2B8E-06AF-07CC-65F17C36E08B}"/>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2138873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0E533-A7B4-5BDF-1A13-43E22B755258}"/>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FFF43EC-9DF5-A72A-464E-8A4C3AB2ABB4}"/>
              </a:ext>
            </a:extLst>
          </p:cNvPr>
          <p:cNvSpPr>
            <a:spLocks noGrp="1"/>
          </p:cNvSpPr>
          <p:nvPr>
            <p:ph idx="1"/>
          </p:nvPr>
        </p:nvSpPr>
        <p:spPr>
          <a:xfrm>
            <a:off x="3887391" y="741255"/>
            <a:ext cx="4629150" cy="365860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71E1D4-A0F6-51C5-E1B0-6CBC89C03FBA}"/>
              </a:ext>
            </a:extLst>
          </p:cNvPr>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3761531-2DBF-B4C4-C903-72535BF92773}"/>
              </a:ext>
            </a:extLst>
          </p:cNvPr>
          <p:cNvSpPr>
            <a:spLocks noGrp="1"/>
          </p:cNvSpPr>
          <p:nvPr>
            <p:ph type="dt" sz="half" idx="10"/>
          </p:nvPr>
        </p:nvSpPr>
        <p:spPr/>
        <p:txBody>
          <a:bodyPr/>
          <a:lstStyle/>
          <a:p>
            <a:fld id="{4DF9BD04-AC8F-C749-915B-B556DB5A4514}" type="datetimeFigureOut">
              <a:rPr lang="en-US" smtClean="0"/>
              <a:t>9/25/2023</a:t>
            </a:fld>
            <a:endParaRPr lang="en-US"/>
          </a:p>
        </p:txBody>
      </p:sp>
      <p:sp>
        <p:nvSpPr>
          <p:cNvPr id="6" name="Footer Placeholder 5">
            <a:extLst>
              <a:ext uri="{FF2B5EF4-FFF2-40B4-BE49-F238E27FC236}">
                <a16:creationId xmlns:a16="http://schemas.microsoft.com/office/drawing/2014/main" id="{E9104103-7CB4-2D3B-8A06-DE79412EDD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36C2DB-149C-AD6D-2022-887D8076C1EA}"/>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23755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3485637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872D-E5F7-B3B7-E2C7-C8D84CE0F82A}"/>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EAEF418-3C23-760C-2B47-C4B7D79FD7C0}"/>
              </a:ext>
            </a:extLst>
          </p:cNvPr>
          <p:cNvSpPr>
            <a:spLocks noGrp="1"/>
          </p:cNvSpPr>
          <p:nvPr>
            <p:ph type="pic" idx="1"/>
          </p:nvPr>
        </p:nvSpPr>
        <p:spPr>
          <a:xfrm>
            <a:off x="3887391" y="741255"/>
            <a:ext cx="4629150" cy="365860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9A0B111-8E31-7ED7-23D8-4D3554DAE936}"/>
              </a:ext>
            </a:extLst>
          </p:cNvPr>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DDB22C9-5865-2F4C-E053-C9EDFD5024E0}"/>
              </a:ext>
            </a:extLst>
          </p:cNvPr>
          <p:cNvSpPr>
            <a:spLocks noGrp="1"/>
          </p:cNvSpPr>
          <p:nvPr>
            <p:ph type="dt" sz="half" idx="10"/>
          </p:nvPr>
        </p:nvSpPr>
        <p:spPr/>
        <p:txBody>
          <a:bodyPr/>
          <a:lstStyle/>
          <a:p>
            <a:fld id="{4DF9BD04-AC8F-C749-915B-B556DB5A4514}" type="datetimeFigureOut">
              <a:rPr lang="en-US" smtClean="0"/>
              <a:t>9/25/2023</a:t>
            </a:fld>
            <a:endParaRPr lang="en-US"/>
          </a:p>
        </p:txBody>
      </p:sp>
      <p:sp>
        <p:nvSpPr>
          <p:cNvPr id="6" name="Footer Placeholder 5">
            <a:extLst>
              <a:ext uri="{FF2B5EF4-FFF2-40B4-BE49-F238E27FC236}">
                <a16:creationId xmlns:a16="http://schemas.microsoft.com/office/drawing/2014/main" id="{BF66E4F0-C11D-E296-6593-F39B638834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4AAC20-7050-72AE-7F80-23117B2EE107}"/>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5532798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7A9D1-8453-691B-2B4C-D5FE736583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7A77F7-2F27-6F87-190E-1B0BAE5835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26B932-8DD0-B015-EF9A-027FFEF0038D}"/>
              </a:ext>
            </a:extLst>
          </p:cNvPr>
          <p:cNvSpPr>
            <a:spLocks noGrp="1"/>
          </p:cNvSpPr>
          <p:nvPr>
            <p:ph type="dt" sz="half" idx="10"/>
          </p:nvPr>
        </p:nvSpPr>
        <p:spPr/>
        <p:txBody>
          <a:bodyPr/>
          <a:lstStyle/>
          <a:p>
            <a:fld id="{4DF9BD04-AC8F-C749-915B-B556DB5A4514}" type="datetimeFigureOut">
              <a:rPr lang="en-US" smtClean="0"/>
              <a:t>9/25/2023</a:t>
            </a:fld>
            <a:endParaRPr lang="en-US"/>
          </a:p>
        </p:txBody>
      </p:sp>
      <p:sp>
        <p:nvSpPr>
          <p:cNvPr id="5" name="Footer Placeholder 4">
            <a:extLst>
              <a:ext uri="{FF2B5EF4-FFF2-40B4-BE49-F238E27FC236}">
                <a16:creationId xmlns:a16="http://schemas.microsoft.com/office/drawing/2014/main" id="{DCCCE6C2-1791-98E0-53BD-FE75ECA76B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172F3-7B56-AA78-E80E-FE7454E4E001}"/>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0662948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E2C164-6A2B-568B-8998-08B6D66490F8}"/>
              </a:ext>
            </a:extLst>
          </p:cNvPr>
          <p:cNvSpPr>
            <a:spLocks noGrp="1"/>
          </p:cNvSpPr>
          <p:nvPr>
            <p:ph type="title" orient="vert"/>
          </p:nvPr>
        </p:nvSpPr>
        <p:spPr>
          <a:xfrm>
            <a:off x="6543675" y="274097"/>
            <a:ext cx="1971675" cy="436291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393B59-437F-F44B-8CF8-8B1BD4D8BE90}"/>
              </a:ext>
            </a:extLst>
          </p:cNvPr>
          <p:cNvSpPr>
            <a:spLocks noGrp="1"/>
          </p:cNvSpPr>
          <p:nvPr>
            <p:ph type="body" orient="vert" idx="1"/>
          </p:nvPr>
        </p:nvSpPr>
        <p:spPr>
          <a:xfrm>
            <a:off x="628650" y="274097"/>
            <a:ext cx="5800725" cy="436291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A3FADE-E511-BCC2-B898-8D718509D8AC}"/>
              </a:ext>
            </a:extLst>
          </p:cNvPr>
          <p:cNvSpPr>
            <a:spLocks noGrp="1"/>
          </p:cNvSpPr>
          <p:nvPr>
            <p:ph type="dt" sz="half" idx="10"/>
          </p:nvPr>
        </p:nvSpPr>
        <p:spPr/>
        <p:txBody>
          <a:bodyPr/>
          <a:lstStyle/>
          <a:p>
            <a:fld id="{4DF9BD04-AC8F-C749-915B-B556DB5A4514}" type="datetimeFigureOut">
              <a:rPr lang="en-US" smtClean="0"/>
              <a:t>9/25/2023</a:t>
            </a:fld>
            <a:endParaRPr lang="en-US"/>
          </a:p>
        </p:txBody>
      </p:sp>
      <p:sp>
        <p:nvSpPr>
          <p:cNvPr id="5" name="Footer Placeholder 4">
            <a:extLst>
              <a:ext uri="{FF2B5EF4-FFF2-40B4-BE49-F238E27FC236}">
                <a16:creationId xmlns:a16="http://schemas.microsoft.com/office/drawing/2014/main" id="{4120FB9A-DA1B-4F18-7AFB-D32B746A57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07C1E1-7D12-4553-7B4B-C8C3EC0E2E21}"/>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722202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613736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0430182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563799"/>
      </p:ext>
    </p:extLst>
  </p:cSld>
  <p:clrMapOvr>
    <a:masterClrMapping/>
  </p:clrMapOvr>
  <p:extLst>
    <p:ext uri="{DCECCB84-F9BA-43D5-87BE-67443E8EF086}">
      <p15:sldGuideLst xmlns:p15="http://schemas.microsoft.com/office/powerpoint/2012/main">
        <p15:guide id="1" orient="horz" pos="1621" userDrawn="1">
          <p15:clr>
            <a:srgbClr val="FBAE40"/>
          </p15:clr>
        </p15:guide>
        <p15:guide id="2" pos="288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6434795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1212365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434795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a:p>
        </p:txBody>
      </p:sp>
    </p:spTree>
    <p:extLst>
      <p:ext uri="{BB962C8B-B14F-4D97-AF65-F5344CB8AC3E}">
        <p14:creationId xmlns:p14="http://schemas.microsoft.com/office/powerpoint/2010/main" val="539871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212365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539871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A4820-497A-435A-90B3-6762B16EE5B3}"/>
              </a:ext>
            </a:extLst>
          </p:cNvPr>
          <p:cNvSpPr>
            <a:spLocks noGrp="1"/>
          </p:cNvSpPr>
          <p:nvPr>
            <p:ph type="ctrTitle"/>
          </p:nvPr>
        </p:nvSpPr>
        <p:spPr>
          <a:xfrm>
            <a:off x="1143000" y="842963"/>
            <a:ext cx="6858000" cy="179228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472A25-1FDC-4FB8-B1B0-354411B362D8}"/>
              </a:ext>
            </a:extLst>
          </p:cNvPr>
          <p:cNvSpPr>
            <a:spLocks noGrp="1"/>
          </p:cNvSpPr>
          <p:nvPr>
            <p:ph type="subTitle" idx="1"/>
          </p:nvPr>
        </p:nvSpPr>
        <p:spPr>
          <a:xfrm>
            <a:off x="1143000" y="2703513"/>
            <a:ext cx="6858000" cy="12430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E54908-8498-4367-941A-314BEAE435AA}"/>
              </a:ext>
            </a:extLst>
          </p:cNvPr>
          <p:cNvSpPr>
            <a:spLocks noGrp="1"/>
          </p:cNvSpPr>
          <p:nvPr>
            <p:ph type="dt" sz="half" idx="10"/>
          </p:nvPr>
        </p:nvSpPr>
        <p:spPr/>
        <p:txBody>
          <a:bodyPr/>
          <a:lstStyle/>
          <a:p>
            <a:fld id="{AF14DFFF-BE29-4D39-830D-DDE47C3C97AE}" type="datetimeFigureOut">
              <a:rPr lang="en-US" smtClean="0"/>
              <a:t>9/25/2023</a:t>
            </a:fld>
            <a:endParaRPr lang="en-US"/>
          </a:p>
        </p:txBody>
      </p:sp>
      <p:sp>
        <p:nvSpPr>
          <p:cNvPr id="5" name="Footer Placeholder 4">
            <a:extLst>
              <a:ext uri="{FF2B5EF4-FFF2-40B4-BE49-F238E27FC236}">
                <a16:creationId xmlns:a16="http://schemas.microsoft.com/office/drawing/2014/main" id="{AE7E209F-D2FC-42F6-8E13-54CC3BAEC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4B8C71-F5A9-4EF2-A230-87C227D78DD5}"/>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190318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8.jpe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10" Type="http://schemas.openxmlformats.org/officeDocument/2006/relationships/image" Target="../media/image1.jpg"/><Relationship Id="rId4" Type="http://schemas.openxmlformats.org/officeDocument/2006/relationships/slideLayout" Target="../slideLayouts/slideLayout56.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 name="Picture 13" descr="Graphical user interface, application&#10;&#10;Description automatically generated with medium confidence">
            <a:extLst>
              <a:ext uri="{FF2B5EF4-FFF2-40B4-BE49-F238E27FC236}">
                <a16:creationId xmlns:a16="http://schemas.microsoft.com/office/drawing/2014/main" id="{881B161A-BAD2-4FED-9737-E079EBD43CA4}"/>
              </a:ext>
            </a:extLst>
          </p:cNvPr>
          <p:cNvPicPr>
            <a:picLocks noChangeAspect="1"/>
          </p:cNvPicPr>
          <p:nvPr userDrawn="1"/>
        </p:nvPicPr>
        <p:blipFill>
          <a:blip r:embed="rId10"/>
          <a:stretch>
            <a:fillRect/>
          </a:stretch>
        </p:blipFill>
        <p:spPr>
          <a:xfrm>
            <a:off x="-16273" y="-40426"/>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3"/>
          </p:nvPr>
        </p:nvSpPr>
        <p:spPr>
          <a:xfrm>
            <a:off x="2897632" y="4593882"/>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cxnSp>
        <p:nvCxnSpPr>
          <p:cNvPr id="8" name="Straight Connector 7">
            <a:extLst>
              <a:ext uri="{FF2B5EF4-FFF2-40B4-BE49-F238E27FC236}">
                <a16:creationId xmlns:a16="http://schemas.microsoft.com/office/drawing/2014/main" id="{5F391403-AA08-384C-BF6A-9AE5185F6540}"/>
              </a:ext>
            </a:extLst>
          </p:cNvPr>
          <p:cNvCxnSpPr/>
          <p:nvPr userDrawn="1"/>
        </p:nvCxnSpPr>
        <p:spPr>
          <a:xfrm>
            <a:off x="0" y="4309607"/>
            <a:ext cx="9144000" cy="0"/>
          </a:xfrm>
          <a:prstGeom prst="line">
            <a:avLst/>
          </a:prstGeom>
          <a:ln w="28575">
            <a:solidFill>
              <a:srgbClr val="003767"/>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81251CD-2A00-449A-B5F2-1AB6111D1BF2}"/>
              </a:ext>
            </a:extLst>
          </p:cNvPr>
          <p:cNvPicPr>
            <a:picLocks noChangeAspect="1"/>
          </p:cNvPicPr>
          <p:nvPr userDrawn="1"/>
        </p:nvPicPr>
        <p:blipFill>
          <a:blip r:embed="rId11"/>
          <a:srcRect/>
          <a:stretch/>
        </p:blipFill>
        <p:spPr>
          <a:xfrm>
            <a:off x="6958013" y="4654236"/>
            <a:ext cx="2124222" cy="248420"/>
          </a:xfrm>
          <a:prstGeom prst="rect">
            <a:avLst/>
          </a:prstGeom>
        </p:spPr>
      </p:pic>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AAC0E2-2BD2-4D82-96AB-D95E3AAD3B40}"/>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B36024-2F7B-4474-88EE-778994FD2F35}"/>
              </a:ext>
            </a:extLst>
          </p:cNvPr>
          <p:cNvSpPr>
            <a:spLocks noGrp="1"/>
          </p:cNvSpPr>
          <p:nvPr>
            <p:ph type="body" idx="1"/>
          </p:nvPr>
        </p:nvSpPr>
        <p:spPr>
          <a:xfrm>
            <a:off x="628650" y="1370013"/>
            <a:ext cx="7886700" cy="3267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B4B204-D270-46B4-881E-F62BBD9B281F}"/>
              </a:ext>
            </a:extLst>
          </p:cNvPr>
          <p:cNvSpPr>
            <a:spLocks noGrp="1"/>
          </p:cNvSpPr>
          <p:nvPr>
            <p:ph type="dt" sz="half" idx="2"/>
          </p:nvPr>
        </p:nvSpPr>
        <p:spPr>
          <a:xfrm>
            <a:off x="628650" y="4772025"/>
            <a:ext cx="2057400" cy="273050"/>
          </a:xfrm>
          <a:prstGeom prst="rect">
            <a:avLst/>
          </a:prstGeom>
        </p:spPr>
        <p:txBody>
          <a:bodyPr vert="horz" lIns="91440" tIns="45720" rIns="91440" bIns="45720" rtlCol="0" anchor="ctr"/>
          <a:lstStyle>
            <a:lvl1pPr algn="l">
              <a:defRPr sz="1200">
                <a:solidFill>
                  <a:schemeClr val="tx1">
                    <a:tint val="75000"/>
                  </a:schemeClr>
                </a:solidFill>
              </a:defRPr>
            </a:lvl1pPr>
          </a:lstStyle>
          <a:p>
            <a:fld id="{AF14DFFF-BE29-4D39-830D-DDE47C3C97AE}" type="datetimeFigureOut">
              <a:rPr lang="en-US" smtClean="0"/>
              <a:t>9/25/2023</a:t>
            </a:fld>
            <a:endParaRPr lang="en-US"/>
          </a:p>
        </p:txBody>
      </p:sp>
      <p:sp>
        <p:nvSpPr>
          <p:cNvPr id="5" name="Footer Placeholder 4">
            <a:extLst>
              <a:ext uri="{FF2B5EF4-FFF2-40B4-BE49-F238E27FC236}">
                <a16:creationId xmlns:a16="http://schemas.microsoft.com/office/drawing/2014/main" id="{1FB5AAC8-04F5-49FA-B6C4-1EFEA19B069F}"/>
              </a:ext>
            </a:extLst>
          </p:cNvPr>
          <p:cNvSpPr>
            <a:spLocks noGrp="1"/>
          </p:cNvSpPr>
          <p:nvPr>
            <p:ph type="ftr" sz="quarter" idx="3"/>
          </p:nvPr>
        </p:nvSpPr>
        <p:spPr>
          <a:xfrm>
            <a:off x="3028950" y="4772025"/>
            <a:ext cx="3086100" cy="273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FCDD64-4860-4CEA-BD36-233344B122CE}"/>
              </a:ext>
            </a:extLst>
          </p:cNvPr>
          <p:cNvSpPr>
            <a:spLocks noGrp="1"/>
          </p:cNvSpPr>
          <p:nvPr>
            <p:ph type="sldNum" sz="quarter" idx="4"/>
          </p:nvPr>
        </p:nvSpPr>
        <p:spPr>
          <a:xfrm>
            <a:off x="6457950" y="4772025"/>
            <a:ext cx="2057400" cy="273050"/>
          </a:xfrm>
          <a:prstGeom prst="rect">
            <a:avLst/>
          </a:prstGeom>
        </p:spPr>
        <p:txBody>
          <a:bodyPr vert="horz" lIns="91440" tIns="45720" rIns="91440" bIns="45720" rtlCol="0" anchor="ctr"/>
          <a:lstStyle>
            <a:lvl1pPr algn="r">
              <a:defRPr sz="1200">
                <a:solidFill>
                  <a:schemeClr val="tx1">
                    <a:tint val="75000"/>
                  </a:schemeClr>
                </a:solidFill>
              </a:defRPr>
            </a:lvl1pPr>
          </a:lstStyle>
          <a:p>
            <a:fld id="{2D994E03-0F88-49B3-B680-88EAF0B5195C}" type="slidenum">
              <a:rPr lang="en-US" smtClean="0"/>
              <a:t>‹#›</a:t>
            </a:fld>
            <a:endParaRPr lang="en-US"/>
          </a:p>
        </p:txBody>
      </p:sp>
    </p:spTree>
    <p:extLst>
      <p:ext uri="{BB962C8B-B14F-4D97-AF65-F5344CB8AC3E}">
        <p14:creationId xmlns:p14="http://schemas.microsoft.com/office/powerpoint/2010/main" val="276285900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7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72025"/>
            <a:ext cx="2057400" cy="273050"/>
          </a:xfrm>
          <a:prstGeom prst="rect">
            <a:avLst/>
          </a:prstGeom>
        </p:spPr>
        <p:txBody>
          <a:bodyPr vert="horz" lIns="91440" tIns="45720" rIns="91440" bIns="45720" rtlCol="0" anchor="ctr"/>
          <a:lstStyle>
            <a:lvl1pPr algn="l">
              <a:defRPr sz="1200">
                <a:solidFill>
                  <a:schemeClr val="tx1">
                    <a:tint val="75000"/>
                  </a:schemeClr>
                </a:solidFill>
              </a:defRPr>
            </a:lvl1pPr>
          </a:lstStyle>
          <a:p>
            <a:fld id="{42F41C86-81D1-154C-A238-A794744A1851}" type="datetimeFigureOut">
              <a:rPr lang="en-US" smtClean="0"/>
              <a:t>9/25/2023</a:t>
            </a:fld>
            <a:endParaRPr lang="en-US" dirty="0"/>
          </a:p>
        </p:txBody>
      </p:sp>
      <p:sp>
        <p:nvSpPr>
          <p:cNvPr id="5" name="Footer Placeholder 4"/>
          <p:cNvSpPr>
            <a:spLocks noGrp="1"/>
          </p:cNvSpPr>
          <p:nvPr>
            <p:ph type="ftr" sz="quarter" idx="3"/>
          </p:nvPr>
        </p:nvSpPr>
        <p:spPr>
          <a:xfrm>
            <a:off x="3028950" y="4772025"/>
            <a:ext cx="3086100" cy="273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72025"/>
            <a:ext cx="2057400" cy="273050"/>
          </a:xfrm>
          <a:prstGeom prst="rect">
            <a:avLst/>
          </a:prstGeom>
        </p:spPr>
        <p:txBody>
          <a:bodyPr vert="horz" lIns="91440" tIns="45720" rIns="91440" bIns="45720" rtlCol="0" anchor="ctr"/>
          <a:lstStyle>
            <a:lvl1pPr algn="r">
              <a:defRPr sz="1200">
                <a:solidFill>
                  <a:schemeClr val="tx1">
                    <a:tint val="75000"/>
                  </a:schemeClr>
                </a:solidFill>
              </a:defRPr>
            </a:lvl1pPr>
          </a:lstStyle>
          <a:p>
            <a:fld id="{C0618FE0-1B40-C740-86BA-BF2D640F8EB0}" type="slidenum">
              <a:rPr lang="en-US" smtClean="0"/>
              <a:t>‹#›</a:t>
            </a:fld>
            <a:endParaRPr lang="en-US" dirty="0"/>
          </a:p>
        </p:txBody>
      </p:sp>
    </p:spTree>
    <p:extLst>
      <p:ext uri="{BB962C8B-B14F-4D97-AF65-F5344CB8AC3E}">
        <p14:creationId xmlns:p14="http://schemas.microsoft.com/office/powerpoint/2010/main" val="67865230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3"/>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pic>
        <p:nvPicPr>
          <p:cNvPr id="2" name="Picture 1" descr="Text&#10;&#10;Description automatically generated">
            <a:extLst>
              <a:ext uri="{FF2B5EF4-FFF2-40B4-BE49-F238E27FC236}">
                <a16:creationId xmlns:a16="http://schemas.microsoft.com/office/drawing/2014/main" id="{993FDC85-2D3D-7A2C-2833-A8949C803449}"/>
              </a:ext>
            </a:extLst>
          </p:cNvPr>
          <p:cNvPicPr>
            <a:picLocks noChangeAspect="1"/>
          </p:cNvPicPr>
          <p:nvPr userDrawn="1"/>
        </p:nvPicPr>
        <p:blipFill>
          <a:blip r:embed="rId14"/>
          <a:stretch>
            <a:fillRect/>
          </a:stretch>
        </p:blipFill>
        <p:spPr>
          <a:xfrm>
            <a:off x="6872288" y="4519729"/>
            <a:ext cx="2004529" cy="548409"/>
          </a:xfrm>
          <a:prstGeom prst="rect">
            <a:avLst/>
          </a:prstGeom>
        </p:spPr>
      </p:pic>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67" r:id="rId9"/>
    <p:sldLayoutId id="2147483768" r:id="rId10"/>
    <p:sldLayoutId id="2147483769" r:id="rId11"/>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80F6AA-0C77-248E-BC01-C872668947E5}"/>
              </a:ext>
            </a:extLst>
          </p:cNvPr>
          <p:cNvSpPr>
            <a:spLocks noGrp="1"/>
          </p:cNvSpPr>
          <p:nvPr>
            <p:ph type="title"/>
          </p:nvPr>
        </p:nvSpPr>
        <p:spPr>
          <a:xfrm>
            <a:off x="628650" y="274098"/>
            <a:ext cx="7886700" cy="99509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2030B1-97C4-E322-6C19-148E937B7E6F}"/>
              </a:ext>
            </a:extLst>
          </p:cNvPr>
          <p:cNvSpPr>
            <a:spLocks noGrp="1"/>
          </p:cNvSpPr>
          <p:nvPr>
            <p:ph type="body" idx="1"/>
          </p:nvPr>
        </p:nvSpPr>
        <p:spPr>
          <a:xfrm>
            <a:off x="628650" y="1370486"/>
            <a:ext cx="7886700" cy="32665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24295F-725D-1ECC-A471-FD9E2FC18FC9}"/>
              </a:ext>
            </a:extLst>
          </p:cNvPr>
          <p:cNvSpPr>
            <a:spLocks noGrp="1"/>
          </p:cNvSpPr>
          <p:nvPr>
            <p:ph type="dt" sz="half" idx="2"/>
          </p:nvPr>
        </p:nvSpPr>
        <p:spPr>
          <a:xfrm>
            <a:off x="628650" y="4771678"/>
            <a:ext cx="2057400" cy="274097"/>
          </a:xfrm>
          <a:prstGeom prst="rect">
            <a:avLst/>
          </a:prstGeom>
        </p:spPr>
        <p:txBody>
          <a:bodyPr vert="horz" lIns="91440" tIns="45720" rIns="91440" bIns="45720" rtlCol="0" anchor="ctr"/>
          <a:lstStyle>
            <a:lvl1pPr algn="l">
              <a:defRPr sz="900">
                <a:solidFill>
                  <a:schemeClr val="tx1">
                    <a:tint val="75000"/>
                  </a:schemeClr>
                </a:solidFill>
              </a:defRPr>
            </a:lvl1pPr>
          </a:lstStyle>
          <a:p>
            <a:fld id="{4DF9BD04-AC8F-C749-915B-B556DB5A4514}" type="datetimeFigureOut">
              <a:rPr lang="en-US" smtClean="0"/>
              <a:t>9/25/2023</a:t>
            </a:fld>
            <a:endParaRPr lang="en-US"/>
          </a:p>
        </p:txBody>
      </p:sp>
      <p:sp>
        <p:nvSpPr>
          <p:cNvPr id="5" name="Footer Placeholder 4">
            <a:extLst>
              <a:ext uri="{FF2B5EF4-FFF2-40B4-BE49-F238E27FC236}">
                <a16:creationId xmlns:a16="http://schemas.microsoft.com/office/drawing/2014/main" id="{83045624-CB77-3A7D-BD2B-A0963EAFBABF}"/>
              </a:ext>
            </a:extLst>
          </p:cNvPr>
          <p:cNvSpPr>
            <a:spLocks noGrp="1"/>
          </p:cNvSpPr>
          <p:nvPr>
            <p:ph type="ftr" sz="quarter" idx="3"/>
          </p:nvPr>
        </p:nvSpPr>
        <p:spPr>
          <a:xfrm>
            <a:off x="3028950" y="4771678"/>
            <a:ext cx="3086100" cy="274097"/>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DCCE28-89A4-23E5-B1EC-21BA7D44AB22}"/>
              </a:ext>
            </a:extLst>
          </p:cNvPr>
          <p:cNvSpPr>
            <a:spLocks noGrp="1"/>
          </p:cNvSpPr>
          <p:nvPr>
            <p:ph type="sldNum" sz="quarter" idx="4"/>
          </p:nvPr>
        </p:nvSpPr>
        <p:spPr>
          <a:xfrm>
            <a:off x="6457950" y="4771678"/>
            <a:ext cx="2057400" cy="274097"/>
          </a:xfrm>
          <a:prstGeom prst="rect">
            <a:avLst/>
          </a:prstGeom>
        </p:spPr>
        <p:txBody>
          <a:bodyPr vert="horz" lIns="91440" tIns="45720" rIns="91440" bIns="45720" rtlCol="0" anchor="ctr"/>
          <a:lstStyle>
            <a:lvl1pPr algn="r">
              <a:defRPr sz="900">
                <a:solidFill>
                  <a:schemeClr val="tx1">
                    <a:tint val="75000"/>
                  </a:schemeClr>
                </a:solidFill>
              </a:defRPr>
            </a:lvl1pPr>
          </a:lstStyle>
          <a:p>
            <a:fld id="{4284F903-39F6-7F40-986E-5F33C4BECFE0}" type="slidenum">
              <a:rPr lang="en-US" smtClean="0"/>
              <a:t>‹#›</a:t>
            </a:fld>
            <a:endParaRPr lang="en-US"/>
          </a:p>
        </p:txBody>
      </p:sp>
    </p:spTree>
    <p:extLst>
      <p:ext uri="{BB962C8B-B14F-4D97-AF65-F5344CB8AC3E}">
        <p14:creationId xmlns:p14="http://schemas.microsoft.com/office/powerpoint/2010/main" val="111464258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658" r:id="rId10"/>
    <p:sldLayoutId id="214748372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0"/>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a:t> </a:t>
            </a:r>
          </a:p>
        </p:txBody>
      </p:sp>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1"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12"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12.jpg"/><Relationship Id="rId11" Type="http://schemas.openxmlformats.org/officeDocument/2006/relationships/image" Target="../media/image17.jpg"/><Relationship Id="rId5" Type="http://schemas.openxmlformats.org/officeDocument/2006/relationships/image" Target="../media/image11.jp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s>
</file>

<file path=ppt/slides/_rels/slide10.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12"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12.jpg"/><Relationship Id="rId11" Type="http://schemas.openxmlformats.org/officeDocument/2006/relationships/image" Target="../media/image17.jpg"/><Relationship Id="rId5" Type="http://schemas.openxmlformats.org/officeDocument/2006/relationships/image" Target="../media/image11.jp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1.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34.xml"/></Relationships>
</file>

<file path=ppt/slides/_rels/slide102.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4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0.xml"/></Relationships>
</file>

<file path=ppt/slides/_rels/slide10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4.xml"/></Relationships>
</file>

<file path=ppt/slides/_rels/slide10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0.xml"/></Relationships>
</file>

<file path=ppt/slides/_rels/slide10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40.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110.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100.png"/><Relationship Id="rId3" Type="http://schemas.openxmlformats.org/officeDocument/2006/relationships/image" Target="../media/image88.png"/><Relationship Id="rId7" Type="http://schemas.openxmlformats.org/officeDocument/2006/relationships/image" Target="../media/image95.png"/><Relationship Id="rId12" Type="http://schemas.openxmlformats.org/officeDocument/2006/relationships/image" Target="../media/image99.png"/><Relationship Id="rId2" Type="http://schemas.openxmlformats.org/officeDocument/2006/relationships/image" Target="../media/image87.png"/><Relationship Id="rId1" Type="http://schemas.openxmlformats.org/officeDocument/2006/relationships/slideLayout" Target="../slideLayouts/slideLayout40.xml"/><Relationship Id="rId6" Type="http://schemas.openxmlformats.org/officeDocument/2006/relationships/image" Target="../media/image94.png"/><Relationship Id="rId11" Type="http://schemas.openxmlformats.org/officeDocument/2006/relationships/image" Target="../media/image98.png"/><Relationship Id="rId5" Type="http://schemas.openxmlformats.org/officeDocument/2006/relationships/image" Target="../media/image89.png"/><Relationship Id="rId10" Type="http://schemas.openxmlformats.org/officeDocument/2006/relationships/image" Target="../media/image97.png"/><Relationship Id="rId4" Type="http://schemas.openxmlformats.org/officeDocument/2006/relationships/image" Target="../media/image90.png"/><Relationship Id="rId9" Type="http://schemas.openxmlformats.org/officeDocument/2006/relationships/image" Target="../media/image96.png"/></Relationships>
</file>

<file path=ppt/slides/_rels/slide111.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34.xml"/></Relationships>
</file>

<file path=ppt/slides/_rels/slide112.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40.xml"/></Relationships>
</file>

<file path=ppt/slides/_rels/slide113.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40.xml"/><Relationship Id="rId4" Type="http://schemas.openxmlformats.org/officeDocument/2006/relationships/image" Target="../media/image104.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0.xml"/></Relationships>
</file>

<file path=ppt/slides/_rels/slide116.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40.xml"/></Relationships>
</file>

<file path=ppt/slides/_rels/slide11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0.xml"/></Relationships>
</file>

<file path=ppt/slides/_rels/slide11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4.xml"/></Relationships>
</file>

<file path=ppt/slides/_rels/slide11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g"/><Relationship Id="rId1" Type="http://schemas.openxmlformats.org/officeDocument/2006/relationships/slideLayout" Target="../slideLayouts/slideLayout34.xml"/></Relationships>
</file>

<file path=ppt/slides/_rels/slide121.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34.xml"/></Relationships>
</file>

<file path=ppt/slides/_rels/slide122.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g"/><Relationship Id="rId1" Type="http://schemas.openxmlformats.org/officeDocument/2006/relationships/slideLayout" Target="../slideLayouts/slideLayout34.xml"/></Relationships>
</file>

<file path=ppt/slides/_rels/slide123.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3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12"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35.xml"/><Relationship Id="rId6" Type="http://schemas.openxmlformats.org/officeDocument/2006/relationships/image" Target="../media/image12.jpg"/><Relationship Id="rId11" Type="http://schemas.openxmlformats.org/officeDocument/2006/relationships/image" Target="../media/image17.jpg"/><Relationship Id="rId5" Type="http://schemas.openxmlformats.org/officeDocument/2006/relationships/image" Target="../media/image11.jp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1.xml"/></Relationships>
</file>

<file path=ppt/slides/_rels/slide12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1.xml"/></Relationships>
</file>

<file path=ppt/slides/_rels/slide1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9.xml"/><Relationship Id="rId6" Type="http://schemas.openxmlformats.org/officeDocument/2006/relationships/image" Target="../media/image31.tiff"/><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jpeg"/><Relationship Id="rId1" Type="http://schemas.openxmlformats.org/officeDocument/2006/relationships/slideLayout" Target="../slideLayouts/slideLayout3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12"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12.jpg"/><Relationship Id="rId11" Type="http://schemas.openxmlformats.org/officeDocument/2006/relationships/image" Target="../media/image17.jpg"/><Relationship Id="rId5" Type="http://schemas.openxmlformats.org/officeDocument/2006/relationships/image" Target="../media/image11.jp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12"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12.jpg"/><Relationship Id="rId11" Type="http://schemas.openxmlformats.org/officeDocument/2006/relationships/image" Target="../media/image17.jpg"/><Relationship Id="rId5" Type="http://schemas.openxmlformats.org/officeDocument/2006/relationships/image" Target="../media/image11.jp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33.xml"/><Relationship Id="rId5" Type="http://schemas.openxmlformats.org/officeDocument/2006/relationships/image" Target="../media/image63.png"/><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0.xml"/><Relationship Id="rId1" Type="http://schemas.openxmlformats.org/officeDocument/2006/relationships/tags" Target="../tags/tag1.xml"/><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33.xml"/><Relationship Id="rId4" Type="http://schemas.openxmlformats.org/officeDocument/2006/relationships/image" Target="../media/image66.emf"/></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40.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5.xml"/><Relationship Id="rId1" Type="http://schemas.openxmlformats.org/officeDocument/2006/relationships/slideLayout" Target="../slideLayouts/slideLayout40.xml"/><Relationship Id="rId5" Type="http://schemas.openxmlformats.org/officeDocument/2006/relationships/image" Target="../media/image76.jpeg"/><Relationship Id="rId4" Type="http://schemas.openxmlformats.org/officeDocument/2006/relationships/image" Target="../media/image75.jpeg"/></Relationships>
</file>

<file path=ppt/slides/_rels/slide7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6.xml"/><Relationship Id="rId1" Type="http://schemas.openxmlformats.org/officeDocument/2006/relationships/slideLayout" Target="../slideLayouts/slideLayout40.xml"/><Relationship Id="rId4" Type="http://schemas.openxmlformats.org/officeDocument/2006/relationships/image" Target="../media/image77.jpeg"/></Relationships>
</file>

<file path=ppt/slides/_rels/slide7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7.xml"/><Relationship Id="rId1" Type="http://schemas.openxmlformats.org/officeDocument/2006/relationships/slideLayout" Target="../slideLayouts/slideLayout40.xml"/><Relationship Id="rId4" Type="http://schemas.openxmlformats.org/officeDocument/2006/relationships/image" Target="../media/image78.emf"/></Relationships>
</file>

<file path=ppt/slides/_rels/slide7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8.xml"/><Relationship Id="rId1" Type="http://schemas.openxmlformats.org/officeDocument/2006/relationships/slideLayout" Target="../slideLayouts/slideLayout40.xml"/><Relationship Id="rId4" Type="http://schemas.openxmlformats.org/officeDocument/2006/relationships/image" Target="../media/image79.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79.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12"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35.xml"/><Relationship Id="rId6" Type="http://schemas.openxmlformats.org/officeDocument/2006/relationships/image" Target="../media/image12.jpg"/><Relationship Id="rId11" Type="http://schemas.openxmlformats.org/officeDocument/2006/relationships/image" Target="../media/image17.jpg"/><Relationship Id="rId5" Type="http://schemas.openxmlformats.org/officeDocument/2006/relationships/image" Target="../media/image11.jp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1.xml"/></Relationships>
</file>

<file path=ppt/slides/_rels/slide8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8"/>
          <a:stretch>
            <a:fillRect/>
          </a:stretch>
        </p:blipFill>
        <p:spPr>
          <a:xfrm>
            <a:off x="7037" y="0"/>
            <a:ext cx="9129925"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9"/>
          <a:stretch>
            <a:fillRect/>
          </a:stretch>
        </p:blipFill>
        <p:spPr>
          <a:xfrm>
            <a:off x="-1276" y="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0"/>
          <a:stretch>
            <a:fillRect/>
          </a:stretch>
        </p:blipFill>
        <p:spPr>
          <a:xfrm>
            <a:off x="14075" y="12699"/>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11"/>
          <a:stretch>
            <a:fillRect/>
          </a:stretch>
        </p:blipFill>
        <p:spPr>
          <a:xfrm>
            <a:off x="7037" y="91440"/>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GENITOURINARY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lIns="91440" tIns="45720" rIns="91440" bIns="45720" anchor="t">
            <a:spAutoFit/>
          </a:bodyPr>
          <a:lstStyle/>
          <a:p>
            <a:pPr algn="ctr"/>
            <a:r>
              <a:rPr lang="en-US" sz="1600" dirty="0">
                <a:solidFill>
                  <a:schemeClr val="bg1"/>
                </a:solidFill>
                <a:latin typeface="Corporate S Demi"/>
                <a:ea typeface="ＭＳ Ｐゴシック"/>
              </a:rPr>
              <a:t>Thursday, September 21, 2023 </a:t>
            </a:r>
            <a:endParaRPr lang="en-US" sz="1600" dirty="0">
              <a:solidFill>
                <a:schemeClr val="bg1"/>
              </a:solidFill>
              <a:latin typeface="Corporate S Demi" panose="02020500000000000000" pitchFamily="18" charset="0"/>
            </a:endParaRPr>
          </a:p>
        </p:txBody>
      </p:sp>
      <p:pic>
        <p:nvPicPr>
          <p:cNvPr id="6" name="Picture 5" descr="Text&#10;&#10;Description automatically generated">
            <a:extLst>
              <a:ext uri="{FF2B5EF4-FFF2-40B4-BE49-F238E27FC236}">
                <a16:creationId xmlns:a16="http://schemas.microsoft.com/office/drawing/2014/main" id="{B82652FC-1395-07DD-C834-FB9614FD9EB2}"/>
              </a:ext>
            </a:extLst>
          </p:cNvPr>
          <p:cNvPicPr>
            <a:picLocks noChangeAspect="1"/>
          </p:cNvPicPr>
          <p:nvPr/>
        </p:nvPicPr>
        <p:blipFill>
          <a:blip r:embed="rId12"/>
          <a:stretch>
            <a:fillRect/>
          </a:stretch>
        </p:blipFill>
        <p:spPr>
          <a:xfrm>
            <a:off x="6881438" y="4444914"/>
            <a:ext cx="2004529" cy="548409"/>
          </a:xfrm>
          <a:prstGeom prst="rect">
            <a:avLst/>
          </a:prstGeom>
        </p:spPr>
      </p:pic>
    </p:spTree>
    <p:extLst>
      <p:ext uri="{BB962C8B-B14F-4D97-AF65-F5344CB8AC3E}">
        <p14:creationId xmlns:p14="http://schemas.microsoft.com/office/powerpoint/2010/main" val="1014628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8"/>
          <a:stretch>
            <a:fillRect/>
          </a:stretch>
        </p:blipFill>
        <p:spPr>
          <a:xfrm>
            <a:off x="7037" y="0"/>
            <a:ext cx="9129925"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9"/>
          <a:stretch>
            <a:fillRect/>
          </a:stretch>
        </p:blipFill>
        <p:spPr>
          <a:xfrm>
            <a:off x="-1276" y="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0"/>
          <a:stretch>
            <a:fillRect/>
          </a:stretch>
        </p:blipFill>
        <p:spPr>
          <a:xfrm>
            <a:off x="14075" y="12699"/>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11"/>
          <a:stretch>
            <a:fillRect/>
          </a:stretch>
        </p:blipFill>
        <p:spPr>
          <a:xfrm>
            <a:off x="7037" y="91440"/>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GENITOURINARY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lIns="91440" tIns="45720" rIns="91440" bIns="45720" anchor="t">
            <a:spAutoFit/>
          </a:bodyPr>
          <a:lstStyle/>
          <a:p>
            <a:pPr algn="ctr"/>
            <a:r>
              <a:rPr lang="en-US" sz="1600" dirty="0">
                <a:solidFill>
                  <a:schemeClr val="bg1"/>
                </a:solidFill>
                <a:latin typeface="Corporate S Demi"/>
                <a:ea typeface="ＭＳ Ｐゴシック"/>
              </a:rPr>
              <a:t>Thursday, September 21, 2023 </a:t>
            </a:r>
            <a:endParaRPr lang="en-US" sz="1600" dirty="0">
              <a:solidFill>
                <a:schemeClr val="bg1"/>
              </a:solidFill>
              <a:latin typeface="Corporate S Demi" panose="02020500000000000000" pitchFamily="18" charset="0"/>
            </a:endParaRPr>
          </a:p>
        </p:txBody>
      </p:sp>
      <p:pic>
        <p:nvPicPr>
          <p:cNvPr id="6" name="Picture 5" descr="Text&#10;&#10;Description automatically generated">
            <a:extLst>
              <a:ext uri="{FF2B5EF4-FFF2-40B4-BE49-F238E27FC236}">
                <a16:creationId xmlns:a16="http://schemas.microsoft.com/office/drawing/2014/main" id="{B82652FC-1395-07DD-C834-FB9614FD9EB2}"/>
              </a:ext>
            </a:extLst>
          </p:cNvPr>
          <p:cNvPicPr>
            <a:picLocks noChangeAspect="1"/>
          </p:cNvPicPr>
          <p:nvPr/>
        </p:nvPicPr>
        <p:blipFill>
          <a:blip r:embed="rId12"/>
          <a:stretch>
            <a:fillRect/>
          </a:stretch>
        </p:blipFill>
        <p:spPr>
          <a:xfrm>
            <a:off x="6881438" y="4444914"/>
            <a:ext cx="2004529" cy="548409"/>
          </a:xfrm>
          <a:prstGeom prst="rect">
            <a:avLst/>
          </a:prstGeom>
        </p:spPr>
      </p:pic>
    </p:spTree>
    <p:extLst>
      <p:ext uri="{BB962C8B-B14F-4D97-AF65-F5344CB8AC3E}">
        <p14:creationId xmlns:p14="http://schemas.microsoft.com/office/powerpoint/2010/main" val="177090508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6046" y="153114"/>
            <a:ext cx="7721759" cy="391039"/>
          </a:xfrm>
          <a:prstGeom prst="rect">
            <a:avLst/>
          </a:prstGeom>
        </p:spPr>
        <p:txBody>
          <a:bodyPr vert="horz" wrap="square" lIns="0" tIns="12696" rIns="0" bIns="0" rtlCol="0">
            <a:spAutoFit/>
          </a:bodyPr>
          <a:lstStyle/>
          <a:p>
            <a:pPr marL="12696">
              <a:spcBef>
                <a:spcPts val="100"/>
              </a:spcBef>
            </a:pPr>
            <a:r>
              <a:rPr sz="2399" b="1" dirty="0">
                <a:latin typeface="Arial"/>
                <a:cs typeface="Arial"/>
              </a:rPr>
              <a:t>Standard</a:t>
            </a:r>
            <a:r>
              <a:rPr sz="2399" b="1" spc="-20" dirty="0">
                <a:latin typeface="Arial"/>
                <a:cs typeface="Arial"/>
              </a:rPr>
              <a:t> </a:t>
            </a:r>
            <a:r>
              <a:rPr sz="2399" b="1" dirty="0">
                <a:latin typeface="Arial"/>
                <a:cs typeface="Arial"/>
              </a:rPr>
              <a:t>of</a:t>
            </a:r>
            <a:r>
              <a:rPr sz="2399" b="1" spc="-10" dirty="0">
                <a:latin typeface="Arial"/>
                <a:cs typeface="Arial"/>
              </a:rPr>
              <a:t> </a:t>
            </a:r>
            <a:r>
              <a:rPr sz="2399" b="1" dirty="0">
                <a:latin typeface="Arial"/>
                <a:cs typeface="Arial"/>
              </a:rPr>
              <a:t>Care</a:t>
            </a:r>
            <a:r>
              <a:rPr sz="2399" b="1" spc="15" dirty="0">
                <a:latin typeface="Arial"/>
                <a:cs typeface="Arial"/>
              </a:rPr>
              <a:t> </a:t>
            </a:r>
            <a:r>
              <a:rPr sz="2399" b="1" dirty="0">
                <a:latin typeface="Arial"/>
                <a:cs typeface="Arial"/>
              </a:rPr>
              <a:t>for</a:t>
            </a:r>
            <a:r>
              <a:rPr sz="2399" b="1" spc="-10" dirty="0">
                <a:latin typeface="Arial"/>
                <a:cs typeface="Arial"/>
              </a:rPr>
              <a:t> </a:t>
            </a:r>
            <a:r>
              <a:rPr sz="2399" b="1" dirty="0">
                <a:latin typeface="Arial"/>
                <a:cs typeface="Arial"/>
              </a:rPr>
              <a:t>Muscle</a:t>
            </a:r>
            <a:r>
              <a:rPr sz="2399" b="1" spc="-5" dirty="0">
                <a:latin typeface="Arial"/>
                <a:cs typeface="Arial"/>
              </a:rPr>
              <a:t> </a:t>
            </a:r>
            <a:r>
              <a:rPr sz="2399" b="1" dirty="0">
                <a:latin typeface="Arial"/>
                <a:cs typeface="Arial"/>
              </a:rPr>
              <a:t>Invasive</a:t>
            </a:r>
            <a:r>
              <a:rPr sz="2399" b="1" spc="-10" dirty="0">
                <a:latin typeface="Arial"/>
                <a:cs typeface="Arial"/>
              </a:rPr>
              <a:t> </a:t>
            </a:r>
            <a:r>
              <a:rPr sz="2399" b="1" dirty="0">
                <a:latin typeface="Arial"/>
                <a:cs typeface="Arial"/>
              </a:rPr>
              <a:t>Bladder </a:t>
            </a:r>
            <a:r>
              <a:rPr sz="2399" b="1" spc="-10" dirty="0">
                <a:latin typeface="Arial"/>
                <a:cs typeface="Arial"/>
              </a:rPr>
              <a:t>Cancer</a:t>
            </a:r>
            <a:endParaRPr sz="2399">
              <a:latin typeface="Arial"/>
              <a:cs typeface="Arial"/>
            </a:endParaRPr>
          </a:p>
        </p:txBody>
      </p:sp>
      <p:grpSp>
        <p:nvGrpSpPr>
          <p:cNvPr id="3" name="object 3"/>
          <p:cNvGrpSpPr/>
          <p:nvPr/>
        </p:nvGrpSpPr>
        <p:grpSpPr>
          <a:xfrm>
            <a:off x="4774868" y="1988333"/>
            <a:ext cx="2249111" cy="2249111"/>
            <a:chOff x="4774930" y="1988946"/>
            <a:chExt cx="2249805" cy="2249805"/>
          </a:xfrm>
        </p:grpSpPr>
        <p:sp>
          <p:nvSpPr>
            <p:cNvPr id="4" name="object 4"/>
            <p:cNvSpPr/>
            <p:nvPr/>
          </p:nvSpPr>
          <p:spPr>
            <a:xfrm>
              <a:off x="5420740" y="1988946"/>
              <a:ext cx="1604010" cy="2249805"/>
            </a:xfrm>
            <a:custGeom>
              <a:avLst/>
              <a:gdLst/>
              <a:ahLst/>
              <a:cxnLst/>
              <a:rect l="l" t="t" r="r" b="b"/>
              <a:pathLst>
                <a:path w="1604009" h="2249804">
                  <a:moveTo>
                    <a:pt x="478917" y="0"/>
                  </a:moveTo>
                  <a:lnTo>
                    <a:pt x="478917" y="562356"/>
                  </a:lnTo>
                  <a:lnTo>
                    <a:pt x="528368" y="564539"/>
                  </a:lnTo>
                  <a:lnTo>
                    <a:pt x="577320" y="571044"/>
                  </a:lnTo>
                  <a:lnTo>
                    <a:pt x="625486" y="581805"/>
                  </a:lnTo>
                  <a:lnTo>
                    <a:pt x="672578" y="596753"/>
                  </a:lnTo>
                  <a:lnTo>
                    <a:pt x="718312" y="615823"/>
                  </a:lnTo>
                  <a:lnTo>
                    <a:pt x="761323" y="638345"/>
                  </a:lnTo>
                  <a:lnTo>
                    <a:pt x="801589" y="664014"/>
                  </a:lnTo>
                  <a:lnTo>
                    <a:pt x="839029" y="692605"/>
                  </a:lnTo>
                  <a:lnTo>
                    <a:pt x="873563" y="723893"/>
                  </a:lnTo>
                  <a:lnTo>
                    <a:pt x="905108" y="757653"/>
                  </a:lnTo>
                  <a:lnTo>
                    <a:pt x="933585" y="793662"/>
                  </a:lnTo>
                  <a:lnTo>
                    <a:pt x="958913" y="831693"/>
                  </a:lnTo>
                  <a:lnTo>
                    <a:pt x="981009" y="871523"/>
                  </a:lnTo>
                  <a:lnTo>
                    <a:pt x="999794" y="912926"/>
                  </a:lnTo>
                  <a:lnTo>
                    <a:pt x="1015186" y="955679"/>
                  </a:lnTo>
                  <a:lnTo>
                    <a:pt x="1027104" y="999557"/>
                  </a:lnTo>
                  <a:lnTo>
                    <a:pt x="1035468" y="1044334"/>
                  </a:lnTo>
                  <a:lnTo>
                    <a:pt x="1040196" y="1089787"/>
                  </a:lnTo>
                  <a:lnTo>
                    <a:pt x="1041207" y="1135690"/>
                  </a:lnTo>
                  <a:lnTo>
                    <a:pt x="1038421" y="1181820"/>
                  </a:lnTo>
                  <a:lnTo>
                    <a:pt x="1031756" y="1227951"/>
                  </a:lnTo>
                  <a:lnTo>
                    <a:pt x="1021131" y="1273859"/>
                  </a:lnTo>
                  <a:lnTo>
                    <a:pt x="1006465" y="1319319"/>
                  </a:lnTo>
                  <a:lnTo>
                    <a:pt x="987679" y="1364107"/>
                  </a:lnTo>
                  <a:lnTo>
                    <a:pt x="965156" y="1407118"/>
                  </a:lnTo>
                  <a:lnTo>
                    <a:pt x="939487" y="1447384"/>
                  </a:lnTo>
                  <a:lnTo>
                    <a:pt x="910896" y="1484824"/>
                  </a:lnTo>
                  <a:lnTo>
                    <a:pt x="879608" y="1519358"/>
                  </a:lnTo>
                  <a:lnTo>
                    <a:pt x="845848" y="1550903"/>
                  </a:lnTo>
                  <a:lnTo>
                    <a:pt x="809839" y="1579380"/>
                  </a:lnTo>
                  <a:lnTo>
                    <a:pt x="771808" y="1604708"/>
                  </a:lnTo>
                  <a:lnTo>
                    <a:pt x="731978" y="1626804"/>
                  </a:lnTo>
                  <a:lnTo>
                    <a:pt x="690575" y="1645589"/>
                  </a:lnTo>
                  <a:lnTo>
                    <a:pt x="647822" y="1660981"/>
                  </a:lnTo>
                  <a:lnTo>
                    <a:pt x="603944" y="1672899"/>
                  </a:lnTo>
                  <a:lnTo>
                    <a:pt x="559167" y="1681263"/>
                  </a:lnTo>
                  <a:lnTo>
                    <a:pt x="513714" y="1685991"/>
                  </a:lnTo>
                  <a:lnTo>
                    <a:pt x="467811" y="1687002"/>
                  </a:lnTo>
                  <a:lnTo>
                    <a:pt x="421681" y="1684216"/>
                  </a:lnTo>
                  <a:lnTo>
                    <a:pt x="375550" y="1677551"/>
                  </a:lnTo>
                  <a:lnTo>
                    <a:pt x="329642" y="1666926"/>
                  </a:lnTo>
                  <a:lnTo>
                    <a:pt x="284182" y="1652260"/>
                  </a:lnTo>
                  <a:lnTo>
                    <a:pt x="239395" y="1633474"/>
                  </a:lnTo>
                  <a:lnTo>
                    <a:pt x="0" y="2142223"/>
                  </a:lnTo>
                  <a:lnTo>
                    <a:pt x="45354" y="2162348"/>
                  </a:lnTo>
                  <a:lnTo>
                    <a:pt x="91455" y="2180421"/>
                  </a:lnTo>
                  <a:lnTo>
                    <a:pt x="138234" y="2196426"/>
                  </a:lnTo>
                  <a:lnTo>
                    <a:pt x="185623" y="2210349"/>
                  </a:lnTo>
                  <a:lnTo>
                    <a:pt x="233553" y="2222172"/>
                  </a:lnTo>
                  <a:lnTo>
                    <a:pt x="281955" y="2231882"/>
                  </a:lnTo>
                  <a:lnTo>
                    <a:pt x="330761" y="2239460"/>
                  </a:lnTo>
                  <a:lnTo>
                    <a:pt x="379902" y="2244893"/>
                  </a:lnTo>
                  <a:lnTo>
                    <a:pt x="429310" y="2248164"/>
                  </a:lnTo>
                  <a:lnTo>
                    <a:pt x="478917" y="2249258"/>
                  </a:lnTo>
                  <a:lnTo>
                    <a:pt x="527694" y="2248219"/>
                  </a:lnTo>
                  <a:lnTo>
                    <a:pt x="575941" y="2245130"/>
                  </a:lnTo>
                  <a:lnTo>
                    <a:pt x="623616" y="2240033"/>
                  </a:lnTo>
                  <a:lnTo>
                    <a:pt x="670676" y="2232971"/>
                  </a:lnTo>
                  <a:lnTo>
                    <a:pt x="717079" y="2223985"/>
                  </a:lnTo>
                  <a:lnTo>
                    <a:pt x="762783" y="2213118"/>
                  </a:lnTo>
                  <a:lnTo>
                    <a:pt x="807745" y="2200412"/>
                  </a:lnTo>
                  <a:lnTo>
                    <a:pt x="851924" y="2185909"/>
                  </a:lnTo>
                  <a:lnTo>
                    <a:pt x="895276" y="2169652"/>
                  </a:lnTo>
                  <a:lnTo>
                    <a:pt x="937761" y="2151682"/>
                  </a:lnTo>
                  <a:lnTo>
                    <a:pt x="979336" y="2132042"/>
                  </a:lnTo>
                  <a:lnTo>
                    <a:pt x="1019958" y="2110774"/>
                  </a:lnTo>
                  <a:lnTo>
                    <a:pt x="1059585" y="2087920"/>
                  </a:lnTo>
                  <a:lnTo>
                    <a:pt x="1098175" y="2063522"/>
                  </a:lnTo>
                  <a:lnTo>
                    <a:pt x="1135686" y="2037623"/>
                  </a:lnTo>
                  <a:lnTo>
                    <a:pt x="1172076" y="2010264"/>
                  </a:lnTo>
                  <a:lnTo>
                    <a:pt x="1207302" y="1981489"/>
                  </a:lnTo>
                  <a:lnTo>
                    <a:pt x="1241323" y="1951338"/>
                  </a:lnTo>
                  <a:lnTo>
                    <a:pt x="1274095" y="1919855"/>
                  </a:lnTo>
                  <a:lnTo>
                    <a:pt x="1305577" y="1887082"/>
                  </a:lnTo>
                  <a:lnTo>
                    <a:pt x="1335727" y="1853060"/>
                  </a:lnTo>
                  <a:lnTo>
                    <a:pt x="1364502" y="1817832"/>
                  </a:lnTo>
                  <a:lnTo>
                    <a:pt x="1391860" y="1781440"/>
                  </a:lnTo>
                  <a:lnTo>
                    <a:pt x="1417760" y="1743926"/>
                  </a:lnTo>
                  <a:lnTo>
                    <a:pt x="1442157" y="1705333"/>
                  </a:lnTo>
                  <a:lnTo>
                    <a:pt x="1465012" y="1665703"/>
                  </a:lnTo>
                  <a:lnTo>
                    <a:pt x="1486280" y="1625077"/>
                  </a:lnTo>
                  <a:lnTo>
                    <a:pt x="1505921" y="1583499"/>
                  </a:lnTo>
                  <a:lnTo>
                    <a:pt x="1523891" y="1541010"/>
                  </a:lnTo>
                  <a:lnTo>
                    <a:pt x="1540149" y="1497652"/>
                  </a:lnTo>
                  <a:lnTo>
                    <a:pt x="1554653" y="1453468"/>
                  </a:lnTo>
                  <a:lnTo>
                    <a:pt x="1567359" y="1408499"/>
                  </a:lnTo>
                  <a:lnTo>
                    <a:pt x="1578227" y="1362789"/>
                  </a:lnTo>
                  <a:lnTo>
                    <a:pt x="1587213" y="1316379"/>
                  </a:lnTo>
                  <a:lnTo>
                    <a:pt x="1594276" y="1269311"/>
                  </a:lnTo>
                  <a:lnTo>
                    <a:pt x="1599373" y="1221628"/>
                  </a:lnTo>
                  <a:lnTo>
                    <a:pt x="1602462" y="1173372"/>
                  </a:lnTo>
                  <a:lnTo>
                    <a:pt x="1603502" y="1124585"/>
                  </a:lnTo>
                  <a:lnTo>
                    <a:pt x="1602462" y="1075807"/>
                  </a:lnTo>
                  <a:lnTo>
                    <a:pt x="1599373" y="1027560"/>
                  </a:lnTo>
                  <a:lnTo>
                    <a:pt x="1594276" y="979885"/>
                  </a:lnTo>
                  <a:lnTo>
                    <a:pt x="1587213" y="932825"/>
                  </a:lnTo>
                  <a:lnTo>
                    <a:pt x="1578227" y="886422"/>
                  </a:lnTo>
                  <a:lnTo>
                    <a:pt x="1567359" y="840718"/>
                  </a:lnTo>
                  <a:lnTo>
                    <a:pt x="1554653" y="795756"/>
                  </a:lnTo>
                  <a:lnTo>
                    <a:pt x="1540149" y="751577"/>
                  </a:lnTo>
                  <a:lnTo>
                    <a:pt x="1523891" y="708225"/>
                  </a:lnTo>
                  <a:lnTo>
                    <a:pt x="1505921" y="665740"/>
                  </a:lnTo>
                  <a:lnTo>
                    <a:pt x="1486280" y="624165"/>
                  </a:lnTo>
                  <a:lnTo>
                    <a:pt x="1465012" y="583543"/>
                  </a:lnTo>
                  <a:lnTo>
                    <a:pt x="1442157" y="543916"/>
                  </a:lnTo>
                  <a:lnTo>
                    <a:pt x="1417760" y="505326"/>
                  </a:lnTo>
                  <a:lnTo>
                    <a:pt x="1391860" y="467815"/>
                  </a:lnTo>
                  <a:lnTo>
                    <a:pt x="1364502" y="431425"/>
                  </a:lnTo>
                  <a:lnTo>
                    <a:pt x="1335727" y="396199"/>
                  </a:lnTo>
                  <a:lnTo>
                    <a:pt x="1305577" y="362178"/>
                  </a:lnTo>
                  <a:lnTo>
                    <a:pt x="1274095" y="329406"/>
                  </a:lnTo>
                  <a:lnTo>
                    <a:pt x="1241323" y="297924"/>
                  </a:lnTo>
                  <a:lnTo>
                    <a:pt x="1207302" y="267774"/>
                  </a:lnTo>
                  <a:lnTo>
                    <a:pt x="1172076" y="238999"/>
                  </a:lnTo>
                  <a:lnTo>
                    <a:pt x="1135686" y="211641"/>
                  </a:lnTo>
                  <a:lnTo>
                    <a:pt x="1098175" y="185741"/>
                  </a:lnTo>
                  <a:lnTo>
                    <a:pt x="1059585" y="161344"/>
                  </a:lnTo>
                  <a:lnTo>
                    <a:pt x="1019958" y="138489"/>
                  </a:lnTo>
                  <a:lnTo>
                    <a:pt x="979336" y="117221"/>
                  </a:lnTo>
                  <a:lnTo>
                    <a:pt x="937761" y="97580"/>
                  </a:lnTo>
                  <a:lnTo>
                    <a:pt x="895276" y="79610"/>
                  </a:lnTo>
                  <a:lnTo>
                    <a:pt x="851924" y="63352"/>
                  </a:lnTo>
                  <a:lnTo>
                    <a:pt x="807745" y="48848"/>
                  </a:lnTo>
                  <a:lnTo>
                    <a:pt x="762783" y="36142"/>
                  </a:lnTo>
                  <a:lnTo>
                    <a:pt x="717079" y="25274"/>
                  </a:lnTo>
                  <a:lnTo>
                    <a:pt x="670676" y="16288"/>
                  </a:lnTo>
                  <a:lnTo>
                    <a:pt x="623616" y="9225"/>
                  </a:lnTo>
                  <a:lnTo>
                    <a:pt x="575941" y="4128"/>
                  </a:lnTo>
                  <a:lnTo>
                    <a:pt x="527694" y="1039"/>
                  </a:lnTo>
                  <a:lnTo>
                    <a:pt x="478917" y="0"/>
                  </a:lnTo>
                  <a:close/>
                </a:path>
              </a:pathLst>
            </a:custGeom>
            <a:solidFill>
              <a:srgbClr val="EC7C30"/>
            </a:solidFill>
          </p:spPr>
          <p:txBody>
            <a:bodyPr wrap="square" lIns="0" tIns="0" rIns="0" bIns="0" rtlCol="0"/>
            <a:lstStyle/>
            <a:p>
              <a:endParaRPr sz="2399"/>
            </a:p>
          </p:txBody>
        </p:sp>
        <p:sp>
          <p:nvSpPr>
            <p:cNvPr id="5" name="object 5"/>
            <p:cNvSpPr/>
            <p:nvPr/>
          </p:nvSpPr>
          <p:spPr>
            <a:xfrm>
              <a:off x="4774930" y="1988946"/>
              <a:ext cx="1125220" cy="2142490"/>
            </a:xfrm>
            <a:custGeom>
              <a:avLst/>
              <a:gdLst/>
              <a:ahLst/>
              <a:cxnLst/>
              <a:rect l="l" t="t" r="r" b="b"/>
              <a:pathLst>
                <a:path w="1125220" h="2142490">
                  <a:moveTo>
                    <a:pt x="1124727" y="0"/>
                  </a:moveTo>
                  <a:lnTo>
                    <a:pt x="1074634" y="1110"/>
                  </a:lnTo>
                  <a:lnTo>
                    <a:pt x="1024947" y="4416"/>
                  </a:lnTo>
                  <a:lnTo>
                    <a:pt x="975726" y="9881"/>
                  </a:lnTo>
                  <a:lnTo>
                    <a:pt x="927030" y="17467"/>
                  </a:lnTo>
                  <a:lnTo>
                    <a:pt x="878916" y="27137"/>
                  </a:lnTo>
                  <a:lnTo>
                    <a:pt x="831444" y="38855"/>
                  </a:lnTo>
                  <a:lnTo>
                    <a:pt x="784673" y="52582"/>
                  </a:lnTo>
                  <a:lnTo>
                    <a:pt x="738660" y="68282"/>
                  </a:lnTo>
                  <a:lnTo>
                    <a:pt x="693465" y="85917"/>
                  </a:lnTo>
                  <a:lnTo>
                    <a:pt x="649146" y="105451"/>
                  </a:lnTo>
                  <a:lnTo>
                    <a:pt x="605762" y="126845"/>
                  </a:lnTo>
                  <a:lnTo>
                    <a:pt x="563371" y="150064"/>
                  </a:lnTo>
                  <a:lnTo>
                    <a:pt x="522033" y="175069"/>
                  </a:lnTo>
                  <a:lnTo>
                    <a:pt x="481805" y="201824"/>
                  </a:lnTo>
                  <a:lnTo>
                    <a:pt x="442747" y="230290"/>
                  </a:lnTo>
                  <a:lnTo>
                    <a:pt x="404918" y="260432"/>
                  </a:lnTo>
                  <a:lnTo>
                    <a:pt x="368375" y="292212"/>
                  </a:lnTo>
                  <a:lnTo>
                    <a:pt x="333177" y="325592"/>
                  </a:lnTo>
                  <a:lnTo>
                    <a:pt x="299384" y="360536"/>
                  </a:lnTo>
                  <a:lnTo>
                    <a:pt x="267054" y="397006"/>
                  </a:lnTo>
                  <a:lnTo>
                    <a:pt x="236245" y="434965"/>
                  </a:lnTo>
                  <a:lnTo>
                    <a:pt x="207016" y="474376"/>
                  </a:lnTo>
                  <a:lnTo>
                    <a:pt x="179426" y="515202"/>
                  </a:lnTo>
                  <a:lnTo>
                    <a:pt x="153534" y="557405"/>
                  </a:lnTo>
                  <a:lnTo>
                    <a:pt x="129398" y="600948"/>
                  </a:lnTo>
                  <a:lnTo>
                    <a:pt x="107076" y="645794"/>
                  </a:lnTo>
                  <a:lnTo>
                    <a:pt x="87248" y="690376"/>
                  </a:lnTo>
                  <a:lnTo>
                    <a:pt x="69501" y="735351"/>
                  </a:lnTo>
                  <a:lnTo>
                    <a:pt x="53814" y="780662"/>
                  </a:lnTo>
                  <a:lnTo>
                    <a:pt x="40168" y="826254"/>
                  </a:lnTo>
                  <a:lnTo>
                    <a:pt x="28541" y="872070"/>
                  </a:lnTo>
                  <a:lnTo>
                    <a:pt x="18914" y="918054"/>
                  </a:lnTo>
                  <a:lnTo>
                    <a:pt x="11267" y="964151"/>
                  </a:lnTo>
                  <a:lnTo>
                    <a:pt x="5578" y="1010303"/>
                  </a:lnTo>
                  <a:lnTo>
                    <a:pt x="1830" y="1056455"/>
                  </a:lnTo>
                  <a:lnTo>
                    <a:pt x="0" y="1102550"/>
                  </a:lnTo>
                  <a:lnTo>
                    <a:pt x="68" y="1148533"/>
                  </a:lnTo>
                  <a:lnTo>
                    <a:pt x="2015" y="1194347"/>
                  </a:lnTo>
                  <a:lnTo>
                    <a:pt x="5821" y="1239936"/>
                  </a:lnTo>
                  <a:lnTo>
                    <a:pt x="11465" y="1285244"/>
                  </a:lnTo>
                  <a:lnTo>
                    <a:pt x="18926" y="1330214"/>
                  </a:lnTo>
                  <a:lnTo>
                    <a:pt x="28185" y="1374791"/>
                  </a:lnTo>
                  <a:lnTo>
                    <a:pt x="39222" y="1418918"/>
                  </a:lnTo>
                  <a:lnTo>
                    <a:pt x="52016" y="1462540"/>
                  </a:lnTo>
                  <a:lnTo>
                    <a:pt x="66547" y="1505599"/>
                  </a:lnTo>
                  <a:lnTo>
                    <a:pt x="82795" y="1548040"/>
                  </a:lnTo>
                  <a:lnTo>
                    <a:pt x="100740" y="1589806"/>
                  </a:lnTo>
                  <a:lnTo>
                    <a:pt x="120361" y="1630842"/>
                  </a:lnTo>
                  <a:lnTo>
                    <a:pt x="141638" y="1671092"/>
                  </a:lnTo>
                  <a:lnTo>
                    <a:pt x="164552" y="1710498"/>
                  </a:lnTo>
                  <a:lnTo>
                    <a:pt x="189081" y="1749005"/>
                  </a:lnTo>
                  <a:lnTo>
                    <a:pt x="215206" y="1786557"/>
                  </a:lnTo>
                  <a:lnTo>
                    <a:pt x="242906" y="1823098"/>
                  </a:lnTo>
                  <a:lnTo>
                    <a:pt x="272162" y="1858571"/>
                  </a:lnTo>
                  <a:lnTo>
                    <a:pt x="302952" y="1892920"/>
                  </a:lnTo>
                  <a:lnTo>
                    <a:pt x="335258" y="1926089"/>
                  </a:lnTo>
                  <a:lnTo>
                    <a:pt x="369058" y="1958022"/>
                  </a:lnTo>
                  <a:lnTo>
                    <a:pt x="404332" y="1988663"/>
                  </a:lnTo>
                  <a:lnTo>
                    <a:pt x="441061" y="2017955"/>
                  </a:lnTo>
                  <a:lnTo>
                    <a:pt x="479224" y="2045843"/>
                  </a:lnTo>
                  <a:lnTo>
                    <a:pt x="518800" y="2072269"/>
                  </a:lnTo>
                  <a:lnTo>
                    <a:pt x="559770" y="2097179"/>
                  </a:lnTo>
                  <a:lnTo>
                    <a:pt x="602114" y="2120516"/>
                  </a:lnTo>
                  <a:lnTo>
                    <a:pt x="645810" y="2142223"/>
                  </a:lnTo>
                  <a:lnTo>
                    <a:pt x="885205" y="1633474"/>
                  </a:lnTo>
                  <a:lnTo>
                    <a:pt x="841011" y="1610217"/>
                  </a:lnTo>
                  <a:lnTo>
                    <a:pt x="799500" y="1583454"/>
                  </a:lnTo>
                  <a:lnTo>
                    <a:pt x="760819" y="1553416"/>
                  </a:lnTo>
                  <a:lnTo>
                    <a:pt x="725118" y="1520340"/>
                  </a:lnTo>
                  <a:lnTo>
                    <a:pt x="692545" y="1484459"/>
                  </a:lnTo>
                  <a:lnTo>
                    <a:pt x="663248" y="1446008"/>
                  </a:lnTo>
                  <a:lnTo>
                    <a:pt x="637375" y="1405221"/>
                  </a:lnTo>
                  <a:lnTo>
                    <a:pt x="615076" y="1362334"/>
                  </a:lnTo>
                  <a:lnTo>
                    <a:pt x="596498" y="1317579"/>
                  </a:lnTo>
                  <a:lnTo>
                    <a:pt x="581790" y="1271193"/>
                  </a:lnTo>
                  <a:lnTo>
                    <a:pt x="571101" y="1223409"/>
                  </a:lnTo>
                  <a:lnTo>
                    <a:pt x="564578" y="1174461"/>
                  </a:lnTo>
                  <a:lnTo>
                    <a:pt x="562371" y="1124585"/>
                  </a:lnTo>
                  <a:lnTo>
                    <a:pt x="564435" y="1076073"/>
                  </a:lnTo>
                  <a:lnTo>
                    <a:pt x="570513" y="1028707"/>
                  </a:lnTo>
                  <a:lnTo>
                    <a:pt x="580438" y="982656"/>
                  </a:lnTo>
                  <a:lnTo>
                    <a:pt x="594041" y="938088"/>
                  </a:lnTo>
                  <a:lnTo>
                    <a:pt x="611153" y="895173"/>
                  </a:lnTo>
                  <a:lnTo>
                    <a:pt x="631605" y="854079"/>
                  </a:lnTo>
                  <a:lnTo>
                    <a:pt x="655229" y="814975"/>
                  </a:lnTo>
                  <a:lnTo>
                    <a:pt x="681856" y="778029"/>
                  </a:lnTo>
                  <a:lnTo>
                    <a:pt x="711317" y="743411"/>
                  </a:lnTo>
                  <a:lnTo>
                    <a:pt x="743445" y="711288"/>
                  </a:lnTo>
                  <a:lnTo>
                    <a:pt x="778069" y="681831"/>
                  </a:lnTo>
                  <a:lnTo>
                    <a:pt x="815022" y="655207"/>
                  </a:lnTo>
                  <a:lnTo>
                    <a:pt x="854135" y="631585"/>
                  </a:lnTo>
                  <a:lnTo>
                    <a:pt x="895239" y="611135"/>
                  </a:lnTo>
                  <a:lnTo>
                    <a:pt x="938166" y="594024"/>
                  </a:lnTo>
                  <a:lnTo>
                    <a:pt x="982747" y="580422"/>
                  </a:lnTo>
                  <a:lnTo>
                    <a:pt x="1028813" y="570498"/>
                  </a:lnTo>
                  <a:lnTo>
                    <a:pt x="1076196" y="564419"/>
                  </a:lnTo>
                  <a:lnTo>
                    <a:pt x="1124727" y="562356"/>
                  </a:lnTo>
                  <a:lnTo>
                    <a:pt x="1124727" y="0"/>
                  </a:lnTo>
                  <a:close/>
                </a:path>
              </a:pathLst>
            </a:custGeom>
            <a:solidFill>
              <a:srgbClr val="A4A4A4"/>
            </a:solidFill>
          </p:spPr>
          <p:txBody>
            <a:bodyPr wrap="square" lIns="0" tIns="0" rIns="0" bIns="0" rtlCol="0"/>
            <a:lstStyle/>
            <a:p>
              <a:endParaRPr sz="2399"/>
            </a:p>
          </p:txBody>
        </p:sp>
      </p:grpSp>
      <p:sp>
        <p:nvSpPr>
          <p:cNvPr id="6" name="object 6"/>
          <p:cNvSpPr txBox="1"/>
          <p:nvPr/>
        </p:nvSpPr>
        <p:spPr>
          <a:xfrm>
            <a:off x="6459146" y="2962504"/>
            <a:ext cx="526888" cy="330733"/>
          </a:xfrm>
          <a:prstGeom prst="rect">
            <a:avLst/>
          </a:prstGeom>
        </p:spPr>
        <p:txBody>
          <a:bodyPr vert="horz" wrap="square" lIns="0" tIns="12696" rIns="0" bIns="0" rtlCol="0">
            <a:spAutoFit/>
          </a:bodyPr>
          <a:lstStyle/>
          <a:p>
            <a:pPr marL="12696">
              <a:spcBef>
                <a:spcPts val="100"/>
              </a:spcBef>
            </a:pPr>
            <a:r>
              <a:rPr sz="1999" spc="-10" dirty="0">
                <a:latin typeface="Calibri"/>
                <a:cs typeface="Calibri"/>
              </a:rPr>
              <a:t>Alive</a:t>
            </a:r>
            <a:endParaRPr sz="1999">
              <a:latin typeface="Calibri"/>
              <a:cs typeface="Calibri"/>
            </a:endParaRPr>
          </a:p>
        </p:txBody>
      </p:sp>
      <p:sp>
        <p:nvSpPr>
          <p:cNvPr id="7" name="object 7"/>
          <p:cNvSpPr txBox="1"/>
          <p:nvPr/>
        </p:nvSpPr>
        <p:spPr>
          <a:xfrm>
            <a:off x="4794815" y="2594698"/>
            <a:ext cx="563706" cy="640517"/>
          </a:xfrm>
          <a:prstGeom prst="rect">
            <a:avLst/>
          </a:prstGeom>
        </p:spPr>
        <p:txBody>
          <a:bodyPr vert="horz" wrap="square" lIns="0" tIns="8252" rIns="0" bIns="0" rtlCol="0">
            <a:spAutoFit/>
          </a:bodyPr>
          <a:lstStyle/>
          <a:p>
            <a:pPr marL="60942" marR="5078" indent="-48880">
              <a:lnSpc>
                <a:spcPct val="101499"/>
              </a:lnSpc>
              <a:spcBef>
                <a:spcPts val="65"/>
              </a:spcBef>
            </a:pPr>
            <a:r>
              <a:rPr sz="1999" spc="-20" dirty="0">
                <a:latin typeface="Calibri"/>
                <a:cs typeface="Calibri"/>
              </a:rPr>
              <a:t>Dead </a:t>
            </a:r>
            <a:r>
              <a:rPr sz="1999" spc="-25" dirty="0">
                <a:latin typeface="Calibri"/>
                <a:cs typeface="Calibri"/>
              </a:rPr>
              <a:t>43%</a:t>
            </a:r>
            <a:endParaRPr sz="1999">
              <a:latin typeface="Calibri"/>
              <a:cs typeface="Calibri"/>
            </a:endParaRPr>
          </a:p>
        </p:txBody>
      </p:sp>
      <p:grpSp>
        <p:nvGrpSpPr>
          <p:cNvPr id="8" name="object 8"/>
          <p:cNvGrpSpPr/>
          <p:nvPr/>
        </p:nvGrpSpPr>
        <p:grpSpPr>
          <a:xfrm>
            <a:off x="1627201" y="1976399"/>
            <a:ext cx="2249111" cy="2249111"/>
            <a:chOff x="1626292" y="1977008"/>
            <a:chExt cx="2249805" cy="2249805"/>
          </a:xfrm>
        </p:grpSpPr>
        <p:sp>
          <p:nvSpPr>
            <p:cNvPr id="9" name="object 9"/>
            <p:cNvSpPr/>
            <p:nvPr/>
          </p:nvSpPr>
          <p:spPr>
            <a:xfrm>
              <a:off x="2750947" y="1977008"/>
              <a:ext cx="1125220" cy="2142490"/>
            </a:xfrm>
            <a:custGeom>
              <a:avLst/>
              <a:gdLst/>
              <a:ahLst/>
              <a:cxnLst/>
              <a:rect l="l" t="t" r="r" b="b"/>
              <a:pathLst>
                <a:path w="1125220" h="2142490">
                  <a:moveTo>
                    <a:pt x="0" y="0"/>
                  </a:moveTo>
                  <a:lnTo>
                    <a:pt x="0" y="562356"/>
                  </a:lnTo>
                  <a:lnTo>
                    <a:pt x="49901" y="564563"/>
                  </a:lnTo>
                  <a:lnTo>
                    <a:pt x="98866" y="571085"/>
                  </a:lnTo>
                  <a:lnTo>
                    <a:pt x="146660" y="581775"/>
                  </a:lnTo>
                  <a:lnTo>
                    <a:pt x="193051" y="596482"/>
                  </a:lnTo>
                  <a:lnTo>
                    <a:pt x="237804" y="615060"/>
                  </a:lnTo>
                  <a:lnTo>
                    <a:pt x="280687" y="637360"/>
                  </a:lnTo>
                  <a:lnTo>
                    <a:pt x="321467" y="663232"/>
                  </a:lnTo>
                  <a:lnTo>
                    <a:pt x="359909" y="692529"/>
                  </a:lnTo>
                  <a:lnTo>
                    <a:pt x="395780" y="725103"/>
                  </a:lnTo>
                  <a:lnTo>
                    <a:pt x="428847" y="760804"/>
                  </a:lnTo>
                  <a:lnTo>
                    <a:pt x="458876" y="799484"/>
                  </a:lnTo>
                  <a:lnTo>
                    <a:pt x="485635" y="840996"/>
                  </a:lnTo>
                  <a:lnTo>
                    <a:pt x="508888" y="885189"/>
                  </a:lnTo>
                  <a:lnTo>
                    <a:pt x="527675" y="929976"/>
                  </a:lnTo>
                  <a:lnTo>
                    <a:pt x="542341" y="975433"/>
                  </a:lnTo>
                  <a:lnTo>
                    <a:pt x="552966" y="1021337"/>
                  </a:lnTo>
                  <a:lnTo>
                    <a:pt x="559631" y="1067463"/>
                  </a:lnTo>
                  <a:lnTo>
                    <a:pt x="562417" y="1113586"/>
                  </a:lnTo>
                  <a:lnTo>
                    <a:pt x="561406" y="1159483"/>
                  </a:lnTo>
                  <a:lnTo>
                    <a:pt x="556678" y="1204929"/>
                  </a:lnTo>
                  <a:lnTo>
                    <a:pt x="548314" y="1249700"/>
                  </a:lnTo>
                  <a:lnTo>
                    <a:pt x="536396" y="1293572"/>
                  </a:lnTo>
                  <a:lnTo>
                    <a:pt x="521004" y="1336320"/>
                  </a:lnTo>
                  <a:lnTo>
                    <a:pt x="502219" y="1377720"/>
                  </a:lnTo>
                  <a:lnTo>
                    <a:pt x="480123" y="1417547"/>
                  </a:lnTo>
                  <a:lnTo>
                    <a:pt x="454795" y="1455578"/>
                  </a:lnTo>
                  <a:lnTo>
                    <a:pt x="426318" y="1491588"/>
                  </a:lnTo>
                  <a:lnTo>
                    <a:pt x="394773" y="1525353"/>
                  </a:lnTo>
                  <a:lnTo>
                    <a:pt x="360239" y="1556648"/>
                  </a:lnTo>
                  <a:lnTo>
                    <a:pt x="322799" y="1585249"/>
                  </a:lnTo>
                  <a:lnTo>
                    <a:pt x="282533" y="1610933"/>
                  </a:lnTo>
                  <a:lnTo>
                    <a:pt x="239521" y="1633474"/>
                  </a:lnTo>
                  <a:lnTo>
                    <a:pt x="478916" y="2142210"/>
                  </a:lnTo>
                  <a:lnTo>
                    <a:pt x="523763" y="2119882"/>
                  </a:lnTo>
                  <a:lnTo>
                    <a:pt x="567306" y="2095740"/>
                  </a:lnTo>
                  <a:lnTo>
                    <a:pt x="609509" y="2069843"/>
                  </a:lnTo>
                  <a:lnTo>
                    <a:pt x="650335" y="2042250"/>
                  </a:lnTo>
                  <a:lnTo>
                    <a:pt x="689746" y="2013020"/>
                  </a:lnTo>
                  <a:lnTo>
                    <a:pt x="727705" y="1982210"/>
                  </a:lnTo>
                  <a:lnTo>
                    <a:pt x="764175" y="1949879"/>
                  </a:lnTo>
                  <a:lnTo>
                    <a:pt x="799119" y="1916086"/>
                  </a:lnTo>
                  <a:lnTo>
                    <a:pt x="832499" y="1880890"/>
                  </a:lnTo>
                  <a:lnTo>
                    <a:pt x="864279" y="1844349"/>
                  </a:lnTo>
                  <a:lnTo>
                    <a:pt x="894421" y="1806522"/>
                  </a:lnTo>
                  <a:lnTo>
                    <a:pt x="922887" y="1767467"/>
                  </a:lnTo>
                  <a:lnTo>
                    <a:pt x="949642" y="1727242"/>
                  </a:lnTo>
                  <a:lnTo>
                    <a:pt x="974647" y="1685907"/>
                  </a:lnTo>
                  <a:lnTo>
                    <a:pt x="997866" y="1643521"/>
                  </a:lnTo>
                  <a:lnTo>
                    <a:pt x="1019260" y="1600140"/>
                  </a:lnTo>
                  <a:lnTo>
                    <a:pt x="1038794" y="1555825"/>
                  </a:lnTo>
                  <a:lnTo>
                    <a:pt x="1056429" y="1510634"/>
                  </a:lnTo>
                  <a:lnTo>
                    <a:pt x="1072129" y="1464624"/>
                  </a:lnTo>
                  <a:lnTo>
                    <a:pt x="1085856" y="1417856"/>
                  </a:lnTo>
                  <a:lnTo>
                    <a:pt x="1097574" y="1370387"/>
                  </a:lnTo>
                  <a:lnTo>
                    <a:pt x="1107244" y="1322276"/>
                  </a:lnTo>
                  <a:lnTo>
                    <a:pt x="1114830" y="1273582"/>
                  </a:lnTo>
                  <a:lnTo>
                    <a:pt x="1120295" y="1224363"/>
                  </a:lnTo>
                  <a:lnTo>
                    <a:pt x="1123601" y="1174678"/>
                  </a:lnTo>
                  <a:lnTo>
                    <a:pt x="1124712" y="1124585"/>
                  </a:lnTo>
                  <a:lnTo>
                    <a:pt x="1123672" y="1075807"/>
                  </a:lnTo>
                  <a:lnTo>
                    <a:pt x="1120583" y="1027560"/>
                  </a:lnTo>
                  <a:lnTo>
                    <a:pt x="1115486" y="979885"/>
                  </a:lnTo>
                  <a:lnTo>
                    <a:pt x="1108423" y="932825"/>
                  </a:lnTo>
                  <a:lnTo>
                    <a:pt x="1099437" y="886422"/>
                  </a:lnTo>
                  <a:lnTo>
                    <a:pt x="1088569" y="840718"/>
                  </a:lnTo>
                  <a:lnTo>
                    <a:pt x="1075862" y="795756"/>
                  </a:lnTo>
                  <a:lnTo>
                    <a:pt x="1061358" y="751577"/>
                  </a:lnTo>
                  <a:lnTo>
                    <a:pt x="1045100" y="708225"/>
                  </a:lnTo>
                  <a:lnTo>
                    <a:pt x="1027129" y="665740"/>
                  </a:lnTo>
                  <a:lnTo>
                    <a:pt x="1007487" y="624165"/>
                  </a:lnTo>
                  <a:lnTo>
                    <a:pt x="986218" y="583543"/>
                  </a:lnTo>
                  <a:lnTo>
                    <a:pt x="963362" y="543916"/>
                  </a:lnTo>
                  <a:lnTo>
                    <a:pt x="938963" y="505326"/>
                  </a:lnTo>
                  <a:lnTo>
                    <a:pt x="913063" y="467815"/>
                  </a:lnTo>
                  <a:lnTo>
                    <a:pt x="885703" y="431425"/>
                  </a:lnTo>
                  <a:lnTo>
                    <a:pt x="856926" y="396199"/>
                  </a:lnTo>
                  <a:lnTo>
                    <a:pt x="826774" y="362178"/>
                  </a:lnTo>
                  <a:lnTo>
                    <a:pt x="795289" y="329406"/>
                  </a:lnTo>
                  <a:lnTo>
                    <a:pt x="762514" y="297924"/>
                  </a:lnTo>
                  <a:lnTo>
                    <a:pt x="728491" y="267774"/>
                  </a:lnTo>
                  <a:lnTo>
                    <a:pt x="693262" y="238999"/>
                  </a:lnTo>
                  <a:lnTo>
                    <a:pt x="656868" y="211641"/>
                  </a:lnTo>
                  <a:lnTo>
                    <a:pt x="619353" y="185741"/>
                  </a:lnTo>
                  <a:lnTo>
                    <a:pt x="580759" y="161344"/>
                  </a:lnTo>
                  <a:lnTo>
                    <a:pt x="541127" y="138489"/>
                  </a:lnTo>
                  <a:lnTo>
                    <a:pt x="500500" y="117221"/>
                  </a:lnTo>
                  <a:lnTo>
                    <a:pt x="458920" y="97580"/>
                  </a:lnTo>
                  <a:lnTo>
                    <a:pt x="416430" y="79610"/>
                  </a:lnTo>
                  <a:lnTo>
                    <a:pt x="373071" y="63352"/>
                  </a:lnTo>
                  <a:lnTo>
                    <a:pt x="328886" y="48848"/>
                  </a:lnTo>
                  <a:lnTo>
                    <a:pt x="283917" y="36142"/>
                  </a:lnTo>
                  <a:lnTo>
                    <a:pt x="238206" y="25274"/>
                  </a:lnTo>
                  <a:lnTo>
                    <a:pt x="191795" y="16288"/>
                  </a:lnTo>
                  <a:lnTo>
                    <a:pt x="144727" y="9225"/>
                  </a:lnTo>
                  <a:lnTo>
                    <a:pt x="97043" y="4128"/>
                  </a:lnTo>
                  <a:lnTo>
                    <a:pt x="48787" y="1039"/>
                  </a:lnTo>
                  <a:lnTo>
                    <a:pt x="0" y="0"/>
                  </a:lnTo>
                  <a:close/>
                </a:path>
              </a:pathLst>
            </a:custGeom>
            <a:solidFill>
              <a:srgbClr val="EC7C30"/>
            </a:solidFill>
          </p:spPr>
          <p:txBody>
            <a:bodyPr wrap="square" lIns="0" tIns="0" rIns="0" bIns="0" rtlCol="0"/>
            <a:lstStyle/>
            <a:p>
              <a:endParaRPr sz="2399"/>
            </a:p>
          </p:txBody>
        </p:sp>
        <p:sp>
          <p:nvSpPr>
            <p:cNvPr id="10" name="object 10"/>
            <p:cNvSpPr/>
            <p:nvPr/>
          </p:nvSpPr>
          <p:spPr>
            <a:xfrm>
              <a:off x="1626292" y="1977008"/>
              <a:ext cx="1604010" cy="2249805"/>
            </a:xfrm>
            <a:custGeom>
              <a:avLst/>
              <a:gdLst/>
              <a:ahLst/>
              <a:cxnLst/>
              <a:rect l="l" t="t" r="r" b="b"/>
              <a:pathLst>
                <a:path w="1604010" h="2249804">
                  <a:moveTo>
                    <a:pt x="1124655" y="0"/>
                  </a:moveTo>
                  <a:lnTo>
                    <a:pt x="1075079" y="1094"/>
                  </a:lnTo>
                  <a:lnTo>
                    <a:pt x="1025690" y="4367"/>
                  </a:lnTo>
                  <a:lnTo>
                    <a:pt x="976558" y="9803"/>
                  </a:lnTo>
                  <a:lnTo>
                    <a:pt x="927756" y="17385"/>
                  </a:lnTo>
                  <a:lnTo>
                    <a:pt x="879354" y="27098"/>
                  </a:lnTo>
                  <a:lnTo>
                    <a:pt x="831425" y="38926"/>
                  </a:lnTo>
                  <a:lnTo>
                    <a:pt x="784040" y="52851"/>
                  </a:lnTo>
                  <a:lnTo>
                    <a:pt x="737270" y="68860"/>
                  </a:lnTo>
                  <a:lnTo>
                    <a:pt x="691188" y="86935"/>
                  </a:lnTo>
                  <a:lnTo>
                    <a:pt x="645865" y="107061"/>
                  </a:lnTo>
                  <a:lnTo>
                    <a:pt x="602168" y="128768"/>
                  </a:lnTo>
                  <a:lnTo>
                    <a:pt x="559824" y="152105"/>
                  </a:lnTo>
                  <a:lnTo>
                    <a:pt x="518852" y="177015"/>
                  </a:lnTo>
                  <a:lnTo>
                    <a:pt x="479274" y="203441"/>
                  </a:lnTo>
                  <a:lnTo>
                    <a:pt x="441110" y="231327"/>
                  </a:lnTo>
                  <a:lnTo>
                    <a:pt x="404379" y="260618"/>
                  </a:lnTo>
                  <a:lnTo>
                    <a:pt x="369102" y="291256"/>
                  </a:lnTo>
                  <a:lnTo>
                    <a:pt x="335299" y="323187"/>
                  </a:lnTo>
                  <a:lnTo>
                    <a:pt x="302991" y="356354"/>
                  </a:lnTo>
                  <a:lnTo>
                    <a:pt x="272197" y="390701"/>
                  </a:lnTo>
                  <a:lnTo>
                    <a:pt x="242938" y="426171"/>
                  </a:lnTo>
                  <a:lnTo>
                    <a:pt x="215234" y="462709"/>
                  </a:lnTo>
                  <a:lnTo>
                    <a:pt x="189106" y="500258"/>
                  </a:lnTo>
                  <a:lnTo>
                    <a:pt x="164574" y="538762"/>
                  </a:lnTo>
                  <a:lnTo>
                    <a:pt x="141657" y="578166"/>
                  </a:lnTo>
                  <a:lnTo>
                    <a:pt x="120376" y="618412"/>
                  </a:lnTo>
                  <a:lnTo>
                    <a:pt x="100752" y="659445"/>
                  </a:lnTo>
                  <a:lnTo>
                    <a:pt x="82805" y="701209"/>
                  </a:lnTo>
                  <a:lnTo>
                    <a:pt x="66554" y="743648"/>
                  </a:lnTo>
                  <a:lnTo>
                    <a:pt x="52021" y="786705"/>
                  </a:lnTo>
                  <a:lnTo>
                    <a:pt x="39225" y="830325"/>
                  </a:lnTo>
                  <a:lnTo>
                    <a:pt x="28186" y="874450"/>
                  </a:lnTo>
                  <a:lnTo>
                    <a:pt x="18925" y="919026"/>
                  </a:lnTo>
                  <a:lnTo>
                    <a:pt x="11463" y="963996"/>
                  </a:lnTo>
                  <a:lnTo>
                    <a:pt x="5819" y="1009303"/>
                  </a:lnTo>
                  <a:lnTo>
                    <a:pt x="2014" y="1054892"/>
                  </a:lnTo>
                  <a:lnTo>
                    <a:pt x="67" y="1100707"/>
                  </a:lnTo>
                  <a:lnTo>
                    <a:pt x="0" y="1146691"/>
                  </a:lnTo>
                  <a:lnTo>
                    <a:pt x="1831" y="1192788"/>
                  </a:lnTo>
                  <a:lnTo>
                    <a:pt x="5583" y="1238943"/>
                  </a:lnTo>
                  <a:lnTo>
                    <a:pt x="11274" y="1285099"/>
                  </a:lnTo>
                  <a:lnTo>
                    <a:pt x="18926" y="1331199"/>
                  </a:lnTo>
                  <a:lnTo>
                    <a:pt x="28558" y="1377188"/>
                  </a:lnTo>
                  <a:lnTo>
                    <a:pt x="40190" y="1423010"/>
                  </a:lnTo>
                  <a:lnTo>
                    <a:pt x="53843" y="1468609"/>
                  </a:lnTo>
                  <a:lnTo>
                    <a:pt x="69538" y="1513927"/>
                  </a:lnTo>
                  <a:lnTo>
                    <a:pt x="87293" y="1558910"/>
                  </a:lnTo>
                  <a:lnTo>
                    <a:pt x="107131" y="1603502"/>
                  </a:lnTo>
                  <a:lnTo>
                    <a:pt x="128839" y="1647197"/>
                  </a:lnTo>
                  <a:lnTo>
                    <a:pt x="152176" y="1689540"/>
                  </a:lnTo>
                  <a:lnTo>
                    <a:pt x="177087" y="1730509"/>
                  </a:lnTo>
                  <a:lnTo>
                    <a:pt x="203514" y="1770086"/>
                  </a:lnTo>
                  <a:lnTo>
                    <a:pt x="231403" y="1808248"/>
                  </a:lnTo>
                  <a:lnTo>
                    <a:pt x="260696" y="1844977"/>
                  </a:lnTo>
                  <a:lnTo>
                    <a:pt x="291337" y="1880251"/>
                  </a:lnTo>
                  <a:lnTo>
                    <a:pt x="323271" y="1914051"/>
                  </a:lnTo>
                  <a:lnTo>
                    <a:pt x="356441" y="1946357"/>
                  </a:lnTo>
                  <a:lnTo>
                    <a:pt x="390790" y="1977148"/>
                  </a:lnTo>
                  <a:lnTo>
                    <a:pt x="426264" y="2006404"/>
                  </a:lnTo>
                  <a:lnTo>
                    <a:pt x="462805" y="2034104"/>
                  </a:lnTo>
                  <a:lnTo>
                    <a:pt x="500357" y="2060230"/>
                  </a:lnTo>
                  <a:lnTo>
                    <a:pt x="538865" y="2084760"/>
                  </a:lnTo>
                  <a:lnTo>
                    <a:pt x="578272" y="2107673"/>
                  </a:lnTo>
                  <a:lnTo>
                    <a:pt x="618521" y="2128951"/>
                  </a:lnTo>
                  <a:lnTo>
                    <a:pt x="659558" y="2148573"/>
                  </a:lnTo>
                  <a:lnTo>
                    <a:pt x="701324" y="2166518"/>
                  </a:lnTo>
                  <a:lnTo>
                    <a:pt x="743766" y="2182766"/>
                  </a:lnTo>
                  <a:lnTo>
                    <a:pt x="786825" y="2197297"/>
                  </a:lnTo>
                  <a:lnTo>
                    <a:pt x="830447" y="2210091"/>
                  </a:lnTo>
                  <a:lnTo>
                    <a:pt x="874574" y="2221128"/>
                  </a:lnTo>
                  <a:lnTo>
                    <a:pt x="919151" y="2230387"/>
                  </a:lnTo>
                  <a:lnTo>
                    <a:pt x="964122" y="2237849"/>
                  </a:lnTo>
                  <a:lnTo>
                    <a:pt x="1009429" y="2243492"/>
                  </a:lnTo>
                  <a:lnTo>
                    <a:pt x="1055019" y="2247297"/>
                  </a:lnTo>
                  <a:lnTo>
                    <a:pt x="1100833" y="2249243"/>
                  </a:lnTo>
                  <a:lnTo>
                    <a:pt x="1146815" y="2249311"/>
                  </a:lnTo>
                  <a:lnTo>
                    <a:pt x="1192911" y="2247480"/>
                  </a:lnTo>
                  <a:lnTo>
                    <a:pt x="1239063" y="2243729"/>
                  </a:lnTo>
                  <a:lnTo>
                    <a:pt x="1285215" y="2238040"/>
                  </a:lnTo>
                  <a:lnTo>
                    <a:pt x="1331312" y="2230390"/>
                  </a:lnTo>
                  <a:lnTo>
                    <a:pt x="1377296" y="2220761"/>
                  </a:lnTo>
                  <a:lnTo>
                    <a:pt x="1423112" y="2209132"/>
                  </a:lnTo>
                  <a:lnTo>
                    <a:pt x="1468704" y="2195482"/>
                  </a:lnTo>
                  <a:lnTo>
                    <a:pt x="1514015" y="2179792"/>
                  </a:lnTo>
                  <a:lnTo>
                    <a:pt x="1558990" y="2162042"/>
                  </a:lnTo>
                  <a:lnTo>
                    <a:pt x="1603572" y="2142210"/>
                  </a:lnTo>
                  <a:lnTo>
                    <a:pt x="1364177" y="1633474"/>
                  </a:lnTo>
                  <a:lnTo>
                    <a:pt x="1318442" y="1652543"/>
                  </a:lnTo>
                  <a:lnTo>
                    <a:pt x="1271343" y="1667491"/>
                  </a:lnTo>
                  <a:lnTo>
                    <a:pt x="1223158" y="1678252"/>
                  </a:lnTo>
                  <a:lnTo>
                    <a:pt x="1174168" y="1684757"/>
                  </a:lnTo>
                  <a:lnTo>
                    <a:pt x="1124655" y="1686940"/>
                  </a:lnTo>
                  <a:lnTo>
                    <a:pt x="1076143" y="1684877"/>
                  </a:lnTo>
                  <a:lnTo>
                    <a:pt x="1028777" y="1678798"/>
                  </a:lnTo>
                  <a:lnTo>
                    <a:pt x="982726" y="1668873"/>
                  </a:lnTo>
                  <a:lnTo>
                    <a:pt x="938158" y="1655270"/>
                  </a:lnTo>
                  <a:lnTo>
                    <a:pt x="895243" y="1638159"/>
                  </a:lnTo>
                  <a:lnTo>
                    <a:pt x="854149" y="1617707"/>
                  </a:lnTo>
                  <a:lnTo>
                    <a:pt x="815045" y="1594083"/>
                  </a:lnTo>
                  <a:lnTo>
                    <a:pt x="778099" y="1567456"/>
                  </a:lnTo>
                  <a:lnTo>
                    <a:pt x="743481" y="1537994"/>
                  </a:lnTo>
                  <a:lnTo>
                    <a:pt x="711358" y="1505867"/>
                  </a:lnTo>
                  <a:lnTo>
                    <a:pt x="681901" y="1471242"/>
                  </a:lnTo>
                  <a:lnTo>
                    <a:pt x="655277" y="1434289"/>
                  </a:lnTo>
                  <a:lnTo>
                    <a:pt x="631655" y="1395176"/>
                  </a:lnTo>
                  <a:lnTo>
                    <a:pt x="611205" y="1354072"/>
                  </a:lnTo>
                  <a:lnTo>
                    <a:pt x="594094" y="1311145"/>
                  </a:lnTo>
                  <a:lnTo>
                    <a:pt x="580492" y="1266564"/>
                  </a:lnTo>
                  <a:lnTo>
                    <a:pt x="570568" y="1220498"/>
                  </a:lnTo>
                  <a:lnTo>
                    <a:pt x="564489" y="1173115"/>
                  </a:lnTo>
                  <a:lnTo>
                    <a:pt x="562426" y="1124585"/>
                  </a:lnTo>
                  <a:lnTo>
                    <a:pt x="564489" y="1076073"/>
                  </a:lnTo>
                  <a:lnTo>
                    <a:pt x="570568" y="1028707"/>
                  </a:lnTo>
                  <a:lnTo>
                    <a:pt x="580492" y="982656"/>
                  </a:lnTo>
                  <a:lnTo>
                    <a:pt x="594094" y="938088"/>
                  </a:lnTo>
                  <a:lnTo>
                    <a:pt x="611205" y="895173"/>
                  </a:lnTo>
                  <a:lnTo>
                    <a:pt x="631655" y="854079"/>
                  </a:lnTo>
                  <a:lnTo>
                    <a:pt x="655277" y="814975"/>
                  </a:lnTo>
                  <a:lnTo>
                    <a:pt x="681901" y="778029"/>
                  </a:lnTo>
                  <a:lnTo>
                    <a:pt x="711358" y="743411"/>
                  </a:lnTo>
                  <a:lnTo>
                    <a:pt x="743481" y="711288"/>
                  </a:lnTo>
                  <a:lnTo>
                    <a:pt x="778099" y="681831"/>
                  </a:lnTo>
                  <a:lnTo>
                    <a:pt x="815045" y="655207"/>
                  </a:lnTo>
                  <a:lnTo>
                    <a:pt x="854149" y="631585"/>
                  </a:lnTo>
                  <a:lnTo>
                    <a:pt x="895243" y="611135"/>
                  </a:lnTo>
                  <a:lnTo>
                    <a:pt x="938158" y="594024"/>
                  </a:lnTo>
                  <a:lnTo>
                    <a:pt x="982726" y="580422"/>
                  </a:lnTo>
                  <a:lnTo>
                    <a:pt x="1028777" y="570498"/>
                  </a:lnTo>
                  <a:lnTo>
                    <a:pt x="1076143" y="564419"/>
                  </a:lnTo>
                  <a:lnTo>
                    <a:pt x="1124655" y="562356"/>
                  </a:lnTo>
                  <a:lnTo>
                    <a:pt x="1124655" y="0"/>
                  </a:lnTo>
                  <a:close/>
                </a:path>
              </a:pathLst>
            </a:custGeom>
            <a:solidFill>
              <a:srgbClr val="A4A4A4"/>
            </a:solidFill>
          </p:spPr>
          <p:txBody>
            <a:bodyPr wrap="square" lIns="0" tIns="0" rIns="0" bIns="0" rtlCol="0"/>
            <a:lstStyle/>
            <a:p>
              <a:endParaRPr sz="2399"/>
            </a:p>
          </p:txBody>
        </p:sp>
      </p:grpSp>
      <p:sp>
        <p:nvSpPr>
          <p:cNvPr id="11" name="object 11"/>
          <p:cNvSpPr txBox="1"/>
          <p:nvPr/>
        </p:nvSpPr>
        <p:spPr>
          <a:xfrm>
            <a:off x="3414878" y="1570581"/>
            <a:ext cx="1878385" cy="451981"/>
          </a:xfrm>
          <a:prstGeom prst="rect">
            <a:avLst/>
          </a:prstGeom>
        </p:spPr>
        <p:txBody>
          <a:bodyPr vert="horz" wrap="square" lIns="0" tIns="12061" rIns="0" bIns="0" rtlCol="0">
            <a:spAutoFit/>
          </a:bodyPr>
          <a:lstStyle/>
          <a:p>
            <a:pPr marL="12696">
              <a:spcBef>
                <a:spcPts val="95"/>
              </a:spcBef>
            </a:pPr>
            <a:r>
              <a:rPr sz="2799" b="1" spc="-25" dirty="0">
                <a:latin typeface="Calibri"/>
                <a:cs typeface="Calibri"/>
              </a:rPr>
              <a:t>5-</a:t>
            </a:r>
            <a:r>
              <a:rPr sz="2799" b="1" dirty="0">
                <a:latin typeface="Calibri"/>
                <a:cs typeface="Calibri"/>
              </a:rPr>
              <a:t>Yr</a:t>
            </a:r>
            <a:r>
              <a:rPr sz="2799" b="1" spc="5" dirty="0">
                <a:latin typeface="Calibri"/>
                <a:cs typeface="Calibri"/>
              </a:rPr>
              <a:t> </a:t>
            </a:r>
            <a:r>
              <a:rPr sz="2799" b="1" spc="-10" dirty="0">
                <a:latin typeface="Calibri"/>
                <a:cs typeface="Calibri"/>
              </a:rPr>
              <a:t>Survival</a:t>
            </a:r>
            <a:endParaRPr sz="2799">
              <a:latin typeface="Calibri"/>
              <a:cs typeface="Calibri"/>
            </a:endParaRPr>
          </a:p>
        </p:txBody>
      </p:sp>
      <p:sp>
        <p:nvSpPr>
          <p:cNvPr id="12" name="object 12"/>
          <p:cNvSpPr txBox="1"/>
          <p:nvPr/>
        </p:nvSpPr>
        <p:spPr>
          <a:xfrm>
            <a:off x="1620922" y="2519447"/>
            <a:ext cx="2242763" cy="1071550"/>
          </a:xfrm>
          <a:prstGeom prst="rect">
            <a:avLst/>
          </a:prstGeom>
        </p:spPr>
        <p:txBody>
          <a:bodyPr vert="horz" wrap="square" lIns="0" tIns="76177" rIns="0" bIns="0" rtlCol="0">
            <a:spAutoFit/>
          </a:bodyPr>
          <a:lstStyle/>
          <a:p>
            <a:pPr marR="30471" algn="r">
              <a:spcBef>
                <a:spcPts val="600"/>
              </a:spcBef>
            </a:pPr>
            <a:r>
              <a:rPr sz="1999" spc="-10" dirty="0">
                <a:latin typeface="Calibri"/>
                <a:cs typeface="Calibri"/>
              </a:rPr>
              <a:t>Alive</a:t>
            </a:r>
            <a:endParaRPr sz="1999">
              <a:latin typeface="Calibri"/>
              <a:cs typeface="Calibri"/>
            </a:endParaRPr>
          </a:p>
          <a:p>
            <a:pPr marL="38089">
              <a:spcBef>
                <a:spcPts val="500"/>
              </a:spcBef>
            </a:pPr>
            <a:r>
              <a:rPr sz="1999" dirty="0">
                <a:latin typeface="Calibri"/>
                <a:cs typeface="Calibri"/>
              </a:rPr>
              <a:t>Dead</a:t>
            </a:r>
            <a:r>
              <a:rPr sz="1999" spc="-45" dirty="0">
                <a:latin typeface="Calibri"/>
                <a:cs typeface="Calibri"/>
              </a:rPr>
              <a:t> </a:t>
            </a:r>
            <a:r>
              <a:rPr sz="1799" spc="-10" dirty="0">
                <a:latin typeface="Calibri"/>
                <a:cs typeface="Calibri"/>
              </a:rPr>
              <a:t>Cystectomy</a:t>
            </a:r>
            <a:r>
              <a:rPr sz="2999" spc="-15" baseline="12500" dirty="0">
                <a:latin typeface="Calibri"/>
                <a:cs typeface="Calibri"/>
              </a:rPr>
              <a:t>43%</a:t>
            </a:r>
            <a:endParaRPr sz="2999" baseline="12500">
              <a:latin typeface="Calibri"/>
              <a:cs typeface="Calibri"/>
            </a:endParaRPr>
          </a:p>
          <a:p>
            <a:pPr marL="86334">
              <a:spcBef>
                <a:spcPts val="35"/>
              </a:spcBef>
            </a:pPr>
            <a:r>
              <a:rPr sz="1999" spc="-25" dirty="0">
                <a:latin typeface="Calibri"/>
                <a:cs typeface="Calibri"/>
              </a:rPr>
              <a:t>57%</a:t>
            </a:r>
            <a:endParaRPr sz="1999">
              <a:latin typeface="Calibri"/>
              <a:cs typeface="Calibri"/>
            </a:endParaRPr>
          </a:p>
        </p:txBody>
      </p:sp>
      <p:sp>
        <p:nvSpPr>
          <p:cNvPr id="13" name="object 13"/>
          <p:cNvSpPr txBox="1"/>
          <p:nvPr/>
        </p:nvSpPr>
        <p:spPr>
          <a:xfrm>
            <a:off x="5547820" y="2894198"/>
            <a:ext cx="703363" cy="299628"/>
          </a:xfrm>
          <a:prstGeom prst="rect">
            <a:avLst/>
          </a:prstGeom>
        </p:spPr>
        <p:txBody>
          <a:bodyPr vert="horz" wrap="square" lIns="0" tIns="12696" rIns="0" bIns="0" rtlCol="0">
            <a:spAutoFit/>
          </a:bodyPr>
          <a:lstStyle/>
          <a:p>
            <a:pPr marL="12696">
              <a:spcBef>
                <a:spcPts val="100"/>
              </a:spcBef>
            </a:pPr>
            <a:r>
              <a:rPr sz="1799" dirty="0">
                <a:latin typeface="Calibri"/>
                <a:cs typeface="Calibri"/>
              </a:rPr>
              <a:t>NAC </a:t>
            </a:r>
            <a:r>
              <a:rPr sz="1799" spc="-110" dirty="0">
                <a:latin typeface="Wingdings"/>
                <a:cs typeface="Wingdings"/>
              </a:rPr>
              <a:t></a:t>
            </a:r>
            <a:endParaRPr sz="1799">
              <a:latin typeface="Wingdings"/>
              <a:cs typeface="Wingdings"/>
            </a:endParaRPr>
          </a:p>
        </p:txBody>
      </p:sp>
      <p:sp>
        <p:nvSpPr>
          <p:cNvPr id="14" name="object 14"/>
          <p:cNvSpPr txBox="1"/>
          <p:nvPr/>
        </p:nvSpPr>
        <p:spPr>
          <a:xfrm>
            <a:off x="5345700" y="3142534"/>
            <a:ext cx="1636525" cy="330733"/>
          </a:xfrm>
          <a:prstGeom prst="rect">
            <a:avLst/>
          </a:prstGeom>
        </p:spPr>
        <p:txBody>
          <a:bodyPr vert="horz" wrap="square" lIns="0" tIns="12696" rIns="0" bIns="0" rtlCol="0">
            <a:spAutoFit/>
          </a:bodyPr>
          <a:lstStyle/>
          <a:p>
            <a:pPr marL="38089">
              <a:spcBef>
                <a:spcPts val="100"/>
              </a:spcBef>
            </a:pPr>
            <a:r>
              <a:rPr sz="1799" spc="-10" dirty="0">
                <a:latin typeface="Calibri"/>
                <a:cs typeface="Calibri"/>
              </a:rPr>
              <a:t>Cystectomy</a:t>
            </a:r>
            <a:r>
              <a:rPr sz="1799" spc="-70" dirty="0">
                <a:latin typeface="Calibri"/>
                <a:cs typeface="Calibri"/>
              </a:rPr>
              <a:t> </a:t>
            </a:r>
            <a:r>
              <a:rPr sz="2999" spc="-37" baseline="-27777" dirty="0">
                <a:latin typeface="Calibri"/>
                <a:cs typeface="Calibri"/>
              </a:rPr>
              <a:t>57%</a:t>
            </a:r>
            <a:endParaRPr sz="2999" baseline="-27777">
              <a:latin typeface="Calibri"/>
              <a:cs typeface="Calibri"/>
            </a:endParaRPr>
          </a:p>
        </p:txBody>
      </p:sp>
      <p:sp>
        <p:nvSpPr>
          <p:cNvPr id="15" name="object 15"/>
          <p:cNvSpPr txBox="1"/>
          <p:nvPr/>
        </p:nvSpPr>
        <p:spPr>
          <a:xfrm>
            <a:off x="994547" y="725656"/>
            <a:ext cx="2643325" cy="258324"/>
          </a:xfrm>
          <a:prstGeom prst="rect">
            <a:avLst/>
          </a:prstGeom>
        </p:spPr>
        <p:txBody>
          <a:bodyPr vert="horz" wrap="square" lIns="0" tIns="12061" rIns="0" bIns="0" rtlCol="0">
            <a:spAutoFit/>
          </a:bodyPr>
          <a:lstStyle/>
          <a:p>
            <a:pPr marL="12696">
              <a:spcBef>
                <a:spcPts val="95"/>
              </a:spcBef>
            </a:pPr>
            <a:r>
              <a:rPr sz="1600" spc="-10" dirty="0">
                <a:latin typeface="Arial"/>
                <a:cs typeface="Arial"/>
              </a:rPr>
              <a:t>Neoadjuvant</a:t>
            </a:r>
            <a:r>
              <a:rPr sz="1600" spc="5" dirty="0">
                <a:latin typeface="Arial"/>
                <a:cs typeface="Arial"/>
              </a:rPr>
              <a:t> </a:t>
            </a:r>
            <a:r>
              <a:rPr sz="1600" spc="-10" dirty="0">
                <a:latin typeface="Arial"/>
                <a:cs typeface="Arial"/>
              </a:rPr>
              <a:t>Cisplatin-Based</a:t>
            </a:r>
            <a:endParaRPr sz="1600">
              <a:latin typeface="Arial"/>
              <a:cs typeface="Arial"/>
            </a:endParaRPr>
          </a:p>
        </p:txBody>
      </p:sp>
      <p:sp>
        <p:nvSpPr>
          <p:cNvPr id="16" name="object 16"/>
          <p:cNvSpPr txBox="1"/>
          <p:nvPr/>
        </p:nvSpPr>
        <p:spPr>
          <a:xfrm>
            <a:off x="994547" y="969980"/>
            <a:ext cx="3351132" cy="512922"/>
          </a:xfrm>
          <a:prstGeom prst="rect">
            <a:avLst/>
          </a:prstGeom>
        </p:spPr>
        <p:txBody>
          <a:bodyPr vert="horz" wrap="square" lIns="0" tIns="12061" rIns="0" bIns="0" rtlCol="0">
            <a:spAutoFit/>
          </a:bodyPr>
          <a:lstStyle/>
          <a:p>
            <a:pPr marL="12696" marR="5078" indent="969989">
              <a:spcBef>
                <a:spcPts val="95"/>
              </a:spcBef>
            </a:pPr>
            <a:r>
              <a:rPr sz="1600" spc="-10" dirty="0">
                <a:latin typeface="Arial"/>
                <a:cs typeface="Arial"/>
              </a:rPr>
              <a:t>Regimen (Gemcitabine/Cisplatin</a:t>
            </a:r>
            <a:r>
              <a:rPr sz="1600" spc="-30" dirty="0">
                <a:latin typeface="Arial"/>
                <a:cs typeface="Arial"/>
              </a:rPr>
              <a:t> </a:t>
            </a:r>
            <a:r>
              <a:rPr sz="1600" dirty="0">
                <a:latin typeface="Arial"/>
                <a:cs typeface="Arial"/>
              </a:rPr>
              <a:t>OR</a:t>
            </a:r>
            <a:r>
              <a:rPr sz="1600" spc="25" dirty="0">
                <a:latin typeface="Arial"/>
                <a:cs typeface="Arial"/>
              </a:rPr>
              <a:t> </a:t>
            </a:r>
            <a:r>
              <a:rPr sz="1600" spc="-10" dirty="0">
                <a:latin typeface="Arial"/>
                <a:cs typeface="Arial"/>
              </a:rPr>
              <a:t>ddMVAC)</a:t>
            </a:r>
            <a:endParaRPr sz="1600">
              <a:latin typeface="Arial"/>
              <a:cs typeface="Arial"/>
            </a:endParaRPr>
          </a:p>
        </p:txBody>
      </p:sp>
      <p:sp>
        <p:nvSpPr>
          <p:cNvPr id="17" name="object 17"/>
          <p:cNvSpPr/>
          <p:nvPr/>
        </p:nvSpPr>
        <p:spPr>
          <a:xfrm>
            <a:off x="4448593" y="1145567"/>
            <a:ext cx="707172" cy="171397"/>
          </a:xfrm>
          <a:custGeom>
            <a:avLst/>
            <a:gdLst/>
            <a:ahLst/>
            <a:cxnLst/>
            <a:rect l="l" t="t" r="r" b="b"/>
            <a:pathLst>
              <a:path w="707389" h="171450">
                <a:moveTo>
                  <a:pt x="650452" y="57150"/>
                </a:moveTo>
                <a:lnTo>
                  <a:pt x="564388" y="57150"/>
                </a:lnTo>
                <a:lnTo>
                  <a:pt x="564515" y="114300"/>
                </a:lnTo>
                <a:lnTo>
                  <a:pt x="535897" y="114332"/>
                </a:lnTo>
                <a:lnTo>
                  <a:pt x="535940" y="171450"/>
                </a:lnTo>
                <a:lnTo>
                  <a:pt x="707263" y="85471"/>
                </a:lnTo>
                <a:lnTo>
                  <a:pt x="650452" y="57150"/>
                </a:lnTo>
                <a:close/>
              </a:path>
              <a:path w="707389" h="171450">
                <a:moveTo>
                  <a:pt x="535855" y="57182"/>
                </a:moveTo>
                <a:lnTo>
                  <a:pt x="0" y="57785"/>
                </a:lnTo>
                <a:lnTo>
                  <a:pt x="0" y="114935"/>
                </a:lnTo>
                <a:lnTo>
                  <a:pt x="535897" y="114332"/>
                </a:lnTo>
                <a:lnTo>
                  <a:pt x="535855" y="57182"/>
                </a:lnTo>
                <a:close/>
              </a:path>
              <a:path w="707389" h="171450">
                <a:moveTo>
                  <a:pt x="564388" y="57150"/>
                </a:moveTo>
                <a:lnTo>
                  <a:pt x="535855" y="57182"/>
                </a:lnTo>
                <a:lnTo>
                  <a:pt x="535897" y="114332"/>
                </a:lnTo>
                <a:lnTo>
                  <a:pt x="564515" y="114300"/>
                </a:lnTo>
                <a:lnTo>
                  <a:pt x="564388" y="57150"/>
                </a:lnTo>
                <a:close/>
              </a:path>
              <a:path w="707389" h="171450">
                <a:moveTo>
                  <a:pt x="535813" y="0"/>
                </a:moveTo>
                <a:lnTo>
                  <a:pt x="535855" y="57182"/>
                </a:lnTo>
                <a:lnTo>
                  <a:pt x="650452" y="57150"/>
                </a:lnTo>
                <a:lnTo>
                  <a:pt x="535813" y="0"/>
                </a:lnTo>
                <a:close/>
              </a:path>
            </a:pathLst>
          </a:custGeom>
          <a:solidFill>
            <a:srgbClr val="000000"/>
          </a:solidFill>
        </p:spPr>
        <p:txBody>
          <a:bodyPr wrap="square" lIns="0" tIns="0" rIns="0" bIns="0" rtlCol="0"/>
          <a:lstStyle/>
          <a:p>
            <a:endParaRPr sz="2399"/>
          </a:p>
        </p:txBody>
      </p:sp>
      <p:sp>
        <p:nvSpPr>
          <p:cNvPr id="18" name="object 18"/>
          <p:cNvSpPr txBox="1"/>
          <p:nvPr/>
        </p:nvSpPr>
        <p:spPr>
          <a:xfrm>
            <a:off x="5474691" y="971834"/>
            <a:ext cx="2235781" cy="512922"/>
          </a:xfrm>
          <a:prstGeom prst="rect">
            <a:avLst/>
          </a:prstGeom>
        </p:spPr>
        <p:txBody>
          <a:bodyPr vert="horz" wrap="square" lIns="0" tIns="12061" rIns="0" bIns="0" rtlCol="0">
            <a:spAutoFit/>
          </a:bodyPr>
          <a:lstStyle/>
          <a:p>
            <a:pPr marL="12696">
              <a:spcBef>
                <a:spcPts val="95"/>
              </a:spcBef>
            </a:pPr>
            <a:r>
              <a:rPr sz="1600" dirty="0">
                <a:latin typeface="Arial"/>
                <a:cs typeface="Arial"/>
              </a:rPr>
              <a:t>Radical</a:t>
            </a:r>
            <a:r>
              <a:rPr sz="1600" spc="-100" dirty="0">
                <a:latin typeface="Arial"/>
                <a:cs typeface="Arial"/>
              </a:rPr>
              <a:t> </a:t>
            </a:r>
            <a:r>
              <a:rPr sz="1600" dirty="0">
                <a:latin typeface="Arial"/>
                <a:cs typeface="Arial"/>
              </a:rPr>
              <a:t>Cystectomy</a:t>
            </a:r>
            <a:r>
              <a:rPr sz="1600" spc="-50" dirty="0">
                <a:latin typeface="Arial"/>
                <a:cs typeface="Arial"/>
              </a:rPr>
              <a:t> </a:t>
            </a:r>
            <a:r>
              <a:rPr sz="1600" spc="-20" dirty="0">
                <a:latin typeface="Arial"/>
                <a:cs typeface="Arial"/>
              </a:rPr>
              <a:t>with</a:t>
            </a:r>
            <a:endParaRPr sz="1600">
              <a:latin typeface="Arial"/>
              <a:cs typeface="Arial"/>
            </a:endParaRPr>
          </a:p>
          <a:p>
            <a:pPr marL="68559">
              <a:spcBef>
                <a:spcPts val="5"/>
              </a:spcBef>
            </a:pPr>
            <a:r>
              <a:rPr sz="1600" dirty="0">
                <a:latin typeface="Arial"/>
                <a:cs typeface="Arial"/>
              </a:rPr>
              <a:t>b/l</a:t>
            </a:r>
            <a:r>
              <a:rPr sz="1600" spc="-20" dirty="0">
                <a:latin typeface="Arial"/>
                <a:cs typeface="Arial"/>
              </a:rPr>
              <a:t> </a:t>
            </a:r>
            <a:r>
              <a:rPr sz="1600" dirty="0">
                <a:latin typeface="Arial"/>
                <a:cs typeface="Arial"/>
              </a:rPr>
              <a:t>pelvic</a:t>
            </a:r>
            <a:r>
              <a:rPr sz="1600" spc="-45" dirty="0">
                <a:latin typeface="Arial"/>
                <a:cs typeface="Arial"/>
              </a:rPr>
              <a:t> </a:t>
            </a:r>
            <a:r>
              <a:rPr sz="1600" dirty="0">
                <a:latin typeface="Arial"/>
                <a:cs typeface="Arial"/>
              </a:rPr>
              <a:t>LN</a:t>
            </a:r>
            <a:r>
              <a:rPr sz="1600" spc="-35" dirty="0">
                <a:latin typeface="Arial"/>
                <a:cs typeface="Arial"/>
              </a:rPr>
              <a:t> </a:t>
            </a:r>
            <a:r>
              <a:rPr sz="1600" spc="-10" dirty="0">
                <a:latin typeface="Arial"/>
                <a:cs typeface="Arial"/>
              </a:rPr>
              <a:t>dissection</a:t>
            </a:r>
            <a:endParaRPr sz="1600">
              <a:latin typeface="Arial"/>
              <a:cs typeface="Arial"/>
            </a:endParaRPr>
          </a:p>
        </p:txBody>
      </p:sp>
      <p:sp>
        <p:nvSpPr>
          <p:cNvPr id="19" name="object 19"/>
          <p:cNvSpPr txBox="1"/>
          <p:nvPr/>
        </p:nvSpPr>
        <p:spPr>
          <a:xfrm>
            <a:off x="-58515" y="4182801"/>
            <a:ext cx="2467484" cy="197429"/>
          </a:xfrm>
          <a:prstGeom prst="rect">
            <a:avLst/>
          </a:prstGeom>
        </p:spPr>
        <p:txBody>
          <a:bodyPr vert="horz" wrap="square" lIns="0" tIns="12696" rIns="0" bIns="0" rtlCol="0">
            <a:spAutoFit/>
          </a:bodyPr>
          <a:lstStyle/>
          <a:p>
            <a:pPr marL="12696">
              <a:spcBef>
                <a:spcPts val="100"/>
              </a:spcBef>
            </a:pPr>
            <a:r>
              <a:rPr sz="1200" dirty="0">
                <a:latin typeface="Calibri"/>
                <a:cs typeface="Calibri"/>
              </a:rPr>
              <a:t>Galsky</a:t>
            </a:r>
            <a:r>
              <a:rPr sz="1200" spc="-25" dirty="0">
                <a:latin typeface="Calibri"/>
                <a:cs typeface="Calibri"/>
              </a:rPr>
              <a:t> </a:t>
            </a:r>
            <a:r>
              <a:rPr sz="1200" dirty="0">
                <a:latin typeface="Calibri"/>
                <a:cs typeface="Calibri"/>
              </a:rPr>
              <a:t>JCO</a:t>
            </a:r>
            <a:r>
              <a:rPr sz="1200" spc="-5" dirty="0">
                <a:latin typeface="Calibri"/>
                <a:cs typeface="Calibri"/>
              </a:rPr>
              <a:t> </a:t>
            </a:r>
            <a:r>
              <a:rPr sz="1200" dirty="0">
                <a:latin typeface="Calibri"/>
                <a:cs typeface="Calibri"/>
              </a:rPr>
              <a:t>2011,</a:t>
            </a:r>
            <a:r>
              <a:rPr sz="1200" spc="-20" dirty="0">
                <a:latin typeface="Calibri"/>
                <a:cs typeface="Calibri"/>
              </a:rPr>
              <a:t> </a:t>
            </a:r>
            <a:r>
              <a:rPr sz="1200" dirty="0">
                <a:latin typeface="Calibri"/>
                <a:cs typeface="Calibri"/>
              </a:rPr>
              <a:t>Grossman</a:t>
            </a:r>
            <a:r>
              <a:rPr sz="1200" spc="-25" dirty="0">
                <a:latin typeface="Calibri"/>
                <a:cs typeface="Calibri"/>
              </a:rPr>
              <a:t> </a:t>
            </a:r>
            <a:r>
              <a:rPr sz="1200" dirty="0">
                <a:latin typeface="Calibri"/>
                <a:cs typeface="Calibri"/>
              </a:rPr>
              <a:t>NEJM</a:t>
            </a:r>
            <a:r>
              <a:rPr sz="1200" spc="-15" dirty="0">
                <a:latin typeface="Calibri"/>
                <a:cs typeface="Calibri"/>
              </a:rPr>
              <a:t> </a:t>
            </a:r>
            <a:r>
              <a:rPr sz="1200" spc="-20" dirty="0">
                <a:latin typeface="Calibri"/>
                <a:cs typeface="Calibri"/>
              </a:rPr>
              <a:t>2003</a:t>
            </a:r>
            <a:endParaRPr sz="1200">
              <a:latin typeface="Calibri"/>
              <a:cs typeface="Calibri"/>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10" y="127424"/>
            <a:ext cx="9141181" cy="616774"/>
          </a:xfrm>
          <a:prstGeom prst="rect">
            <a:avLst/>
          </a:prstGeom>
        </p:spPr>
        <p:txBody>
          <a:bodyPr vert="horz" wrap="square" lIns="0" tIns="245288" rIns="0" bIns="0" rtlCol="0">
            <a:spAutoFit/>
          </a:bodyPr>
          <a:lstStyle/>
          <a:p>
            <a:pPr marL="1698115">
              <a:spcBef>
                <a:spcPts val="100"/>
              </a:spcBef>
            </a:pPr>
            <a:r>
              <a:rPr sz="2399" b="1" dirty="0">
                <a:latin typeface="Arial"/>
                <a:cs typeface="Arial"/>
              </a:rPr>
              <a:t>VESPER:</a:t>
            </a:r>
            <a:r>
              <a:rPr sz="2399" b="1" spc="-20" dirty="0">
                <a:latin typeface="Arial"/>
                <a:cs typeface="Arial"/>
              </a:rPr>
              <a:t> </a:t>
            </a:r>
            <a:r>
              <a:rPr sz="2399" b="1" dirty="0">
                <a:latin typeface="Arial"/>
                <a:cs typeface="Arial"/>
              </a:rPr>
              <a:t>Neoadj/adj</a:t>
            </a:r>
            <a:r>
              <a:rPr sz="2399" b="1" spc="-40" dirty="0">
                <a:latin typeface="Arial"/>
                <a:cs typeface="Arial"/>
              </a:rPr>
              <a:t> </a:t>
            </a:r>
            <a:r>
              <a:rPr sz="2399" b="1" dirty="0">
                <a:latin typeface="Arial"/>
                <a:cs typeface="Arial"/>
              </a:rPr>
              <a:t>MVAC</a:t>
            </a:r>
            <a:r>
              <a:rPr sz="2399" b="1" spc="-25" dirty="0">
                <a:latin typeface="Arial"/>
                <a:cs typeface="Arial"/>
              </a:rPr>
              <a:t> </a:t>
            </a:r>
            <a:r>
              <a:rPr sz="2399" b="1" dirty="0">
                <a:latin typeface="Arial"/>
                <a:cs typeface="Arial"/>
              </a:rPr>
              <a:t>vs</a:t>
            </a:r>
            <a:r>
              <a:rPr sz="2399" b="1" spc="-40" dirty="0">
                <a:latin typeface="Arial"/>
                <a:cs typeface="Arial"/>
              </a:rPr>
              <a:t> </a:t>
            </a:r>
            <a:r>
              <a:rPr sz="2399" b="1" spc="-10" dirty="0">
                <a:latin typeface="Arial"/>
                <a:cs typeface="Arial"/>
              </a:rPr>
              <a:t>gem/cis</a:t>
            </a:r>
            <a:endParaRPr sz="2399">
              <a:latin typeface="Arial"/>
              <a:cs typeface="Arial"/>
            </a:endParaRPr>
          </a:p>
        </p:txBody>
      </p:sp>
      <p:sp>
        <p:nvSpPr>
          <p:cNvPr id="3" name="object 3"/>
          <p:cNvSpPr txBox="1"/>
          <p:nvPr/>
        </p:nvSpPr>
        <p:spPr>
          <a:xfrm>
            <a:off x="80124" y="4069450"/>
            <a:ext cx="1373082" cy="197429"/>
          </a:xfrm>
          <a:prstGeom prst="rect">
            <a:avLst/>
          </a:prstGeom>
        </p:spPr>
        <p:txBody>
          <a:bodyPr vert="horz" wrap="square" lIns="0" tIns="12696" rIns="0" bIns="0" rtlCol="0">
            <a:spAutoFit/>
          </a:bodyPr>
          <a:lstStyle/>
          <a:p>
            <a:pPr marL="12696">
              <a:spcBef>
                <a:spcPts val="100"/>
              </a:spcBef>
            </a:pPr>
            <a:r>
              <a:rPr sz="1200" dirty="0">
                <a:latin typeface="Calibri"/>
                <a:cs typeface="Calibri"/>
              </a:rPr>
              <a:t>Pfister</a:t>
            </a:r>
            <a:r>
              <a:rPr sz="1200" spc="-45" dirty="0">
                <a:latin typeface="Calibri"/>
                <a:cs typeface="Calibri"/>
              </a:rPr>
              <a:t> </a:t>
            </a:r>
            <a:r>
              <a:rPr sz="1200" dirty="0">
                <a:latin typeface="Calibri"/>
                <a:cs typeface="Calibri"/>
              </a:rPr>
              <a:t>et</a:t>
            </a:r>
            <a:r>
              <a:rPr sz="1200" spc="-20" dirty="0">
                <a:latin typeface="Calibri"/>
                <a:cs typeface="Calibri"/>
              </a:rPr>
              <a:t> </a:t>
            </a:r>
            <a:r>
              <a:rPr sz="1200" dirty="0">
                <a:latin typeface="Calibri"/>
                <a:cs typeface="Calibri"/>
              </a:rPr>
              <a:t>al.</a:t>
            </a:r>
            <a:r>
              <a:rPr sz="1200" spc="-15" dirty="0">
                <a:latin typeface="Calibri"/>
                <a:cs typeface="Calibri"/>
              </a:rPr>
              <a:t> </a:t>
            </a:r>
            <a:r>
              <a:rPr sz="1200" dirty="0">
                <a:latin typeface="Calibri"/>
                <a:cs typeface="Calibri"/>
              </a:rPr>
              <a:t>JCO</a:t>
            </a:r>
            <a:r>
              <a:rPr sz="1200" spc="-5" dirty="0">
                <a:latin typeface="Calibri"/>
                <a:cs typeface="Calibri"/>
              </a:rPr>
              <a:t> </a:t>
            </a:r>
            <a:r>
              <a:rPr sz="1200" spc="-20" dirty="0">
                <a:latin typeface="Calibri"/>
                <a:cs typeface="Calibri"/>
              </a:rPr>
              <a:t>2022</a:t>
            </a:r>
            <a:endParaRPr sz="1200">
              <a:latin typeface="Calibri"/>
              <a:cs typeface="Calibri"/>
            </a:endParaRPr>
          </a:p>
        </p:txBody>
      </p:sp>
      <p:pic>
        <p:nvPicPr>
          <p:cNvPr id="4" name="object 4"/>
          <p:cNvPicPr/>
          <p:nvPr/>
        </p:nvPicPr>
        <p:blipFill>
          <a:blip r:embed="rId2" cstate="print"/>
          <a:stretch>
            <a:fillRect/>
          </a:stretch>
        </p:blipFill>
        <p:spPr>
          <a:xfrm>
            <a:off x="1297934" y="647499"/>
            <a:ext cx="6400350" cy="3475172"/>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09" y="0"/>
            <a:ext cx="0" cy="11320378"/>
          </a:xfrm>
          <a:prstGeom prst="rect">
            <a:avLst/>
          </a:prstGeom>
        </p:spPr>
        <p:txBody>
          <a:bodyPr vert="horz" wrap="square" lIns="0" tIns="245288" rIns="0" bIns="0" rtlCol="0">
            <a:spAutoFit/>
          </a:bodyPr>
          <a:lstStyle/>
          <a:p>
            <a:pPr marL="1698115">
              <a:spcBef>
                <a:spcPts val="100"/>
              </a:spcBef>
            </a:pPr>
            <a:r>
              <a:rPr sz="2399" b="1" dirty="0">
                <a:latin typeface="Arial"/>
                <a:cs typeface="Arial"/>
              </a:rPr>
              <a:t>VESPER:</a:t>
            </a:r>
            <a:r>
              <a:rPr sz="2399" b="1" spc="-20" dirty="0">
                <a:latin typeface="Arial"/>
                <a:cs typeface="Arial"/>
              </a:rPr>
              <a:t> </a:t>
            </a:r>
            <a:r>
              <a:rPr sz="2399" b="1" dirty="0">
                <a:latin typeface="Arial"/>
                <a:cs typeface="Arial"/>
              </a:rPr>
              <a:t>Neoadj/adj</a:t>
            </a:r>
            <a:r>
              <a:rPr sz="2399" b="1" spc="-40" dirty="0">
                <a:latin typeface="Arial"/>
                <a:cs typeface="Arial"/>
              </a:rPr>
              <a:t> </a:t>
            </a:r>
            <a:r>
              <a:rPr sz="2399" b="1" dirty="0">
                <a:latin typeface="Arial"/>
                <a:cs typeface="Arial"/>
              </a:rPr>
              <a:t>MVAC</a:t>
            </a:r>
            <a:r>
              <a:rPr sz="2399" b="1" spc="-25" dirty="0">
                <a:latin typeface="Arial"/>
                <a:cs typeface="Arial"/>
              </a:rPr>
              <a:t> </a:t>
            </a:r>
            <a:r>
              <a:rPr sz="2399" b="1" dirty="0">
                <a:latin typeface="Arial"/>
                <a:cs typeface="Arial"/>
              </a:rPr>
              <a:t>vs</a:t>
            </a:r>
            <a:r>
              <a:rPr sz="2399" b="1" spc="-40" dirty="0">
                <a:latin typeface="Arial"/>
                <a:cs typeface="Arial"/>
              </a:rPr>
              <a:t> </a:t>
            </a:r>
            <a:r>
              <a:rPr sz="2399" b="1" spc="-10" dirty="0">
                <a:latin typeface="Arial"/>
                <a:cs typeface="Arial"/>
              </a:rPr>
              <a:t>gem/cis</a:t>
            </a:r>
            <a:endParaRPr sz="2399">
              <a:latin typeface="Arial"/>
              <a:cs typeface="Arial"/>
            </a:endParaRPr>
          </a:p>
        </p:txBody>
      </p:sp>
      <p:pic>
        <p:nvPicPr>
          <p:cNvPr id="3" name="object 3"/>
          <p:cNvPicPr/>
          <p:nvPr/>
        </p:nvPicPr>
        <p:blipFill>
          <a:blip r:embed="rId2" cstate="print"/>
          <a:stretch>
            <a:fillRect/>
          </a:stretch>
        </p:blipFill>
        <p:spPr>
          <a:xfrm>
            <a:off x="2541134" y="760240"/>
            <a:ext cx="3159801" cy="3184178"/>
          </a:xfrm>
          <a:prstGeom prst="rect">
            <a:avLst/>
          </a:prstGeom>
        </p:spPr>
      </p:pic>
      <p:sp>
        <p:nvSpPr>
          <p:cNvPr id="4" name="object 4"/>
          <p:cNvSpPr txBox="1"/>
          <p:nvPr/>
        </p:nvSpPr>
        <p:spPr>
          <a:xfrm>
            <a:off x="2719133" y="3961584"/>
            <a:ext cx="3287651" cy="299628"/>
          </a:xfrm>
          <a:prstGeom prst="rect">
            <a:avLst/>
          </a:prstGeom>
        </p:spPr>
        <p:txBody>
          <a:bodyPr vert="horz" wrap="square" lIns="0" tIns="12696" rIns="0" bIns="0" rtlCol="0">
            <a:spAutoFit/>
          </a:bodyPr>
          <a:lstStyle/>
          <a:p>
            <a:pPr marL="12696">
              <a:spcBef>
                <a:spcPts val="100"/>
              </a:spcBef>
            </a:pPr>
            <a:r>
              <a:rPr sz="1799" b="1" spc="-20" dirty="0">
                <a:latin typeface="Arial"/>
                <a:cs typeface="Arial"/>
              </a:rPr>
              <a:t>3-</a:t>
            </a:r>
            <a:r>
              <a:rPr sz="1799" b="1" dirty="0">
                <a:latin typeface="Arial"/>
                <a:cs typeface="Arial"/>
              </a:rPr>
              <a:t>yr</a:t>
            </a:r>
            <a:r>
              <a:rPr sz="1799" b="1" spc="-5" dirty="0">
                <a:latin typeface="Arial"/>
                <a:cs typeface="Arial"/>
              </a:rPr>
              <a:t> </a:t>
            </a:r>
            <a:r>
              <a:rPr sz="1799" b="1" dirty="0">
                <a:latin typeface="Arial"/>
                <a:cs typeface="Arial"/>
              </a:rPr>
              <a:t>PFS</a:t>
            </a:r>
            <a:r>
              <a:rPr sz="1799" b="1" spc="-25" dirty="0">
                <a:latin typeface="Arial"/>
                <a:cs typeface="Arial"/>
              </a:rPr>
              <a:t> </a:t>
            </a:r>
            <a:r>
              <a:rPr sz="1799" b="1" dirty="0">
                <a:latin typeface="Arial"/>
                <a:cs typeface="Arial"/>
              </a:rPr>
              <a:t>rate</a:t>
            </a:r>
            <a:r>
              <a:rPr sz="1799" b="1" spc="-15" dirty="0">
                <a:latin typeface="Arial"/>
                <a:cs typeface="Arial"/>
              </a:rPr>
              <a:t> </a:t>
            </a:r>
            <a:r>
              <a:rPr sz="1799" b="1" dirty="0">
                <a:latin typeface="Arial"/>
                <a:cs typeface="Arial"/>
              </a:rPr>
              <a:t>was</a:t>
            </a:r>
            <a:r>
              <a:rPr sz="1799" b="1" spc="-45" dirty="0">
                <a:latin typeface="Arial"/>
                <a:cs typeface="Arial"/>
              </a:rPr>
              <a:t> </a:t>
            </a:r>
            <a:r>
              <a:rPr sz="1799" b="1" dirty="0">
                <a:latin typeface="Arial"/>
                <a:cs typeface="Arial"/>
              </a:rPr>
              <a:t>64%</a:t>
            </a:r>
            <a:r>
              <a:rPr sz="1799" b="1" spc="-25" dirty="0">
                <a:latin typeface="Arial"/>
                <a:cs typeface="Arial"/>
              </a:rPr>
              <a:t> </a:t>
            </a:r>
            <a:r>
              <a:rPr sz="1799" b="1" dirty="0">
                <a:latin typeface="Arial"/>
                <a:cs typeface="Arial"/>
              </a:rPr>
              <a:t>vs</a:t>
            </a:r>
            <a:r>
              <a:rPr sz="1799" b="1" spc="30" dirty="0">
                <a:latin typeface="Arial"/>
                <a:cs typeface="Arial"/>
              </a:rPr>
              <a:t> </a:t>
            </a:r>
            <a:r>
              <a:rPr sz="1799" b="1" spc="-25" dirty="0">
                <a:latin typeface="Arial"/>
                <a:cs typeface="Arial"/>
              </a:rPr>
              <a:t>56%</a:t>
            </a:r>
            <a:endParaRPr sz="1799">
              <a:latin typeface="Arial"/>
              <a:cs typeface="Arial"/>
            </a:endParaRPr>
          </a:p>
        </p:txBody>
      </p:sp>
      <p:sp>
        <p:nvSpPr>
          <p:cNvPr id="5" name="object 5"/>
          <p:cNvSpPr txBox="1"/>
          <p:nvPr/>
        </p:nvSpPr>
        <p:spPr>
          <a:xfrm>
            <a:off x="80124" y="4069450"/>
            <a:ext cx="1373082" cy="197429"/>
          </a:xfrm>
          <a:prstGeom prst="rect">
            <a:avLst/>
          </a:prstGeom>
        </p:spPr>
        <p:txBody>
          <a:bodyPr vert="horz" wrap="square" lIns="0" tIns="12696" rIns="0" bIns="0" rtlCol="0">
            <a:spAutoFit/>
          </a:bodyPr>
          <a:lstStyle/>
          <a:p>
            <a:pPr marL="12696">
              <a:spcBef>
                <a:spcPts val="100"/>
              </a:spcBef>
            </a:pPr>
            <a:r>
              <a:rPr sz="1200" dirty="0">
                <a:latin typeface="Calibri"/>
                <a:cs typeface="Calibri"/>
              </a:rPr>
              <a:t>Pfister</a:t>
            </a:r>
            <a:r>
              <a:rPr sz="1200" spc="-45" dirty="0">
                <a:latin typeface="Calibri"/>
                <a:cs typeface="Calibri"/>
              </a:rPr>
              <a:t> </a:t>
            </a:r>
            <a:r>
              <a:rPr sz="1200" dirty="0">
                <a:latin typeface="Calibri"/>
                <a:cs typeface="Calibri"/>
              </a:rPr>
              <a:t>et</a:t>
            </a:r>
            <a:r>
              <a:rPr sz="1200" spc="-20" dirty="0">
                <a:latin typeface="Calibri"/>
                <a:cs typeface="Calibri"/>
              </a:rPr>
              <a:t> </a:t>
            </a:r>
            <a:r>
              <a:rPr sz="1200" dirty="0">
                <a:latin typeface="Calibri"/>
                <a:cs typeface="Calibri"/>
              </a:rPr>
              <a:t>al.</a:t>
            </a:r>
            <a:r>
              <a:rPr sz="1200" spc="-15" dirty="0">
                <a:latin typeface="Calibri"/>
                <a:cs typeface="Calibri"/>
              </a:rPr>
              <a:t> </a:t>
            </a:r>
            <a:r>
              <a:rPr sz="1200" dirty="0">
                <a:latin typeface="Calibri"/>
                <a:cs typeface="Calibri"/>
              </a:rPr>
              <a:t>JCO</a:t>
            </a:r>
            <a:r>
              <a:rPr sz="1200" spc="-5" dirty="0">
                <a:latin typeface="Calibri"/>
                <a:cs typeface="Calibri"/>
              </a:rPr>
              <a:t> </a:t>
            </a:r>
            <a:r>
              <a:rPr sz="1200" spc="-20" dirty="0">
                <a:latin typeface="Calibri"/>
                <a:cs typeface="Calibri"/>
              </a:rPr>
              <a:t>2022</a:t>
            </a:r>
            <a:endParaRPr sz="1200">
              <a:latin typeface="Calibri"/>
              <a:cs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46540" y="140926"/>
            <a:ext cx="6645766" cy="391039"/>
          </a:xfrm>
          <a:prstGeom prst="rect">
            <a:avLst/>
          </a:prstGeom>
        </p:spPr>
        <p:txBody>
          <a:bodyPr vert="horz" wrap="square" lIns="0" tIns="12696" rIns="0" bIns="0" rtlCol="0">
            <a:spAutoFit/>
          </a:bodyPr>
          <a:lstStyle/>
          <a:p>
            <a:pPr marL="12696">
              <a:spcBef>
                <a:spcPts val="100"/>
              </a:spcBef>
            </a:pPr>
            <a:r>
              <a:rPr sz="2399" b="1" dirty="0">
                <a:latin typeface="Calibri"/>
                <a:cs typeface="Calibri"/>
              </a:rPr>
              <a:t>Standard</a:t>
            </a:r>
            <a:r>
              <a:rPr sz="2399" b="1" spc="-15" dirty="0">
                <a:latin typeface="Calibri"/>
                <a:cs typeface="Calibri"/>
              </a:rPr>
              <a:t> </a:t>
            </a:r>
            <a:r>
              <a:rPr sz="2399" b="1" dirty="0">
                <a:latin typeface="Calibri"/>
                <a:cs typeface="Calibri"/>
              </a:rPr>
              <a:t>of</a:t>
            </a:r>
            <a:r>
              <a:rPr sz="2399" b="1" spc="-20" dirty="0">
                <a:latin typeface="Calibri"/>
                <a:cs typeface="Calibri"/>
              </a:rPr>
              <a:t> </a:t>
            </a:r>
            <a:r>
              <a:rPr sz="2399" b="1" dirty="0">
                <a:latin typeface="Calibri"/>
                <a:cs typeface="Calibri"/>
              </a:rPr>
              <a:t>Care</a:t>
            </a:r>
            <a:r>
              <a:rPr sz="2399" b="1" spc="-10" dirty="0">
                <a:latin typeface="Calibri"/>
                <a:cs typeface="Calibri"/>
              </a:rPr>
              <a:t> </a:t>
            </a:r>
            <a:r>
              <a:rPr sz="2399" b="1" dirty="0">
                <a:latin typeface="Calibri"/>
                <a:cs typeface="Calibri"/>
              </a:rPr>
              <a:t>for</a:t>
            </a:r>
            <a:r>
              <a:rPr sz="2399" b="1" spc="-40" dirty="0">
                <a:latin typeface="Calibri"/>
                <a:cs typeface="Calibri"/>
              </a:rPr>
              <a:t> </a:t>
            </a:r>
            <a:r>
              <a:rPr sz="2399" b="1" dirty="0">
                <a:latin typeface="Calibri"/>
                <a:cs typeface="Calibri"/>
              </a:rPr>
              <a:t>Muscle</a:t>
            </a:r>
            <a:r>
              <a:rPr sz="2399" b="1" spc="-15" dirty="0">
                <a:latin typeface="Calibri"/>
                <a:cs typeface="Calibri"/>
              </a:rPr>
              <a:t> </a:t>
            </a:r>
            <a:r>
              <a:rPr sz="2399" b="1" dirty="0">
                <a:latin typeface="Calibri"/>
                <a:cs typeface="Calibri"/>
              </a:rPr>
              <a:t>Invasive</a:t>
            </a:r>
            <a:r>
              <a:rPr sz="2399" b="1" spc="-10" dirty="0">
                <a:latin typeface="Calibri"/>
                <a:cs typeface="Calibri"/>
              </a:rPr>
              <a:t> </a:t>
            </a:r>
            <a:r>
              <a:rPr sz="2399" b="1" dirty="0">
                <a:latin typeface="Calibri"/>
                <a:cs typeface="Calibri"/>
              </a:rPr>
              <a:t>Bladder</a:t>
            </a:r>
            <a:r>
              <a:rPr sz="2399" b="1" spc="-20" dirty="0">
                <a:latin typeface="Calibri"/>
                <a:cs typeface="Calibri"/>
              </a:rPr>
              <a:t> </a:t>
            </a:r>
            <a:r>
              <a:rPr sz="2399" b="1" spc="-10" dirty="0">
                <a:latin typeface="Calibri"/>
                <a:cs typeface="Calibri"/>
              </a:rPr>
              <a:t>Cancer</a:t>
            </a:r>
            <a:endParaRPr sz="2399">
              <a:latin typeface="Calibri"/>
              <a:cs typeface="Calibri"/>
            </a:endParaRPr>
          </a:p>
        </p:txBody>
      </p:sp>
      <p:sp>
        <p:nvSpPr>
          <p:cNvPr id="3" name="object 3"/>
          <p:cNvSpPr txBox="1"/>
          <p:nvPr/>
        </p:nvSpPr>
        <p:spPr>
          <a:xfrm>
            <a:off x="994547" y="718039"/>
            <a:ext cx="2391942" cy="258324"/>
          </a:xfrm>
          <a:prstGeom prst="rect">
            <a:avLst/>
          </a:prstGeom>
        </p:spPr>
        <p:txBody>
          <a:bodyPr vert="horz" wrap="square" lIns="0" tIns="12061" rIns="0" bIns="0" rtlCol="0">
            <a:spAutoFit/>
          </a:bodyPr>
          <a:lstStyle/>
          <a:p>
            <a:pPr marL="12696">
              <a:spcBef>
                <a:spcPts val="95"/>
              </a:spcBef>
            </a:pPr>
            <a:r>
              <a:rPr sz="1600" spc="-10" dirty="0">
                <a:latin typeface="Calibri"/>
                <a:cs typeface="Calibri"/>
              </a:rPr>
              <a:t>Neoadjuvant Cisplatin-Based</a:t>
            </a:r>
            <a:endParaRPr sz="1600">
              <a:latin typeface="Calibri"/>
              <a:cs typeface="Calibri"/>
            </a:endParaRPr>
          </a:p>
        </p:txBody>
      </p:sp>
      <p:sp>
        <p:nvSpPr>
          <p:cNvPr id="4" name="object 4"/>
          <p:cNvSpPr txBox="1"/>
          <p:nvPr/>
        </p:nvSpPr>
        <p:spPr>
          <a:xfrm>
            <a:off x="994547" y="962362"/>
            <a:ext cx="3029286" cy="512922"/>
          </a:xfrm>
          <a:prstGeom prst="rect">
            <a:avLst/>
          </a:prstGeom>
        </p:spPr>
        <p:txBody>
          <a:bodyPr vert="horz" wrap="square" lIns="0" tIns="12061" rIns="0" bIns="0" rtlCol="0">
            <a:spAutoFit/>
          </a:bodyPr>
          <a:lstStyle/>
          <a:p>
            <a:pPr marL="12696" marR="5078" indent="782720">
              <a:spcBef>
                <a:spcPts val="95"/>
              </a:spcBef>
            </a:pPr>
            <a:r>
              <a:rPr sz="1600" spc="-10" dirty="0">
                <a:latin typeface="Calibri"/>
                <a:cs typeface="Calibri"/>
              </a:rPr>
              <a:t>Regimen (Gemcitabine/Cisplatin</a:t>
            </a:r>
            <a:r>
              <a:rPr sz="1600" spc="-40" dirty="0">
                <a:latin typeface="Calibri"/>
                <a:cs typeface="Calibri"/>
              </a:rPr>
              <a:t> </a:t>
            </a:r>
            <a:r>
              <a:rPr sz="1600" dirty="0">
                <a:latin typeface="Calibri"/>
                <a:cs typeface="Calibri"/>
              </a:rPr>
              <a:t>OR</a:t>
            </a:r>
            <a:r>
              <a:rPr sz="1600" spc="25" dirty="0">
                <a:latin typeface="Calibri"/>
                <a:cs typeface="Calibri"/>
              </a:rPr>
              <a:t> </a:t>
            </a:r>
            <a:r>
              <a:rPr sz="1600" spc="-10" dirty="0">
                <a:latin typeface="Calibri"/>
                <a:cs typeface="Calibri"/>
              </a:rPr>
              <a:t>ddMVAC)</a:t>
            </a:r>
            <a:endParaRPr sz="1600">
              <a:latin typeface="Calibri"/>
              <a:cs typeface="Calibri"/>
            </a:endParaRPr>
          </a:p>
        </p:txBody>
      </p:sp>
      <p:sp>
        <p:nvSpPr>
          <p:cNvPr id="5" name="object 5"/>
          <p:cNvSpPr/>
          <p:nvPr/>
        </p:nvSpPr>
        <p:spPr>
          <a:xfrm>
            <a:off x="4448593" y="1145567"/>
            <a:ext cx="707172" cy="171397"/>
          </a:xfrm>
          <a:custGeom>
            <a:avLst/>
            <a:gdLst/>
            <a:ahLst/>
            <a:cxnLst/>
            <a:rect l="l" t="t" r="r" b="b"/>
            <a:pathLst>
              <a:path w="707389" h="171450">
                <a:moveTo>
                  <a:pt x="650452" y="57150"/>
                </a:moveTo>
                <a:lnTo>
                  <a:pt x="564388" y="57150"/>
                </a:lnTo>
                <a:lnTo>
                  <a:pt x="564515" y="114300"/>
                </a:lnTo>
                <a:lnTo>
                  <a:pt x="535897" y="114332"/>
                </a:lnTo>
                <a:lnTo>
                  <a:pt x="535940" y="171450"/>
                </a:lnTo>
                <a:lnTo>
                  <a:pt x="707263" y="85471"/>
                </a:lnTo>
                <a:lnTo>
                  <a:pt x="650452" y="57150"/>
                </a:lnTo>
                <a:close/>
              </a:path>
              <a:path w="707389" h="171450">
                <a:moveTo>
                  <a:pt x="535855" y="57182"/>
                </a:moveTo>
                <a:lnTo>
                  <a:pt x="0" y="57785"/>
                </a:lnTo>
                <a:lnTo>
                  <a:pt x="0" y="114935"/>
                </a:lnTo>
                <a:lnTo>
                  <a:pt x="535897" y="114332"/>
                </a:lnTo>
                <a:lnTo>
                  <a:pt x="535855" y="57182"/>
                </a:lnTo>
                <a:close/>
              </a:path>
              <a:path w="707389" h="171450">
                <a:moveTo>
                  <a:pt x="564388" y="57150"/>
                </a:moveTo>
                <a:lnTo>
                  <a:pt x="535855" y="57182"/>
                </a:lnTo>
                <a:lnTo>
                  <a:pt x="535897" y="114332"/>
                </a:lnTo>
                <a:lnTo>
                  <a:pt x="564515" y="114300"/>
                </a:lnTo>
                <a:lnTo>
                  <a:pt x="564388" y="57150"/>
                </a:lnTo>
                <a:close/>
              </a:path>
              <a:path w="707389" h="171450">
                <a:moveTo>
                  <a:pt x="535813" y="0"/>
                </a:moveTo>
                <a:lnTo>
                  <a:pt x="535855" y="57182"/>
                </a:lnTo>
                <a:lnTo>
                  <a:pt x="650452" y="57150"/>
                </a:lnTo>
                <a:lnTo>
                  <a:pt x="535813" y="0"/>
                </a:lnTo>
                <a:close/>
              </a:path>
            </a:pathLst>
          </a:custGeom>
          <a:solidFill>
            <a:srgbClr val="000000"/>
          </a:solidFill>
        </p:spPr>
        <p:txBody>
          <a:bodyPr wrap="square" lIns="0" tIns="0" rIns="0" bIns="0" rtlCol="0"/>
          <a:lstStyle/>
          <a:p>
            <a:endParaRPr sz="2399"/>
          </a:p>
        </p:txBody>
      </p:sp>
      <p:sp>
        <p:nvSpPr>
          <p:cNvPr id="6" name="object 6"/>
          <p:cNvSpPr txBox="1"/>
          <p:nvPr/>
        </p:nvSpPr>
        <p:spPr>
          <a:xfrm>
            <a:off x="5474692" y="964216"/>
            <a:ext cx="2024390" cy="512922"/>
          </a:xfrm>
          <a:prstGeom prst="rect">
            <a:avLst/>
          </a:prstGeom>
        </p:spPr>
        <p:txBody>
          <a:bodyPr vert="horz" wrap="square" lIns="0" tIns="12061" rIns="0" bIns="0" rtlCol="0">
            <a:spAutoFit/>
          </a:bodyPr>
          <a:lstStyle/>
          <a:p>
            <a:pPr marL="12696">
              <a:spcBef>
                <a:spcPts val="95"/>
              </a:spcBef>
            </a:pPr>
            <a:r>
              <a:rPr sz="1600" dirty="0">
                <a:latin typeface="Calibri"/>
                <a:cs typeface="Calibri"/>
              </a:rPr>
              <a:t>Radical</a:t>
            </a:r>
            <a:r>
              <a:rPr sz="1600" spc="-30" dirty="0">
                <a:latin typeface="Calibri"/>
                <a:cs typeface="Calibri"/>
              </a:rPr>
              <a:t> </a:t>
            </a:r>
            <a:r>
              <a:rPr sz="1600" spc="-20" dirty="0">
                <a:latin typeface="Calibri"/>
                <a:cs typeface="Calibri"/>
              </a:rPr>
              <a:t>Cystectomy</a:t>
            </a:r>
            <a:r>
              <a:rPr sz="1600" spc="-25" dirty="0">
                <a:latin typeface="Calibri"/>
                <a:cs typeface="Calibri"/>
              </a:rPr>
              <a:t> </a:t>
            </a:r>
            <a:r>
              <a:rPr sz="1600" spc="-20" dirty="0">
                <a:latin typeface="Calibri"/>
                <a:cs typeface="Calibri"/>
              </a:rPr>
              <a:t>with</a:t>
            </a:r>
            <a:endParaRPr sz="1600">
              <a:latin typeface="Calibri"/>
              <a:cs typeface="Calibri"/>
            </a:endParaRPr>
          </a:p>
          <a:p>
            <a:pPr marL="57768">
              <a:spcBef>
                <a:spcPts val="5"/>
              </a:spcBef>
            </a:pPr>
            <a:r>
              <a:rPr sz="1600" dirty="0">
                <a:latin typeface="Calibri"/>
                <a:cs typeface="Calibri"/>
              </a:rPr>
              <a:t>b/l</a:t>
            </a:r>
            <a:r>
              <a:rPr sz="1600" spc="-40" dirty="0">
                <a:latin typeface="Calibri"/>
                <a:cs typeface="Calibri"/>
              </a:rPr>
              <a:t> </a:t>
            </a:r>
            <a:r>
              <a:rPr sz="1600" dirty="0">
                <a:latin typeface="Calibri"/>
                <a:cs typeface="Calibri"/>
              </a:rPr>
              <a:t>pelvic</a:t>
            </a:r>
            <a:r>
              <a:rPr sz="1600" spc="-25" dirty="0">
                <a:latin typeface="Calibri"/>
                <a:cs typeface="Calibri"/>
              </a:rPr>
              <a:t> </a:t>
            </a:r>
            <a:r>
              <a:rPr sz="1600" dirty="0">
                <a:latin typeface="Calibri"/>
                <a:cs typeface="Calibri"/>
              </a:rPr>
              <a:t>LN</a:t>
            </a:r>
            <a:r>
              <a:rPr sz="1600" spc="-20" dirty="0">
                <a:latin typeface="Calibri"/>
                <a:cs typeface="Calibri"/>
              </a:rPr>
              <a:t> </a:t>
            </a:r>
            <a:r>
              <a:rPr sz="1600" spc="-10" dirty="0">
                <a:latin typeface="Calibri"/>
                <a:cs typeface="Calibri"/>
              </a:rPr>
              <a:t>dissection</a:t>
            </a:r>
            <a:endParaRPr sz="1600">
              <a:latin typeface="Calibri"/>
              <a:cs typeface="Calibri"/>
            </a:endParaRPr>
          </a:p>
        </p:txBody>
      </p:sp>
      <p:sp>
        <p:nvSpPr>
          <p:cNvPr id="7" name="object 7"/>
          <p:cNvSpPr txBox="1"/>
          <p:nvPr/>
        </p:nvSpPr>
        <p:spPr>
          <a:xfrm>
            <a:off x="120651" y="2041657"/>
            <a:ext cx="6124591" cy="2273234"/>
          </a:xfrm>
          <a:prstGeom prst="rect">
            <a:avLst/>
          </a:prstGeom>
        </p:spPr>
        <p:txBody>
          <a:bodyPr vert="horz" wrap="square" lIns="0" tIns="12061" rIns="0" bIns="0" rtlCol="0">
            <a:spAutoFit/>
          </a:bodyPr>
          <a:lstStyle/>
          <a:p>
            <a:pPr marL="2786814">
              <a:spcBef>
                <a:spcPts val="95"/>
              </a:spcBef>
            </a:pPr>
            <a:r>
              <a:rPr sz="1600" spc="-10" dirty="0">
                <a:latin typeface="Calibri"/>
                <a:cs typeface="Calibri"/>
              </a:rPr>
              <a:t>approximately</a:t>
            </a:r>
            <a:r>
              <a:rPr sz="1600" spc="-60" dirty="0">
                <a:latin typeface="Calibri"/>
                <a:cs typeface="Calibri"/>
              </a:rPr>
              <a:t> </a:t>
            </a:r>
            <a:r>
              <a:rPr sz="1600" spc="-10" dirty="0">
                <a:latin typeface="Calibri"/>
                <a:cs typeface="Calibri"/>
              </a:rPr>
              <a:t>30-</a:t>
            </a:r>
            <a:r>
              <a:rPr sz="1600" dirty="0">
                <a:latin typeface="Calibri"/>
                <a:cs typeface="Calibri"/>
              </a:rPr>
              <a:t>50%</a:t>
            </a:r>
            <a:r>
              <a:rPr sz="1600" spc="-15" dirty="0">
                <a:latin typeface="Calibri"/>
                <a:cs typeface="Calibri"/>
              </a:rPr>
              <a:t> </a:t>
            </a:r>
            <a:r>
              <a:rPr sz="1600" spc="-10" dirty="0">
                <a:latin typeface="Calibri"/>
                <a:cs typeface="Calibri"/>
              </a:rPr>
              <a:t>cis-ineligible</a:t>
            </a:r>
            <a:endParaRPr sz="1600">
              <a:latin typeface="Calibri"/>
              <a:cs typeface="Calibri"/>
            </a:endParaRPr>
          </a:p>
          <a:p>
            <a:pPr marL="3032485" indent="-245671">
              <a:buChar char="-"/>
              <a:tabLst>
                <a:tab pos="3032485" algn="l"/>
              </a:tabLst>
            </a:pPr>
            <a:r>
              <a:rPr sz="1600" dirty="0">
                <a:latin typeface="Calibri"/>
                <a:cs typeface="Calibri"/>
              </a:rPr>
              <a:t>renal</a:t>
            </a:r>
            <a:r>
              <a:rPr sz="1600" spc="-50" dirty="0">
                <a:latin typeface="Calibri"/>
                <a:cs typeface="Calibri"/>
              </a:rPr>
              <a:t> </a:t>
            </a:r>
            <a:r>
              <a:rPr sz="1600" spc="-10" dirty="0">
                <a:latin typeface="Calibri"/>
                <a:cs typeface="Calibri"/>
              </a:rPr>
              <a:t>dysfunction</a:t>
            </a:r>
            <a:endParaRPr sz="1600">
              <a:latin typeface="Calibri"/>
              <a:cs typeface="Calibri"/>
            </a:endParaRPr>
          </a:p>
          <a:p>
            <a:pPr marL="3073748" marR="235514" indent="-286934">
              <a:buChar char="-"/>
              <a:tabLst>
                <a:tab pos="3073748" algn="l"/>
              </a:tabLst>
            </a:pPr>
            <a:r>
              <a:rPr sz="1600" spc="-10" dirty="0">
                <a:latin typeface="Calibri"/>
                <a:cs typeface="Calibri"/>
              </a:rPr>
              <a:t>Eastern</a:t>
            </a:r>
            <a:r>
              <a:rPr sz="1600" spc="-45" dirty="0">
                <a:latin typeface="Calibri"/>
                <a:cs typeface="Calibri"/>
              </a:rPr>
              <a:t> </a:t>
            </a:r>
            <a:r>
              <a:rPr sz="1600" spc="-10" dirty="0">
                <a:latin typeface="Calibri"/>
                <a:cs typeface="Calibri"/>
              </a:rPr>
              <a:t>Cooperative Oncology </a:t>
            </a:r>
            <a:r>
              <a:rPr sz="1600" dirty="0">
                <a:latin typeface="Calibri"/>
                <a:cs typeface="Calibri"/>
              </a:rPr>
              <a:t>Group</a:t>
            </a:r>
            <a:r>
              <a:rPr sz="1600" spc="-55" dirty="0">
                <a:latin typeface="Calibri"/>
                <a:cs typeface="Calibri"/>
              </a:rPr>
              <a:t> </a:t>
            </a:r>
            <a:r>
              <a:rPr sz="1600" dirty="0">
                <a:latin typeface="Calibri"/>
                <a:cs typeface="Calibri"/>
              </a:rPr>
              <a:t>(ECOG)</a:t>
            </a:r>
            <a:r>
              <a:rPr sz="1600" spc="-45" dirty="0">
                <a:latin typeface="Calibri"/>
                <a:cs typeface="Calibri"/>
              </a:rPr>
              <a:t> </a:t>
            </a:r>
            <a:r>
              <a:rPr sz="1600" spc="-10" dirty="0">
                <a:latin typeface="Calibri"/>
                <a:cs typeface="Calibri"/>
              </a:rPr>
              <a:t>performance</a:t>
            </a:r>
            <a:r>
              <a:rPr sz="1600" spc="-45" dirty="0">
                <a:latin typeface="Calibri"/>
                <a:cs typeface="Calibri"/>
              </a:rPr>
              <a:t> </a:t>
            </a:r>
            <a:r>
              <a:rPr sz="1600" spc="-10" dirty="0">
                <a:latin typeface="Calibri"/>
                <a:cs typeface="Calibri"/>
              </a:rPr>
              <a:t>status </a:t>
            </a:r>
            <a:r>
              <a:rPr sz="1600" dirty="0">
                <a:latin typeface="Calibri"/>
                <a:cs typeface="Calibri"/>
              </a:rPr>
              <a:t>(PS)</a:t>
            </a:r>
            <a:r>
              <a:rPr sz="1600" spc="-15" dirty="0">
                <a:latin typeface="Calibri"/>
                <a:cs typeface="Calibri"/>
              </a:rPr>
              <a:t> </a:t>
            </a:r>
            <a:r>
              <a:rPr sz="1600" dirty="0">
                <a:latin typeface="Calibri"/>
                <a:cs typeface="Calibri"/>
              </a:rPr>
              <a:t>≥</a:t>
            </a:r>
            <a:r>
              <a:rPr sz="1600" spc="-25" dirty="0">
                <a:latin typeface="Calibri"/>
                <a:cs typeface="Calibri"/>
              </a:rPr>
              <a:t> </a:t>
            </a:r>
            <a:r>
              <a:rPr sz="1600" spc="-50" dirty="0">
                <a:latin typeface="Calibri"/>
                <a:cs typeface="Calibri"/>
              </a:rPr>
              <a:t>2</a:t>
            </a:r>
            <a:endParaRPr sz="1600">
              <a:latin typeface="Calibri"/>
              <a:cs typeface="Calibri"/>
            </a:endParaRPr>
          </a:p>
          <a:p>
            <a:pPr marL="3073748" marR="5078" indent="-286934">
              <a:buChar char="-"/>
              <a:tabLst>
                <a:tab pos="3073748" algn="l"/>
              </a:tabLst>
            </a:pPr>
            <a:r>
              <a:rPr sz="1600" spc="-10" dirty="0">
                <a:latin typeface="Calibri"/>
                <a:cs typeface="Calibri"/>
              </a:rPr>
              <a:t>comorbidities</a:t>
            </a:r>
            <a:r>
              <a:rPr sz="1600" spc="-15" dirty="0">
                <a:latin typeface="Calibri"/>
                <a:cs typeface="Calibri"/>
              </a:rPr>
              <a:t> </a:t>
            </a:r>
            <a:r>
              <a:rPr sz="1600" dirty="0">
                <a:latin typeface="Calibri"/>
                <a:cs typeface="Calibri"/>
              </a:rPr>
              <a:t>such</a:t>
            </a:r>
            <a:r>
              <a:rPr sz="1600" spc="-25" dirty="0">
                <a:latin typeface="Calibri"/>
                <a:cs typeface="Calibri"/>
              </a:rPr>
              <a:t> </a:t>
            </a:r>
            <a:r>
              <a:rPr sz="1600" dirty="0">
                <a:latin typeface="Calibri"/>
                <a:cs typeface="Calibri"/>
              </a:rPr>
              <a:t>as</a:t>
            </a:r>
            <a:r>
              <a:rPr sz="1600" spc="-25" dirty="0">
                <a:latin typeface="Calibri"/>
                <a:cs typeface="Calibri"/>
              </a:rPr>
              <a:t> </a:t>
            </a:r>
            <a:r>
              <a:rPr sz="1600" spc="-10" dirty="0">
                <a:latin typeface="Calibri"/>
                <a:cs typeface="Calibri"/>
              </a:rPr>
              <a:t>cardiac dysfunction,</a:t>
            </a:r>
            <a:r>
              <a:rPr sz="1600" spc="-35" dirty="0">
                <a:latin typeface="Calibri"/>
                <a:cs typeface="Calibri"/>
              </a:rPr>
              <a:t> </a:t>
            </a:r>
            <a:r>
              <a:rPr sz="1600" spc="-10" dirty="0">
                <a:latin typeface="Calibri"/>
                <a:cs typeface="Calibri"/>
              </a:rPr>
              <a:t>neuropathy</a:t>
            </a:r>
            <a:r>
              <a:rPr sz="1600" spc="-20" dirty="0">
                <a:latin typeface="Calibri"/>
                <a:cs typeface="Calibri"/>
              </a:rPr>
              <a:t> </a:t>
            </a:r>
            <a:r>
              <a:rPr sz="1600" dirty="0">
                <a:latin typeface="Calibri"/>
                <a:cs typeface="Calibri"/>
              </a:rPr>
              <a:t>and</a:t>
            </a:r>
            <a:r>
              <a:rPr sz="1600" spc="-35" dirty="0">
                <a:latin typeface="Calibri"/>
                <a:cs typeface="Calibri"/>
              </a:rPr>
              <a:t> </a:t>
            </a:r>
            <a:r>
              <a:rPr sz="1600" spc="-10" dirty="0">
                <a:latin typeface="Calibri"/>
                <a:cs typeface="Calibri"/>
              </a:rPr>
              <a:t>hearing </a:t>
            </a:r>
            <a:r>
              <a:rPr sz="1600" spc="-20" dirty="0">
                <a:latin typeface="Calibri"/>
                <a:cs typeface="Calibri"/>
              </a:rPr>
              <a:t>loss</a:t>
            </a:r>
            <a:endParaRPr sz="1600">
              <a:latin typeface="Calibri"/>
              <a:cs typeface="Calibri"/>
            </a:endParaRPr>
          </a:p>
          <a:p>
            <a:pPr marL="12696">
              <a:spcBef>
                <a:spcPts val="910"/>
              </a:spcBef>
            </a:pPr>
            <a:r>
              <a:rPr sz="1200" dirty="0">
                <a:latin typeface="Calibri"/>
                <a:cs typeface="Calibri"/>
              </a:rPr>
              <a:t>Galsky JCO</a:t>
            </a:r>
            <a:r>
              <a:rPr sz="1200" spc="15" dirty="0">
                <a:latin typeface="Calibri"/>
                <a:cs typeface="Calibri"/>
              </a:rPr>
              <a:t> </a:t>
            </a:r>
            <a:r>
              <a:rPr sz="1200" dirty="0">
                <a:latin typeface="Calibri"/>
                <a:cs typeface="Calibri"/>
              </a:rPr>
              <a:t>2011,</a:t>
            </a:r>
            <a:r>
              <a:rPr sz="1200" spc="-5" dirty="0">
                <a:latin typeface="Calibri"/>
                <a:cs typeface="Calibri"/>
              </a:rPr>
              <a:t> </a:t>
            </a:r>
            <a:r>
              <a:rPr sz="1200" dirty="0">
                <a:latin typeface="Calibri"/>
                <a:cs typeface="Calibri"/>
              </a:rPr>
              <a:t>Dash</a:t>
            </a:r>
            <a:r>
              <a:rPr sz="1200" spc="-15" dirty="0">
                <a:latin typeface="Calibri"/>
                <a:cs typeface="Calibri"/>
              </a:rPr>
              <a:t> </a:t>
            </a:r>
            <a:r>
              <a:rPr sz="1200" dirty="0">
                <a:latin typeface="Calibri"/>
                <a:cs typeface="Calibri"/>
              </a:rPr>
              <a:t>Cancer</a:t>
            </a:r>
            <a:r>
              <a:rPr sz="1200" spc="-10" dirty="0">
                <a:latin typeface="Calibri"/>
                <a:cs typeface="Calibri"/>
              </a:rPr>
              <a:t> </a:t>
            </a:r>
            <a:r>
              <a:rPr sz="1200" spc="-20" dirty="0">
                <a:latin typeface="Calibri"/>
                <a:cs typeface="Calibri"/>
              </a:rPr>
              <a:t>2006</a:t>
            </a:r>
            <a:endParaRPr sz="1200">
              <a:latin typeface="Calibri"/>
              <a:cs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09" y="0"/>
            <a:ext cx="0" cy="20178534"/>
          </a:xfrm>
          <a:prstGeom prst="rect">
            <a:avLst/>
          </a:prstGeom>
        </p:spPr>
        <p:txBody>
          <a:bodyPr vert="horz" wrap="square" lIns="0" tIns="245288" rIns="0" bIns="0" rtlCol="0">
            <a:spAutoFit/>
          </a:bodyPr>
          <a:lstStyle/>
          <a:p>
            <a:pPr marL="37454">
              <a:spcBef>
                <a:spcPts val="100"/>
              </a:spcBef>
            </a:pPr>
            <a:r>
              <a:rPr sz="2399" b="1" dirty="0">
                <a:latin typeface="Arial"/>
                <a:cs typeface="Arial"/>
              </a:rPr>
              <a:t>Phase</a:t>
            </a:r>
            <a:r>
              <a:rPr sz="2399" b="1" spc="-10" dirty="0">
                <a:latin typeface="Arial"/>
                <a:cs typeface="Arial"/>
              </a:rPr>
              <a:t> </a:t>
            </a:r>
            <a:r>
              <a:rPr sz="2399" b="1" dirty="0">
                <a:latin typeface="Arial"/>
                <a:cs typeface="Arial"/>
              </a:rPr>
              <a:t>I/II</a:t>
            </a:r>
            <a:r>
              <a:rPr sz="2399" b="1" spc="-50" dirty="0">
                <a:latin typeface="Arial"/>
                <a:cs typeface="Arial"/>
              </a:rPr>
              <a:t> </a:t>
            </a:r>
            <a:r>
              <a:rPr sz="2399" b="1" dirty="0">
                <a:latin typeface="Arial"/>
                <a:cs typeface="Arial"/>
              </a:rPr>
              <a:t>Trials</a:t>
            </a:r>
            <a:r>
              <a:rPr sz="2399" b="1" spc="-35" dirty="0">
                <a:latin typeface="Arial"/>
                <a:cs typeface="Arial"/>
              </a:rPr>
              <a:t> </a:t>
            </a:r>
            <a:r>
              <a:rPr sz="2399" b="1" dirty="0">
                <a:latin typeface="Arial"/>
                <a:cs typeface="Arial"/>
              </a:rPr>
              <a:t>of</a:t>
            </a:r>
            <a:r>
              <a:rPr sz="2399" b="1" spc="-10" dirty="0">
                <a:latin typeface="Arial"/>
                <a:cs typeface="Arial"/>
              </a:rPr>
              <a:t> </a:t>
            </a:r>
            <a:r>
              <a:rPr sz="2399" b="1" dirty="0">
                <a:latin typeface="Arial"/>
                <a:cs typeface="Arial"/>
              </a:rPr>
              <a:t>Neoadjuvant</a:t>
            </a:r>
            <a:r>
              <a:rPr sz="2399" b="1" spc="-10" dirty="0">
                <a:latin typeface="Arial"/>
                <a:cs typeface="Arial"/>
              </a:rPr>
              <a:t> </a:t>
            </a:r>
            <a:r>
              <a:rPr sz="2399" b="1" dirty="0">
                <a:latin typeface="Arial"/>
                <a:cs typeface="Arial"/>
              </a:rPr>
              <a:t>Checkpoint</a:t>
            </a:r>
            <a:r>
              <a:rPr sz="2399" b="1" spc="-10" dirty="0">
                <a:latin typeface="Arial"/>
                <a:cs typeface="Arial"/>
              </a:rPr>
              <a:t> </a:t>
            </a:r>
            <a:r>
              <a:rPr sz="2399" b="1" dirty="0">
                <a:latin typeface="Arial"/>
                <a:cs typeface="Arial"/>
              </a:rPr>
              <a:t>Inhibition</a:t>
            </a:r>
            <a:r>
              <a:rPr sz="2399" b="1" spc="-60" dirty="0">
                <a:latin typeface="Arial"/>
                <a:cs typeface="Arial"/>
              </a:rPr>
              <a:t> </a:t>
            </a:r>
            <a:r>
              <a:rPr sz="2399" b="1" dirty="0">
                <a:latin typeface="Arial"/>
                <a:cs typeface="Arial"/>
              </a:rPr>
              <a:t>in</a:t>
            </a:r>
            <a:r>
              <a:rPr sz="2399" b="1" spc="-30" dirty="0">
                <a:latin typeface="Arial"/>
                <a:cs typeface="Arial"/>
              </a:rPr>
              <a:t> </a:t>
            </a:r>
            <a:r>
              <a:rPr sz="2399" b="1" spc="-20" dirty="0">
                <a:latin typeface="Arial"/>
                <a:cs typeface="Arial"/>
              </a:rPr>
              <a:t>MIBC</a:t>
            </a:r>
            <a:endParaRPr sz="2399">
              <a:latin typeface="Arial"/>
              <a:cs typeface="Arial"/>
            </a:endParaRPr>
          </a:p>
        </p:txBody>
      </p:sp>
      <p:sp>
        <p:nvSpPr>
          <p:cNvPr id="3" name="object 3"/>
          <p:cNvSpPr txBox="1"/>
          <p:nvPr/>
        </p:nvSpPr>
        <p:spPr>
          <a:xfrm>
            <a:off x="80124" y="3949397"/>
            <a:ext cx="8693009" cy="391674"/>
          </a:xfrm>
          <a:prstGeom prst="rect">
            <a:avLst/>
          </a:prstGeom>
        </p:spPr>
        <p:txBody>
          <a:bodyPr vert="horz" wrap="square" lIns="0" tIns="12696" rIns="0" bIns="0" rtlCol="0">
            <a:spAutoFit/>
          </a:bodyPr>
          <a:lstStyle/>
          <a:p>
            <a:pPr marL="12696">
              <a:spcBef>
                <a:spcPts val="100"/>
              </a:spcBef>
            </a:pPr>
            <a:r>
              <a:rPr sz="1200" dirty="0">
                <a:solidFill>
                  <a:srgbClr val="45545F"/>
                </a:solidFill>
                <a:latin typeface="Calibri"/>
                <a:cs typeface="Calibri"/>
              </a:rPr>
              <a:t>1.</a:t>
            </a:r>
            <a:r>
              <a:rPr sz="1200" spc="-20" dirty="0">
                <a:solidFill>
                  <a:srgbClr val="45545F"/>
                </a:solidFill>
                <a:latin typeface="Calibri"/>
                <a:cs typeface="Calibri"/>
              </a:rPr>
              <a:t> </a:t>
            </a:r>
            <a:r>
              <a:rPr sz="1200" dirty="0">
                <a:solidFill>
                  <a:srgbClr val="45545F"/>
                </a:solidFill>
                <a:latin typeface="Calibri"/>
                <a:cs typeface="Calibri"/>
              </a:rPr>
              <a:t>Powles.</a:t>
            </a:r>
            <a:r>
              <a:rPr sz="1200" spc="5" dirty="0">
                <a:solidFill>
                  <a:srgbClr val="45545F"/>
                </a:solidFill>
                <a:latin typeface="Calibri"/>
                <a:cs typeface="Calibri"/>
              </a:rPr>
              <a:t> </a:t>
            </a:r>
            <a:r>
              <a:rPr sz="1200" dirty="0">
                <a:solidFill>
                  <a:srgbClr val="45545F"/>
                </a:solidFill>
                <a:latin typeface="Calibri"/>
                <a:cs typeface="Calibri"/>
              </a:rPr>
              <a:t>ASCO 2018.</a:t>
            </a:r>
            <a:r>
              <a:rPr sz="1200" spc="5" dirty="0">
                <a:solidFill>
                  <a:srgbClr val="45545F"/>
                </a:solidFill>
                <a:latin typeface="Calibri"/>
                <a:cs typeface="Calibri"/>
              </a:rPr>
              <a:t> </a:t>
            </a:r>
            <a:r>
              <a:rPr sz="1200" dirty="0">
                <a:solidFill>
                  <a:srgbClr val="45545F"/>
                </a:solidFill>
                <a:latin typeface="Calibri"/>
                <a:cs typeface="Calibri"/>
              </a:rPr>
              <a:t>Abstr</a:t>
            </a:r>
            <a:r>
              <a:rPr sz="1200" spc="-20" dirty="0">
                <a:solidFill>
                  <a:srgbClr val="45545F"/>
                </a:solidFill>
                <a:latin typeface="Calibri"/>
                <a:cs typeface="Calibri"/>
              </a:rPr>
              <a:t> </a:t>
            </a:r>
            <a:r>
              <a:rPr sz="1200" dirty="0">
                <a:solidFill>
                  <a:srgbClr val="45545F"/>
                </a:solidFill>
                <a:latin typeface="Calibri"/>
                <a:cs typeface="Calibri"/>
              </a:rPr>
              <a:t>4506.</a:t>
            </a:r>
            <a:r>
              <a:rPr sz="1200" spc="-15" dirty="0">
                <a:solidFill>
                  <a:srgbClr val="45545F"/>
                </a:solidFill>
                <a:latin typeface="Calibri"/>
                <a:cs typeface="Calibri"/>
              </a:rPr>
              <a:t> </a:t>
            </a:r>
            <a:r>
              <a:rPr sz="1200" dirty="0">
                <a:solidFill>
                  <a:srgbClr val="45545F"/>
                </a:solidFill>
                <a:latin typeface="Calibri"/>
                <a:cs typeface="Calibri"/>
              </a:rPr>
              <a:t>2. Necchi.</a:t>
            </a:r>
            <a:r>
              <a:rPr sz="1200" spc="-10" dirty="0">
                <a:solidFill>
                  <a:srgbClr val="45545F"/>
                </a:solidFill>
                <a:latin typeface="Calibri"/>
                <a:cs typeface="Calibri"/>
              </a:rPr>
              <a:t> </a:t>
            </a:r>
            <a:r>
              <a:rPr sz="1200" dirty="0">
                <a:solidFill>
                  <a:srgbClr val="45545F"/>
                </a:solidFill>
                <a:latin typeface="Calibri"/>
                <a:cs typeface="Calibri"/>
              </a:rPr>
              <a:t>J</a:t>
            </a:r>
            <a:r>
              <a:rPr sz="1200" spc="-5" dirty="0">
                <a:solidFill>
                  <a:srgbClr val="45545F"/>
                </a:solidFill>
                <a:latin typeface="Calibri"/>
                <a:cs typeface="Calibri"/>
              </a:rPr>
              <a:t> </a:t>
            </a:r>
            <a:r>
              <a:rPr sz="1200" dirty="0">
                <a:solidFill>
                  <a:srgbClr val="45545F"/>
                </a:solidFill>
                <a:latin typeface="Calibri"/>
                <a:cs typeface="Calibri"/>
              </a:rPr>
              <a:t>Clin</a:t>
            </a:r>
            <a:r>
              <a:rPr sz="1200" spc="-10" dirty="0">
                <a:solidFill>
                  <a:srgbClr val="45545F"/>
                </a:solidFill>
                <a:latin typeface="Calibri"/>
                <a:cs typeface="Calibri"/>
              </a:rPr>
              <a:t> </a:t>
            </a:r>
            <a:r>
              <a:rPr sz="1200" dirty="0">
                <a:solidFill>
                  <a:srgbClr val="45545F"/>
                </a:solidFill>
                <a:latin typeface="Calibri"/>
                <a:cs typeface="Calibri"/>
              </a:rPr>
              <a:t>Oncol.</a:t>
            </a:r>
            <a:r>
              <a:rPr sz="1200" spc="10" dirty="0">
                <a:solidFill>
                  <a:srgbClr val="45545F"/>
                </a:solidFill>
                <a:latin typeface="Calibri"/>
                <a:cs typeface="Calibri"/>
              </a:rPr>
              <a:t> </a:t>
            </a:r>
            <a:r>
              <a:rPr sz="1200" dirty="0">
                <a:solidFill>
                  <a:srgbClr val="45545F"/>
                </a:solidFill>
                <a:latin typeface="Calibri"/>
                <a:cs typeface="Calibri"/>
              </a:rPr>
              <a:t>2018;36:3353.</a:t>
            </a:r>
            <a:r>
              <a:rPr sz="1200" spc="-15" dirty="0">
                <a:solidFill>
                  <a:srgbClr val="45545F"/>
                </a:solidFill>
                <a:latin typeface="Calibri"/>
                <a:cs typeface="Calibri"/>
              </a:rPr>
              <a:t> </a:t>
            </a:r>
            <a:r>
              <a:rPr sz="1200" dirty="0">
                <a:solidFill>
                  <a:srgbClr val="45545F"/>
                </a:solidFill>
                <a:latin typeface="Calibri"/>
                <a:cs typeface="Calibri"/>
              </a:rPr>
              <a:t>3.</a:t>
            </a:r>
            <a:r>
              <a:rPr sz="1200" spc="285" dirty="0">
                <a:solidFill>
                  <a:srgbClr val="45545F"/>
                </a:solidFill>
                <a:latin typeface="Calibri"/>
                <a:cs typeface="Calibri"/>
              </a:rPr>
              <a:t> </a:t>
            </a:r>
            <a:r>
              <a:rPr sz="1200" dirty="0">
                <a:solidFill>
                  <a:srgbClr val="45545F"/>
                </a:solidFill>
                <a:latin typeface="Calibri"/>
                <a:cs typeface="Calibri"/>
              </a:rPr>
              <a:t>Gao.</a:t>
            </a:r>
            <a:r>
              <a:rPr sz="1200" spc="5" dirty="0">
                <a:solidFill>
                  <a:srgbClr val="45545F"/>
                </a:solidFill>
                <a:latin typeface="Calibri"/>
                <a:cs typeface="Calibri"/>
              </a:rPr>
              <a:t> </a:t>
            </a:r>
            <a:r>
              <a:rPr sz="1200" dirty="0">
                <a:solidFill>
                  <a:srgbClr val="45545F"/>
                </a:solidFill>
                <a:latin typeface="Calibri"/>
                <a:cs typeface="Calibri"/>
              </a:rPr>
              <a:t>ASCO</a:t>
            </a:r>
            <a:r>
              <a:rPr sz="1200" spc="5" dirty="0">
                <a:solidFill>
                  <a:srgbClr val="45545F"/>
                </a:solidFill>
                <a:latin typeface="Calibri"/>
                <a:cs typeface="Calibri"/>
              </a:rPr>
              <a:t> </a:t>
            </a:r>
            <a:r>
              <a:rPr sz="1200" dirty="0">
                <a:solidFill>
                  <a:srgbClr val="45545F"/>
                </a:solidFill>
                <a:latin typeface="Calibri"/>
                <a:cs typeface="Calibri"/>
              </a:rPr>
              <a:t>2019. Abstr</a:t>
            </a:r>
            <a:r>
              <a:rPr sz="1200" spc="-20" dirty="0">
                <a:solidFill>
                  <a:srgbClr val="45545F"/>
                </a:solidFill>
                <a:latin typeface="Calibri"/>
                <a:cs typeface="Calibri"/>
              </a:rPr>
              <a:t> </a:t>
            </a:r>
            <a:r>
              <a:rPr sz="1200" dirty="0">
                <a:solidFill>
                  <a:srgbClr val="45545F"/>
                </a:solidFill>
                <a:latin typeface="Calibri"/>
                <a:cs typeface="Calibri"/>
              </a:rPr>
              <a:t>4551.</a:t>
            </a:r>
            <a:r>
              <a:rPr sz="1200" spc="-10" dirty="0">
                <a:solidFill>
                  <a:srgbClr val="45545F"/>
                </a:solidFill>
                <a:latin typeface="Calibri"/>
                <a:cs typeface="Calibri"/>
              </a:rPr>
              <a:t> </a:t>
            </a:r>
            <a:r>
              <a:rPr sz="1200" dirty="0">
                <a:solidFill>
                  <a:srgbClr val="45545F"/>
                </a:solidFill>
                <a:latin typeface="Calibri"/>
                <a:cs typeface="Calibri"/>
              </a:rPr>
              <a:t>NCT02812420.</a:t>
            </a:r>
            <a:r>
              <a:rPr sz="1200" spc="-10" dirty="0">
                <a:solidFill>
                  <a:srgbClr val="45545F"/>
                </a:solidFill>
                <a:latin typeface="Calibri"/>
                <a:cs typeface="Calibri"/>
              </a:rPr>
              <a:t> </a:t>
            </a:r>
            <a:r>
              <a:rPr sz="1200" dirty="0">
                <a:solidFill>
                  <a:srgbClr val="45545F"/>
                </a:solidFill>
                <a:latin typeface="Calibri"/>
                <a:cs typeface="Calibri"/>
              </a:rPr>
              <a:t>4.</a:t>
            </a:r>
            <a:r>
              <a:rPr sz="1200" spc="-5" dirty="0">
                <a:solidFill>
                  <a:srgbClr val="45545F"/>
                </a:solidFill>
                <a:latin typeface="Calibri"/>
                <a:cs typeface="Calibri"/>
              </a:rPr>
              <a:t> </a:t>
            </a:r>
            <a:r>
              <a:rPr sz="1200" spc="-10" dirty="0">
                <a:solidFill>
                  <a:srgbClr val="45545F"/>
                </a:solidFill>
                <a:latin typeface="Calibri"/>
                <a:cs typeface="Calibri"/>
              </a:rPr>
              <a:t>Van </a:t>
            </a:r>
            <a:r>
              <a:rPr sz="1200" dirty="0">
                <a:solidFill>
                  <a:srgbClr val="45545F"/>
                </a:solidFill>
                <a:latin typeface="Calibri"/>
                <a:cs typeface="Calibri"/>
              </a:rPr>
              <a:t>der</a:t>
            </a:r>
            <a:r>
              <a:rPr sz="1200" spc="-25" dirty="0">
                <a:solidFill>
                  <a:srgbClr val="45545F"/>
                </a:solidFill>
                <a:latin typeface="Calibri"/>
                <a:cs typeface="Calibri"/>
              </a:rPr>
              <a:t> </a:t>
            </a:r>
            <a:r>
              <a:rPr sz="1200" spc="-10" dirty="0">
                <a:solidFill>
                  <a:srgbClr val="45545F"/>
                </a:solidFill>
                <a:latin typeface="Calibri"/>
                <a:cs typeface="Calibri"/>
              </a:rPr>
              <a:t>Heijden.</a:t>
            </a:r>
            <a:endParaRPr sz="1200">
              <a:latin typeface="Calibri"/>
              <a:cs typeface="Calibri"/>
            </a:endParaRPr>
          </a:p>
          <a:p>
            <a:pPr marL="12696"/>
            <a:r>
              <a:rPr sz="1200" dirty="0">
                <a:solidFill>
                  <a:srgbClr val="45545F"/>
                </a:solidFill>
                <a:latin typeface="Calibri"/>
                <a:cs typeface="Calibri"/>
              </a:rPr>
              <a:t>ESMO</a:t>
            </a:r>
            <a:r>
              <a:rPr sz="1200" spc="-15" dirty="0">
                <a:solidFill>
                  <a:srgbClr val="45545F"/>
                </a:solidFill>
                <a:latin typeface="Calibri"/>
                <a:cs typeface="Calibri"/>
              </a:rPr>
              <a:t> </a:t>
            </a:r>
            <a:r>
              <a:rPr sz="1200" dirty="0">
                <a:solidFill>
                  <a:srgbClr val="45545F"/>
                </a:solidFill>
                <a:latin typeface="Calibri"/>
                <a:cs typeface="Calibri"/>
              </a:rPr>
              <a:t>2019.</a:t>
            </a:r>
            <a:r>
              <a:rPr sz="1200" spc="-15" dirty="0">
                <a:solidFill>
                  <a:srgbClr val="45545F"/>
                </a:solidFill>
                <a:latin typeface="Calibri"/>
                <a:cs typeface="Calibri"/>
              </a:rPr>
              <a:t> </a:t>
            </a:r>
            <a:r>
              <a:rPr sz="1200" dirty="0">
                <a:solidFill>
                  <a:srgbClr val="45545F"/>
                </a:solidFill>
                <a:latin typeface="Calibri"/>
                <a:cs typeface="Calibri"/>
              </a:rPr>
              <a:t>Abstr</a:t>
            </a:r>
            <a:r>
              <a:rPr sz="1200" spc="-30" dirty="0">
                <a:solidFill>
                  <a:srgbClr val="45545F"/>
                </a:solidFill>
                <a:latin typeface="Calibri"/>
                <a:cs typeface="Calibri"/>
              </a:rPr>
              <a:t> </a:t>
            </a:r>
            <a:r>
              <a:rPr sz="1200" dirty="0">
                <a:solidFill>
                  <a:srgbClr val="45545F"/>
                </a:solidFill>
                <a:latin typeface="Calibri"/>
                <a:cs typeface="Calibri"/>
              </a:rPr>
              <a:t>904PD.</a:t>
            </a:r>
            <a:r>
              <a:rPr sz="1200" spc="-25" dirty="0">
                <a:solidFill>
                  <a:srgbClr val="45545F"/>
                </a:solidFill>
                <a:latin typeface="Calibri"/>
                <a:cs typeface="Calibri"/>
              </a:rPr>
              <a:t> </a:t>
            </a:r>
            <a:r>
              <a:rPr sz="1200" spc="-10" dirty="0">
                <a:solidFill>
                  <a:srgbClr val="45545F"/>
                </a:solidFill>
                <a:latin typeface="Calibri"/>
                <a:cs typeface="Calibri"/>
              </a:rPr>
              <a:t>NCT03387761</a:t>
            </a:r>
            <a:endParaRPr sz="1200">
              <a:latin typeface="Calibri"/>
              <a:cs typeface="Calibri"/>
            </a:endParaRPr>
          </a:p>
        </p:txBody>
      </p:sp>
      <p:pic>
        <p:nvPicPr>
          <p:cNvPr id="4" name="object 4"/>
          <p:cNvPicPr/>
          <p:nvPr/>
        </p:nvPicPr>
        <p:blipFill>
          <a:blip r:embed="rId2" cstate="print"/>
          <a:stretch>
            <a:fillRect/>
          </a:stretch>
        </p:blipFill>
        <p:spPr>
          <a:xfrm>
            <a:off x="677856" y="653593"/>
            <a:ext cx="7788286" cy="3271019"/>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09" y="0"/>
            <a:ext cx="0" cy="20178534"/>
          </a:xfrm>
          <a:prstGeom prst="rect">
            <a:avLst/>
          </a:prstGeom>
        </p:spPr>
        <p:txBody>
          <a:bodyPr vert="horz" wrap="square" lIns="0" tIns="245288" rIns="0" bIns="0" rtlCol="0">
            <a:spAutoFit/>
          </a:bodyPr>
          <a:lstStyle/>
          <a:p>
            <a:pPr marL="37454">
              <a:spcBef>
                <a:spcPts val="100"/>
              </a:spcBef>
            </a:pPr>
            <a:r>
              <a:rPr sz="2399" b="1" dirty="0">
                <a:latin typeface="Arial"/>
                <a:cs typeface="Arial"/>
              </a:rPr>
              <a:t>Phase</a:t>
            </a:r>
            <a:r>
              <a:rPr sz="2399" b="1" spc="-10" dirty="0">
                <a:latin typeface="Arial"/>
                <a:cs typeface="Arial"/>
              </a:rPr>
              <a:t> </a:t>
            </a:r>
            <a:r>
              <a:rPr sz="2399" b="1" dirty="0">
                <a:latin typeface="Arial"/>
                <a:cs typeface="Arial"/>
              </a:rPr>
              <a:t>I/II</a:t>
            </a:r>
            <a:r>
              <a:rPr sz="2399" b="1" spc="-50" dirty="0">
                <a:latin typeface="Arial"/>
                <a:cs typeface="Arial"/>
              </a:rPr>
              <a:t> </a:t>
            </a:r>
            <a:r>
              <a:rPr sz="2399" b="1" dirty="0">
                <a:latin typeface="Arial"/>
                <a:cs typeface="Arial"/>
              </a:rPr>
              <a:t>Trials</a:t>
            </a:r>
            <a:r>
              <a:rPr sz="2399" b="1" spc="-35" dirty="0">
                <a:latin typeface="Arial"/>
                <a:cs typeface="Arial"/>
              </a:rPr>
              <a:t> </a:t>
            </a:r>
            <a:r>
              <a:rPr sz="2399" b="1" dirty="0">
                <a:latin typeface="Arial"/>
                <a:cs typeface="Arial"/>
              </a:rPr>
              <a:t>of</a:t>
            </a:r>
            <a:r>
              <a:rPr sz="2399" b="1" spc="-10" dirty="0">
                <a:latin typeface="Arial"/>
                <a:cs typeface="Arial"/>
              </a:rPr>
              <a:t> </a:t>
            </a:r>
            <a:r>
              <a:rPr sz="2399" b="1" dirty="0">
                <a:latin typeface="Arial"/>
                <a:cs typeface="Arial"/>
              </a:rPr>
              <a:t>Neoadjuvant</a:t>
            </a:r>
            <a:r>
              <a:rPr sz="2399" b="1" spc="-10" dirty="0">
                <a:latin typeface="Arial"/>
                <a:cs typeface="Arial"/>
              </a:rPr>
              <a:t> </a:t>
            </a:r>
            <a:r>
              <a:rPr sz="2399" b="1" dirty="0">
                <a:latin typeface="Arial"/>
                <a:cs typeface="Arial"/>
              </a:rPr>
              <a:t>Checkpoint</a:t>
            </a:r>
            <a:r>
              <a:rPr sz="2399" b="1" spc="-10" dirty="0">
                <a:latin typeface="Arial"/>
                <a:cs typeface="Arial"/>
              </a:rPr>
              <a:t> </a:t>
            </a:r>
            <a:r>
              <a:rPr sz="2399" b="1" dirty="0">
                <a:latin typeface="Arial"/>
                <a:cs typeface="Arial"/>
              </a:rPr>
              <a:t>Inhibition</a:t>
            </a:r>
            <a:r>
              <a:rPr sz="2399" b="1" spc="-60" dirty="0">
                <a:latin typeface="Arial"/>
                <a:cs typeface="Arial"/>
              </a:rPr>
              <a:t> </a:t>
            </a:r>
            <a:r>
              <a:rPr sz="2399" b="1" dirty="0">
                <a:latin typeface="Arial"/>
                <a:cs typeface="Arial"/>
              </a:rPr>
              <a:t>in</a:t>
            </a:r>
            <a:r>
              <a:rPr sz="2399" b="1" spc="-30" dirty="0">
                <a:latin typeface="Arial"/>
                <a:cs typeface="Arial"/>
              </a:rPr>
              <a:t> </a:t>
            </a:r>
            <a:r>
              <a:rPr sz="2399" b="1" spc="-20" dirty="0">
                <a:latin typeface="Arial"/>
                <a:cs typeface="Arial"/>
              </a:rPr>
              <a:t>MIBC</a:t>
            </a:r>
            <a:endParaRPr sz="2399">
              <a:latin typeface="Arial"/>
              <a:cs typeface="Arial"/>
            </a:endParaRPr>
          </a:p>
        </p:txBody>
      </p:sp>
      <p:sp>
        <p:nvSpPr>
          <p:cNvPr id="3" name="object 3"/>
          <p:cNvSpPr txBox="1"/>
          <p:nvPr/>
        </p:nvSpPr>
        <p:spPr>
          <a:xfrm>
            <a:off x="80124" y="3949397"/>
            <a:ext cx="8693009" cy="391674"/>
          </a:xfrm>
          <a:prstGeom prst="rect">
            <a:avLst/>
          </a:prstGeom>
        </p:spPr>
        <p:txBody>
          <a:bodyPr vert="horz" wrap="square" lIns="0" tIns="12696" rIns="0" bIns="0" rtlCol="0">
            <a:spAutoFit/>
          </a:bodyPr>
          <a:lstStyle/>
          <a:p>
            <a:pPr marL="12696">
              <a:spcBef>
                <a:spcPts val="100"/>
              </a:spcBef>
            </a:pPr>
            <a:r>
              <a:rPr sz="1200" dirty="0">
                <a:solidFill>
                  <a:srgbClr val="45545F"/>
                </a:solidFill>
                <a:latin typeface="Calibri"/>
                <a:cs typeface="Calibri"/>
              </a:rPr>
              <a:t>1.</a:t>
            </a:r>
            <a:r>
              <a:rPr sz="1200" spc="-20" dirty="0">
                <a:solidFill>
                  <a:srgbClr val="45545F"/>
                </a:solidFill>
                <a:latin typeface="Calibri"/>
                <a:cs typeface="Calibri"/>
              </a:rPr>
              <a:t> </a:t>
            </a:r>
            <a:r>
              <a:rPr sz="1200" dirty="0">
                <a:solidFill>
                  <a:srgbClr val="45545F"/>
                </a:solidFill>
                <a:latin typeface="Calibri"/>
                <a:cs typeface="Calibri"/>
              </a:rPr>
              <a:t>Powles.</a:t>
            </a:r>
            <a:r>
              <a:rPr sz="1200" spc="5" dirty="0">
                <a:solidFill>
                  <a:srgbClr val="45545F"/>
                </a:solidFill>
                <a:latin typeface="Calibri"/>
                <a:cs typeface="Calibri"/>
              </a:rPr>
              <a:t> </a:t>
            </a:r>
            <a:r>
              <a:rPr sz="1200" dirty="0">
                <a:solidFill>
                  <a:srgbClr val="45545F"/>
                </a:solidFill>
                <a:latin typeface="Calibri"/>
                <a:cs typeface="Calibri"/>
              </a:rPr>
              <a:t>ASCO 2018.</a:t>
            </a:r>
            <a:r>
              <a:rPr sz="1200" spc="5" dirty="0">
                <a:solidFill>
                  <a:srgbClr val="45545F"/>
                </a:solidFill>
                <a:latin typeface="Calibri"/>
                <a:cs typeface="Calibri"/>
              </a:rPr>
              <a:t> </a:t>
            </a:r>
            <a:r>
              <a:rPr sz="1200" dirty="0">
                <a:solidFill>
                  <a:srgbClr val="45545F"/>
                </a:solidFill>
                <a:latin typeface="Calibri"/>
                <a:cs typeface="Calibri"/>
              </a:rPr>
              <a:t>Abstr</a:t>
            </a:r>
            <a:r>
              <a:rPr sz="1200" spc="-20" dirty="0">
                <a:solidFill>
                  <a:srgbClr val="45545F"/>
                </a:solidFill>
                <a:latin typeface="Calibri"/>
                <a:cs typeface="Calibri"/>
              </a:rPr>
              <a:t> </a:t>
            </a:r>
            <a:r>
              <a:rPr sz="1200" dirty="0">
                <a:solidFill>
                  <a:srgbClr val="45545F"/>
                </a:solidFill>
                <a:latin typeface="Calibri"/>
                <a:cs typeface="Calibri"/>
              </a:rPr>
              <a:t>4506.</a:t>
            </a:r>
            <a:r>
              <a:rPr sz="1200" spc="-15" dirty="0">
                <a:solidFill>
                  <a:srgbClr val="45545F"/>
                </a:solidFill>
                <a:latin typeface="Calibri"/>
                <a:cs typeface="Calibri"/>
              </a:rPr>
              <a:t> </a:t>
            </a:r>
            <a:r>
              <a:rPr sz="1200" dirty="0">
                <a:solidFill>
                  <a:srgbClr val="45545F"/>
                </a:solidFill>
                <a:latin typeface="Calibri"/>
                <a:cs typeface="Calibri"/>
              </a:rPr>
              <a:t>2. Necchi.</a:t>
            </a:r>
            <a:r>
              <a:rPr sz="1200" spc="-10" dirty="0">
                <a:solidFill>
                  <a:srgbClr val="45545F"/>
                </a:solidFill>
                <a:latin typeface="Calibri"/>
                <a:cs typeface="Calibri"/>
              </a:rPr>
              <a:t> </a:t>
            </a:r>
            <a:r>
              <a:rPr sz="1200" dirty="0">
                <a:solidFill>
                  <a:srgbClr val="45545F"/>
                </a:solidFill>
                <a:latin typeface="Calibri"/>
                <a:cs typeface="Calibri"/>
              </a:rPr>
              <a:t>J</a:t>
            </a:r>
            <a:r>
              <a:rPr sz="1200" spc="-5" dirty="0">
                <a:solidFill>
                  <a:srgbClr val="45545F"/>
                </a:solidFill>
                <a:latin typeface="Calibri"/>
                <a:cs typeface="Calibri"/>
              </a:rPr>
              <a:t> </a:t>
            </a:r>
            <a:r>
              <a:rPr sz="1200" dirty="0">
                <a:solidFill>
                  <a:srgbClr val="45545F"/>
                </a:solidFill>
                <a:latin typeface="Calibri"/>
                <a:cs typeface="Calibri"/>
              </a:rPr>
              <a:t>Clin</a:t>
            </a:r>
            <a:r>
              <a:rPr sz="1200" spc="-10" dirty="0">
                <a:solidFill>
                  <a:srgbClr val="45545F"/>
                </a:solidFill>
                <a:latin typeface="Calibri"/>
                <a:cs typeface="Calibri"/>
              </a:rPr>
              <a:t> </a:t>
            </a:r>
            <a:r>
              <a:rPr sz="1200" dirty="0">
                <a:solidFill>
                  <a:srgbClr val="45545F"/>
                </a:solidFill>
                <a:latin typeface="Calibri"/>
                <a:cs typeface="Calibri"/>
              </a:rPr>
              <a:t>Oncol.</a:t>
            </a:r>
            <a:r>
              <a:rPr sz="1200" spc="10" dirty="0">
                <a:solidFill>
                  <a:srgbClr val="45545F"/>
                </a:solidFill>
                <a:latin typeface="Calibri"/>
                <a:cs typeface="Calibri"/>
              </a:rPr>
              <a:t> </a:t>
            </a:r>
            <a:r>
              <a:rPr sz="1200" dirty="0">
                <a:solidFill>
                  <a:srgbClr val="45545F"/>
                </a:solidFill>
                <a:latin typeface="Calibri"/>
                <a:cs typeface="Calibri"/>
              </a:rPr>
              <a:t>2018;36:3353.</a:t>
            </a:r>
            <a:r>
              <a:rPr sz="1200" spc="-15" dirty="0">
                <a:solidFill>
                  <a:srgbClr val="45545F"/>
                </a:solidFill>
                <a:latin typeface="Calibri"/>
                <a:cs typeface="Calibri"/>
              </a:rPr>
              <a:t> </a:t>
            </a:r>
            <a:r>
              <a:rPr sz="1200" dirty="0">
                <a:solidFill>
                  <a:srgbClr val="45545F"/>
                </a:solidFill>
                <a:latin typeface="Calibri"/>
                <a:cs typeface="Calibri"/>
              </a:rPr>
              <a:t>3.</a:t>
            </a:r>
            <a:r>
              <a:rPr sz="1200" spc="285" dirty="0">
                <a:solidFill>
                  <a:srgbClr val="45545F"/>
                </a:solidFill>
                <a:latin typeface="Calibri"/>
                <a:cs typeface="Calibri"/>
              </a:rPr>
              <a:t> </a:t>
            </a:r>
            <a:r>
              <a:rPr sz="1200" dirty="0">
                <a:solidFill>
                  <a:srgbClr val="45545F"/>
                </a:solidFill>
                <a:latin typeface="Calibri"/>
                <a:cs typeface="Calibri"/>
              </a:rPr>
              <a:t>Gao.</a:t>
            </a:r>
            <a:r>
              <a:rPr sz="1200" spc="5" dirty="0">
                <a:solidFill>
                  <a:srgbClr val="45545F"/>
                </a:solidFill>
                <a:latin typeface="Calibri"/>
                <a:cs typeface="Calibri"/>
              </a:rPr>
              <a:t> </a:t>
            </a:r>
            <a:r>
              <a:rPr sz="1200" dirty="0">
                <a:solidFill>
                  <a:srgbClr val="45545F"/>
                </a:solidFill>
                <a:latin typeface="Calibri"/>
                <a:cs typeface="Calibri"/>
              </a:rPr>
              <a:t>ASCO</a:t>
            </a:r>
            <a:r>
              <a:rPr sz="1200" spc="5" dirty="0">
                <a:solidFill>
                  <a:srgbClr val="45545F"/>
                </a:solidFill>
                <a:latin typeface="Calibri"/>
                <a:cs typeface="Calibri"/>
              </a:rPr>
              <a:t> </a:t>
            </a:r>
            <a:r>
              <a:rPr sz="1200" dirty="0">
                <a:solidFill>
                  <a:srgbClr val="45545F"/>
                </a:solidFill>
                <a:latin typeface="Calibri"/>
                <a:cs typeface="Calibri"/>
              </a:rPr>
              <a:t>2019. Abstr</a:t>
            </a:r>
            <a:r>
              <a:rPr sz="1200" spc="-20" dirty="0">
                <a:solidFill>
                  <a:srgbClr val="45545F"/>
                </a:solidFill>
                <a:latin typeface="Calibri"/>
                <a:cs typeface="Calibri"/>
              </a:rPr>
              <a:t> </a:t>
            </a:r>
            <a:r>
              <a:rPr sz="1200" dirty="0">
                <a:solidFill>
                  <a:srgbClr val="45545F"/>
                </a:solidFill>
                <a:latin typeface="Calibri"/>
                <a:cs typeface="Calibri"/>
              </a:rPr>
              <a:t>4551.</a:t>
            </a:r>
            <a:r>
              <a:rPr sz="1200" spc="-10" dirty="0">
                <a:solidFill>
                  <a:srgbClr val="45545F"/>
                </a:solidFill>
                <a:latin typeface="Calibri"/>
                <a:cs typeface="Calibri"/>
              </a:rPr>
              <a:t> </a:t>
            </a:r>
            <a:r>
              <a:rPr sz="1200" dirty="0">
                <a:solidFill>
                  <a:srgbClr val="45545F"/>
                </a:solidFill>
                <a:latin typeface="Calibri"/>
                <a:cs typeface="Calibri"/>
              </a:rPr>
              <a:t>NCT02812420.</a:t>
            </a:r>
            <a:r>
              <a:rPr sz="1200" spc="-10" dirty="0">
                <a:solidFill>
                  <a:srgbClr val="45545F"/>
                </a:solidFill>
                <a:latin typeface="Calibri"/>
                <a:cs typeface="Calibri"/>
              </a:rPr>
              <a:t> </a:t>
            </a:r>
            <a:r>
              <a:rPr sz="1200" dirty="0">
                <a:solidFill>
                  <a:srgbClr val="45545F"/>
                </a:solidFill>
                <a:latin typeface="Calibri"/>
                <a:cs typeface="Calibri"/>
              </a:rPr>
              <a:t>4.</a:t>
            </a:r>
            <a:r>
              <a:rPr sz="1200" spc="-5" dirty="0">
                <a:solidFill>
                  <a:srgbClr val="45545F"/>
                </a:solidFill>
                <a:latin typeface="Calibri"/>
                <a:cs typeface="Calibri"/>
              </a:rPr>
              <a:t> </a:t>
            </a:r>
            <a:r>
              <a:rPr sz="1200" spc="-10" dirty="0">
                <a:solidFill>
                  <a:srgbClr val="45545F"/>
                </a:solidFill>
                <a:latin typeface="Calibri"/>
                <a:cs typeface="Calibri"/>
              </a:rPr>
              <a:t>Van </a:t>
            </a:r>
            <a:r>
              <a:rPr sz="1200" dirty="0">
                <a:solidFill>
                  <a:srgbClr val="45545F"/>
                </a:solidFill>
                <a:latin typeface="Calibri"/>
                <a:cs typeface="Calibri"/>
              </a:rPr>
              <a:t>der</a:t>
            </a:r>
            <a:r>
              <a:rPr sz="1200" spc="-25" dirty="0">
                <a:solidFill>
                  <a:srgbClr val="45545F"/>
                </a:solidFill>
                <a:latin typeface="Calibri"/>
                <a:cs typeface="Calibri"/>
              </a:rPr>
              <a:t> </a:t>
            </a:r>
            <a:r>
              <a:rPr sz="1200" spc="-10" dirty="0">
                <a:solidFill>
                  <a:srgbClr val="45545F"/>
                </a:solidFill>
                <a:latin typeface="Calibri"/>
                <a:cs typeface="Calibri"/>
              </a:rPr>
              <a:t>Heijden.</a:t>
            </a:r>
            <a:endParaRPr sz="1200">
              <a:latin typeface="Calibri"/>
              <a:cs typeface="Calibri"/>
            </a:endParaRPr>
          </a:p>
          <a:p>
            <a:pPr marL="12696"/>
            <a:r>
              <a:rPr sz="1200" dirty="0">
                <a:solidFill>
                  <a:srgbClr val="45545F"/>
                </a:solidFill>
                <a:latin typeface="Calibri"/>
                <a:cs typeface="Calibri"/>
              </a:rPr>
              <a:t>ESMO</a:t>
            </a:r>
            <a:r>
              <a:rPr sz="1200" spc="-15" dirty="0">
                <a:solidFill>
                  <a:srgbClr val="45545F"/>
                </a:solidFill>
                <a:latin typeface="Calibri"/>
                <a:cs typeface="Calibri"/>
              </a:rPr>
              <a:t> </a:t>
            </a:r>
            <a:r>
              <a:rPr sz="1200" dirty="0">
                <a:solidFill>
                  <a:srgbClr val="45545F"/>
                </a:solidFill>
                <a:latin typeface="Calibri"/>
                <a:cs typeface="Calibri"/>
              </a:rPr>
              <a:t>2019.</a:t>
            </a:r>
            <a:r>
              <a:rPr sz="1200" spc="-15" dirty="0">
                <a:solidFill>
                  <a:srgbClr val="45545F"/>
                </a:solidFill>
                <a:latin typeface="Calibri"/>
                <a:cs typeface="Calibri"/>
              </a:rPr>
              <a:t> </a:t>
            </a:r>
            <a:r>
              <a:rPr sz="1200" dirty="0">
                <a:solidFill>
                  <a:srgbClr val="45545F"/>
                </a:solidFill>
                <a:latin typeface="Calibri"/>
                <a:cs typeface="Calibri"/>
              </a:rPr>
              <a:t>Abstr</a:t>
            </a:r>
            <a:r>
              <a:rPr sz="1200" spc="-30" dirty="0">
                <a:solidFill>
                  <a:srgbClr val="45545F"/>
                </a:solidFill>
                <a:latin typeface="Calibri"/>
                <a:cs typeface="Calibri"/>
              </a:rPr>
              <a:t> </a:t>
            </a:r>
            <a:r>
              <a:rPr sz="1200" dirty="0">
                <a:solidFill>
                  <a:srgbClr val="45545F"/>
                </a:solidFill>
                <a:latin typeface="Calibri"/>
                <a:cs typeface="Calibri"/>
              </a:rPr>
              <a:t>904PD.</a:t>
            </a:r>
            <a:r>
              <a:rPr sz="1200" spc="-25" dirty="0">
                <a:solidFill>
                  <a:srgbClr val="45545F"/>
                </a:solidFill>
                <a:latin typeface="Calibri"/>
                <a:cs typeface="Calibri"/>
              </a:rPr>
              <a:t> </a:t>
            </a:r>
            <a:r>
              <a:rPr sz="1200" spc="-10" dirty="0">
                <a:solidFill>
                  <a:srgbClr val="45545F"/>
                </a:solidFill>
                <a:latin typeface="Calibri"/>
                <a:cs typeface="Calibri"/>
              </a:rPr>
              <a:t>NCT03387761</a:t>
            </a:r>
            <a:endParaRPr sz="1200">
              <a:latin typeface="Calibri"/>
              <a:cs typeface="Calibri"/>
            </a:endParaRPr>
          </a:p>
        </p:txBody>
      </p:sp>
      <p:grpSp>
        <p:nvGrpSpPr>
          <p:cNvPr id="4" name="object 4"/>
          <p:cNvGrpSpPr/>
          <p:nvPr/>
        </p:nvGrpSpPr>
        <p:grpSpPr>
          <a:xfrm>
            <a:off x="677856" y="653593"/>
            <a:ext cx="7788413" cy="3271145"/>
            <a:chOff x="676655" y="653795"/>
            <a:chExt cx="7790815" cy="3272154"/>
          </a:xfrm>
        </p:grpSpPr>
        <p:pic>
          <p:nvPicPr>
            <p:cNvPr id="5" name="object 5"/>
            <p:cNvPicPr/>
            <p:nvPr/>
          </p:nvPicPr>
          <p:blipFill>
            <a:blip r:embed="rId2" cstate="print"/>
            <a:stretch>
              <a:fillRect/>
            </a:stretch>
          </p:blipFill>
          <p:spPr>
            <a:xfrm>
              <a:off x="676655" y="653795"/>
              <a:ext cx="7790688" cy="3272028"/>
            </a:xfrm>
            <a:prstGeom prst="rect">
              <a:avLst/>
            </a:prstGeom>
          </p:spPr>
        </p:pic>
        <p:sp>
          <p:nvSpPr>
            <p:cNvPr id="6" name="object 6"/>
            <p:cNvSpPr/>
            <p:nvPr/>
          </p:nvSpPr>
          <p:spPr>
            <a:xfrm>
              <a:off x="2533650" y="1686305"/>
              <a:ext cx="5849620" cy="1050290"/>
            </a:xfrm>
            <a:custGeom>
              <a:avLst/>
              <a:gdLst/>
              <a:ahLst/>
              <a:cxnLst/>
              <a:rect l="l" t="t" r="r" b="b"/>
              <a:pathLst>
                <a:path w="5849620" h="1050289">
                  <a:moveTo>
                    <a:pt x="1389888" y="454151"/>
                  </a:moveTo>
                  <a:lnTo>
                    <a:pt x="2779776" y="454151"/>
                  </a:lnTo>
                  <a:lnTo>
                    <a:pt x="2779776" y="134112"/>
                  </a:lnTo>
                  <a:lnTo>
                    <a:pt x="1389888" y="134112"/>
                  </a:lnTo>
                  <a:lnTo>
                    <a:pt x="1389888" y="454151"/>
                  </a:lnTo>
                  <a:close/>
                </a:path>
                <a:path w="5849620" h="1050289">
                  <a:moveTo>
                    <a:pt x="4459224" y="320039"/>
                  </a:moveTo>
                  <a:lnTo>
                    <a:pt x="5849111" y="320039"/>
                  </a:lnTo>
                  <a:lnTo>
                    <a:pt x="5849111" y="0"/>
                  </a:lnTo>
                  <a:lnTo>
                    <a:pt x="4459224" y="0"/>
                  </a:lnTo>
                  <a:lnTo>
                    <a:pt x="4459224" y="320039"/>
                  </a:lnTo>
                  <a:close/>
                </a:path>
                <a:path w="5849620" h="1050289">
                  <a:moveTo>
                    <a:pt x="0" y="1050035"/>
                  </a:moveTo>
                  <a:lnTo>
                    <a:pt x="5577840" y="1050035"/>
                  </a:lnTo>
                  <a:lnTo>
                    <a:pt x="5577840" y="729995"/>
                  </a:lnTo>
                  <a:lnTo>
                    <a:pt x="0" y="729995"/>
                  </a:lnTo>
                  <a:lnTo>
                    <a:pt x="0" y="1050035"/>
                  </a:lnTo>
                  <a:close/>
                </a:path>
              </a:pathLst>
            </a:custGeom>
            <a:ln w="19050">
              <a:solidFill>
                <a:srgbClr val="FF0000"/>
              </a:solidFill>
            </a:ln>
          </p:spPr>
          <p:txBody>
            <a:bodyPr wrap="square" lIns="0" tIns="0" rIns="0" bIns="0" rtlCol="0"/>
            <a:lstStyle/>
            <a:p>
              <a:endParaRPr sz="2399"/>
            </a:p>
          </p:txBody>
        </p:sp>
      </p:gr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806829" y="2115993"/>
            <a:ext cx="1990111" cy="1990111"/>
            <a:chOff x="6807517" y="2116645"/>
            <a:chExt cx="1990725" cy="1990725"/>
          </a:xfrm>
        </p:grpSpPr>
        <p:sp>
          <p:nvSpPr>
            <p:cNvPr id="3" name="object 3"/>
            <p:cNvSpPr/>
            <p:nvPr/>
          </p:nvSpPr>
          <p:spPr>
            <a:xfrm>
              <a:off x="7327392" y="2121407"/>
              <a:ext cx="1466215" cy="1981200"/>
            </a:xfrm>
            <a:custGeom>
              <a:avLst/>
              <a:gdLst/>
              <a:ahLst/>
              <a:cxnLst/>
              <a:rect l="l" t="t" r="r" b="b"/>
              <a:pathLst>
                <a:path w="1466215" h="1981200">
                  <a:moveTo>
                    <a:pt x="527557" y="0"/>
                  </a:moveTo>
                  <a:lnTo>
                    <a:pt x="476376" y="0"/>
                  </a:lnTo>
                  <a:lnTo>
                    <a:pt x="476376" y="989964"/>
                  </a:lnTo>
                  <a:lnTo>
                    <a:pt x="0" y="1858492"/>
                  </a:lnTo>
                  <a:lnTo>
                    <a:pt x="56006" y="1887080"/>
                  </a:lnTo>
                  <a:lnTo>
                    <a:pt x="110743" y="1910905"/>
                  </a:lnTo>
                  <a:lnTo>
                    <a:pt x="141731" y="1921637"/>
                  </a:lnTo>
                  <a:lnTo>
                    <a:pt x="170306" y="1932355"/>
                  </a:lnTo>
                  <a:lnTo>
                    <a:pt x="198881" y="1941880"/>
                  </a:lnTo>
                  <a:lnTo>
                    <a:pt x="229869" y="1950224"/>
                  </a:lnTo>
                  <a:lnTo>
                    <a:pt x="260857" y="1956180"/>
                  </a:lnTo>
                  <a:lnTo>
                    <a:pt x="291846" y="1963331"/>
                  </a:lnTo>
                  <a:lnTo>
                    <a:pt x="320421" y="1969287"/>
                  </a:lnTo>
                  <a:lnTo>
                    <a:pt x="351281" y="1972856"/>
                  </a:lnTo>
                  <a:lnTo>
                    <a:pt x="382269" y="1977631"/>
                  </a:lnTo>
                  <a:lnTo>
                    <a:pt x="414400" y="1978812"/>
                  </a:lnTo>
                  <a:lnTo>
                    <a:pt x="445388" y="1981200"/>
                  </a:lnTo>
                  <a:lnTo>
                    <a:pt x="501396" y="1981200"/>
                  </a:lnTo>
                  <a:lnTo>
                    <a:pt x="527557" y="1978812"/>
                  </a:lnTo>
                  <a:lnTo>
                    <a:pt x="552576" y="1977631"/>
                  </a:lnTo>
                  <a:lnTo>
                    <a:pt x="601472" y="1972856"/>
                  </a:lnTo>
                  <a:lnTo>
                    <a:pt x="626490" y="1969287"/>
                  </a:lnTo>
                  <a:lnTo>
                    <a:pt x="651509" y="1964524"/>
                  </a:lnTo>
                  <a:lnTo>
                    <a:pt x="675258" y="1960943"/>
                  </a:lnTo>
                  <a:lnTo>
                    <a:pt x="700277" y="1954987"/>
                  </a:lnTo>
                  <a:lnTo>
                    <a:pt x="725297" y="1950224"/>
                  </a:lnTo>
                  <a:lnTo>
                    <a:pt x="747902" y="1941880"/>
                  </a:lnTo>
                  <a:lnTo>
                    <a:pt x="770508" y="1935924"/>
                  </a:lnTo>
                  <a:lnTo>
                    <a:pt x="794384" y="1927593"/>
                  </a:lnTo>
                  <a:lnTo>
                    <a:pt x="839597" y="1910905"/>
                  </a:lnTo>
                  <a:lnTo>
                    <a:pt x="862202" y="1903768"/>
                  </a:lnTo>
                  <a:lnTo>
                    <a:pt x="884935" y="1893036"/>
                  </a:lnTo>
                  <a:lnTo>
                    <a:pt x="905128" y="1882317"/>
                  </a:lnTo>
                  <a:lnTo>
                    <a:pt x="949198" y="1862061"/>
                  </a:lnTo>
                  <a:lnTo>
                    <a:pt x="989710" y="1837042"/>
                  </a:lnTo>
                  <a:lnTo>
                    <a:pt x="1030224" y="1810842"/>
                  </a:lnTo>
                  <a:lnTo>
                    <a:pt x="1069466" y="1784629"/>
                  </a:lnTo>
                  <a:lnTo>
                    <a:pt x="1106424" y="1754886"/>
                  </a:lnTo>
                  <a:lnTo>
                    <a:pt x="1142110" y="1722627"/>
                  </a:lnTo>
                  <a:lnTo>
                    <a:pt x="1176654" y="1689353"/>
                  </a:lnTo>
                  <a:lnTo>
                    <a:pt x="1208785" y="1657095"/>
                  </a:lnTo>
                  <a:lnTo>
                    <a:pt x="1270761" y="1583308"/>
                  </a:lnTo>
                  <a:lnTo>
                    <a:pt x="1298193" y="1543939"/>
                  </a:lnTo>
                  <a:lnTo>
                    <a:pt x="1324355" y="1502283"/>
                  </a:lnTo>
                  <a:lnTo>
                    <a:pt x="1346961" y="1461770"/>
                  </a:lnTo>
                  <a:lnTo>
                    <a:pt x="1369567" y="1418844"/>
                  </a:lnTo>
                  <a:lnTo>
                    <a:pt x="1389887" y="1376045"/>
                  </a:lnTo>
                  <a:lnTo>
                    <a:pt x="1423161" y="1285494"/>
                  </a:lnTo>
                  <a:lnTo>
                    <a:pt x="1429130" y="1260475"/>
                  </a:lnTo>
                  <a:lnTo>
                    <a:pt x="1435100" y="1237741"/>
                  </a:lnTo>
                  <a:lnTo>
                    <a:pt x="1441068" y="1212722"/>
                  </a:lnTo>
                  <a:lnTo>
                    <a:pt x="1447037" y="1191387"/>
                  </a:lnTo>
                  <a:lnTo>
                    <a:pt x="1451736" y="1166368"/>
                  </a:lnTo>
                  <a:lnTo>
                    <a:pt x="1455419" y="1141349"/>
                  </a:lnTo>
                  <a:lnTo>
                    <a:pt x="1460118" y="1116330"/>
                  </a:lnTo>
                  <a:lnTo>
                    <a:pt x="1461261" y="1092453"/>
                  </a:lnTo>
                  <a:lnTo>
                    <a:pt x="1463675" y="1065021"/>
                  </a:lnTo>
                  <a:lnTo>
                    <a:pt x="1466087" y="1041272"/>
                  </a:lnTo>
                  <a:lnTo>
                    <a:pt x="1466087" y="938783"/>
                  </a:lnTo>
                  <a:lnTo>
                    <a:pt x="1461261" y="888745"/>
                  </a:lnTo>
                  <a:lnTo>
                    <a:pt x="1460118" y="864869"/>
                  </a:lnTo>
                  <a:lnTo>
                    <a:pt x="1455419" y="839851"/>
                  </a:lnTo>
                  <a:lnTo>
                    <a:pt x="1451736" y="814832"/>
                  </a:lnTo>
                  <a:lnTo>
                    <a:pt x="1447037" y="789813"/>
                  </a:lnTo>
                  <a:lnTo>
                    <a:pt x="1441068" y="766063"/>
                  </a:lnTo>
                  <a:lnTo>
                    <a:pt x="1435100" y="743457"/>
                  </a:lnTo>
                  <a:lnTo>
                    <a:pt x="1429130" y="718438"/>
                  </a:lnTo>
                  <a:lnTo>
                    <a:pt x="1423161" y="695706"/>
                  </a:lnTo>
                  <a:lnTo>
                    <a:pt x="1414906" y="671957"/>
                  </a:lnTo>
                  <a:lnTo>
                    <a:pt x="1389887" y="604012"/>
                  </a:lnTo>
                  <a:lnTo>
                    <a:pt x="1379092" y="582549"/>
                  </a:lnTo>
                  <a:lnTo>
                    <a:pt x="1369567" y="559943"/>
                  </a:lnTo>
                  <a:lnTo>
                    <a:pt x="1346961" y="517016"/>
                  </a:lnTo>
                  <a:lnTo>
                    <a:pt x="1324355" y="476503"/>
                  </a:lnTo>
                  <a:lnTo>
                    <a:pt x="1298193" y="434847"/>
                  </a:lnTo>
                  <a:lnTo>
                    <a:pt x="1270761" y="396747"/>
                  </a:lnTo>
                  <a:lnTo>
                    <a:pt x="1239774" y="359790"/>
                  </a:lnTo>
                  <a:lnTo>
                    <a:pt x="1208785" y="324103"/>
                  </a:lnTo>
                  <a:lnTo>
                    <a:pt x="1176654" y="289432"/>
                  </a:lnTo>
                  <a:lnTo>
                    <a:pt x="1142110" y="256158"/>
                  </a:lnTo>
                  <a:lnTo>
                    <a:pt x="1069466" y="195325"/>
                  </a:lnTo>
                  <a:lnTo>
                    <a:pt x="1030224" y="168020"/>
                  </a:lnTo>
                  <a:lnTo>
                    <a:pt x="989710" y="141731"/>
                  </a:lnTo>
                  <a:lnTo>
                    <a:pt x="949198" y="119125"/>
                  </a:lnTo>
                  <a:lnTo>
                    <a:pt x="905128" y="96519"/>
                  </a:lnTo>
                  <a:lnTo>
                    <a:pt x="884935" y="85725"/>
                  </a:lnTo>
                  <a:lnTo>
                    <a:pt x="862202" y="76200"/>
                  </a:lnTo>
                  <a:lnTo>
                    <a:pt x="771778" y="42925"/>
                  </a:lnTo>
                  <a:lnTo>
                    <a:pt x="747902" y="36956"/>
                  </a:lnTo>
                  <a:lnTo>
                    <a:pt x="725297" y="30987"/>
                  </a:lnTo>
                  <a:lnTo>
                    <a:pt x="700277" y="25018"/>
                  </a:lnTo>
                  <a:lnTo>
                    <a:pt x="675258" y="17906"/>
                  </a:lnTo>
                  <a:lnTo>
                    <a:pt x="651509" y="14350"/>
                  </a:lnTo>
                  <a:lnTo>
                    <a:pt x="601472" y="5968"/>
                  </a:lnTo>
                  <a:lnTo>
                    <a:pt x="577596" y="3556"/>
                  </a:lnTo>
                  <a:lnTo>
                    <a:pt x="552576" y="2412"/>
                  </a:lnTo>
                  <a:lnTo>
                    <a:pt x="527557" y="0"/>
                  </a:lnTo>
                  <a:close/>
                </a:path>
              </a:pathLst>
            </a:custGeom>
            <a:solidFill>
              <a:srgbClr val="6F2F9F"/>
            </a:solidFill>
          </p:spPr>
          <p:txBody>
            <a:bodyPr wrap="square" lIns="0" tIns="0" rIns="0" bIns="0" rtlCol="0"/>
            <a:lstStyle/>
            <a:p>
              <a:endParaRPr sz="2399"/>
            </a:p>
          </p:txBody>
        </p:sp>
        <p:sp>
          <p:nvSpPr>
            <p:cNvPr id="4" name="object 4"/>
            <p:cNvSpPr/>
            <p:nvPr/>
          </p:nvSpPr>
          <p:spPr>
            <a:xfrm>
              <a:off x="7327392" y="2121407"/>
              <a:ext cx="1466215" cy="1981200"/>
            </a:xfrm>
            <a:custGeom>
              <a:avLst/>
              <a:gdLst/>
              <a:ahLst/>
              <a:cxnLst/>
              <a:rect l="l" t="t" r="r" b="b"/>
              <a:pathLst>
                <a:path w="1466215" h="1981200">
                  <a:moveTo>
                    <a:pt x="476376" y="0"/>
                  </a:moveTo>
                  <a:lnTo>
                    <a:pt x="501396" y="0"/>
                  </a:lnTo>
                  <a:lnTo>
                    <a:pt x="527557" y="0"/>
                  </a:lnTo>
                  <a:lnTo>
                    <a:pt x="552576" y="2412"/>
                  </a:lnTo>
                  <a:lnTo>
                    <a:pt x="577596" y="3556"/>
                  </a:lnTo>
                  <a:lnTo>
                    <a:pt x="601472" y="5968"/>
                  </a:lnTo>
                  <a:lnTo>
                    <a:pt x="628776" y="10668"/>
                  </a:lnTo>
                  <a:lnTo>
                    <a:pt x="651509" y="14350"/>
                  </a:lnTo>
                  <a:lnTo>
                    <a:pt x="675258" y="17906"/>
                  </a:lnTo>
                  <a:lnTo>
                    <a:pt x="700277" y="25018"/>
                  </a:lnTo>
                  <a:lnTo>
                    <a:pt x="725297" y="30987"/>
                  </a:lnTo>
                  <a:lnTo>
                    <a:pt x="747902" y="36956"/>
                  </a:lnTo>
                  <a:lnTo>
                    <a:pt x="771778" y="42925"/>
                  </a:lnTo>
                  <a:lnTo>
                    <a:pt x="794384" y="51181"/>
                  </a:lnTo>
                  <a:lnTo>
                    <a:pt x="816990" y="59562"/>
                  </a:lnTo>
                  <a:lnTo>
                    <a:pt x="839597" y="67944"/>
                  </a:lnTo>
                  <a:lnTo>
                    <a:pt x="862202" y="76200"/>
                  </a:lnTo>
                  <a:lnTo>
                    <a:pt x="884935" y="85725"/>
                  </a:lnTo>
                  <a:lnTo>
                    <a:pt x="905128" y="96519"/>
                  </a:lnTo>
                  <a:lnTo>
                    <a:pt x="949198" y="119125"/>
                  </a:lnTo>
                  <a:lnTo>
                    <a:pt x="989710" y="141731"/>
                  </a:lnTo>
                  <a:lnTo>
                    <a:pt x="1030224" y="168020"/>
                  </a:lnTo>
                  <a:lnTo>
                    <a:pt x="1069466" y="195325"/>
                  </a:lnTo>
                  <a:lnTo>
                    <a:pt x="1106424" y="226313"/>
                  </a:lnTo>
                  <a:lnTo>
                    <a:pt x="1142110" y="256158"/>
                  </a:lnTo>
                  <a:lnTo>
                    <a:pt x="1176654" y="289432"/>
                  </a:lnTo>
                  <a:lnTo>
                    <a:pt x="1208785" y="324103"/>
                  </a:lnTo>
                  <a:lnTo>
                    <a:pt x="1239774" y="359790"/>
                  </a:lnTo>
                  <a:lnTo>
                    <a:pt x="1270761" y="396747"/>
                  </a:lnTo>
                  <a:lnTo>
                    <a:pt x="1298193" y="434847"/>
                  </a:lnTo>
                  <a:lnTo>
                    <a:pt x="1324355" y="476503"/>
                  </a:lnTo>
                  <a:lnTo>
                    <a:pt x="1346961" y="517016"/>
                  </a:lnTo>
                  <a:lnTo>
                    <a:pt x="1369567" y="559943"/>
                  </a:lnTo>
                  <a:lnTo>
                    <a:pt x="1379092" y="582549"/>
                  </a:lnTo>
                  <a:lnTo>
                    <a:pt x="1389887" y="604012"/>
                  </a:lnTo>
                  <a:lnTo>
                    <a:pt x="1398142" y="626618"/>
                  </a:lnTo>
                  <a:lnTo>
                    <a:pt x="1406525" y="649224"/>
                  </a:lnTo>
                  <a:lnTo>
                    <a:pt x="1414906" y="671957"/>
                  </a:lnTo>
                  <a:lnTo>
                    <a:pt x="1423161" y="695706"/>
                  </a:lnTo>
                  <a:lnTo>
                    <a:pt x="1429130" y="718438"/>
                  </a:lnTo>
                  <a:lnTo>
                    <a:pt x="1435100" y="743457"/>
                  </a:lnTo>
                  <a:lnTo>
                    <a:pt x="1441068" y="766063"/>
                  </a:lnTo>
                  <a:lnTo>
                    <a:pt x="1447037" y="789813"/>
                  </a:lnTo>
                  <a:lnTo>
                    <a:pt x="1451736" y="814832"/>
                  </a:lnTo>
                  <a:lnTo>
                    <a:pt x="1455419" y="839851"/>
                  </a:lnTo>
                  <a:lnTo>
                    <a:pt x="1460118" y="864869"/>
                  </a:lnTo>
                  <a:lnTo>
                    <a:pt x="1461261" y="888745"/>
                  </a:lnTo>
                  <a:lnTo>
                    <a:pt x="1463675" y="913764"/>
                  </a:lnTo>
                  <a:lnTo>
                    <a:pt x="1466087" y="938783"/>
                  </a:lnTo>
                  <a:lnTo>
                    <a:pt x="1466087" y="964945"/>
                  </a:lnTo>
                  <a:lnTo>
                    <a:pt x="1466087" y="989964"/>
                  </a:lnTo>
                  <a:lnTo>
                    <a:pt x="1466087" y="1016253"/>
                  </a:lnTo>
                  <a:lnTo>
                    <a:pt x="1466087" y="1041272"/>
                  </a:lnTo>
                  <a:lnTo>
                    <a:pt x="1463675" y="1065021"/>
                  </a:lnTo>
                  <a:lnTo>
                    <a:pt x="1461261" y="1092453"/>
                  </a:lnTo>
                  <a:lnTo>
                    <a:pt x="1460118" y="1116330"/>
                  </a:lnTo>
                  <a:lnTo>
                    <a:pt x="1455419" y="1141349"/>
                  </a:lnTo>
                  <a:lnTo>
                    <a:pt x="1451736" y="1166368"/>
                  </a:lnTo>
                  <a:lnTo>
                    <a:pt x="1447037" y="1191387"/>
                  </a:lnTo>
                  <a:lnTo>
                    <a:pt x="1441068" y="1212722"/>
                  </a:lnTo>
                  <a:lnTo>
                    <a:pt x="1435100" y="1237741"/>
                  </a:lnTo>
                  <a:lnTo>
                    <a:pt x="1429130" y="1260475"/>
                  </a:lnTo>
                  <a:lnTo>
                    <a:pt x="1423161" y="1285494"/>
                  </a:lnTo>
                  <a:lnTo>
                    <a:pt x="1414906" y="1308100"/>
                  </a:lnTo>
                  <a:lnTo>
                    <a:pt x="1406525" y="1330706"/>
                  </a:lnTo>
                  <a:lnTo>
                    <a:pt x="1398142" y="1353312"/>
                  </a:lnTo>
                  <a:lnTo>
                    <a:pt x="1389887" y="1376045"/>
                  </a:lnTo>
                  <a:lnTo>
                    <a:pt x="1379092" y="1398651"/>
                  </a:lnTo>
                  <a:lnTo>
                    <a:pt x="1369567" y="1418844"/>
                  </a:lnTo>
                  <a:lnTo>
                    <a:pt x="1346961" y="1461770"/>
                  </a:lnTo>
                  <a:lnTo>
                    <a:pt x="1324355" y="1502283"/>
                  </a:lnTo>
                  <a:lnTo>
                    <a:pt x="1298193" y="1543939"/>
                  </a:lnTo>
                  <a:lnTo>
                    <a:pt x="1270761" y="1583308"/>
                  </a:lnTo>
                  <a:lnTo>
                    <a:pt x="1239774" y="1620266"/>
                  </a:lnTo>
                  <a:lnTo>
                    <a:pt x="1208785" y="1657095"/>
                  </a:lnTo>
                  <a:lnTo>
                    <a:pt x="1176654" y="1689353"/>
                  </a:lnTo>
                  <a:lnTo>
                    <a:pt x="1142110" y="1722627"/>
                  </a:lnTo>
                  <a:lnTo>
                    <a:pt x="1106424" y="1754886"/>
                  </a:lnTo>
                  <a:lnTo>
                    <a:pt x="1069466" y="1784629"/>
                  </a:lnTo>
                  <a:lnTo>
                    <a:pt x="1030224" y="1810842"/>
                  </a:lnTo>
                  <a:lnTo>
                    <a:pt x="989710" y="1837042"/>
                  </a:lnTo>
                  <a:lnTo>
                    <a:pt x="949198" y="1862061"/>
                  </a:lnTo>
                  <a:lnTo>
                    <a:pt x="905128" y="1882317"/>
                  </a:lnTo>
                  <a:lnTo>
                    <a:pt x="884935" y="1893036"/>
                  </a:lnTo>
                  <a:lnTo>
                    <a:pt x="862202" y="1903768"/>
                  </a:lnTo>
                  <a:lnTo>
                    <a:pt x="839597" y="1910905"/>
                  </a:lnTo>
                  <a:lnTo>
                    <a:pt x="816990" y="1919249"/>
                  </a:lnTo>
                  <a:lnTo>
                    <a:pt x="794384" y="1927593"/>
                  </a:lnTo>
                  <a:lnTo>
                    <a:pt x="770508" y="1935924"/>
                  </a:lnTo>
                  <a:lnTo>
                    <a:pt x="747902" y="1941880"/>
                  </a:lnTo>
                  <a:lnTo>
                    <a:pt x="725297" y="1950224"/>
                  </a:lnTo>
                  <a:lnTo>
                    <a:pt x="700277" y="1954987"/>
                  </a:lnTo>
                  <a:lnTo>
                    <a:pt x="675258" y="1960943"/>
                  </a:lnTo>
                  <a:lnTo>
                    <a:pt x="651509" y="1964524"/>
                  </a:lnTo>
                  <a:lnTo>
                    <a:pt x="601472" y="1972856"/>
                  </a:lnTo>
                  <a:lnTo>
                    <a:pt x="552576" y="1977631"/>
                  </a:lnTo>
                  <a:lnTo>
                    <a:pt x="527557" y="1978812"/>
                  </a:lnTo>
                  <a:lnTo>
                    <a:pt x="501396" y="1981200"/>
                  </a:lnTo>
                  <a:lnTo>
                    <a:pt x="476376" y="1981200"/>
                  </a:lnTo>
                  <a:lnTo>
                    <a:pt x="445388" y="1981200"/>
                  </a:lnTo>
                  <a:lnTo>
                    <a:pt x="414400" y="1978812"/>
                  </a:lnTo>
                  <a:lnTo>
                    <a:pt x="382269" y="1977631"/>
                  </a:lnTo>
                  <a:lnTo>
                    <a:pt x="351281" y="1972856"/>
                  </a:lnTo>
                  <a:lnTo>
                    <a:pt x="320421" y="1969287"/>
                  </a:lnTo>
                  <a:lnTo>
                    <a:pt x="291846" y="1963331"/>
                  </a:lnTo>
                  <a:lnTo>
                    <a:pt x="260857" y="1956180"/>
                  </a:lnTo>
                  <a:lnTo>
                    <a:pt x="229869" y="1950224"/>
                  </a:lnTo>
                  <a:lnTo>
                    <a:pt x="198881" y="1941880"/>
                  </a:lnTo>
                  <a:lnTo>
                    <a:pt x="170306" y="1932355"/>
                  </a:lnTo>
                  <a:lnTo>
                    <a:pt x="141731" y="1921637"/>
                  </a:lnTo>
                  <a:lnTo>
                    <a:pt x="110743" y="1910905"/>
                  </a:lnTo>
                  <a:lnTo>
                    <a:pt x="82168" y="1898992"/>
                  </a:lnTo>
                  <a:lnTo>
                    <a:pt x="56006" y="1887080"/>
                  </a:lnTo>
                  <a:lnTo>
                    <a:pt x="27431" y="1872792"/>
                  </a:lnTo>
                  <a:lnTo>
                    <a:pt x="0" y="1858492"/>
                  </a:lnTo>
                  <a:lnTo>
                    <a:pt x="476376" y="989964"/>
                  </a:lnTo>
                  <a:lnTo>
                    <a:pt x="476376" y="0"/>
                  </a:lnTo>
                  <a:close/>
                </a:path>
              </a:pathLst>
            </a:custGeom>
            <a:ln w="9525">
              <a:solidFill>
                <a:srgbClr val="000000"/>
              </a:solidFill>
            </a:ln>
          </p:spPr>
          <p:txBody>
            <a:bodyPr wrap="square" lIns="0" tIns="0" rIns="0" bIns="0" rtlCol="0"/>
            <a:lstStyle/>
            <a:p>
              <a:endParaRPr sz="2399"/>
            </a:p>
          </p:txBody>
        </p:sp>
        <p:sp>
          <p:nvSpPr>
            <p:cNvPr id="5" name="object 5"/>
            <p:cNvSpPr/>
            <p:nvPr/>
          </p:nvSpPr>
          <p:spPr>
            <a:xfrm>
              <a:off x="6812280" y="2121407"/>
              <a:ext cx="990600" cy="1858010"/>
            </a:xfrm>
            <a:custGeom>
              <a:avLst/>
              <a:gdLst/>
              <a:ahLst/>
              <a:cxnLst/>
              <a:rect l="l" t="t" r="r" b="b"/>
              <a:pathLst>
                <a:path w="990600" h="1858010">
                  <a:moveTo>
                    <a:pt x="990600" y="0"/>
                  </a:moveTo>
                  <a:lnTo>
                    <a:pt x="958469" y="0"/>
                  </a:lnTo>
                  <a:lnTo>
                    <a:pt x="922781" y="2412"/>
                  </a:lnTo>
                  <a:lnTo>
                    <a:pt x="890524" y="3556"/>
                  </a:lnTo>
                  <a:lnTo>
                    <a:pt x="857250" y="8381"/>
                  </a:lnTo>
                  <a:lnTo>
                    <a:pt x="825119" y="11937"/>
                  </a:lnTo>
                  <a:lnTo>
                    <a:pt x="791718" y="17906"/>
                  </a:lnTo>
                  <a:lnTo>
                    <a:pt x="758444" y="26162"/>
                  </a:lnTo>
                  <a:lnTo>
                    <a:pt x="728599" y="34543"/>
                  </a:lnTo>
                  <a:lnTo>
                    <a:pt x="695325" y="42925"/>
                  </a:lnTo>
                  <a:lnTo>
                    <a:pt x="664337" y="53593"/>
                  </a:lnTo>
                  <a:lnTo>
                    <a:pt x="602488" y="77469"/>
                  </a:lnTo>
                  <a:lnTo>
                    <a:pt x="573913" y="92837"/>
                  </a:lnTo>
                  <a:lnTo>
                    <a:pt x="542925" y="104775"/>
                  </a:lnTo>
                  <a:lnTo>
                    <a:pt x="514350" y="121412"/>
                  </a:lnTo>
                  <a:lnTo>
                    <a:pt x="485775" y="136906"/>
                  </a:lnTo>
                  <a:lnTo>
                    <a:pt x="459613" y="153669"/>
                  </a:lnTo>
                  <a:lnTo>
                    <a:pt x="431038" y="172719"/>
                  </a:lnTo>
                  <a:lnTo>
                    <a:pt x="403605" y="190500"/>
                  </a:lnTo>
                  <a:lnTo>
                    <a:pt x="379856" y="210819"/>
                  </a:lnTo>
                  <a:lnTo>
                    <a:pt x="352425" y="232282"/>
                  </a:lnTo>
                  <a:lnTo>
                    <a:pt x="327405" y="252475"/>
                  </a:lnTo>
                  <a:lnTo>
                    <a:pt x="304800" y="275081"/>
                  </a:lnTo>
                  <a:lnTo>
                    <a:pt x="280924" y="300100"/>
                  </a:lnTo>
                  <a:lnTo>
                    <a:pt x="258318" y="322706"/>
                  </a:lnTo>
                  <a:lnTo>
                    <a:pt x="235712" y="346582"/>
                  </a:lnTo>
                  <a:lnTo>
                    <a:pt x="215519" y="373888"/>
                  </a:lnTo>
                  <a:lnTo>
                    <a:pt x="194055" y="400176"/>
                  </a:lnTo>
                  <a:lnTo>
                    <a:pt x="176149" y="426338"/>
                  </a:lnTo>
                  <a:lnTo>
                    <a:pt x="157099" y="456056"/>
                  </a:lnTo>
                  <a:lnTo>
                    <a:pt x="139319" y="482345"/>
                  </a:lnTo>
                  <a:lnTo>
                    <a:pt x="122681" y="513206"/>
                  </a:lnTo>
                  <a:lnTo>
                    <a:pt x="110744" y="535939"/>
                  </a:lnTo>
                  <a:lnTo>
                    <a:pt x="99949" y="558545"/>
                  </a:lnTo>
                  <a:lnTo>
                    <a:pt x="88138" y="581151"/>
                  </a:lnTo>
                  <a:lnTo>
                    <a:pt x="77343" y="603757"/>
                  </a:lnTo>
                  <a:lnTo>
                    <a:pt x="69088" y="627633"/>
                  </a:lnTo>
                  <a:lnTo>
                    <a:pt x="52324" y="672845"/>
                  </a:lnTo>
                  <a:lnTo>
                    <a:pt x="45212" y="697864"/>
                  </a:lnTo>
                  <a:lnTo>
                    <a:pt x="36956" y="720470"/>
                  </a:lnTo>
                  <a:lnTo>
                    <a:pt x="30988" y="745489"/>
                  </a:lnTo>
                  <a:lnTo>
                    <a:pt x="23749" y="768095"/>
                  </a:lnTo>
                  <a:lnTo>
                    <a:pt x="20193" y="791971"/>
                  </a:lnTo>
                  <a:lnTo>
                    <a:pt x="15494" y="816990"/>
                  </a:lnTo>
                  <a:lnTo>
                    <a:pt x="11938" y="839596"/>
                  </a:lnTo>
                  <a:lnTo>
                    <a:pt x="8381" y="864615"/>
                  </a:lnTo>
                  <a:lnTo>
                    <a:pt x="1143" y="935989"/>
                  </a:lnTo>
                  <a:lnTo>
                    <a:pt x="1143" y="961008"/>
                  </a:lnTo>
                  <a:lnTo>
                    <a:pt x="0" y="982471"/>
                  </a:lnTo>
                  <a:lnTo>
                    <a:pt x="0" y="1007490"/>
                  </a:lnTo>
                  <a:lnTo>
                    <a:pt x="1143" y="1032509"/>
                  </a:lnTo>
                  <a:lnTo>
                    <a:pt x="1143" y="1055115"/>
                  </a:lnTo>
                  <a:lnTo>
                    <a:pt x="3555" y="1078864"/>
                  </a:lnTo>
                  <a:lnTo>
                    <a:pt x="8381" y="1101597"/>
                  </a:lnTo>
                  <a:lnTo>
                    <a:pt x="9525" y="1126616"/>
                  </a:lnTo>
                  <a:lnTo>
                    <a:pt x="14224" y="1149222"/>
                  </a:lnTo>
                  <a:lnTo>
                    <a:pt x="17906" y="1174241"/>
                  </a:lnTo>
                  <a:lnTo>
                    <a:pt x="22605" y="1196847"/>
                  </a:lnTo>
                  <a:lnTo>
                    <a:pt x="28575" y="1219453"/>
                  </a:lnTo>
                  <a:lnTo>
                    <a:pt x="34544" y="1243330"/>
                  </a:lnTo>
                  <a:lnTo>
                    <a:pt x="46481" y="1288541"/>
                  </a:lnTo>
                  <a:lnTo>
                    <a:pt x="54737" y="1311147"/>
                  </a:lnTo>
                  <a:lnTo>
                    <a:pt x="60705" y="1333753"/>
                  </a:lnTo>
                  <a:lnTo>
                    <a:pt x="71374" y="1356359"/>
                  </a:lnTo>
                  <a:lnTo>
                    <a:pt x="79755" y="1376680"/>
                  </a:lnTo>
                  <a:lnTo>
                    <a:pt x="90424" y="1399286"/>
                  </a:lnTo>
                  <a:lnTo>
                    <a:pt x="99949" y="1421892"/>
                  </a:lnTo>
                  <a:lnTo>
                    <a:pt x="110744" y="1443355"/>
                  </a:lnTo>
                  <a:lnTo>
                    <a:pt x="120269" y="1463548"/>
                  </a:lnTo>
                  <a:lnTo>
                    <a:pt x="133350" y="1483867"/>
                  </a:lnTo>
                  <a:lnTo>
                    <a:pt x="157099" y="1524254"/>
                  </a:lnTo>
                  <a:lnTo>
                    <a:pt x="184530" y="1566036"/>
                  </a:lnTo>
                  <a:lnTo>
                    <a:pt x="213105" y="1602867"/>
                  </a:lnTo>
                  <a:lnTo>
                    <a:pt x="244094" y="1639824"/>
                  </a:lnTo>
                  <a:lnTo>
                    <a:pt x="276225" y="1676780"/>
                  </a:lnTo>
                  <a:lnTo>
                    <a:pt x="311912" y="1711325"/>
                  </a:lnTo>
                  <a:lnTo>
                    <a:pt x="348869" y="1744599"/>
                  </a:lnTo>
                  <a:lnTo>
                    <a:pt x="386969" y="1775587"/>
                  </a:lnTo>
                  <a:lnTo>
                    <a:pt x="426212" y="1804162"/>
                  </a:lnTo>
                  <a:lnTo>
                    <a:pt x="469138" y="1832749"/>
                  </a:lnTo>
                  <a:lnTo>
                    <a:pt x="514350" y="1857755"/>
                  </a:lnTo>
                  <a:lnTo>
                    <a:pt x="990600" y="989583"/>
                  </a:lnTo>
                  <a:lnTo>
                    <a:pt x="990600" y="0"/>
                  </a:lnTo>
                  <a:close/>
                </a:path>
              </a:pathLst>
            </a:custGeom>
            <a:solidFill>
              <a:srgbClr val="FF0000"/>
            </a:solidFill>
          </p:spPr>
          <p:txBody>
            <a:bodyPr wrap="square" lIns="0" tIns="0" rIns="0" bIns="0" rtlCol="0"/>
            <a:lstStyle/>
            <a:p>
              <a:endParaRPr sz="2399"/>
            </a:p>
          </p:txBody>
        </p:sp>
        <p:sp>
          <p:nvSpPr>
            <p:cNvPr id="6" name="object 6"/>
            <p:cNvSpPr/>
            <p:nvPr/>
          </p:nvSpPr>
          <p:spPr>
            <a:xfrm>
              <a:off x="6812280" y="2121407"/>
              <a:ext cx="990600" cy="1858010"/>
            </a:xfrm>
            <a:custGeom>
              <a:avLst/>
              <a:gdLst/>
              <a:ahLst/>
              <a:cxnLst/>
              <a:rect l="l" t="t" r="r" b="b"/>
              <a:pathLst>
                <a:path w="990600" h="1858010">
                  <a:moveTo>
                    <a:pt x="514350" y="1857755"/>
                  </a:moveTo>
                  <a:lnTo>
                    <a:pt x="469138" y="1832749"/>
                  </a:lnTo>
                  <a:lnTo>
                    <a:pt x="426212" y="1804162"/>
                  </a:lnTo>
                  <a:lnTo>
                    <a:pt x="386969" y="1775587"/>
                  </a:lnTo>
                  <a:lnTo>
                    <a:pt x="348869" y="1744599"/>
                  </a:lnTo>
                  <a:lnTo>
                    <a:pt x="311912" y="1711325"/>
                  </a:lnTo>
                  <a:lnTo>
                    <a:pt x="276225" y="1676780"/>
                  </a:lnTo>
                  <a:lnTo>
                    <a:pt x="244094" y="1639824"/>
                  </a:lnTo>
                  <a:lnTo>
                    <a:pt x="213105" y="1602867"/>
                  </a:lnTo>
                  <a:lnTo>
                    <a:pt x="184530" y="1566036"/>
                  </a:lnTo>
                  <a:lnTo>
                    <a:pt x="157099" y="1524254"/>
                  </a:lnTo>
                  <a:lnTo>
                    <a:pt x="145288" y="1504061"/>
                  </a:lnTo>
                  <a:lnTo>
                    <a:pt x="133350" y="1483867"/>
                  </a:lnTo>
                  <a:lnTo>
                    <a:pt x="120269" y="1463548"/>
                  </a:lnTo>
                  <a:lnTo>
                    <a:pt x="110744" y="1443355"/>
                  </a:lnTo>
                  <a:lnTo>
                    <a:pt x="99949" y="1421892"/>
                  </a:lnTo>
                  <a:lnTo>
                    <a:pt x="90424" y="1399286"/>
                  </a:lnTo>
                  <a:lnTo>
                    <a:pt x="79755" y="1376680"/>
                  </a:lnTo>
                  <a:lnTo>
                    <a:pt x="71374" y="1356359"/>
                  </a:lnTo>
                  <a:lnTo>
                    <a:pt x="60705" y="1333753"/>
                  </a:lnTo>
                  <a:lnTo>
                    <a:pt x="54737" y="1311147"/>
                  </a:lnTo>
                  <a:lnTo>
                    <a:pt x="46481" y="1288541"/>
                  </a:lnTo>
                  <a:lnTo>
                    <a:pt x="40513" y="1265936"/>
                  </a:lnTo>
                  <a:lnTo>
                    <a:pt x="34544" y="1243330"/>
                  </a:lnTo>
                  <a:lnTo>
                    <a:pt x="28575" y="1219453"/>
                  </a:lnTo>
                  <a:lnTo>
                    <a:pt x="22605" y="1196847"/>
                  </a:lnTo>
                  <a:lnTo>
                    <a:pt x="17906" y="1174241"/>
                  </a:lnTo>
                  <a:lnTo>
                    <a:pt x="14224" y="1149222"/>
                  </a:lnTo>
                  <a:lnTo>
                    <a:pt x="9525" y="1126616"/>
                  </a:lnTo>
                  <a:lnTo>
                    <a:pt x="8381" y="1101597"/>
                  </a:lnTo>
                  <a:lnTo>
                    <a:pt x="3555" y="1078864"/>
                  </a:lnTo>
                  <a:lnTo>
                    <a:pt x="1143" y="1055115"/>
                  </a:lnTo>
                  <a:lnTo>
                    <a:pt x="1143" y="1032509"/>
                  </a:lnTo>
                  <a:lnTo>
                    <a:pt x="0" y="1007490"/>
                  </a:lnTo>
                  <a:lnTo>
                    <a:pt x="0" y="982471"/>
                  </a:lnTo>
                  <a:lnTo>
                    <a:pt x="1143" y="961008"/>
                  </a:lnTo>
                  <a:lnTo>
                    <a:pt x="1143" y="935989"/>
                  </a:lnTo>
                  <a:lnTo>
                    <a:pt x="3555" y="910970"/>
                  </a:lnTo>
                  <a:lnTo>
                    <a:pt x="5969" y="888364"/>
                  </a:lnTo>
                  <a:lnTo>
                    <a:pt x="8381" y="864615"/>
                  </a:lnTo>
                  <a:lnTo>
                    <a:pt x="11938" y="839596"/>
                  </a:lnTo>
                  <a:lnTo>
                    <a:pt x="15494" y="816990"/>
                  </a:lnTo>
                  <a:lnTo>
                    <a:pt x="20193" y="791971"/>
                  </a:lnTo>
                  <a:lnTo>
                    <a:pt x="23749" y="768095"/>
                  </a:lnTo>
                  <a:lnTo>
                    <a:pt x="30988" y="745489"/>
                  </a:lnTo>
                  <a:lnTo>
                    <a:pt x="36956" y="720470"/>
                  </a:lnTo>
                  <a:lnTo>
                    <a:pt x="45212" y="697864"/>
                  </a:lnTo>
                  <a:lnTo>
                    <a:pt x="52324" y="672845"/>
                  </a:lnTo>
                  <a:lnTo>
                    <a:pt x="60705" y="650239"/>
                  </a:lnTo>
                  <a:lnTo>
                    <a:pt x="69088" y="627633"/>
                  </a:lnTo>
                  <a:lnTo>
                    <a:pt x="77343" y="603757"/>
                  </a:lnTo>
                  <a:lnTo>
                    <a:pt x="88138" y="581151"/>
                  </a:lnTo>
                  <a:lnTo>
                    <a:pt x="99949" y="558545"/>
                  </a:lnTo>
                  <a:lnTo>
                    <a:pt x="110744" y="535939"/>
                  </a:lnTo>
                  <a:lnTo>
                    <a:pt x="122681" y="513206"/>
                  </a:lnTo>
                  <a:lnTo>
                    <a:pt x="139319" y="482345"/>
                  </a:lnTo>
                  <a:lnTo>
                    <a:pt x="157099" y="456056"/>
                  </a:lnTo>
                  <a:lnTo>
                    <a:pt x="176149" y="426338"/>
                  </a:lnTo>
                  <a:lnTo>
                    <a:pt x="194055" y="400176"/>
                  </a:lnTo>
                  <a:lnTo>
                    <a:pt x="215519" y="373888"/>
                  </a:lnTo>
                  <a:lnTo>
                    <a:pt x="235712" y="346582"/>
                  </a:lnTo>
                  <a:lnTo>
                    <a:pt x="258318" y="322706"/>
                  </a:lnTo>
                  <a:lnTo>
                    <a:pt x="280924" y="300100"/>
                  </a:lnTo>
                  <a:lnTo>
                    <a:pt x="304800" y="275081"/>
                  </a:lnTo>
                  <a:lnTo>
                    <a:pt x="327405" y="252475"/>
                  </a:lnTo>
                  <a:lnTo>
                    <a:pt x="352425" y="232282"/>
                  </a:lnTo>
                  <a:lnTo>
                    <a:pt x="379856" y="210819"/>
                  </a:lnTo>
                  <a:lnTo>
                    <a:pt x="403605" y="190500"/>
                  </a:lnTo>
                  <a:lnTo>
                    <a:pt x="431038" y="172719"/>
                  </a:lnTo>
                  <a:lnTo>
                    <a:pt x="459613" y="153669"/>
                  </a:lnTo>
                  <a:lnTo>
                    <a:pt x="485775" y="136906"/>
                  </a:lnTo>
                  <a:lnTo>
                    <a:pt x="514350" y="121412"/>
                  </a:lnTo>
                  <a:lnTo>
                    <a:pt x="542925" y="104775"/>
                  </a:lnTo>
                  <a:lnTo>
                    <a:pt x="573913" y="92837"/>
                  </a:lnTo>
                  <a:lnTo>
                    <a:pt x="633349" y="65531"/>
                  </a:lnTo>
                  <a:lnTo>
                    <a:pt x="695325" y="42925"/>
                  </a:lnTo>
                  <a:lnTo>
                    <a:pt x="728599" y="34543"/>
                  </a:lnTo>
                  <a:lnTo>
                    <a:pt x="758444" y="26162"/>
                  </a:lnTo>
                  <a:lnTo>
                    <a:pt x="791718" y="17906"/>
                  </a:lnTo>
                  <a:lnTo>
                    <a:pt x="825119" y="11937"/>
                  </a:lnTo>
                  <a:lnTo>
                    <a:pt x="857250" y="8381"/>
                  </a:lnTo>
                  <a:lnTo>
                    <a:pt x="890524" y="3556"/>
                  </a:lnTo>
                  <a:lnTo>
                    <a:pt x="922781" y="2412"/>
                  </a:lnTo>
                  <a:lnTo>
                    <a:pt x="958469" y="0"/>
                  </a:lnTo>
                  <a:lnTo>
                    <a:pt x="990600" y="0"/>
                  </a:lnTo>
                  <a:lnTo>
                    <a:pt x="990600" y="989583"/>
                  </a:lnTo>
                  <a:lnTo>
                    <a:pt x="514350" y="1857755"/>
                  </a:lnTo>
                  <a:close/>
                </a:path>
              </a:pathLst>
            </a:custGeom>
            <a:ln w="9525">
              <a:solidFill>
                <a:srgbClr val="000000"/>
              </a:solidFill>
            </a:ln>
          </p:spPr>
          <p:txBody>
            <a:bodyPr wrap="square" lIns="0" tIns="0" rIns="0" bIns="0" rtlCol="0"/>
            <a:lstStyle/>
            <a:p>
              <a:endParaRPr sz="2399"/>
            </a:p>
          </p:txBody>
        </p:sp>
      </p:grpSp>
      <p:grpSp>
        <p:nvGrpSpPr>
          <p:cNvPr id="7" name="object 7"/>
          <p:cNvGrpSpPr/>
          <p:nvPr/>
        </p:nvGrpSpPr>
        <p:grpSpPr>
          <a:xfrm>
            <a:off x="4725686" y="2117516"/>
            <a:ext cx="1965989" cy="1964719"/>
            <a:chOff x="4725733" y="2118169"/>
            <a:chExt cx="1966595" cy="1965325"/>
          </a:xfrm>
        </p:grpSpPr>
        <p:sp>
          <p:nvSpPr>
            <p:cNvPr id="8" name="object 8"/>
            <p:cNvSpPr/>
            <p:nvPr/>
          </p:nvSpPr>
          <p:spPr>
            <a:xfrm>
              <a:off x="5708904" y="2124455"/>
              <a:ext cx="978535" cy="1953895"/>
            </a:xfrm>
            <a:custGeom>
              <a:avLst/>
              <a:gdLst/>
              <a:ahLst/>
              <a:cxnLst/>
              <a:rect l="l" t="t" r="r" b="b"/>
              <a:pathLst>
                <a:path w="978534" h="1953895">
                  <a:moveTo>
                    <a:pt x="51181" y="0"/>
                  </a:moveTo>
                  <a:lnTo>
                    <a:pt x="0" y="0"/>
                  </a:lnTo>
                  <a:lnTo>
                    <a:pt x="0" y="1953768"/>
                  </a:lnTo>
                  <a:lnTo>
                    <a:pt x="25019" y="1953768"/>
                  </a:lnTo>
                  <a:lnTo>
                    <a:pt x="51181" y="1951380"/>
                  </a:lnTo>
                  <a:lnTo>
                    <a:pt x="76326" y="1951380"/>
                  </a:lnTo>
                  <a:lnTo>
                    <a:pt x="101346" y="1950199"/>
                  </a:lnTo>
                  <a:lnTo>
                    <a:pt x="125095" y="1946630"/>
                  </a:lnTo>
                  <a:lnTo>
                    <a:pt x="148971" y="1941868"/>
                  </a:lnTo>
                  <a:lnTo>
                    <a:pt x="197866" y="1934718"/>
                  </a:lnTo>
                  <a:lnTo>
                    <a:pt x="220472" y="1928761"/>
                  </a:lnTo>
                  <a:lnTo>
                    <a:pt x="244348" y="1922818"/>
                  </a:lnTo>
                  <a:lnTo>
                    <a:pt x="268097" y="1918055"/>
                  </a:lnTo>
                  <a:lnTo>
                    <a:pt x="291973" y="1909711"/>
                  </a:lnTo>
                  <a:lnTo>
                    <a:pt x="314579" y="1902574"/>
                  </a:lnTo>
                  <a:lnTo>
                    <a:pt x="337312" y="1894243"/>
                  </a:lnTo>
                  <a:lnTo>
                    <a:pt x="358648" y="1887093"/>
                  </a:lnTo>
                  <a:lnTo>
                    <a:pt x="381381" y="1877568"/>
                  </a:lnTo>
                  <a:lnTo>
                    <a:pt x="402844" y="1868043"/>
                  </a:lnTo>
                  <a:lnTo>
                    <a:pt x="425450" y="1858518"/>
                  </a:lnTo>
                  <a:lnTo>
                    <a:pt x="507619" y="1813280"/>
                  </a:lnTo>
                  <a:lnTo>
                    <a:pt x="546988" y="1788274"/>
                  </a:lnTo>
                  <a:lnTo>
                    <a:pt x="623316" y="1731137"/>
                  </a:lnTo>
                  <a:lnTo>
                    <a:pt x="657860" y="1700149"/>
                  </a:lnTo>
                  <a:lnTo>
                    <a:pt x="692404" y="1668018"/>
                  </a:lnTo>
                  <a:lnTo>
                    <a:pt x="724535" y="1633474"/>
                  </a:lnTo>
                  <a:lnTo>
                    <a:pt x="755523" y="1597787"/>
                  </a:lnTo>
                  <a:lnTo>
                    <a:pt x="785368" y="1562100"/>
                  </a:lnTo>
                  <a:lnTo>
                    <a:pt x="812800" y="1524000"/>
                  </a:lnTo>
                  <a:lnTo>
                    <a:pt x="837819" y="1483487"/>
                  </a:lnTo>
                  <a:lnTo>
                    <a:pt x="848487" y="1462024"/>
                  </a:lnTo>
                  <a:lnTo>
                    <a:pt x="861568" y="1442974"/>
                  </a:lnTo>
                  <a:lnTo>
                    <a:pt x="871093" y="1422781"/>
                  </a:lnTo>
                  <a:lnTo>
                    <a:pt x="883030" y="1401318"/>
                  </a:lnTo>
                  <a:lnTo>
                    <a:pt x="892555" y="1378712"/>
                  </a:lnTo>
                  <a:lnTo>
                    <a:pt x="902080" y="1358519"/>
                  </a:lnTo>
                  <a:lnTo>
                    <a:pt x="911732" y="1334643"/>
                  </a:lnTo>
                  <a:lnTo>
                    <a:pt x="918845" y="1312037"/>
                  </a:lnTo>
                  <a:lnTo>
                    <a:pt x="928370" y="1291844"/>
                  </a:lnTo>
                  <a:lnTo>
                    <a:pt x="934339" y="1267968"/>
                  </a:lnTo>
                  <a:lnTo>
                    <a:pt x="942594" y="1244219"/>
                  </a:lnTo>
                  <a:lnTo>
                    <a:pt x="948563" y="1220343"/>
                  </a:lnTo>
                  <a:lnTo>
                    <a:pt x="953389" y="1197737"/>
                  </a:lnTo>
                  <a:lnTo>
                    <a:pt x="959357" y="1172718"/>
                  </a:lnTo>
                  <a:lnTo>
                    <a:pt x="965326" y="1150112"/>
                  </a:lnTo>
                  <a:lnTo>
                    <a:pt x="968882" y="1125093"/>
                  </a:lnTo>
                  <a:lnTo>
                    <a:pt x="971296" y="1101344"/>
                  </a:lnTo>
                  <a:lnTo>
                    <a:pt x="974851" y="1076325"/>
                  </a:lnTo>
                  <a:lnTo>
                    <a:pt x="977265" y="1051306"/>
                  </a:lnTo>
                  <a:lnTo>
                    <a:pt x="978407" y="1026287"/>
                  </a:lnTo>
                  <a:lnTo>
                    <a:pt x="978407" y="926338"/>
                  </a:lnTo>
                  <a:lnTo>
                    <a:pt x="974851" y="876300"/>
                  </a:lnTo>
                  <a:lnTo>
                    <a:pt x="967740" y="828675"/>
                  </a:lnTo>
                  <a:lnTo>
                    <a:pt x="962914" y="803656"/>
                  </a:lnTo>
                  <a:lnTo>
                    <a:pt x="959357" y="778637"/>
                  </a:lnTo>
                  <a:lnTo>
                    <a:pt x="953389" y="756031"/>
                  </a:lnTo>
                  <a:lnTo>
                    <a:pt x="948563" y="731012"/>
                  </a:lnTo>
                  <a:lnTo>
                    <a:pt x="942594" y="708406"/>
                  </a:lnTo>
                  <a:lnTo>
                    <a:pt x="934339" y="685800"/>
                  </a:lnTo>
                  <a:lnTo>
                    <a:pt x="927226" y="663194"/>
                  </a:lnTo>
                  <a:lnTo>
                    <a:pt x="918845" y="640588"/>
                  </a:lnTo>
                  <a:lnTo>
                    <a:pt x="911732" y="619125"/>
                  </a:lnTo>
                  <a:lnTo>
                    <a:pt x="902080" y="596519"/>
                  </a:lnTo>
                  <a:lnTo>
                    <a:pt x="892555" y="575056"/>
                  </a:lnTo>
                  <a:lnTo>
                    <a:pt x="883030" y="552450"/>
                  </a:lnTo>
                  <a:lnTo>
                    <a:pt x="871093" y="530987"/>
                  </a:lnTo>
                  <a:lnTo>
                    <a:pt x="860425" y="510794"/>
                  </a:lnTo>
                  <a:lnTo>
                    <a:pt x="837819" y="470281"/>
                  </a:lnTo>
                  <a:lnTo>
                    <a:pt x="812800" y="431038"/>
                  </a:lnTo>
                  <a:lnTo>
                    <a:pt x="755523" y="354838"/>
                  </a:lnTo>
                  <a:lnTo>
                    <a:pt x="724535" y="320294"/>
                  </a:lnTo>
                  <a:lnTo>
                    <a:pt x="692404" y="285750"/>
                  </a:lnTo>
                  <a:lnTo>
                    <a:pt x="657860" y="253619"/>
                  </a:lnTo>
                  <a:lnTo>
                    <a:pt x="623316" y="222631"/>
                  </a:lnTo>
                  <a:lnTo>
                    <a:pt x="546988" y="165481"/>
                  </a:lnTo>
                  <a:lnTo>
                    <a:pt x="507619" y="141732"/>
                  </a:lnTo>
                  <a:lnTo>
                    <a:pt x="488569" y="129793"/>
                  </a:lnTo>
                  <a:lnTo>
                    <a:pt x="467106" y="116713"/>
                  </a:lnTo>
                  <a:lnTo>
                    <a:pt x="445643" y="107188"/>
                  </a:lnTo>
                  <a:lnTo>
                    <a:pt x="425450" y="95250"/>
                  </a:lnTo>
                  <a:lnTo>
                    <a:pt x="402844" y="85725"/>
                  </a:lnTo>
                  <a:lnTo>
                    <a:pt x="381381" y="76200"/>
                  </a:lnTo>
                  <a:lnTo>
                    <a:pt x="358648" y="66675"/>
                  </a:lnTo>
                  <a:lnTo>
                    <a:pt x="337312" y="59563"/>
                  </a:lnTo>
                  <a:lnTo>
                    <a:pt x="314579" y="50038"/>
                  </a:lnTo>
                  <a:lnTo>
                    <a:pt x="291973" y="44068"/>
                  </a:lnTo>
                  <a:lnTo>
                    <a:pt x="268097" y="36957"/>
                  </a:lnTo>
                  <a:lnTo>
                    <a:pt x="220472" y="25018"/>
                  </a:lnTo>
                  <a:lnTo>
                    <a:pt x="197866" y="19050"/>
                  </a:lnTo>
                  <a:lnTo>
                    <a:pt x="172847" y="15493"/>
                  </a:lnTo>
                  <a:lnTo>
                    <a:pt x="148971" y="9525"/>
                  </a:lnTo>
                  <a:lnTo>
                    <a:pt x="125095" y="8382"/>
                  </a:lnTo>
                  <a:lnTo>
                    <a:pt x="101346" y="4699"/>
                  </a:lnTo>
                  <a:lnTo>
                    <a:pt x="51181" y="0"/>
                  </a:lnTo>
                  <a:close/>
                </a:path>
              </a:pathLst>
            </a:custGeom>
            <a:solidFill>
              <a:srgbClr val="CD9BD6"/>
            </a:solidFill>
          </p:spPr>
          <p:txBody>
            <a:bodyPr wrap="square" lIns="0" tIns="0" rIns="0" bIns="0" rtlCol="0"/>
            <a:lstStyle/>
            <a:p>
              <a:endParaRPr sz="2399"/>
            </a:p>
          </p:txBody>
        </p:sp>
        <p:sp>
          <p:nvSpPr>
            <p:cNvPr id="9" name="object 9"/>
            <p:cNvSpPr/>
            <p:nvPr/>
          </p:nvSpPr>
          <p:spPr>
            <a:xfrm>
              <a:off x="5708904" y="2124455"/>
              <a:ext cx="978535" cy="1953895"/>
            </a:xfrm>
            <a:custGeom>
              <a:avLst/>
              <a:gdLst/>
              <a:ahLst/>
              <a:cxnLst/>
              <a:rect l="l" t="t" r="r" b="b"/>
              <a:pathLst>
                <a:path w="978534" h="1953895">
                  <a:moveTo>
                    <a:pt x="0" y="0"/>
                  </a:moveTo>
                  <a:lnTo>
                    <a:pt x="25019" y="0"/>
                  </a:lnTo>
                  <a:lnTo>
                    <a:pt x="51181" y="0"/>
                  </a:lnTo>
                  <a:lnTo>
                    <a:pt x="76326" y="2413"/>
                  </a:lnTo>
                  <a:lnTo>
                    <a:pt x="101346" y="4699"/>
                  </a:lnTo>
                  <a:lnTo>
                    <a:pt x="125095" y="8382"/>
                  </a:lnTo>
                  <a:lnTo>
                    <a:pt x="148971" y="9525"/>
                  </a:lnTo>
                  <a:lnTo>
                    <a:pt x="172847" y="15493"/>
                  </a:lnTo>
                  <a:lnTo>
                    <a:pt x="197866" y="19050"/>
                  </a:lnTo>
                  <a:lnTo>
                    <a:pt x="220472" y="25018"/>
                  </a:lnTo>
                  <a:lnTo>
                    <a:pt x="244348" y="30988"/>
                  </a:lnTo>
                  <a:lnTo>
                    <a:pt x="268097" y="36957"/>
                  </a:lnTo>
                  <a:lnTo>
                    <a:pt x="291973" y="44068"/>
                  </a:lnTo>
                  <a:lnTo>
                    <a:pt x="314579" y="50038"/>
                  </a:lnTo>
                  <a:lnTo>
                    <a:pt x="337312" y="59563"/>
                  </a:lnTo>
                  <a:lnTo>
                    <a:pt x="358648" y="66675"/>
                  </a:lnTo>
                  <a:lnTo>
                    <a:pt x="381381" y="76200"/>
                  </a:lnTo>
                  <a:lnTo>
                    <a:pt x="402844" y="85725"/>
                  </a:lnTo>
                  <a:lnTo>
                    <a:pt x="425450" y="95250"/>
                  </a:lnTo>
                  <a:lnTo>
                    <a:pt x="445643" y="107188"/>
                  </a:lnTo>
                  <a:lnTo>
                    <a:pt x="467106" y="116713"/>
                  </a:lnTo>
                  <a:lnTo>
                    <a:pt x="488569" y="129793"/>
                  </a:lnTo>
                  <a:lnTo>
                    <a:pt x="507619" y="141732"/>
                  </a:lnTo>
                  <a:lnTo>
                    <a:pt x="546988" y="165481"/>
                  </a:lnTo>
                  <a:lnTo>
                    <a:pt x="585088" y="194056"/>
                  </a:lnTo>
                  <a:lnTo>
                    <a:pt x="623316" y="222631"/>
                  </a:lnTo>
                  <a:lnTo>
                    <a:pt x="657860" y="253619"/>
                  </a:lnTo>
                  <a:lnTo>
                    <a:pt x="692404" y="285750"/>
                  </a:lnTo>
                  <a:lnTo>
                    <a:pt x="724535" y="320294"/>
                  </a:lnTo>
                  <a:lnTo>
                    <a:pt x="755523" y="354838"/>
                  </a:lnTo>
                  <a:lnTo>
                    <a:pt x="784098" y="392938"/>
                  </a:lnTo>
                  <a:lnTo>
                    <a:pt x="812800" y="431038"/>
                  </a:lnTo>
                  <a:lnTo>
                    <a:pt x="837819" y="470281"/>
                  </a:lnTo>
                  <a:lnTo>
                    <a:pt x="848487" y="489331"/>
                  </a:lnTo>
                  <a:lnTo>
                    <a:pt x="860425" y="510794"/>
                  </a:lnTo>
                  <a:lnTo>
                    <a:pt x="871093" y="530987"/>
                  </a:lnTo>
                  <a:lnTo>
                    <a:pt x="883030" y="552450"/>
                  </a:lnTo>
                  <a:lnTo>
                    <a:pt x="892555" y="575056"/>
                  </a:lnTo>
                  <a:lnTo>
                    <a:pt x="902080" y="596519"/>
                  </a:lnTo>
                  <a:lnTo>
                    <a:pt x="911732" y="619125"/>
                  </a:lnTo>
                  <a:lnTo>
                    <a:pt x="918845" y="640588"/>
                  </a:lnTo>
                  <a:lnTo>
                    <a:pt x="927226" y="663194"/>
                  </a:lnTo>
                  <a:lnTo>
                    <a:pt x="934339" y="685800"/>
                  </a:lnTo>
                  <a:lnTo>
                    <a:pt x="942594" y="708406"/>
                  </a:lnTo>
                  <a:lnTo>
                    <a:pt x="948563" y="731012"/>
                  </a:lnTo>
                  <a:lnTo>
                    <a:pt x="953389" y="756031"/>
                  </a:lnTo>
                  <a:lnTo>
                    <a:pt x="959357" y="778637"/>
                  </a:lnTo>
                  <a:lnTo>
                    <a:pt x="962914" y="803656"/>
                  </a:lnTo>
                  <a:lnTo>
                    <a:pt x="967740" y="828675"/>
                  </a:lnTo>
                  <a:lnTo>
                    <a:pt x="971296" y="851281"/>
                  </a:lnTo>
                  <a:lnTo>
                    <a:pt x="974851" y="876300"/>
                  </a:lnTo>
                  <a:lnTo>
                    <a:pt x="977265" y="901319"/>
                  </a:lnTo>
                  <a:lnTo>
                    <a:pt x="978407" y="926338"/>
                  </a:lnTo>
                  <a:lnTo>
                    <a:pt x="978407" y="950087"/>
                  </a:lnTo>
                  <a:lnTo>
                    <a:pt x="978407" y="977519"/>
                  </a:lnTo>
                  <a:lnTo>
                    <a:pt x="978407" y="1001268"/>
                  </a:lnTo>
                  <a:lnTo>
                    <a:pt x="978407" y="1026287"/>
                  </a:lnTo>
                  <a:lnTo>
                    <a:pt x="977265" y="1051306"/>
                  </a:lnTo>
                  <a:lnTo>
                    <a:pt x="974851" y="1076325"/>
                  </a:lnTo>
                  <a:lnTo>
                    <a:pt x="971296" y="1101344"/>
                  </a:lnTo>
                  <a:lnTo>
                    <a:pt x="968882" y="1125093"/>
                  </a:lnTo>
                  <a:lnTo>
                    <a:pt x="965326" y="1150112"/>
                  </a:lnTo>
                  <a:lnTo>
                    <a:pt x="959357" y="1172718"/>
                  </a:lnTo>
                  <a:lnTo>
                    <a:pt x="953389" y="1197737"/>
                  </a:lnTo>
                  <a:lnTo>
                    <a:pt x="948563" y="1220343"/>
                  </a:lnTo>
                  <a:lnTo>
                    <a:pt x="942594" y="1244219"/>
                  </a:lnTo>
                  <a:lnTo>
                    <a:pt x="934339" y="1267968"/>
                  </a:lnTo>
                  <a:lnTo>
                    <a:pt x="928370" y="1291844"/>
                  </a:lnTo>
                  <a:lnTo>
                    <a:pt x="918845" y="1312037"/>
                  </a:lnTo>
                  <a:lnTo>
                    <a:pt x="911732" y="1334643"/>
                  </a:lnTo>
                  <a:lnTo>
                    <a:pt x="902080" y="1358519"/>
                  </a:lnTo>
                  <a:lnTo>
                    <a:pt x="892555" y="1378712"/>
                  </a:lnTo>
                  <a:lnTo>
                    <a:pt x="883030" y="1401318"/>
                  </a:lnTo>
                  <a:lnTo>
                    <a:pt x="871093" y="1422781"/>
                  </a:lnTo>
                  <a:lnTo>
                    <a:pt x="861568" y="1442974"/>
                  </a:lnTo>
                  <a:lnTo>
                    <a:pt x="848487" y="1462024"/>
                  </a:lnTo>
                  <a:lnTo>
                    <a:pt x="837819" y="1483487"/>
                  </a:lnTo>
                  <a:lnTo>
                    <a:pt x="812800" y="1524000"/>
                  </a:lnTo>
                  <a:lnTo>
                    <a:pt x="785368" y="1562100"/>
                  </a:lnTo>
                  <a:lnTo>
                    <a:pt x="755523" y="1597787"/>
                  </a:lnTo>
                  <a:lnTo>
                    <a:pt x="724535" y="1633474"/>
                  </a:lnTo>
                  <a:lnTo>
                    <a:pt x="692404" y="1668018"/>
                  </a:lnTo>
                  <a:lnTo>
                    <a:pt x="657860" y="1700149"/>
                  </a:lnTo>
                  <a:lnTo>
                    <a:pt x="623316" y="1731137"/>
                  </a:lnTo>
                  <a:lnTo>
                    <a:pt x="585088" y="1759699"/>
                  </a:lnTo>
                  <a:lnTo>
                    <a:pt x="546988" y="1788274"/>
                  </a:lnTo>
                  <a:lnTo>
                    <a:pt x="507619" y="1813280"/>
                  </a:lnTo>
                  <a:lnTo>
                    <a:pt x="467106" y="1835899"/>
                  </a:lnTo>
                  <a:lnTo>
                    <a:pt x="425450" y="1858518"/>
                  </a:lnTo>
                  <a:lnTo>
                    <a:pt x="402844" y="1868043"/>
                  </a:lnTo>
                  <a:lnTo>
                    <a:pt x="381381" y="1877568"/>
                  </a:lnTo>
                  <a:lnTo>
                    <a:pt x="358648" y="1887093"/>
                  </a:lnTo>
                  <a:lnTo>
                    <a:pt x="337312" y="1894243"/>
                  </a:lnTo>
                  <a:lnTo>
                    <a:pt x="314579" y="1902574"/>
                  </a:lnTo>
                  <a:lnTo>
                    <a:pt x="291973" y="1909711"/>
                  </a:lnTo>
                  <a:lnTo>
                    <a:pt x="268097" y="1918055"/>
                  </a:lnTo>
                  <a:lnTo>
                    <a:pt x="244348" y="1922818"/>
                  </a:lnTo>
                  <a:lnTo>
                    <a:pt x="220472" y="1928761"/>
                  </a:lnTo>
                  <a:lnTo>
                    <a:pt x="197866" y="1934718"/>
                  </a:lnTo>
                  <a:lnTo>
                    <a:pt x="172847" y="1938286"/>
                  </a:lnTo>
                  <a:lnTo>
                    <a:pt x="148971" y="1941868"/>
                  </a:lnTo>
                  <a:lnTo>
                    <a:pt x="125095" y="1946630"/>
                  </a:lnTo>
                  <a:lnTo>
                    <a:pt x="101346" y="1950199"/>
                  </a:lnTo>
                  <a:lnTo>
                    <a:pt x="76326" y="1951380"/>
                  </a:lnTo>
                  <a:lnTo>
                    <a:pt x="51181" y="1951380"/>
                  </a:lnTo>
                  <a:lnTo>
                    <a:pt x="25019" y="1953768"/>
                  </a:lnTo>
                  <a:lnTo>
                    <a:pt x="0" y="1953768"/>
                  </a:lnTo>
                  <a:lnTo>
                    <a:pt x="0" y="977519"/>
                  </a:lnTo>
                  <a:lnTo>
                    <a:pt x="0" y="0"/>
                  </a:lnTo>
                  <a:close/>
                </a:path>
              </a:pathLst>
            </a:custGeom>
            <a:ln w="9525">
              <a:solidFill>
                <a:srgbClr val="000000"/>
              </a:solidFill>
            </a:ln>
          </p:spPr>
          <p:txBody>
            <a:bodyPr wrap="square" lIns="0" tIns="0" rIns="0" bIns="0" rtlCol="0"/>
            <a:lstStyle/>
            <a:p>
              <a:endParaRPr sz="2399"/>
            </a:p>
          </p:txBody>
        </p:sp>
        <p:sp>
          <p:nvSpPr>
            <p:cNvPr id="10" name="object 10"/>
            <p:cNvSpPr/>
            <p:nvPr/>
          </p:nvSpPr>
          <p:spPr>
            <a:xfrm>
              <a:off x="4730496" y="2122931"/>
              <a:ext cx="978535" cy="1955800"/>
            </a:xfrm>
            <a:custGeom>
              <a:avLst/>
              <a:gdLst/>
              <a:ahLst/>
              <a:cxnLst/>
              <a:rect l="l" t="t" r="r" b="b"/>
              <a:pathLst>
                <a:path w="978535" h="1955800">
                  <a:moveTo>
                    <a:pt x="978407" y="0"/>
                  </a:moveTo>
                  <a:lnTo>
                    <a:pt x="953388" y="1142"/>
                  </a:lnTo>
                  <a:lnTo>
                    <a:pt x="928369" y="1142"/>
                  </a:lnTo>
                  <a:lnTo>
                    <a:pt x="878458" y="5968"/>
                  </a:lnTo>
                  <a:lnTo>
                    <a:pt x="854582" y="9525"/>
                  </a:lnTo>
                  <a:lnTo>
                    <a:pt x="829563" y="10667"/>
                  </a:lnTo>
                  <a:lnTo>
                    <a:pt x="804671" y="16637"/>
                  </a:lnTo>
                  <a:lnTo>
                    <a:pt x="782065" y="20192"/>
                  </a:lnTo>
                  <a:lnTo>
                    <a:pt x="757046" y="26162"/>
                  </a:lnTo>
                  <a:lnTo>
                    <a:pt x="711834" y="38100"/>
                  </a:lnTo>
                  <a:lnTo>
                    <a:pt x="686815" y="45212"/>
                  </a:lnTo>
                  <a:lnTo>
                    <a:pt x="662939" y="51181"/>
                  </a:lnTo>
                  <a:lnTo>
                    <a:pt x="642746" y="60706"/>
                  </a:lnTo>
                  <a:lnTo>
                    <a:pt x="620140" y="67817"/>
                  </a:lnTo>
                  <a:lnTo>
                    <a:pt x="596391" y="77342"/>
                  </a:lnTo>
                  <a:lnTo>
                    <a:pt x="576071" y="86867"/>
                  </a:lnTo>
                  <a:lnTo>
                    <a:pt x="554608" y="96392"/>
                  </a:lnTo>
                  <a:lnTo>
                    <a:pt x="532002" y="108331"/>
                  </a:lnTo>
                  <a:lnTo>
                    <a:pt x="510666" y="117856"/>
                  </a:lnTo>
                  <a:lnTo>
                    <a:pt x="491616" y="130937"/>
                  </a:lnTo>
                  <a:lnTo>
                    <a:pt x="430911" y="166750"/>
                  </a:lnTo>
                  <a:lnTo>
                    <a:pt x="392811" y="195325"/>
                  </a:lnTo>
                  <a:lnTo>
                    <a:pt x="357124" y="223900"/>
                  </a:lnTo>
                  <a:lnTo>
                    <a:pt x="320166" y="254888"/>
                  </a:lnTo>
                  <a:lnTo>
                    <a:pt x="285623" y="287019"/>
                  </a:lnTo>
                  <a:lnTo>
                    <a:pt x="253491" y="321563"/>
                  </a:lnTo>
                  <a:lnTo>
                    <a:pt x="223774" y="356107"/>
                  </a:lnTo>
                  <a:lnTo>
                    <a:pt x="166624" y="432307"/>
                  </a:lnTo>
                  <a:lnTo>
                    <a:pt x="141604" y="471550"/>
                  </a:lnTo>
                  <a:lnTo>
                    <a:pt x="118999" y="512063"/>
                  </a:lnTo>
                  <a:lnTo>
                    <a:pt x="107187" y="532257"/>
                  </a:lnTo>
                  <a:lnTo>
                    <a:pt x="95250" y="553719"/>
                  </a:lnTo>
                  <a:lnTo>
                    <a:pt x="85725" y="576326"/>
                  </a:lnTo>
                  <a:lnTo>
                    <a:pt x="76200" y="597788"/>
                  </a:lnTo>
                  <a:lnTo>
                    <a:pt x="66675" y="620394"/>
                  </a:lnTo>
                  <a:lnTo>
                    <a:pt x="52324" y="664463"/>
                  </a:lnTo>
                  <a:lnTo>
                    <a:pt x="44068" y="687069"/>
                  </a:lnTo>
                  <a:lnTo>
                    <a:pt x="36956" y="709676"/>
                  </a:lnTo>
                  <a:lnTo>
                    <a:pt x="30987" y="734694"/>
                  </a:lnTo>
                  <a:lnTo>
                    <a:pt x="19050" y="780033"/>
                  </a:lnTo>
                  <a:lnTo>
                    <a:pt x="8381" y="854963"/>
                  </a:lnTo>
                  <a:lnTo>
                    <a:pt x="3555" y="877569"/>
                  </a:lnTo>
                  <a:lnTo>
                    <a:pt x="2412" y="902588"/>
                  </a:lnTo>
                  <a:lnTo>
                    <a:pt x="0" y="927607"/>
                  </a:lnTo>
                  <a:lnTo>
                    <a:pt x="0" y="1027683"/>
                  </a:lnTo>
                  <a:lnTo>
                    <a:pt x="2412" y="1052702"/>
                  </a:lnTo>
                  <a:lnTo>
                    <a:pt x="3555" y="1077721"/>
                  </a:lnTo>
                  <a:lnTo>
                    <a:pt x="8381" y="1102740"/>
                  </a:lnTo>
                  <a:lnTo>
                    <a:pt x="15493" y="1151508"/>
                  </a:lnTo>
                  <a:lnTo>
                    <a:pt x="19050" y="1174114"/>
                  </a:lnTo>
                  <a:lnTo>
                    <a:pt x="25018" y="1199133"/>
                  </a:lnTo>
                  <a:lnTo>
                    <a:pt x="30987" y="1221739"/>
                  </a:lnTo>
                  <a:lnTo>
                    <a:pt x="36956" y="1245615"/>
                  </a:lnTo>
                  <a:lnTo>
                    <a:pt x="44068" y="1269364"/>
                  </a:lnTo>
                  <a:lnTo>
                    <a:pt x="52324" y="1293240"/>
                  </a:lnTo>
                  <a:lnTo>
                    <a:pt x="59562" y="1313433"/>
                  </a:lnTo>
                  <a:lnTo>
                    <a:pt x="66675" y="1336039"/>
                  </a:lnTo>
                  <a:lnTo>
                    <a:pt x="76200" y="1359915"/>
                  </a:lnTo>
                  <a:lnTo>
                    <a:pt x="85725" y="1380108"/>
                  </a:lnTo>
                  <a:lnTo>
                    <a:pt x="95250" y="1401571"/>
                  </a:lnTo>
                  <a:lnTo>
                    <a:pt x="107187" y="1424177"/>
                  </a:lnTo>
                  <a:lnTo>
                    <a:pt x="118999" y="1444498"/>
                  </a:lnTo>
                  <a:lnTo>
                    <a:pt x="141604" y="1484883"/>
                  </a:lnTo>
                  <a:lnTo>
                    <a:pt x="166624" y="1525396"/>
                  </a:lnTo>
                  <a:lnTo>
                    <a:pt x="195199" y="1563496"/>
                  </a:lnTo>
                  <a:lnTo>
                    <a:pt x="223774" y="1599183"/>
                  </a:lnTo>
                  <a:lnTo>
                    <a:pt x="253491" y="1634998"/>
                  </a:lnTo>
                  <a:lnTo>
                    <a:pt x="285623" y="1669541"/>
                  </a:lnTo>
                  <a:lnTo>
                    <a:pt x="320166" y="1701673"/>
                  </a:lnTo>
                  <a:lnTo>
                    <a:pt x="357124" y="1732661"/>
                  </a:lnTo>
                  <a:lnTo>
                    <a:pt x="392811" y="1761185"/>
                  </a:lnTo>
                  <a:lnTo>
                    <a:pt x="430911" y="1789772"/>
                  </a:lnTo>
                  <a:lnTo>
                    <a:pt x="471296" y="1814779"/>
                  </a:lnTo>
                  <a:lnTo>
                    <a:pt x="491616" y="1825498"/>
                  </a:lnTo>
                  <a:lnTo>
                    <a:pt x="510666" y="1837397"/>
                  </a:lnTo>
                  <a:lnTo>
                    <a:pt x="532002" y="1849310"/>
                  </a:lnTo>
                  <a:lnTo>
                    <a:pt x="554608" y="1860029"/>
                  </a:lnTo>
                  <a:lnTo>
                    <a:pt x="576071" y="1869554"/>
                  </a:lnTo>
                  <a:lnTo>
                    <a:pt x="596391" y="1879079"/>
                  </a:lnTo>
                  <a:lnTo>
                    <a:pt x="620140" y="1888604"/>
                  </a:lnTo>
                  <a:lnTo>
                    <a:pt x="642746" y="1895754"/>
                  </a:lnTo>
                  <a:lnTo>
                    <a:pt x="665352" y="1904085"/>
                  </a:lnTo>
                  <a:lnTo>
                    <a:pt x="711834" y="1919566"/>
                  </a:lnTo>
                  <a:lnTo>
                    <a:pt x="734440" y="1924329"/>
                  </a:lnTo>
                  <a:lnTo>
                    <a:pt x="757046" y="1930285"/>
                  </a:lnTo>
                  <a:lnTo>
                    <a:pt x="782065" y="1936241"/>
                  </a:lnTo>
                  <a:lnTo>
                    <a:pt x="804671" y="1939810"/>
                  </a:lnTo>
                  <a:lnTo>
                    <a:pt x="829563" y="1943379"/>
                  </a:lnTo>
                  <a:lnTo>
                    <a:pt x="854582" y="1948141"/>
                  </a:lnTo>
                  <a:lnTo>
                    <a:pt x="878458" y="1951723"/>
                  </a:lnTo>
                  <a:lnTo>
                    <a:pt x="903477" y="1952904"/>
                  </a:lnTo>
                  <a:lnTo>
                    <a:pt x="928369" y="1955291"/>
                  </a:lnTo>
                  <a:lnTo>
                    <a:pt x="978407" y="1955291"/>
                  </a:lnTo>
                  <a:lnTo>
                    <a:pt x="978407" y="0"/>
                  </a:lnTo>
                  <a:close/>
                </a:path>
              </a:pathLst>
            </a:custGeom>
            <a:solidFill>
              <a:srgbClr val="6F2F9F"/>
            </a:solidFill>
          </p:spPr>
          <p:txBody>
            <a:bodyPr wrap="square" lIns="0" tIns="0" rIns="0" bIns="0" rtlCol="0"/>
            <a:lstStyle/>
            <a:p>
              <a:endParaRPr sz="2399"/>
            </a:p>
          </p:txBody>
        </p:sp>
        <p:sp>
          <p:nvSpPr>
            <p:cNvPr id="11" name="object 11"/>
            <p:cNvSpPr/>
            <p:nvPr/>
          </p:nvSpPr>
          <p:spPr>
            <a:xfrm>
              <a:off x="4730496" y="2122931"/>
              <a:ext cx="978535" cy="1955800"/>
            </a:xfrm>
            <a:custGeom>
              <a:avLst/>
              <a:gdLst/>
              <a:ahLst/>
              <a:cxnLst/>
              <a:rect l="l" t="t" r="r" b="b"/>
              <a:pathLst>
                <a:path w="978535" h="1955800">
                  <a:moveTo>
                    <a:pt x="978407" y="1955291"/>
                  </a:moveTo>
                  <a:lnTo>
                    <a:pt x="953388" y="1955291"/>
                  </a:lnTo>
                  <a:lnTo>
                    <a:pt x="928369" y="1955291"/>
                  </a:lnTo>
                  <a:lnTo>
                    <a:pt x="903477" y="1952904"/>
                  </a:lnTo>
                  <a:lnTo>
                    <a:pt x="878458" y="1951723"/>
                  </a:lnTo>
                  <a:lnTo>
                    <a:pt x="854582" y="1948141"/>
                  </a:lnTo>
                  <a:lnTo>
                    <a:pt x="829563" y="1943379"/>
                  </a:lnTo>
                  <a:lnTo>
                    <a:pt x="804671" y="1939810"/>
                  </a:lnTo>
                  <a:lnTo>
                    <a:pt x="782065" y="1936241"/>
                  </a:lnTo>
                  <a:lnTo>
                    <a:pt x="757046" y="1930285"/>
                  </a:lnTo>
                  <a:lnTo>
                    <a:pt x="734440" y="1924329"/>
                  </a:lnTo>
                  <a:lnTo>
                    <a:pt x="711834" y="1919566"/>
                  </a:lnTo>
                  <a:lnTo>
                    <a:pt x="686815" y="1911235"/>
                  </a:lnTo>
                  <a:lnTo>
                    <a:pt x="665352" y="1904085"/>
                  </a:lnTo>
                  <a:lnTo>
                    <a:pt x="642746" y="1895754"/>
                  </a:lnTo>
                  <a:lnTo>
                    <a:pt x="620140" y="1888604"/>
                  </a:lnTo>
                  <a:lnTo>
                    <a:pt x="596391" y="1879079"/>
                  </a:lnTo>
                  <a:lnTo>
                    <a:pt x="576071" y="1869554"/>
                  </a:lnTo>
                  <a:lnTo>
                    <a:pt x="554608" y="1860029"/>
                  </a:lnTo>
                  <a:lnTo>
                    <a:pt x="532002" y="1849310"/>
                  </a:lnTo>
                  <a:lnTo>
                    <a:pt x="510666" y="1837397"/>
                  </a:lnTo>
                  <a:lnTo>
                    <a:pt x="491616" y="1825498"/>
                  </a:lnTo>
                  <a:lnTo>
                    <a:pt x="471296" y="1814779"/>
                  </a:lnTo>
                  <a:lnTo>
                    <a:pt x="430911" y="1789772"/>
                  </a:lnTo>
                  <a:lnTo>
                    <a:pt x="392811" y="1761185"/>
                  </a:lnTo>
                  <a:lnTo>
                    <a:pt x="357124" y="1732661"/>
                  </a:lnTo>
                  <a:lnTo>
                    <a:pt x="320166" y="1701673"/>
                  </a:lnTo>
                  <a:lnTo>
                    <a:pt x="285623" y="1669541"/>
                  </a:lnTo>
                  <a:lnTo>
                    <a:pt x="253491" y="1634998"/>
                  </a:lnTo>
                  <a:lnTo>
                    <a:pt x="223774" y="1599183"/>
                  </a:lnTo>
                  <a:lnTo>
                    <a:pt x="195199" y="1563496"/>
                  </a:lnTo>
                  <a:lnTo>
                    <a:pt x="166624" y="1525396"/>
                  </a:lnTo>
                  <a:lnTo>
                    <a:pt x="141604" y="1484883"/>
                  </a:lnTo>
                  <a:lnTo>
                    <a:pt x="129793" y="1463548"/>
                  </a:lnTo>
                  <a:lnTo>
                    <a:pt x="118999" y="1444498"/>
                  </a:lnTo>
                  <a:lnTo>
                    <a:pt x="107187" y="1424177"/>
                  </a:lnTo>
                  <a:lnTo>
                    <a:pt x="95250" y="1401571"/>
                  </a:lnTo>
                  <a:lnTo>
                    <a:pt x="85725" y="1380108"/>
                  </a:lnTo>
                  <a:lnTo>
                    <a:pt x="76200" y="1359915"/>
                  </a:lnTo>
                  <a:lnTo>
                    <a:pt x="66675" y="1336039"/>
                  </a:lnTo>
                  <a:lnTo>
                    <a:pt x="59562" y="1313433"/>
                  </a:lnTo>
                  <a:lnTo>
                    <a:pt x="52324" y="1293240"/>
                  </a:lnTo>
                  <a:lnTo>
                    <a:pt x="44068" y="1269364"/>
                  </a:lnTo>
                  <a:lnTo>
                    <a:pt x="36956" y="1245615"/>
                  </a:lnTo>
                  <a:lnTo>
                    <a:pt x="30987" y="1221739"/>
                  </a:lnTo>
                  <a:lnTo>
                    <a:pt x="25018" y="1199133"/>
                  </a:lnTo>
                  <a:lnTo>
                    <a:pt x="19050" y="1174114"/>
                  </a:lnTo>
                  <a:lnTo>
                    <a:pt x="15493" y="1151508"/>
                  </a:lnTo>
                  <a:lnTo>
                    <a:pt x="11937" y="1126489"/>
                  </a:lnTo>
                  <a:lnTo>
                    <a:pt x="8381" y="1102740"/>
                  </a:lnTo>
                  <a:lnTo>
                    <a:pt x="3555" y="1077721"/>
                  </a:lnTo>
                  <a:lnTo>
                    <a:pt x="2412" y="1052702"/>
                  </a:lnTo>
                  <a:lnTo>
                    <a:pt x="0" y="1027683"/>
                  </a:lnTo>
                  <a:lnTo>
                    <a:pt x="0" y="1002664"/>
                  </a:lnTo>
                  <a:lnTo>
                    <a:pt x="0" y="978788"/>
                  </a:lnTo>
                  <a:lnTo>
                    <a:pt x="0" y="953769"/>
                  </a:lnTo>
                  <a:lnTo>
                    <a:pt x="0" y="927607"/>
                  </a:lnTo>
                  <a:lnTo>
                    <a:pt x="2412" y="902588"/>
                  </a:lnTo>
                  <a:lnTo>
                    <a:pt x="3555" y="877569"/>
                  </a:lnTo>
                  <a:lnTo>
                    <a:pt x="8381" y="854963"/>
                  </a:lnTo>
                  <a:lnTo>
                    <a:pt x="11937" y="829944"/>
                  </a:lnTo>
                  <a:lnTo>
                    <a:pt x="15493" y="804926"/>
                  </a:lnTo>
                  <a:lnTo>
                    <a:pt x="19050" y="780033"/>
                  </a:lnTo>
                  <a:lnTo>
                    <a:pt x="25018" y="757301"/>
                  </a:lnTo>
                  <a:lnTo>
                    <a:pt x="30987" y="734694"/>
                  </a:lnTo>
                  <a:lnTo>
                    <a:pt x="36956" y="709676"/>
                  </a:lnTo>
                  <a:lnTo>
                    <a:pt x="44068" y="687069"/>
                  </a:lnTo>
                  <a:lnTo>
                    <a:pt x="52324" y="664463"/>
                  </a:lnTo>
                  <a:lnTo>
                    <a:pt x="59562" y="641857"/>
                  </a:lnTo>
                  <a:lnTo>
                    <a:pt x="66675" y="620394"/>
                  </a:lnTo>
                  <a:lnTo>
                    <a:pt x="76200" y="597788"/>
                  </a:lnTo>
                  <a:lnTo>
                    <a:pt x="85725" y="576326"/>
                  </a:lnTo>
                  <a:lnTo>
                    <a:pt x="95250" y="553719"/>
                  </a:lnTo>
                  <a:lnTo>
                    <a:pt x="107187" y="532257"/>
                  </a:lnTo>
                  <a:lnTo>
                    <a:pt x="118999" y="512063"/>
                  </a:lnTo>
                  <a:lnTo>
                    <a:pt x="129793" y="490600"/>
                  </a:lnTo>
                  <a:lnTo>
                    <a:pt x="141604" y="471550"/>
                  </a:lnTo>
                  <a:lnTo>
                    <a:pt x="166624" y="432307"/>
                  </a:lnTo>
                  <a:lnTo>
                    <a:pt x="195199" y="394207"/>
                  </a:lnTo>
                  <a:lnTo>
                    <a:pt x="223774" y="356107"/>
                  </a:lnTo>
                  <a:lnTo>
                    <a:pt x="253491" y="321563"/>
                  </a:lnTo>
                  <a:lnTo>
                    <a:pt x="285623" y="287019"/>
                  </a:lnTo>
                  <a:lnTo>
                    <a:pt x="320166" y="254888"/>
                  </a:lnTo>
                  <a:lnTo>
                    <a:pt x="357124" y="223900"/>
                  </a:lnTo>
                  <a:lnTo>
                    <a:pt x="392811" y="195325"/>
                  </a:lnTo>
                  <a:lnTo>
                    <a:pt x="430911" y="166750"/>
                  </a:lnTo>
                  <a:lnTo>
                    <a:pt x="471296" y="142875"/>
                  </a:lnTo>
                  <a:lnTo>
                    <a:pt x="491616" y="130937"/>
                  </a:lnTo>
                  <a:lnTo>
                    <a:pt x="510666" y="117856"/>
                  </a:lnTo>
                  <a:lnTo>
                    <a:pt x="532002" y="108331"/>
                  </a:lnTo>
                  <a:lnTo>
                    <a:pt x="554608" y="96392"/>
                  </a:lnTo>
                  <a:lnTo>
                    <a:pt x="576071" y="86867"/>
                  </a:lnTo>
                  <a:lnTo>
                    <a:pt x="596391" y="77342"/>
                  </a:lnTo>
                  <a:lnTo>
                    <a:pt x="620140" y="67817"/>
                  </a:lnTo>
                  <a:lnTo>
                    <a:pt x="642746" y="60706"/>
                  </a:lnTo>
                  <a:lnTo>
                    <a:pt x="662939" y="51181"/>
                  </a:lnTo>
                  <a:lnTo>
                    <a:pt x="686815" y="45212"/>
                  </a:lnTo>
                  <a:lnTo>
                    <a:pt x="711834" y="38100"/>
                  </a:lnTo>
                  <a:lnTo>
                    <a:pt x="734440" y="32131"/>
                  </a:lnTo>
                  <a:lnTo>
                    <a:pt x="757046" y="26162"/>
                  </a:lnTo>
                  <a:lnTo>
                    <a:pt x="782065" y="20192"/>
                  </a:lnTo>
                  <a:lnTo>
                    <a:pt x="804671" y="16637"/>
                  </a:lnTo>
                  <a:lnTo>
                    <a:pt x="829563" y="10667"/>
                  </a:lnTo>
                  <a:lnTo>
                    <a:pt x="854582" y="9525"/>
                  </a:lnTo>
                  <a:lnTo>
                    <a:pt x="878458" y="5968"/>
                  </a:lnTo>
                  <a:lnTo>
                    <a:pt x="902207" y="3556"/>
                  </a:lnTo>
                  <a:lnTo>
                    <a:pt x="928369" y="1142"/>
                  </a:lnTo>
                  <a:lnTo>
                    <a:pt x="953388" y="1142"/>
                  </a:lnTo>
                  <a:lnTo>
                    <a:pt x="978407" y="0"/>
                  </a:lnTo>
                  <a:lnTo>
                    <a:pt x="978407" y="978788"/>
                  </a:lnTo>
                  <a:lnTo>
                    <a:pt x="978407" y="1955291"/>
                  </a:lnTo>
                  <a:close/>
                </a:path>
              </a:pathLst>
            </a:custGeom>
            <a:ln w="9525">
              <a:solidFill>
                <a:srgbClr val="000000"/>
              </a:solidFill>
            </a:ln>
          </p:spPr>
          <p:txBody>
            <a:bodyPr wrap="square" lIns="0" tIns="0" rIns="0" bIns="0" rtlCol="0"/>
            <a:lstStyle/>
            <a:p>
              <a:endParaRPr sz="2399"/>
            </a:p>
          </p:txBody>
        </p:sp>
      </p:grpSp>
      <p:grpSp>
        <p:nvGrpSpPr>
          <p:cNvPr id="12" name="object 12"/>
          <p:cNvGrpSpPr/>
          <p:nvPr/>
        </p:nvGrpSpPr>
        <p:grpSpPr>
          <a:xfrm>
            <a:off x="2598837" y="2106851"/>
            <a:ext cx="1984398" cy="1988842"/>
            <a:chOff x="2598229" y="2107501"/>
            <a:chExt cx="1985010" cy="1989455"/>
          </a:xfrm>
        </p:grpSpPr>
        <p:sp>
          <p:nvSpPr>
            <p:cNvPr id="13" name="object 13"/>
            <p:cNvSpPr/>
            <p:nvPr/>
          </p:nvSpPr>
          <p:spPr>
            <a:xfrm>
              <a:off x="2610612" y="2112263"/>
              <a:ext cx="1967864" cy="1979930"/>
            </a:xfrm>
            <a:custGeom>
              <a:avLst/>
              <a:gdLst/>
              <a:ahLst/>
              <a:cxnLst/>
              <a:rect l="l" t="t" r="r" b="b"/>
              <a:pathLst>
                <a:path w="1967864" h="1979929">
                  <a:moveTo>
                    <a:pt x="1032001" y="0"/>
                  </a:moveTo>
                  <a:lnTo>
                    <a:pt x="979551" y="0"/>
                  </a:lnTo>
                  <a:lnTo>
                    <a:pt x="979551" y="990472"/>
                  </a:lnTo>
                  <a:lnTo>
                    <a:pt x="0" y="1114297"/>
                  </a:lnTo>
                  <a:lnTo>
                    <a:pt x="2412" y="1136903"/>
                  </a:lnTo>
                  <a:lnTo>
                    <a:pt x="5968" y="1159509"/>
                  </a:lnTo>
                  <a:lnTo>
                    <a:pt x="11937" y="1182115"/>
                  </a:lnTo>
                  <a:lnTo>
                    <a:pt x="15493" y="1203578"/>
                  </a:lnTo>
                  <a:lnTo>
                    <a:pt x="21462" y="1226184"/>
                  </a:lnTo>
                  <a:lnTo>
                    <a:pt x="27431" y="1249933"/>
                  </a:lnTo>
                  <a:lnTo>
                    <a:pt x="32131" y="1270127"/>
                  </a:lnTo>
                  <a:lnTo>
                    <a:pt x="40512" y="1292859"/>
                  </a:lnTo>
                  <a:lnTo>
                    <a:pt x="53593" y="1335658"/>
                  </a:lnTo>
                  <a:lnTo>
                    <a:pt x="70231" y="1377314"/>
                  </a:lnTo>
                  <a:lnTo>
                    <a:pt x="89281" y="1417827"/>
                  </a:lnTo>
                  <a:lnTo>
                    <a:pt x="108331" y="1457070"/>
                  </a:lnTo>
                  <a:lnTo>
                    <a:pt x="130937" y="1495170"/>
                  </a:lnTo>
                  <a:lnTo>
                    <a:pt x="154686" y="1533270"/>
                  </a:lnTo>
                  <a:lnTo>
                    <a:pt x="178562" y="1570227"/>
                  </a:lnTo>
                  <a:lnTo>
                    <a:pt x="205867" y="1604645"/>
                  </a:lnTo>
                  <a:lnTo>
                    <a:pt x="234442" y="1638045"/>
                  </a:lnTo>
                  <a:lnTo>
                    <a:pt x="264287" y="1671320"/>
                  </a:lnTo>
                  <a:lnTo>
                    <a:pt x="327279" y="1732026"/>
                  </a:lnTo>
                  <a:lnTo>
                    <a:pt x="359410" y="1760601"/>
                  </a:lnTo>
                  <a:lnTo>
                    <a:pt x="393954" y="1786826"/>
                  </a:lnTo>
                  <a:lnTo>
                    <a:pt x="429640" y="1811820"/>
                  </a:lnTo>
                  <a:lnTo>
                    <a:pt x="467740" y="1836826"/>
                  </a:lnTo>
                  <a:lnTo>
                    <a:pt x="505840" y="1858251"/>
                  </a:lnTo>
                  <a:lnTo>
                    <a:pt x="543940" y="1878495"/>
                  </a:lnTo>
                  <a:lnTo>
                    <a:pt x="584454" y="1896351"/>
                  </a:lnTo>
                  <a:lnTo>
                    <a:pt x="626110" y="1913013"/>
                  </a:lnTo>
                  <a:lnTo>
                    <a:pt x="667765" y="1928482"/>
                  </a:lnTo>
                  <a:lnTo>
                    <a:pt x="709422" y="1941588"/>
                  </a:lnTo>
                  <a:lnTo>
                    <a:pt x="753490" y="1953488"/>
                  </a:lnTo>
                  <a:lnTo>
                    <a:pt x="797433" y="1963013"/>
                  </a:lnTo>
                  <a:lnTo>
                    <a:pt x="842645" y="1970151"/>
                  </a:lnTo>
                  <a:lnTo>
                    <a:pt x="865251" y="1972538"/>
                  </a:lnTo>
                  <a:lnTo>
                    <a:pt x="886713" y="1976107"/>
                  </a:lnTo>
                  <a:lnTo>
                    <a:pt x="911733" y="1977301"/>
                  </a:lnTo>
                  <a:lnTo>
                    <a:pt x="934338" y="1977301"/>
                  </a:lnTo>
                  <a:lnTo>
                    <a:pt x="956945" y="1979676"/>
                  </a:lnTo>
                  <a:lnTo>
                    <a:pt x="1004570" y="1979676"/>
                  </a:lnTo>
                  <a:lnTo>
                    <a:pt x="1032001" y="1977301"/>
                  </a:lnTo>
                  <a:lnTo>
                    <a:pt x="1055751" y="1976107"/>
                  </a:lnTo>
                  <a:lnTo>
                    <a:pt x="1080770" y="1973719"/>
                  </a:lnTo>
                  <a:lnTo>
                    <a:pt x="1105789" y="1972538"/>
                  </a:lnTo>
                  <a:lnTo>
                    <a:pt x="1130680" y="1967776"/>
                  </a:lnTo>
                  <a:lnTo>
                    <a:pt x="1154557" y="1964194"/>
                  </a:lnTo>
                  <a:lnTo>
                    <a:pt x="1179576" y="1958251"/>
                  </a:lnTo>
                  <a:lnTo>
                    <a:pt x="1202182" y="1953488"/>
                  </a:lnTo>
                  <a:lnTo>
                    <a:pt x="1227201" y="1947532"/>
                  </a:lnTo>
                  <a:lnTo>
                    <a:pt x="1249807" y="1941588"/>
                  </a:lnTo>
                  <a:lnTo>
                    <a:pt x="1273555" y="1934438"/>
                  </a:lnTo>
                  <a:lnTo>
                    <a:pt x="1296162" y="1926107"/>
                  </a:lnTo>
                  <a:lnTo>
                    <a:pt x="1318767" y="1918970"/>
                  </a:lnTo>
                  <a:lnTo>
                    <a:pt x="1386586" y="1891588"/>
                  </a:lnTo>
                  <a:lnTo>
                    <a:pt x="1429512" y="1871345"/>
                  </a:lnTo>
                  <a:lnTo>
                    <a:pt x="1449704" y="1859445"/>
                  </a:lnTo>
                  <a:lnTo>
                    <a:pt x="1471167" y="1848726"/>
                  </a:lnTo>
                  <a:lnTo>
                    <a:pt x="1491361" y="1836826"/>
                  </a:lnTo>
                  <a:lnTo>
                    <a:pt x="1512824" y="1823732"/>
                  </a:lnTo>
                  <a:lnTo>
                    <a:pt x="1572260" y="1783257"/>
                  </a:lnTo>
                  <a:lnTo>
                    <a:pt x="1608074" y="1752345"/>
                  </a:lnTo>
                  <a:lnTo>
                    <a:pt x="1643761" y="1722501"/>
                  </a:lnTo>
                  <a:lnTo>
                    <a:pt x="1678304" y="1690370"/>
                  </a:lnTo>
                  <a:lnTo>
                    <a:pt x="1710436" y="1655826"/>
                  </a:lnTo>
                  <a:lnTo>
                    <a:pt x="1742566" y="1618995"/>
                  </a:lnTo>
                  <a:lnTo>
                    <a:pt x="1771141" y="1580895"/>
                  </a:lnTo>
                  <a:lnTo>
                    <a:pt x="1798447" y="1542795"/>
                  </a:lnTo>
                  <a:lnTo>
                    <a:pt x="1811527" y="1522602"/>
                  </a:lnTo>
                  <a:lnTo>
                    <a:pt x="1824609" y="1503552"/>
                  </a:lnTo>
                  <a:lnTo>
                    <a:pt x="1836547" y="1482089"/>
                  </a:lnTo>
                  <a:lnTo>
                    <a:pt x="1847214" y="1460627"/>
                  </a:lnTo>
                  <a:lnTo>
                    <a:pt x="1859152" y="1440433"/>
                  </a:lnTo>
                  <a:lnTo>
                    <a:pt x="1871090" y="1418970"/>
                  </a:lnTo>
                  <a:lnTo>
                    <a:pt x="1880615" y="1396364"/>
                  </a:lnTo>
                  <a:lnTo>
                    <a:pt x="1890140" y="1374902"/>
                  </a:lnTo>
                  <a:lnTo>
                    <a:pt x="1909190" y="1329689"/>
                  </a:lnTo>
                  <a:lnTo>
                    <a:pt x="1916302" y="1307083"/>
                  </a:lnTo>
                  <a:lnTo>
                    <a:pt x="1923414" y="1283334"/>
                  </a:lnTo>
                  <a:lnTo>
                    <a:pt x="1929384" y="1260602"/>
                  </a:lnTo>
                  <a:lnTo>
                    <a:pt x="1936496" y="1235709"/>
                  </a:lnTo>
                  <a:lnTo>
                    <a:pt x="1942464" y="1213103"/>
                  </a:lnTo>
                  <a:lnTo>
                    <a:pt x="1948434" y="1188084"/>
                  </a:lnTo>
                  <a:lnTo>
                    <a:pt x="1951989" y="1165478"/>
                  </a:lnTo>
                  <a:lnTo>
                    <a:pt x="1955546" y="1140459"/>
                  </a:lnTo>
                  <a:lnTo>
                    <a:pt x="1960372" y="1115440"/>
                  </a:lnTo>
                  <a:lnTo>
                    <a:pt x="1961514" y="1091564"/>
                  </a:lnTo>
                  <a:lnTo>
                    <a:pt x="1965071" y="1066672"/>
                  </a:lnTo>
                  <a:lnTo>
                    <a:pt x="1965071" y="1039240"/>
                  </a:lnTo>
                  <a:lnTo>
                    <a:pt x="1967484" y="1015491"/>
                  </a:lnTo>
                  <a:lnTo>
                    <a:pt x="1967484" y="963040"/>
                  </a:lnTo>
                  <a:lnTo>
                    <a:pt x="1965071" y="938021"/>
                  </a:lnTo>
                  <a:lnTo>
                    <a:pt x="1965071" y="914272"/>
                  </a:lnTo>
                  <a:lnTo>
                    <a:pt x="1961514" y="889253"/>
                  </a:lnTo>
                  <a:lnTo>
                    <a:pt x="1960372" y="864234"/>
                  </a:lnTo>
                  <a:lnTo>
                    <a:pt x="1955546" y="839215"/>
                  </a:lnTo>
                  <a:lnTo>
                    <a:pt x="1948434" y="789305"/>
                  </a:lnTo>
                  <a:lnTo>
                    <a:pt x="1942464" y="766571"/>
                  </a:lnTo>
                  <a:lnTo>
                    <a:pt x="1936496" y="741680"/>
                  </a:lnTo>
                  <a:lnTo>
                    <a:pt x="1929384" y="719074"/>
                  </a:lnTo>
                  <a:lnTo>
                    <a:pt x="1923414" y="694055"/>
                  </a:lnTo>
                  <a:lnTo>
                    <a:pt x="1909190" y="648843"/>
                  </a:lnTo>
                  <a:lnTo>
                    <a:pt x="1899665" y="626109"/>
                  </a:lnTo>
                  <a:lnTo>
                    <a:pt x="1890140" y="604774"/>
                  </a:lnTo>
                  <a:lnTo>
                    <a:pt x="1880615" y="582168"/>
                  </a:lnTo>
                  <a:lnTo>
                    <a:pt x="1871090" y="560705"/>
                  </a:lnTo>
                  <a:lnTo>
                    <a:pt x="1859152" y="538099"/>
                  </a:lnTo>
                  <a:lnTo>
                    <a:pt x="1847214" y="516635"/>
                  </a:lnTo>
                  <a:lnTo>
                    <a:pt x="1836547" y="496443"/>
                  </a:lnTo>
                  <a:lnTo>
                    <a:pt x="1824609" y="477393"/>
                  </a:lnTo>
                  <a:lnTo>
                    <a:pt x="1811527" y="455930"/>
                  </a:lnTo>
                  <a:lnTo>
                    <a:pt x="1771141" y="397637"/>
                  </a:lnTo>
                  <a:lnTo>
                    <a:pt x="1742566" y="360680"/>
                  </a:lnTo>
                  <a:lnTo>
                    <a:pt x="1710436" y="324993"/>
                  </a:lnTo>
                  <a:lnTo>
                    <a:pt x="1678304" y="290449"/>
                  </a:lnTo>
                  <a:lnTo>
                    <a:pt x="1643761" y="255905"/>
                  </a:lnTo>
                  <a:lnTo>
                    <a:pt x="1608074" y="225044"/>
                  </a:lnTo>
                  <a:lnTo>
                    <a:pt x="1572260" y="196469"/>
                  </a:lnTo>
                  <a:lnTo>
                    <a:pt x="1531874" y="167894"/>
                  </a:lnTo>
                  <a:lnTo>
                    <a:pt x="1491361" y="142875"/>
                  </a:lnTo>
                  <a:lnTo>
                    <a:pt x="1471167" y="129793"/>
                  </a:lnTo>
                  <a:lnTo>
                    <a:pt x="1449704" y="118999"/>
                  </a:lnTo>
                  <a:lnTo>
                    <a:pt x="1429512" y="107187"/>
                  </a:lnTo>
                  <a:lnTo>
                    <a:pt x="1408049" y="97662"/>
                  </a:lnTo>
                  <a:lnTo>
                    <a:pt x="1386586" y="85725"/>
                  </a:lnTo>
                  <a:lnTo>
                    <a:pt x="1363979" y="76200"/>
                  </a:lnTo>
                  <a:lnTo>
                    <a:pt x="1341374" y="69087"/>
                  </a:lnTo>
                  <a:lnTo>
                    <a:pt x="1318767" y="59562"/>
                  </a:lnTo>
                  <a:lnTo>
                    <a:pt x="1296162" y="52324"/>
                  </a:lnTo>
                  <a:lnTo>
                    <a:pt x="1273555" y="44068"/>
                  </a:lnTo>
                  <a:lnTo>
                    <a:pt x="1249807" y="36956"/>
                  </a:lnTo>
                  <a:lnTo>
                    <a:pt x="1227201" y="30987"/>
                  </a:lnTo>
                  <a:lnTo>
                    <a:pt x="1202182" y="25018"/>
                  </a:lnTo>
                  <a:lnTo>
                    <a:pt x="1179576" y="19050"/>
                  </a:lnTo>
                  <a:lnTo>
                    <a:pt x="1080770" y="4699"/>
                  </a:lnTo>
                  <a:lnTo>
                    <a:pt x="1032001" y="0"/>
                  </a:lnTo>
                  <a:close/>
                </a:path>
              </a:pathLst>
            </a:custGeom>
            <a:solidFill>
              <a:srgbClr val="CD9BD6"/>
            </a:solidFill>
          </p:spPr>
          <p:txBody>
            <a:bodyPr wrap="square" lIns="0" tIns="0" rIns="0" bIns="0" rtlCol="0"/>
            <a:lstStyle/>
            <a:p>
              <a:endParaRPr sz="2399"/>
            </a:p>
          </p:txBody>
        </p:sp>
        <p:sp>
          <p:nvSpPr>
            <p:cNvPr id="14" name="object 14"/>
            <p:cNvSpPr/>
            <p:nvPr/>
          </p:nvSpPr>
          <p:spPr>
            <a:xfrm>
              <a:off x="2610612" y="2112263"/>
              <a:ext cx="1967864" cy="1979930"/>
            </a:xfrm>
            <a:custGeom>
              <a:avLst/>
              <a:gdLst/>
              <a:ahLst/>
              <a:cxnLst/>
              <a:rect l="l" t="t" r="r" b="b"/>
              <a:pathLst>
                <a:path w="1967864" h="1979929">
                  <a:moveTo>
                    <a:pt x="979551" y="0"/>
                  </a:moveTo>
                  <a:lnTo>
                    <a:pt x="1004570" y="0"/>
                  </a:lnTo>
                  <a:lnTo>
                    <a:pt x="1032001" y="0"/>
                  </a:lnTo>
                  <a:lnTo>
                    <a:pt x="1055751" y="2412"/>
                  </a:lnTo>
                  <a:lnTo>
                    <a:pt x="1080770" y="4699"/>
                  </a:lnTo>
                  <a:lnTo>
                    <a:pt x="1105789" y="8381"/>
                  </a:lnTo>
                  <a:lnTo>
                    <a:pt x="1130680" y="11937"/>
                  </a:lnTo>
                  <a:lnTo>
                    <a:pt x="1154557" y="15493"/>
                  </a:lnTo>
                  <a:lnTo>
                    <a:pt x="1179576" y="19050"/>
                  </a:lnTo>
                  <a:lnTo>
                    <a:pt x="1202182" y="25018"/>
                  </a:lnTo>
                  <a:lnTo>
                    <a:pt x="1227201" y="30987"/>
                  </a:lnTo>
                  <a:lnTo>
                    <a:pt x="1249807" y="36956"/>
                  </a:lnTo>
                  <a:lnTo>
                    <a:pt x="1273555" y="44068"/>
                  </a:lnTo>
                  <a:lnTo>
                    <a:pt x="1296162" y="52324"/>
                  </a:lnTo>
                  <a:lnTo>
                    <a:pt x="1318767" y="59562"/>
                  </a:lnTo>
                  <a:lnTo>
                    <a:pt x="1341374" y="69087"/>
                  </a:lnTo>
                  <a:lnTo>
                    <a:pt x="1363979" y="76200"/>
                  </a:lnTo>
                  <a:lnTo>
                    <a:pt x="1386586" y="85725"/>
                  </a:lnTo>
                  <a:lnTo>
                    <a:pt x="1408049" y="97662"/>
                  </a:lnTo>
                  <a:lnTo>
                    <a:pt x="1429512" y="107187"/>
                  </a:lnTo>
                  <a:lnTo>
                    <a:pt x="1449704" y="118999"/>
                  </a:lnTo>
                  <a:lnTo>
                    <a:pt x="1471167" y="129793"/>
                  </a:lnTo>
                  <a:lnTo>
                    <a:pt x="1491361" y="142875"/>
                  </a:lnTo>
                  <a:lnTo>
                    <a:pt x="1512824" y="154812"/>
                  </a:lnTo>
                  <a:lnTo>
                    <a:pt x="1572260" y="196469"/>
                  </a:lnTo>
                  <a:lnTo>
                    <a:pt x="1608074" y="225044"/>
                  </a:lnTo>
                  <a:lnTo>
                    <a:pt x="1643761" y="255905"/>
                  </a:lnTo>
                  <a:lnTo>
                    <a:pt x="1678304" y="290449"/>
                  </a:lnTo>
                  <a:lnTo>
                    <a:pt x="1710436" y="324993"/>
                  </a:lnTo>
                  <a:lnTo>
                    <a:pt x="1742566" y="360680"/>
                  </a:lnTo>
                  <a:lnTo>
                    <a:pt x="1771141" y="397637"/>
                  </a:lnTo>
                  <a:lnTo>
                    <a:pt x="1798447" y="436880"/>
                  </a:lnTo>
                  <a:lnTo>
                    <a:pt x="1824609" y="477393"/>
                  </a:lnTo>
                  <a:lnTo>
                    <a:pt x="1836547" y="496443"/>
                  </a:lnTo>
                  <a:lnTo>
                    <a:pt x="1847214" y="516635"/>
                  </a:lnTo>
                  <a:lnTo>
                    <a:pt x="1859152" y="538099"/>
                  </a:lnTo>
                  <a:lnTo>
                    <a:pt x="1871090" y="560705"/>
                  </a:lnTo>
                  <a:lnTo>
                    <a:pt x="1880615" y="582168"/>
                  </a:lnTo>
                  <a:lnTo>
                    <a:pt x="1890140" y="604774"/>
                  </a:lnTo>
                  <a:lnTo>
                    <a:pt x="1899665" y="626109"/>
                  </a:lnTo>
                  <a:lnTo>
                    <a:pt x="1909190" y="648843"/>
                  </a:lnTo>
                  <a:lnTo>
                    <a:pt x="1916302" y="671449"/>
                  </a:lnTo>
                  <a:lnTo>
                    <a:pt x="1923414" y="694055"/>
                  </a:lnTo>
                  <a:lnTo>
                    <a:pt x="1929384" y="719074"/>
                  </a:lnTo>
                  <a:lnTo>
                    <a:pt x="1936496" y="741680"/>
                  </a:lnTo>
                  <a:lnTo>
                    <a:pt x="1942464" y="766571"/>
                  </a:lnTo>
                  <a:lnTo>
                    <a:pt x="1948434" y="789305"/>
                  </a:lnTo>
                  <a:lnTo>
                    <a:pt x="1951989" y="814196"/>
                  </a:lnTo>
                  <a:lnTo>
                    <a:pt x="1955546" y="839215"/>
                  </a:lnTo>
                  <a:lnTo>
                    <a:pt x="1960372" y="864234"/>
                  </a:lnTo>
                  <a:lnTo>
                    <a:pt x="1961514" y="889253"/>
                  </a:lnTo>
                  <a:lnTo>
                    <a:pt x="1965071" y="914272"/>
                  </a:lnTo>
                  <a:lnTo>
                    <a:pt x="1965071" y="938021"/>
                  </a:lnTo>
                  <a:lnTo>
                    <a:pt x="1967484" y="963040"/>
                  </a:lnTo>
                  <a:lnTo>
                    <a:pt x="1967484" y="990472"/>
                  </a:lnTo>
                  <a:lnTo>
                    <a:pt x="1967484" y="1015491"/>
                  </a:lnTo>
                  <a:lnTo>
                    <a:pt x="1965071" y="1039240"/>
                  </a:lnTo>
                  <a:lnTo>
                    <a:pt x="1965071" y="1066672"/>
                  </a:lnTo>
                  <a:lnTo>
                    <a:pt x="1961514" y="1091564"/>
                  </a:lnTo>
                  <a:lnTo>
                    <a:pt x="1960372" y="1115440"/>
                  </a:lnTo>
                  <a:lnTo>
                    <a:pt x="1955546" y="1140459"/>
                  </a:lnTo>
                  <a:lnTo>
                    <a:pt x="1951989" y="1165478"/>
                  </a:lnTo>
                  <a:lnTo>
                    <a:pt x="1948434" y="1188084"/>
                  </a:lnTo>
                  <a:lnTo>
                    <a:pt x="1942464" y="1213103"/>
                  </a:lnTo>
                  <a:lnTo>
                    <a:pt x="1936496" y="1235709"/>
                  </a:lnTo>
                  <a:lnTo>
                    <a:pt x="1929384" y="1260602"/>
                  </a:lnTo>
                  <a:lnTo>
                    <a:pt x="1923414" y="1283334"/>
                  </a:lnTo>
                  <a:lnTo>
                    <a:pt x="1916302" y="1307083"/>
                  </a:lnTo>
                  <a:lnTo>
                    <a:pt x="1909190" y="1329689"/>
                  </a:lnTo>
                  <a:lnTo>
                    <a:pt x="1899665" y="1352295"/>
                  </a:lnTo>
                  <a:lnTo>
                    <a:pt x="1890140" y="1374902"/>
                  </a:lnTo>
                  <a:lnTo>
                    <a:pt x="1880615" y="1396364"/>
                  </a:lnTo>
                  <a:lnTo>
                    <a:pt x="1871090" y="1418970"/>
                  </a:lnTo>
                  <a:lnTo>
                    <a:pt x="1859152" y="1440433"/>
                  </a:lnTo>
                  <a:lnTo>
                    <a:pt x="1847214" y="1460627"/>
                  </a:lnTo>
                  <a:lnTo>
                    <a:pt x="1836547" y="1482089"/>
                  </a:lnTo>
                  <a:lnTo>
                    <a:pt x="1824609" y="1503552"/>
                  </a:lnTo>
                  <a:lnTo>
                    <a:pt x="1811527" y="1522602"/>
                  </a:lnTo>
                  <a:lnTo>
                    <a:pt x="1798447" y="1542795"/>
                  </a:lnTo>
                  <a:lnTo>
                    <a:pt x="1771141" y="1580895"/>
                  </a:lnTo>
                  <a:lnTo>
                    <a:pt x="1742566" y="1618995"/>
                  </a:lnTo>
                  <a:lnTo>
                    <a:pt x="1710436" y="1655826"/>
                  </a:lnTo>
                  <a:lnTo>
                    <a:pt x="1678304" y="1690370"/>
                  </a:lnTo>
                  <a:lnTo>
                    <a:pt x="1643761" y="1722501"/>
                  </a:lnTo>
                  <a:lnTo>
                    <a:pt x="1608074" y="1752345"/>
                  </a:lnTo>
                  <a:lnTo>
                    <a:pt x="1572260" y="1783257"/>
                  </a:lnTo>
                  <a:lnTo>
                    <a:pt x="1531874" y="1810639"/>
                  </a:lnTo>
                  <a:lnTo>
                    <a:pt x="1512824" y="1823732"/>
                  </a:lnTo>
                  <a:lnTo>
                    <a:pt x="1491361" y="1836826"/>
                  </a:lnTo>
                  <a:lnTo>
                    <a:pt x="1471167" y="1848726"/>
                  </a:lnTo>
                  <a:lnTo>
                    <a:pt x="1449704" y="1859445"/>
                  </a:lnTo>
                  <a:lnTo>
                    <a:pt x="1429512" y="1871345"/>
                  </a:lnTo>
                  <a:lnTo>
                    <a:pt x="1386586" y="1891588"/>
                  </a:lnTo>
                  <a:lnTo>
                    <a:pt x="1341374" y="1910626"/>
                  </a:lnTo>
                  <a:lnTo>
                    <a:pt x="1296162" y="1926107"/>
                  </a:lnTo>
                  <a:lnTo>
                    <a:pt x="1273555" y="1934438"/>
                  </a:lnTo>
                  <a:lnTo>
                    <a:pt x="1249807" y="1941588"/>
                  </a:lnTo>
                  <a:lnTo>
                    <a:pt x="1227201" y="1947532"/>
                  </a:lnTo>
                  <a:lnTo>
                    <a:pt x="1202182" y="1953488"/>
                  </a:lnTo>
                  <a:lnTo>
                    <a:pt x="1179576" y="1958251"/>
                  </a:lnTo>
                  <a:lnTo>
                    <a:pt x="1154557" y="1964194"/>
                  </a:lnTo>
                  <a:lnTo>
                    <a:pt x="1130680" y="1967776"/>
                  </a:lnTo>
                  <a:lnTo>
                    <a:pt x="1105789" y="1972538"/>
                  </a:lnTo>
                  <a:lnTo>
                    <a:pt x="1080770" y="1973719"/>
                  </a:lnTo>
                  <a:lnTo>
                    <a:pt x="1055751" y="1976107"/>
                  </a:lnTo>
                  <a:lnTo>
                    <a:pt x="1032001" y="1977301"/>
                  </a:lnTo>
                  <a:lnTo>
                    <a:pt x="1004570" y="1979676"/>
                  </a:lnTo>
                  <a:lnTo>
                    <a:pt x="979551" y="1979676"/>
                  </a:lnTo>
                  <a:lnTo>
                    <a:pt x="956945" y="1979676"/>
                  </a:lnTo>
                  <a:lnTo>
                    <a:pt x="934338" y="1977301"/>
                  </a:lnTo>
                  <a:lnTo>
                    <a:pt x="911733" y="1977301"/>
                  </a:lnTo>
                  <a:lnTo>
                    <a:pt x="886713" y="1976107"/>
                  </a:lnTo>
                  <a:lnTo>
                    <a:pt x="865251" y="1972538"/>
                  </a:lnTo>
                  <a:lnTo>
                    <a:pt x="842645" y="1970151"/>
                  </a:lnTo>
                  <a:lnTo>
                    <a:pt x="797433" y="1963013"/>
                  </a:lnTo>
                  <a:lnTo>
                    <a:pt x="753490" y="1953488"/>
                  </a:lnTo>
                  <a:lnTo>
                    <a:pt x="709422" y="1941588"/>
                  </a:lnTo>
                  <a:lnTo>
                    <a:pt x="667765" y="1928482"/>
                  </a:lnTo>
                  <a:lnTo>
                    <a:pt x="626110" y="1913013"/>
                  </a:lnTo>
                  <a:lnTo>
                    <a:pt x="584454" y="1896351"/>
                  </a:lnTo>
                  <a:lnTo>
                    <a:pt x="543940" y="1878495"/>
                  </a:lnTo>
                  <a:lnTo>
                    <a:pt x="505840" y="1858251"/>
                  </a:lnTo>
                  <a:lnTo>
                    <a:pt x="467740" y="1836826"/>
                  </a:lnTo>
                  <a:lnTo>
                    <a:pt x="429640" y="1811820"/>
                  </a:lnTo>
                  <a:lnTo>
                    <a:pt x="393954" y="1786826"/>
                  </a:lnTo>
                  <a:lnTo>
                    <a:pt x="359410" y="1760601"/>
                  </a:lnTo>
                  <a:lnTo>
                    <a:pt x="327279" y="1732026"/>
                  </a:lnTo>
                  <a:lnTo>
                    <a:pt x="295148" y="1701164"/>
                  </a:lnTo>
                  <a:lnTo>
                    <a:pt x="264287" y="1671320"/>
                  </a:lnTo>
                  <a:lnTo>
                    <a:pt x="234442" y="1638045"/>
                  </a:lnTo>
                  <a:lnTo>
                    <a:pt x="205867" y="1604645"/>
                  </a:lnTo>
                  <a:lnTo>
                    <a:pt x="178562" y="1570227"/>
                  </a:lnTo>
                  <a:lnTo>
                    <a:pt x="154686" y="1533270"/>
                  </a:lnTo>
                  <a:lnTo>
                    <a:pt x="130937" y="1495170"/>
                  </a:lnTo>
                  <a:lnTo>
                    <a:pt x="108331" y="1457070"/>
                  </a:lnTo>
                  <a:lnTo>
                    <a:pt x="89281" y="1417827"/>
                  </a:lnTo>
                  <a:lnTo>
                    <a:pt x="70231" y="1377314"/>
                  </a:lnTo>
                  <a:lnTo>
                    <a:pt x="53593" y="1335658"/>
                  </a:lnTo>
                  <a:lnTo>
                    <a:pt x="40512" y="1292859"/>
                  </a:lnTo>
                  <a:lnTo>
                    <a:pt x="32131" y="1270127"/>
                  </a:lnTo>
                  <a:lnTo>
                    <a:pt x="27431" y="1249933"/>
                  </a:lnTo>
                  <a:lnTo>
                    <a:pt x="21462" y="1226184"/>
                  </a:lnTo>
                  <a:lnTo>
                    <a:pt x="15493" y="1203578"/>
                  </a:lnTo>
                  <a:lnTo>
                    <a:pt x="11937" y="1182115"/>
                  </a:lnTo>
                  <a:lnTo>
                    <a:pt x="5968" y="1159509"/>
                  </a:lnTo>
                  <a:lnTo>
                    <a:pt x="2412" y="1136903"/>
                  </a:lnTo>
                  <a:lnTo>
                    <a:pt x="0" y="1114297"/>
                  </a:lnTo>
                  <a:lnTo>
                    <a:pt x="979551" y="990472"/>
                  </a:lnTo>
                  <a:lnTo>
                    <a:pt x="979551" y="0"/>
                  </a:lnTo>
                  <a:close/>
                </a:path>
              </a:pathLst>
            </a:custGeom>
            <a:ln w="9524">
              <a:solidFill>
                <a:srgbClr val="000000"/>
              </a:solidFill>
            </a:ln>
          </p:spPr>
          <p:txBody>
            <a:bodyPr wrap="square" lIns="0" tIns="0" rIns="0" bIns="0" rtlCol="0"/>
            <a:lstStyle/>
            <a:p>
              <a:endParaRPr sz="2399"/>
            </a:p>
          </p:txBody>
        </p:sp>
        <p:sp>
          <p:nvSpPr>
            <p:cNvPr id="15" name="object 15"/>
            <p:cNvSpPr/>
            <p:nvPr/>
          </p:nvSpPr>
          <p:spPr>
            <a:xfrm>
              <a:off x="2602992" y="2112263"/>
              <a:ext cx="988060" cy="1114425"/>
            </a:xfrm>
            <a:custGeom>
              <a:avLst/>
              <a:gdLst/>
              <a:ahLst/>
              <a:cxnLst/>
              <a:rect l="l" t="t" r="r" b="b"/>
              <a:pathLst>
                <a:path w="988060" h="1114425">
                  <a:moveTo>
                    <a:pt x="987552" y="0"/>
                  </a:moveTo>
                  <a:lnTo>
                    <a:pt x="957833" y="0"/>
                  </a:lnTo>
                  <a:lnTo>
                    <a:pt x="894587" y="4699"/>
                  </a:lnTo>
                  <a:lnTo>
                    <a:pt x="863599" y="8381"/>
                  </a:lnTo>
                  <a:lnTo>
                    <a:pt x="837437" y="9525"/>
                  </a:lnTo>
                  <a:lnTo>
                    <a:pt x="812419" y="15493"/>
                  </a:lnTo>
                  <a:lnTo>
                    <a:pt x="788669" y="19050"/>
                  </a:lnTo>
                  <a:lnTo>
                    <a:pt x="763650" y="25018"/>
                  </a:lnTo>
                  <a:lnTo>
                    <a:pt x="740918" y="30987"/>
                  </a:lnTo>
                  <a:lnTo>
                    <a:pt x="715898" y="36956"/>
                  </a:lnTo>
                  <a:lnTo>
                    <a:pt x="693293" y="44068"/>
                  </a:lnTo>
                  <a:lnTo>
                    <a:pt x="645668" y="59562"/>
                  </a:lnTo>
                  <a:lnTo>
                    <a:pt x="599185" y="78612"/>
                  </a:lnTo>
                  <a:lnTo>
                    <a:pt x="556259" y="99949"/>
                  </a:lnTo>
                  <a:lnTo>
                    <a:pt x="534924" y="109474"/>
                  </a:lnTo>
                  <a:lnTo>
                    <a:pt x="512190" y="120268"/>
                  </a:lnTo>
                  <a:lnTo>
                    <a:pt x="490855" y="132080"/>
                  </a:lnTo>
                  <a:lnTo>
                    <a:pt x="471677" y="145160"/>
                  </a:lnTo>
                  <a:lnTo>
                    <a:pt x="451484" y="158241"/>
                  </a:lnTo>
                  <a:lnTo>
                    <a:pt x="410971" y="185674"/>
                  </a:lnTo>
                  <a:lnTo>
                    <a:pt x="372871" y="214249"/>
                  </a:lnTo>
                  <a:lnTo>
                    <a:pt x="337184" y="243966"/>
                  </a:lnTo>
                  <a:lnTo>
                    <a:pt x="267969" y="310641"/>
                  </a:lnTo>
                  <a:lnTo>
                    <a:pt x="235838" y="345185"/>
                  </a:lnTo>
                  <a:lnTo>
                    <a:pt x="178688" y="421385"/>
                  </a:lnTo>
                  <a:lnTo>
                    <a:pt x="152526" y="459485"/>
                  </a:lnTo>
                  <a:lnTo>
                    <a:pt x="140588" y="480821"/>
                  </a:lnTo>
                  <a:lnTo>
                    <a:pt x="127507" y="502284"/>
                  </a:lnTo>
                  <a:lnTo>
                    <a:pt x="115569" y="522477"/>
                  </a:lnTo>
                  <a:lnTo>
                    <a:pt x="106044" y="543940"/>
                  </a:lnTo>
                  <a:lnTo>
                    <a:pt x="95250" y="564133"/>
                  </a:lnTo>
                  <a:lnTo>
                    <a:pt x="85725" y="585596"/>
                  </a:lnTo>
                  <a:lnTo>
                    <a:pt x="76200" y="608202"/>
                  </a:lnTo>
                  <a:lnTo>
                    <a:pt x="66675" y="629665"/>
                  </a:lnTo>
                  <a:lnTo>
                    <a:pt x="58419" y="652271"/>
                  </a:lnTo>
                  <a:lnTo>
                    <a:pt x="51181" y="674877"/>
                  </a:lnTo>
                  <a:lnTo>
                    <a:pt x="44068" y="698626"/>
                  </a:lnTo>
                  <a:lnTo>
                    <a:pt x="35687" y="721232"/>
                  </a:lnTo>
                  <a:lnTo>
                    <a:pt x="29718" y="743838"/>
                  </a:lnTo>
                  <a:lnTo>
                    <a:pt x="25018" y="768857"/>
                  </a:lnTo>
                  <a:lnTo>
                    <a:pt x="19050" y="791463"/>
                  </a:lnTo>
                  <a:lnTo>
                    <a:pt x="15493" y="816482"/>
                  </a:lnTo>
                  <a:lnTo>
                    <a:pt x="10668" y="839088"/>
                  </a:lnTo>
                  <a:lnTo>
                    <a:pt x="3556" y="889126"/>
                  </a:lnTo>
                  <a:lnTo>
                    <a:pt x="1143" y="914145"/>
                  </a:lnTo>
                  <a:lnTo>
                    <a:pt x="0" y="937894"/>
                  </a:lnTo>
                  <a:lnTo>
                    <a:pt x="0" y="1037844"/>
                  </a:lnTo>
                  <a:lnTo>
                    <a:pt x="1143" y="1062863"/>
                  </a:lnTo>
                  <a:lnTo>
                    <a:pt x="3556" y="1086612"/>
                  </a:lnTo>
                  <a:lnTo>
                    <a:pt x="7112" y="1114044"/>
                  </a:lnTo>
                  <a:lnTo>
                    <a:pt x="987552" y="990219"/>
                  </a:lnTo>
                  <a:lnTo>
                    <a:pt x="987552" y="0"/>
                  </a:lnTo>
                  <a:close/>
                </a:path>
              </a:pathLst>
            </a:custGeom>
            <a:solidFill>
              <a:srgbClr val="6F2F9F"/>
            </a:solidFill>
          </p:spPr>
          <p:txBody>
            <a:bodyPr wrap="square" lIns="0" tIns="0" rIns="0" bIns="0" rtlCol="0"/>
            <a:lstStyle/>
            <a:p>
              <a:endParaRPr sz="2399"/>
            </a:p>
          </p:txBody>
        </p:sp>
        <p:sp>
          <p:nvSpPr>
            <p:cNvPr id="16" name="object 16"/>
            <p:cNvSpPr/>
            <p:nvPr/>
          </p:nvSpPr>
          <p:spPr>
            <a:xfrm>
              <a:off x="2602992" y="2112263"/>
              <a:ext cx="988060" cy="1114425"/>
            </a:xfrm>
            <a:custGeom>
              <a:avLst/>
              <a:gdLst/>
              <a:ahLst/>
              <a:cxnLst/>
              <a:rect l="l" t="t" r="r" b="b"/>
              <a:pathLst>
                <a:path w="988060" h="1114425">
                  <a:moveTo>
                    <a:pt x="7112" y="1114044"/>
                  </a:moveTo>
                  <a:lnTo>
                    <a:pt x="3556" y="1086612"/>
                  </a:lnTo>
                  <a:lnTo>
                    <a:pt x="1143" y="1062863"/>
                  </a:lnTo>
                  <a:lnTo>
                    <a:pt x="0" y="1037844"/>
                  </a:lnTo>
                  <a:lnTo>
                    <a:pt x="0" y="1012825"/>
                  </a:lnTo>
                  <a:lnTo>
                    <a:pt x="0" y="987932"/>
                  </a:lnTo>
                  <a:lnTo>
                    <a:pt x="0" y="962913"/>
                  </a:lnTo>
                  <a:lnTo>
                    <a:pt x="0" y="937894"/>
                  </a:lnTo>
                  <a:lnTo>
                    <a:pt x="1143" y="914145"/>
                  </a:lnTo>
                  <a:lnTo>
                    <a:pt x="3556" y="889126"/>
                  </a:lnTo>
                  <a:lnTo>
                    <a:pt x="7112" y="864107"/>
                  </a:lnTo>
                  <a:lnTo>
                    <a:pt x="10668" y="839088"/>
                  </a:lnTo>
                  <a:lnTo>
                    <a:pt x="15493" y="816482"/>
                  </a:lnTo>
                  <a:lnTo>
                    <a:pt x="19050" y="791463"/>
                  </a:lnTo>
                  <a:lnTo>
                    <a:pt x="25018" y="768857"/>
                  </a:lnTo>
                  <a:lnTo>
                    <a:pt x="29718" y="743838"/>
                  </a:lnTo>
                  <a:lnTo>
                    <a:pt x="35687" y="721232"/>
                  </a:lnTo>
                  <a:lnTo>
                    <a:pt x="44068" y="698626"/>
                  </a:lnTo>
                  <a:lnTo>
                    <a:pt x="51181" y="674877"/>
                  </a:lnTo>
                  <a:lnTo>
                    <a:pt x="58419" y="652271"/>
                  </a:lnTo>
                  <a:lnTo>
                    <a:pt x="66675" y="629665"/>
                  </a:lnTo>
                  <a:lnTo>
                    <a:pt x="76200" y="608202"/>
                  </a:lnTo>
                  <a:lnTo>
                    <a:pt x="85725" y="585596"/>
                  </a:lnTo>
                  <a:lnTo>
                    <a:pt x="95250" y="564133"/>
                  </a:lnTo>
                  <a:lnTo>
                    <a:pt x="106044" y="543940"/>
                  </a:lnTo>
                  <a:lnTo>
                    <a:pt x="115569" y="522477"/>
                  </a:lnTo>
                  <a:lnTo>
                    <a:pt x="127507" y="502284"/>
                  </a:lnTo>
                  <a:lnTo>
                    <a:pt x="140588" y="480821"/>
                  </a:lnTo>
                  <a:lnTo>
                    <a:pt x="152526" y="459485"/>
                  </a:lnTo>
                  <a:lnTo>
                    <a:pt x="178688" y="421385"/>
                  </a:lnTo>
                  <a:lnTo>
                    <a:pt x="207263" y="383285"/>
                  </a:lnTo>
                  <a:lnTo>
                    <a:pt x="235838" y="345185"/>
                  </a:lnTo>
                  <a:lnTo>
                    <a:pt x="267969" y="310641"/>
                  </a:lnTo>
                  <a:lnTo>
                    <a:pt x="302640" y="277368"/>
                  </a:lnTo>
                  <a:lnTo>
                    <a:pt x="337184" y="243966"/>
                  </a:lnTo>
                  <a:lnTo>
                    <a:pt x="372871" y="214249"/>
                  </a:lnTo>
                  <a:lnTo>
                    <a:pt x="410971" y="185674"/>
                  </a:lnTo>
                  <a:lnTo>
                    <a:pt x="451484" y="158241"/>
                  </a:lnTo>
                  <a:lnTo>
                    <a:pt x="471677" y="145160"/>
                  </a:lnTo>
                  <a:lnTo>
                    <a:pt x="490855" y="132080"/>
                  </a:lnTo>
                  <a:lnTo>
                    <a:pt x="512190" y="120268"/>
                  </a:lnTo>
                  <a:lnTo>
                    <a:pt x="534924" y="109474"/>
                  </a:lnTo>
                  <a:lnTo>
                    <a:pt x="556259" y="99949"/>
                  </a:lnTo>
                  <a:lnTo>
                    <a:pt x="578993" y="88137"/>
                  </a:lnTo>
                  <a:lnTo>
                    <a:pt x="599185" y="78612"/>
                  </a:lnTo>
                  <a:lnTo>
                    <a:pt x="621791" y="69087"/>
                  </a:lnTo>
                  <a:lnTo>
                    <a:pt x="645668" y="59562"/>
                  </a:lnTo>
                  <a:lnTo>
                    <a:pt x="668273" y="52324"/>
                  </a:lnTo>
                  <a:lnTo>
                    <a:pt x="693293" y="44068"/>
                  </a:lnTo>
                  <a:lnTo>
                    <a:pt x="715898" y="36956"/>
                  </a:lnTo>
                  <a:lnTo>
                    <a:pt x="740918" y="30987"/>
                  </a:lnTo>
                  <a:lnTo>
                    <a:pt x="763650" y="25018"/>
                  </a:lnTo>
                  <a:lnTo>
                    <a:pt x="788669" y="19050"/>
                  </a:lnTo>
                  <a:lnTo>
                    <a:pt x="812419" y="15493"/>
                  </a:lnTo>
                  <a:lnTo>
                    <a:pt x="837437" y="9525"/>
                  </a:lnTo>
                  <a:lnTo>
                    <a:pt x="863599" y="8381"/>
                  </a:lnTo>
                  <a:lnTo>
                    <a:pt x="894587" y="4699"/>
                  </a:lnTo>
                  <a:lnTo>
                    <a:pt x="925575" y="2412"/>
                  </a:lnTo>
                  <a:lnTo>
                    <a:pt x="957833" y="0"/>
                  </a:lnTo>
                  <a:lnTo>
                    <a:pt x="987552" y="0"/>
                  </a:lnTo>
                  <a:lnTo>
                    <a:pt x="987552" y="990219"/>
                  </a:lnTo>
                  <a:lnTo>
                    <a:pt x="7112" y="1114044"/>
                  </a:lnTo>
                  <a:close/>
                </a:path>
              </a:pathLst>
            </a:custGeom>
            <a:ln w="9525">
              <a:solidFill>
                <a:srgbClr val="000000"/>
              </a:solidFill>
            </a:ln>
          </p:spPr>
          <p:txBody>
            <a:bodyPr wrap="square" lIns="0" tIns="0" rIns="0" bIns="0" rtlCol="0"/>
            <a:lstStyle/>
            <a:p>
              <a:endParaRPr sz="2399"/>
            </a:p>
          </p:txBody>
        </p:sp>
      </p:grpSp>
      <p:grpSp>
        <p:nvGrpSpPr>
          <p:cNvPr id="17" name="object 17"/>
          <p:cNvGrpSpPr/>
          <p:nvPr/>
        </p:nvGrpSpPr>
        <p:grpSpPr>
          <a:xfrm>
            <a:off x="439995" y="2115993"/>
            <a:ext cx="1992016" cy="1990111"/>
            <a:chOff x="438721" y="2116645"/>
            <a:chExt cx="1992630" cy="1990725"/>
          </a:xfrm>
        </p:grpSpPr>
        <p:sp>
          <p:nvSpPr>
            <p:cNvPr id="18" name="object 18"/>
            <p:cNvSpPr/>
            <p:nvPr/>
          </p:nvSpPr>
          <p:spPr>
            <a:xfrm>
              <a:off x="1435608" y="2121407"/>
              <a:ext cx="990600" cy="1859280"/>
            </a:xfrm>
            <a:custGeom>
              <a:avLst/>
              <a:gdLst/>
              <a:ahLst/>
              <a:cxnLst/>
              <a:rect l="l" t="t" r="r" b="b"/>
              <a:pathLst>
                <a:path w="990600" h="1859279">
                  <a:moveTo>
                    <a:pt x="25018" y="0"/>
                  </a:moveTo>
                  <a:lnTo>
                    <a:pt x="0" y="0"/>
                  </a:lnTo>
                  <a:lnTo>
                    <a:pt x="0" y="992124"/>
                  </a:lnTo>
                  <a:lnTo>
                    <a:pt x="477392" y="1859279"/>
                  </a:lnTo>
                  <a:lnTo>
                    <a:pt x="505967" y="1841411"/>
                  </a:lnTo>
                  <a:lnTo>
                    <a:pt x="534542" y="1824736"/>
                  </a:lnTo>
                  <a:lnTo>
                    <a:pt x="563117" y="1805686"/>
                  </a:lnTo>
                  <a:lnTo>
                    <a:pt x="589406" y="1786623"/>
                  </a:lnTo>
                  <a:lnTo>
                    <a:pt x="616711" y="1765185"/>
                  </a:lnTo>
                  <a:lnTo>
                    <a:pt x="640587" y="1744979"/>
                  </a:lnTo>
                  <a:lnTo>
                    <a:pt x="667892" y="1723516"/>
                  </a:lnTo>
                  <a:lnTo>
                    <a:pt x="713231" y="1678177"/>
                  </a:lnTo>
                  <a:lnTo>
                    <a:pt x="736980" y="1653286"/>
                  </a:lnTo>
                  <a:lnTo>
                    <a:pt x="757173" y="1628266"/>
                  </a:lnTo>
                  <a:lnTo>
                    <a:pt x="778636" y="1603248"/>
                  </a:lnTo>
                  <a:lnTo>
                    <a:pt x="798956" y="1576958"/>
                  </a:lnTo>
                  <a:lnTo>
                    <a:pt x="816736" y="1549654"/>
                  </a:lnTo>
                  <a:lnTo>
                    <a:pt x="835786" y="1523364"/>
                  </a:lnTo>
                  <a:lnTo>
                    <a:pt x="852423" y="1494789"/>
                  </a:lnTo>
                  <a:lnTo>
                    <a:pt x="898905" y="1409064"/>
                  </a:lnTo>
                  <a:lnTo>
                    <a:pt x="911986" y="1378077"/>
                  </a:lnTo>
                  <a:lnTo>
                    <a:pt x="922781" y="1348358"/>
                  </a:lnTo>
                  <a:lnTo>
                    <a:pt x="934592" y="1317370"/>
                  </a:lnTo>
                  <a:lnTo>
                    <a:pt x="946530" y="1285239"/>
                  </a:lnTo>
                  <a:lnTo>
                    <a:pt x="953642" y="1254252"/>
                  </a:lnTo>
                  <a:lnTo>
                    <a:pt x="963167" y="1221994"/>
                  </a:lnTo>
                  <a:lnTo>
                    <a:pt x="971549" y="1189863"/>
                  </a:lnTo>
                  <a:lnTo>
                    <a:pt x="981074" y="1125601"/>
                  </a:lnTo>
                  <a:lnTo>
                    <a:pt x="984630" y="1091057"/>
                  </a:lnTo>
                  <a:lnTo>
                    <a:pt x="988186" y="1058926"/>
                  </a:lnTo>
                  <a:lnTo>
                    <a:pt x="990599" y="1024382"/>
                  </a:lnTo>
                  <a:lnTo>
                    <a:pt x="990599" y="964819"/>
                  </a:lnTo>
                  <a:lnTo>
                    <a:pt x="988186" y="939800"/>
                  </a:lnTo>
                  <a:lnTo>
                    <a:pt x="988186" y="914781"/>
                  </a:lnTo>
                  <a:lnTo>
                    <a:pt x="984630" y="888491"/>
                  </a:lnTo>
                  <a:lnTo>
                    <a:pt x="982217" y="863472"/>
                  </a:lnTo>
                  <a:lnTo>
                    <a:pt x="978661" y="838581"/>
                  </a:lnTo>
                  <a:lnTo>
                    <a:pt x="975105" y="815847"/>
                  </a:lnTo>
                  <a:lnTo>
                    <a:pt x="971549" y="790828"/>
                  </a:lnTo>
                  <a:lnTo>
                    <a:pt x="959611" y="743203"/>
                  </a:lnTo>
                  <a:lnTo>
                    <a:pt x="952499" y="719455"/>
                  </a:lnTo>
                  <a:lnTo>
                    <a:pt x="946530" y="695578"/>
                  </a:lnTo>
                  <a:lnTo>
                    <a:pt x="938148" y="672972"/>
                  </a:lnTo>
                  <a:lnTo>
                    <a:pt x="931036" y="650366"/>
                  </a:lnTo>
                  <a:lnTo>
                    <a:pt x="911986" y="605027"/>
                  </a:lnTo>
                  <a:lnTo>
                    <a:pt x="902461" y="583691"/>
                  </a:lnTo>
                  <a:lnTo>
                    <a:pt x="892936" y="560958"/>
                  </a:lnTo>
                  <a:lnTo>
                    <a:pt x="880998" y="539622"/>
                  </a:lnTo>
                  <a:lnTo>
                    <a:pt x="870330" y="519302"/>
                  </a:lnTo>
                  <a:lnTo>
                    <a:pt x="846581" y="476376"/>
                  </a:lnTo>
                  <a:lnTo>
                    <a:pt x="833373" y="457326"/>
                  </a:lnTo>
                  <a:lnTo>
                    <a:pt x="820292" y="437133"/>
                  </a:lnTo>
                  <a:lnTo>
                    <a:pt x="794130" y="399033"/>
                  </a:lnTo>
                  <a:lnTo>
                    <a:pt x="765555" y="360933"/>
                  </a:lnTo>
                  <a:lnTo>
                    <a:pt x="732281" y="323976"/>
                  </a:lnTo>
                  <a:lnTo>
                    <a:pt x="700023" y="290575"/>
                  </a:lnTo>
                  <a:lnTo>
                    <a:pt x="665606" y="257301"/>
                  </a:lnTo>
                  <a:lnTo>
                    <a:pt x="592962" y="196469"/>
                  </a:lnTo>
                  <a:lnTo>
                    <a:pt x="553592" y="170306"/>
                  </a:lnTo>
                  <a:lnTo>
                    <a:pt x="534542" y="156082"/>
                  </a:lnTo>
                  <a:lnTo>
                    <a:pt x="513206" y="142875"/>
                  </a:lnTo>
                  <a:lnTo>
                    <a:pt x="491743" y="132206"/>
                  </a:lnTo>
                  <a:lnTo>
                    <a:pt x="471423" y="120268"/>
                  </a:lnTo>
                  <a:lnTo>
                    <a:pt x="429767" y="97662"/>
                  </a:lnTo>
                  <a:lnTo>
                    <a:pt x="363092" y="69087"/>
                  </a:lnTo>
                  <a:lnTo>
                    <a:pt x="294131" y="46481"/>
                  </a:lnTo>
                  <a:lnTo>
                    <a:pt x="271398" y="38100"/>
                  </a:lnTo>
                  <a:lnTo>
                    <a:pt x="247649" y="32131"/>
                  </a:lnTo>
                  <a:lnTo>
                    <a:pt x="223773" y="27431"/>
                  </a:lnTo>
                  <a:lnTo>
                    <a:pt x="198881" y="21462"/>
                  </a:lnTo>
                  <a:lnTo>
                    <a:pt x="176148" y="15493"/>
                  </a:lnTo>
                  <a:lnTo>
                    <a:pt x="126237" y="8381"/>
                  </a:lnTo>
                  <a:lnTo>
                    <a:pt x="76200" y="3556"/>
                  </a:lnTo>
                  <a:lnTo>
                    <a:pt x="51180" y="2412"/>
                  </a:lnTo>
                  <a:lnTo>
                    <a:pt x="25018" y="0"/>
                  </a:lnTo>
                  <a:close/>
                </a:path>
              </a:pathLst>
            </a:custGeom>
            <a:solidFill>
              <a:srgbClr val="CD9BD6"/>
            </a:solidFill>
          </p:spPr>
          <p:txBody>
            <a:bodyPr wrap="square" lIns="0" tIns="0" rIns="0" bIns="0" rtlCol="0"/>
            <a:lstStyle/>
            <a:p>
              <a:endParaRPr sz="2399"/>
            </a:p>
          </p:txBody>
        </p:sp>
        <p:sp>
          <p:nvSpPr>
            <p:cNvPr id="19" name="object 19"/>
            <p:cNvSpPr/>
            <p:nvPr/>
          </p:nvSpPr>
          <p:spPr>
            <a:xfrm>
              <a:off x="1435608" y="2121407"/>
              <a:ext cx="990600" cy="1859280"/>
            </a:xfrm>
            <a:custGeom>
              <a:avLst/>
              <a:gdLst/>
              <a:ahLst/>
              <a:cxnLst/>
              <a:rect l="l" t="t" r="r" b="b"/>
              <a:pathLst>
                <a:path w="990600" h="1859279">
                  <a:moveTo>
                    <a:pt x="0" y="0"/>
                  </a:moveTo>
                  <a:lnTo>
                    <a:pt x="25018" y="0"/>
                  </a:lnTo>
                  <a:lnTo>
                    <a:pt x="51180" y="2412"/>
                  </a:lnTo>
                  <a:lnTo>
                    <a:pt x="76200" y="3556"/>
                  </a:lnTo>
                  <a:lnTo>
                    <a:pt x="101218" y="5968"/>
                  </a:lnTo>
                  <a:lnTo>
                    <a:pt x="126237" y="8381"/>
                  </a:lnTo>
                  <a:lnTo>
                    <a:pt x="151256" y="11937"/>
                  </a:lnTo>
                  <a:lnTo>
                    <a:pt x="176148" y="15493"/>
                  </a:lnTo>
                  <a:lnTo>
                    <a:pt x="198881" y="21462"/>
                  </a:lnTo>
                  <a:lnTo>
                    <a:pt x="223773" y="27431"/>
                  </a:lnTo>
                  <a:lnTo>
                    <a:pt x="247649" y="32131"/>
                  </a:lnTo>
                  <a:lnTo>
                    <a:pt x="271398" y="38100"/>
                  </a:lnTo>
                  <a:lnTo>
                    <a:pt x="294131" y="46481"/>
                  </a:lnTo>
                  <a:lnTo>
                    <a:pt x="316737" y="53593"/>
                  </a:lnTo>
                  <a:lnTo>
                    <a:pt x="339343" y="60706"/>
                  </a:lnTo>
                  <a:lnTo>
                    <a:pt x="363092" y="69087"/>
                  </a:lnTo>
                  <a:lnTo>
                    <a:pt x="385698" y="78612"/>
                  </a:lnTo>
                  <a:lnTo>
                    <a:pt x="408431" y="88137"/>
                  </a:lnTo>
                  <a:lnTo>
                    <a:pt x="429767" y="97662"/>
                  </a:lnTo>
                  <a:lnTo>
                    <a:pt x="450087" y="108331"/>
                  </a:lnTo>
                  <a:lnTo>
                    <a:pt x="471423" y="120268"/>
                  </a:lnTo>
                  <a:lnTo>
                    <a:pt x="491743" y="132206"/>
                  </a:lnTo>
                  <a:lnTo>
                    <a:pt x="513206" y="142875"/>
                  </a:lnTo>
                  <a:lnTo>
                    <a:pt x="534542" y="156082"/>
                  </a:lnTo>
                  <a:lnTo>
                    <a:pt x="553592" y="170306"/>
                  </a:lnTo>
                  <a:lnTo>
                    <a:pt x="592962" y="196469"/>
                  </a:lnTo>
                  <a:lnTo>
                    <a:pt x="629792" y="227456"/>
                  </a:lnTo>
                  <a:lnTo>
                    <a:pt x="665606" y="257301"/>
                  </a:lnTo>
                  <a:lnTo>
                    <a:pt x="700023" y="290575"/>
                  </a:lnTo>
                  <a:lnTo>
                    <a:pt x="732281" y="323976"/>
                  </a:lnTo>
                  <a:lnTo>
                    <a:pt x="765555" y="360933"/>
                  </a:lnTo>
                  <a:lnTo>
                    <a:pt x="794130" y="399033"/>
                  </a:lnTo>
                  <a:lnTo>
                    <a:pt x="820292" y="437133"/>
                  </a:lnTo>
                  <a:lnTo>
                    <a:pt x="833373" y="457326"/>
                  </a:lnTo>
                  <a:lnTo>
                    <a:pt x="846581" y="476376"/>
                  </a:lnTo>
                  <a:lnTo>
                    <a:pt x="858392" y="497839"/>
                  </a:lnTo>
                  <a:lnTo>
                    <a:pt x="870330" y="519302"/>
                  </a:lnTo>
                  <a:lnTo>
                    <a:pt x="880998" y="539622"/>
                  </a:lnTo>
                  <a:lnTo>
                    <a:pt x="892936" y="560958"/>
                  </a:lnTo>
                  <a:lnTo>
                    <a:pt x="902461" y="583691"/>
                  </a:lnTo>
                  <a:lnTo>
                    <a:pt x="911986" y="605027"/>
                  </a:lnTo>
                  <a:lnTo>
                    <a:pt x="921511" y="627761"/>
                  </a:lnTo>
                  <a:lnTo>
                    <a:pt x="931036" y="650366"/>
                  </a:lnTo>
                  <a:lnTo>
                    <a:pt x="938148" y="672972"/>
                  </a:lnTo>
                  <a:lnTo>
                    <a:pt x="946530" y="695578"/>
                  </a:lnTo>
                  <a:lnTo>
                    <a:pt x="952499" y="719455"/>
                  </a:lnTo>
                  <a:lnTo>
                    <a:pt x="959611" y="743203"/>
                  </a:lnTo>
                  <a:lnTo>
                    <a:pt x="965580" y="767080"/>
                  </a:lnTo>
                  <a:lnTo>
                    <a:pt x="971549" y="790828"/>
                  </a:lnTo>
                  <a:lnTo>
                    <a:pt x="975105" y="815847"/>
                  </a:lnTo>
                  <a:lnTo>
                    <a:pt x="978661" y="838581"/>
                  </a:lnTo>
                  <a:lnTo>
                    <a:pt x="982217" y="863472"/>
                  </a:lnTo>
                  <a:lnTo>
                    <a:pt x="984630" y="888491"/>
                  </a:lnTo>
                  <a:lnTo>
                    <a:pt x="988186" y="914781"/>
                  </a:lnTo>
                  <a:lnTo>
                    <a:pt x="988186" y="939800"/>
                  </a:lnTo>
                  <a:lnTo>
                    <a:pt x="990599" y="964819"/>
                  </a:lnTo>
                  <a:lnTo>
                    <a:pt x="990599" y="992124"/>
                  </a:lnTo>
                  <a:lnTo>
                    <a:pt x="990599" y="1024382"/>
                  </a:lnTo>
                  <a:lnTo>
                    <a:pt x="988186" y="1058926"/>
                  </a:lnTo>
                  <a:lnTo>
                    <a:pt x="984630" y="1091057"/>
                  </a:lnTo>
                  <a:lnTo>
                    <a:pt x="981074" y="1125601"/>
                  </a:lnTo>
                  <a:lnTo>
                    <a:pt x="976248" y="1157732"/>
                  </a:lnTo>
                  <a:lnTo>
                    <a:pt x="971549" y="1189863"/>
                  </a:lnTo>
                  <a:lnTo>
                    <a:pt x="963167" y="1221994"/>
                  </a:lnTo>
                  <a:lnTo>
                    <a:pt x="953642" y="1254252"/>
                  </a:lnTo>
                  <a:lnTo>
                    <a:pt x="946530" y="1285239"/>
                  </a:lnTo>
                  <a:lnTo>
                    <a:pt x="934592" y="1317370"/>
                  </a:lnTo>
                  <a:lnTo>
                    <a:pt x="922781" y="1348358"/>
                  </a:lnTo>
                  <a:lnTo>
                    <a:pt x="911986" y="1378077"/>
                  </a:lnTo>
                  <a:lnTo>
                    <a:pt x="898905" y="1409064"/>
                  </a:lnTo>
                  <a:lnTo>
                    <a:pt x="883411" y="1437639"/>
                  </a:lnTo>
                  <a:lnTo>
                    <a:pt x="867917" y="1466214"/>
                  </a:lnTo>
                  <a:lnTo>
                    <a:pt x="852423" y="1494789"/>
                  </a:lnTo>
                  <a:lnTo>
                    <a:pt x="835786" y="1523364"/>
                  </a:lnTo>
                  <a:lnTo>
                    <a:pt x="816736" y="1549654"/>
                  </a:lnTo>
                  <a:lnTo>
                    <a:pt x="798956" y="1576958"/>
                  </a:lnTo>
                  <a:lnTo>
                    <a:pt x="778636" y="1603248"/>
                  </a:lnTo>
                  <a:lnTo>
                    <a:pt x="757173" y="1628266"/>
                  </a:lnTo>
                  <a:lnTo>
                    <a:pt x="736980" y="1653286"/>
                  </a:lnTo>
                  <a:lnTo>
                    <a:pt x="713231" y="1678177"/>
                  </a:lnTo>
                  <a:lnTo>
                    <a:pt x="690498" y="1700911"/>
                  </a:lnTo>
                  <a:lnTo>
                    <a:pt x="667892" y="1723516"/>
                  </a:lnTo>
                  <a:lnTo>
                    <a:pt x="640587" y="1744979"/>
                  </a:lnTo>
                  <a:lnTo>
                    <a:pt x="616711" y="1765185"/>
                  </a:lnTo>
                  <a:lnTo>
                    <a:pt x="589406" y="1786623"/>
                  </a:lnTo>
                  <a:lnTo>
                    <a:pt x="563117" y="1805686"/>
                  </a:lnTo>
                  <a:lnTo>
                    <a:pt x="534542" y="1824736"/>
                  </a:lnTo>
                  <a:lnTo>
                    <a:pt x="505967" y="1841411"/>
                  </a:lnTo>
                  <a:lnTo>
                    <a:pt x="477392" y="1859279"/>
                  </a:lnTo>
                  <a:lnTo>
                    <a:pt x="0" y="992124"/>
                  </a:lnTo>
                  <a:lnTo>
                    <a:pt x="0" y="0"/>
                  </a:lnTo>
                  <a:close/>
                </a:path>
              </a:pathLst>
            </a:custGeom>
            <a:ln w="9524">
              <a:solidFill>
                <a:srgbClr val="000000"/>
              </a:solidFill>
            </a:ln>
          </p:spPr>
          <p:txBody>
            <a:bodyPr wrap="square" lIns="0" tIns="0" rIns="0" bIns="0" rtlCol="0"/>
            <a:lstStyle/>
            <a:p>
              <a:endParaRPr sz="2399"/>
            </a:p>
          </p:txBody>
        </p:sp>
        <p:sp>
          <p:nvSpPr>
            <p:cNvPr id="20" name="object 20"/>
            <p:cNvSpPr/>
            <p:nvPr/>
          </p:nvSpPr>
          <p:spPr>
            <a:xfrm>
              <a:off x="443483" y="2153411"/>
              <a:ext cx="1469390" cy="1949450"/>
            </a:xfrm>
            <a:custGeom>
              <a:avLst/>
              <a:gdLst/>
              <a:ahLst/>
              <a:cxnLst/>
              <a:rect l="l" t="t" r="r" b="b"/>
              <a:pathLst>
                <a:path w="1469389" h="1949450">
                  <a:moveTo>
                    <a:pt x="746467" y="0"/>
                  </a:moveTo>
                  <a:lnTo>
                    <a:pt x="684568" y="17907"/>
                  </a:lnTo>
                  <a:lnTo>
                    <a:pt x="627418" y="38100"/>
                  </a:lnTo>
                  <a:lnTo>
                    <a:pt x="541693" y="76200"/>
                  </a:lnTo>
                  <a:lnTo>
                    <a:pt x="515505" y="91693"/>
                  </a:lnTo>
                  <a:lnTo>
                    <a:pt x="469074" y="116712"/>
                  </a:lnTo>
                  <a:lnTo>
                    <a:pt x="427405" y="143002"/>
                  </a:lnTo>
                  <a:lnTo>
                    <a:pt x="386930" y="173990"/>
                  </a:lnTo>
                  <a:lnTo>
                    <a:pt x="348830" y="204978"/>
                  </a:lnTo>
                  <a:lnTo>
                    <a:pt x="313118" y="237109"/>
                  </a:lnTo>
                  <a:lnTo>
                    <a:pt x="277393" y="271653"/>
                  </a:lnTo>
                  <a:lnTo>
                    <a:pt x="244068" y="307340"/>
                  </a:lnTo>
                  <a:lnTo>
                    <a:pt x="214299" y="345567"/>
                  </a:lnTo>
                  <a:lnTo>
                    <a:pt x="185724" y="383667"/>
                  </a:lnTo>
                  <a:lnTo>
                    <a:pt x="158343" y="424180"/>
                  </a:lnTo>
                  <a:lnTo>
                    <a:pt x="133337" y="463423"/>
                  </a:lnTo>
                  <a:lnTo>
                    <a:pt x="110718" y="506349"/>
                  </a:lnTo>
                  <a:lnTo>
                    <a:pt x="90487" y="549275"/>
                  </a:lnTo>
                  <a:lnTo>
                    <a:pt x="71437" y="593344"/>
                  </a:lnTo>
                  <a:lnTo>
                    <a:pt x="53568" y="637413"/>
                  </a:lnTo>
                  <a:lnTo>
                    <a:pt x="40474" y="682752"/>
                  </a:lnTo>
                  <a:lnTo>
                    <a:pt x="28575" y="729107"/>
                  </a:lnTo>
                  <a:lnTo>
                    <a:pt x="17856" y="774446"/>
                  </a:lnTo>
                  <a:lnTo>
                    <a:pt x="9525" y="822071"/>
                  </a:lnTo>
                  <a:lnTo>
                    <a:pt x="3568" y="869696"/>
                  </a:lnTo>
                  <a:lnTo>
                    <a:pt x="2374" y="917448"/>
                  </a:lnTo>
                  <a:lnTo>
                    <a:pt x="0" y="965073"/>
                  </a:lnTo>
                  <a:lnTo>
                    <a:pt x="2374" y="1012698"/>
                  </a:lnTo>
                  <a:lnTo>
                    <a:pt x="5956" y="1060323"/>
                  </a:lnTo>
                  <a:lnTo>
                    <a:pt x="11899" y="1108075"/>
                  </a:lnTo>
                  <a:lnTo>
                    <a:pt x="30949" y="1203325"/>
                  </a:lnTo>
                  <a:lnTo>
                    <a:pt x="44056" y="1250950"/>
                  </a:lnTo>
                  <a:lnTo>
                    <a:pt x="61912" y="1298702"/>
                  </a:lnTo>
                  <a:lnTo>
                    <a:pt x="78574" y="1345184"/>
                  </a:lnTo>
                  <a:lnTo>
                    <a:pt x="99999" y="1390396"/>
                  </a:lnTo>
                  <a:lnTo>
                    <a:pt x="123812" y="1436878"/>
                  </a:lnTo>
                  <a:lnTo>
                    <a:pt x="148818" y="1479804"/>
                  </a:lnTo>
                  <a:lnTo>
                    <a:pt x="177393" y="1522603"/>
                  </a:lnTo>
                  <a:lnTo>
                    <a:pt x="205968" y="1561973"/>
                  </a:lnTo>
                  <a:lnTo>
                    <a:pt x="236918" y="1602486"/>
                  </a:lnTo>
                  <a:lnTo>
                    <a:pt x="269062" y="1638173"/>
                  </a:lnTo>
                  <a:lnTo>
                    <a:pt x="303593" y="1672844"/>
                  </a:lnTo>
                  <a:lnTo>
                    <a:pt x="339305" y="1704975"/>
                  </a:lnTo>
                  <a:lnTo>
                    <a:pt x="415505" y="1766900"/>
                  </a:lnTo>
                  <a:lnTo>
                    <a:pt x="455980" y="1793113"/>
                  </a:lnTo>
                  <a:lnTo>
                    <a:pt x="496455" y="1818132"/>
                  </a:lnTo>
                  <a:lnTo>
                    <a:pt x="538124" y="1840776"/>
                  </a:lnTo>
                  <a:lnTo>
                    <a:pt x="582180" y="1862226"/>
                  </a:lnTo>
                  <a:lnTo>
                    <a:pt x="626224" y="1878901"/>
                  </a:lnTo>
                  <a:lnTo>
                    <a:pt x="669086" y="1895576"/>
                  </a:lnTo>
                  <a:lnTo>
                    <a:pt x="715518" y="1909876"/>
                  </a:lnTo>
                  <a:lnTo>
                    <a:pt x="760755" y="1922983"/>
                  </a:lnTo>
                  <a:lnTo>
                    <a:pt x="807186" y="1932520"/>
                  </a:lnTo>
                  <a:lnTo>
                    <a:pt x="854837" y="1939658"/>
                  </a:lnTo>
                  <a:lnTo>
                    <a:pt x="902462" y="1945627"/>
                  </a:lnTo>
                  <a:lnTo>
                    <a:pt x="950087" y="1949196"/>
                  </a:lnTo>
                  <a:lnTo>
                    <a:pt x="997712" y="1949196"/>
                  </a:lnTo>
                  <a:lnTo>
                    <a:pt x="1045337" y="1948002"/>
                  </a:lnTo>
                  <a:lnTo>
                    <a:pt x="1140587" y="1938477"/>
                  </a:lnTo>
                  <a:lnTo>
                    <a:pt x="1188211" y="1930133"/>
                  </a:lnTo>
                  <a:lnTo>
                    <a:pt x="1235836" y="1919414"/>
                  </a:lnTo>
                  <a:lnTo>
                    <a:pt x="1331086" y="1890814"/>
                  </a:lnTo>
                  <a:lnTo>
                    <a:pt x="1377442" y="1871751"/>
                  </a:lnTo>
                  <a:lnTo>
                    <a:pt x="1422654" y="1850301"/>
                  </a:lnTo>
                  <a:lnTo>
                    <a:pt x="1469136" y="1827669"/>
                  </a:lnTo>
                  <a:lnTo>
                    <a:pt x="991743" y="960247"/>
                  </a:lnTo>
                  <a:lnTo>
                    <a:pt x="746467" y="0"/>
                  </a:lnTo>
                  <a:close/>
                </a:path>
              </a:pathLst>
            </a:custGeom>
            <a:solidFill>
              <a:srgbClr val="6F2F9F"/>
            </a:solidFill>
          </p:spPr>
          <p:txBody>
            <a:bodyPr wrap="square" lIns="0" tIns="0" rIns="0" bIns="0" rtlCol="0"/>
            <a:lstStyle/>
            <a:p>
              <a:endParaRPr sz="2399"/>
            </a:p>
          </p:txBody>
        </p:sp>
        <p:sp>
          <p:nvSpPr>
            <p:cNvPr id="21" name="object 21"/>
            <p:cNvSpPr/>
            <p:nvPr/>
          </p:nvSpPr>
          <p:spPr>
            <a:xfrm>
              <a:off x="443483" y="2153411"/>
              <a:ext cx="1469390" cy="1949450"/>
            </a:xfrm>
            <a:custGeom>
              <a:avLst/>
              <a:gdLst/>
              <a:ahLst/>
              <a:cxnLst/>
              <a:rect l="l" t="t" r="r" b="b"/>
              <a:pathLst>
                <a:path w="1469389" h="1949450">
                  <a:moveTo>
                    <a:pt x="1469136" y="1827669"/>
                  </a:moveTo>
                  <a:lnTo>
                    <a:pt x="1422654" y="1850301"/>
                  </a:lnTo>
                  <a:lnTo>
                    <a:pt x="1377442" y="1871751"/>
                  </a:lnTo>
                  <a:lnTo>
                    <a:pt x="1331086" y="1890814"/>
                  </a:lnTo>
                  <a:lnTo>
                    <a:pt x="1283461" y="1905114"/>
                  </a:lnTo>
                  <a:lnTo>
                    <a:pt x="1235836" y="1919414"/>
                  </a:lnTo>
                  <a:lnTo>
                    <a:pt x="1188211" y="1930133"/>
                  </a:lnTo>
                  <a:lnTo>
                    <a:pt x="1140587" y="1938477"/>
                  </a:lnTo>
                  <a:lnTo>
                    <a:pt x="1092962" y="1943239"/>
                  </a:lnTo>
                  <a:lnTo>
                    <a:pt x="1045337" y="1948002"/>
                  </a:lnTo>
                  <a:lnTo>
                    <a:pt x="997712" y="1949196"/>
                  </a:lnTo>
                  <a:lnTo>
                    <a:pt x="950087" y="1949196"/>
                  </a:lnTo>
                  <a:lnTo>
                    <a:pt x="902462" y="1945627"/>
                  </a:lnTo>
                  <a:lnTo>
                    <a:pt x="854837" y="1939658"/>
                  </a:lnTo>
                  <a:lnTo>
                    <a:pt x="807186" y="1932520"/>
                  </a:lnTo>
                  <a:lnTo>
                    <a:pt x="760755" y="1922983"/>
                  </a:lnTo>
                  <a:lnTo>
                    <a:pt x="715518" y="1909876"/>
                  </a:lnTo>
                  <a:lnTo>
                    <a:pt x="669086" y="1895576"/>
                  </a:lnTo>
                  <a:lnTo>
                    <a:pt x="626224" y="1878901"/>
                  </a:lnTo>
                  <a:lnTo>
                    <a:pt x="582180" y="1862226"/>
                  </a:lnTo>
                  <a:lnTo>
                    <a:pt x="538124" y="1840776"/>
                  </a:lnTo>
                  <a:lnTo>
                    <a:pt x="496455" y="1818132"/>
                  </a:lnTo>
                  <a:lnTo>
                    <a:pt x="455980" y="1793113"/>
                  </a:lnTo>
                  <a:lnTo>
                    <a:pt x="415505" y="1766900"/>
                  </a:lnTo>
                  <a:lnTo>
                    <a:pt x="377405" y="1735924"/>
                  </a:lnTo>
                  <a:lnTo>
                    <a:pt x="339305" y="1704975"/>
                  </a:lnTo>
                  <a:lnTo>
                    <a:pt x="303593" y="1672844"/>
                  </a:lnTo>
                  <a:lnTo>
                    <a:pt x="269062" y="1638173"/>
                  </a:lnTo>
                  <a:lnTo>
                    <a:pt x="236918" y="1602486"/>
                  </a:lnTo>
                  <a:lnTo>
                    <a:pt x="205968" y="1561973"/>
                  </a:lnTo>
                  <a:lnTo>
                    <a:pt x="177393" y="1522603"/>
                  </a:lnTo>
                  <a:lnTo>
                    <a:pt x="148818" y="1479804"/>
                  </a:lnTo>
                  <a:lnTo>
                    <a:pt x="123812" y="1436878"/>
                  </a:lnTo>
                  <a:lnTo>
                    <a:pt x="99999" y="1390396"/>
                  </a:lnTo>
                  <a:lnTo>
                    <a:pt x="78574" y="1345184"/>
                  </a:lnTo>
                  <a:lnTo>
                    <a:pt x="61912" y="1298702"/>
                  </a:lnTo>
                  <a:lnTo>
                    <a:pt x="44056" y="1250950"/>
                  </a:lnTo>
                  <a:lnTo>
                    <a:pt x="30949" y="1203325"/>
                  </a:lnTo>
                  <a:lnTo>
                    <a:pt x="21424" y="1155700"/>
                  </a:lnTo>
                  <a:lnTo>
                    <a:pt x="11899" y="1108075"/>
                  </a:lnTo>
                  <a:lnTo>
                    <a:pt x="5956" y="1060323"/>
                  </a:lnTo>
                  <a:lnTo>
                    <a:pt x="2374" y="1012698"/>
                  </a:lnTo>
                  <a:lnTo>
                    <a:pt x="0" y="965073"/>
                  </a:lnTo>
                  <a:lnTo>
                    <a:pt x="2374" y="917448"/>
                  </a:lnTo>
                  <a:lnTo>
                    <a:pt x="3568" y="869696"/>
                  </a:lnTo>
                  <a:lnTo>
                    <a:pt x="9525" y="822071"/>
                  </a:lnTo>
                  <a:lnTo>
                    <a:pt x="17856" y="774446"/>
                  </a:lnTo>
                  <a:lnTo>
                    <a:pt x="28575" y="729107"/>
                  </a:lnTo>
                  <a:lnTo>
                    <a:pt x="40474" y="682752"/>
                  </a:lnTo>
                  <a:lnTo>
                    <a:pt x="53568" y="637413"/>
                  </a:lnTo>
                  <a:lnTo>
                    <a:pt x="71437" y="593344"/>
                  </a:lnTo>
                  <a:lnTo>
                    <a:pt x="90487" y="549275"/>
                  </a:lnTo>
                  <a:lnTo>
                    <a:pt x="110718" y="506349"/>
                  </a:lnTo>
                  <a:lnTo>
                    <a:pt x="133337" y="463423"/>
                  </a:lnTo>
                  <a:lnTo>
                    <a:pt x="158343" y="424180"/>
                  </a:lnTo>
                  <a:lnTo>
                    <a:pt x="185724" y="383667"/>
                  </a:lnTo>
                  <a:lnTo>
                    <a:pt x="214299" y="345567"/>
                  </a:lnTo>
                  <a:lnTo>
                    <a:pt x="244068" y="307340"/>
                  </a:lnTo>
                  <a:lnTo>
                    <a:pt x="277393" y="271653"/>
                  </a:lnTo>
                  <a:lnTo>
                    <a:pt x="313118" y="237109"/>
                  </a:lnTo>
                  <a:lnTo>
                    <a:pt x="348830" y="204978"/>
                  </a:lnTo>
                  <a:lnTo>
                    <a:pt x="386930" y="173990"/>
                  </a:lnTo>
                  <a:lnTo>
                    <a:pt x="427405" y="143002"/>
                  </a:lnTo>
                  <a:lnTo>
                    <a:pt x="469074" y="116712"/>
                  </a:lnTo>
                  <a:lnTo>
                    <a:pt x="515505" y="91693"/>
                  </a:lnTo>
                  <a:lnTo>
                    <a:pt x="541693" y="76200"/>
                  </a:lnTo>
                  <a:lnTo>
                    <a:pt x="570268" y="63118"/>
                  </a:lnTo>
                  <a:lnTo>
                    <a:pt x="598843" y="50037"/>
                  </a:lnTo>
                  <a:lnTo>
                    <a:pt x="627418" y="38100"/>
                  </a:lnTo>
                  <a:lnTo>
                    <a:pt x="655993" y="27432"/>
                  </a:lnTo>
                  <a:lnTo>
                    <a:pt x="684568" y="17907"/>
                  </a:lnTo>
                  <a:lnTo>
                    <a:pt x="715518" y="8382"/>
                  </a:lnTo>
                  <a:lnTo>
                    <a:pt x="746467" y="0"/>
                  </a:lnTo>
                  <a:lnTo>
                    <a:pt x="991743" y="960247"/>
                  </a:lnTo>
                  <a:lnTo>
                    <a:pt x="1469136" y="1827669"/>
                  </a:lnTo>
                  <a:close/>
                </a:path>
              </a:pathLst>
            </a:custGeom>
            <a:ln w="9525">
              <a:solidFill>
                <a:srgbClr val="000000"/>
              </a:solidFill>
            </a:ln>
          </p:spPr>
          <p:txBody>
            <a:bodyPr wrap="square" lIns="0" tIns="0" rIns="0" bIns="0" rtlCol="0"/>
            <a:lstStyle/>
            <a:p>
              <a:endParaRPr sz="2399"/>
            </a:p>
          </p:txBody>
        </p:sp>
        <p:sp>
          <p:nvSpPr>
            <p:cNvPr id="22" name="object 22"/>
            <p:cNvSpPr/>
            <p:nvPr/>
          </p:nvSpPr>
          <p:spPr>
            <a:xfrm>
              <a:off x="1190243" y="2121407"/>
              <a:ext cx="245745" cy="992505"/>
            </a:xfrm>
            <a:custGeom>
              <a:avLst/>
              <a:gdLst/>
              <a:ahLst/>
              <a:cxnLst/>
              <a:rect l="l" t="t" r="r" b="b"/>
              <a:pathLst>
                <a:path w="245744" h="992505">
                  <a:moveTo>
                    <a:pt x="245364" y="0"/>
                  </a:moveTo>
                  <a:lnTo>
                    <a:pt x="213233" y="2412"/>
                  </a:lnTo>
                  <a:lnTo>
                    <a:pt x="182244" y="2412"/>
                  </a:lnTo>
                  <a:lnTo>
                    <a:pt x="152400" y="5968"/>
                  </a:lnTo>
                  <a:lnTo>
                    <a:pt x="121539" y="8381"/>
                  </a:lnTo>
                  <a:lnTo>
                    <a:pt x="58369" y="17906"/>
                  </a:lnTo>
                  <a:lnTo>
                    <a:pt x="28587" y="25018"/>
                  </a:lnTo>
                  <a:lnTo>
                    <a:pt x="0" y="32131"/>
                  </a:lnTo>
                  <a:lnTo>
                    <a:pt x="245364" y="992124"/>
                  </a:lnTo>
                  <a:lnTo>
                    <a:pt x="245364" y="0"/>
                  </a:lnTo>
                  <a:close/>
                </a:path>
              </a:pathLst>
            </a:custGeom>
            <a:solidFill>
              <a:srgbClr val="FF0000"/>
            </a:solidFill>
          </p:spPr>
          <p:txBody>
            <a:bodyPr wrap="square" lIns="0" tIns="0" rIns="0" bIns="0" rtlCol="0"/>
            <a:lstStyle/>
            <a:p>
              <a:endParaRPr sz="2399"/>
            </a:p>
          </p:txBody>
        </p:sp>
        <p:sp>
          <p:nvSpPr>
            <p:cNvPr id="23" name="object 23"/>
            <p:cNvSpPr/>
            <p:nvPr/>
          </p:nvSpPr>
          <p:spPr>
            <a:xfrm>
              <a:off x="1190243" y="2121407"/>
              <a:ext cx="245745" cy="992505"/>
            </a:xfrm>
            <a:custGeom>
              <a:avLst/>
              <a:gdLst/>
              <a:ahLst/>
              <a:cxnLst/>
              <a:rect l="l" t="t" r="r" b="b"/>
              <a:pathLst>
                <a:path w="245744" h="992505">
                  <a:moveTo>
                    <a:pt x="0" y="32131"/>
                  </a:moveTo>
                  <a:lnTo>
                    <a:pt x="28587" y="25018"/>
                  </a:lnTo>
                  <a:lnTo>
                    <a:pt x="58369" y="17906"/>
                  </a:lnTo>
                  <a:lnTo>
                    <a:pt x="90550" y="13081"/>
                  </a:lnTo>
                  <a:lnTo>
                    <a:pt x="121539" y="8381"/>
                  </a:lnTo>
                  <a:lnTo>
                    <a:pt x="152400" y="5968"/>
                  </a:lnTo>
                  <a:lnTo>
                    <a:pt x="182244" y="2412"/>
                  </a:lnTo>
                  <a:lnTo>
                    <a:pt x="213233" y="2412"/>
                  </a:lnTo>
                  <a:lnTo>
                    <a:pt x="245364" y="0"/>
                  </a:lnTo>
                  <a:lnTo>
                    <a:pt x="245364" y="992124"/>
                  </a:lnTo>
                  <a:lnTo>
                    <a:pt x="0" y="32131"/>
                  </a:lnTo>
                  <a:close/>
                </a:path>
              </a:pathLst>
            </a:custGeom>
            <a:ln w="9525">
              <a:solidFill>
                <a:srgbClr val="000000"/>
              </a:solidFill>
            </a:ln>
          </p:spPr>
          <p:txBody>
            <a:bodyPr wrap="square" lIns="0" tIns="0" rIns="0" bIns="0" rtlCol="0"/>
            <a:lstStyle/>
            <a:p>
              <a:endParaRPr sz="2399"/>
            </a:p>
          </p:txBody>
        </p:sp>
      </p:grpSp>
      <p:sp>
        <p:nvSpPr>
          <p:cNvPr id="24" name="object 24"/>
          <p:cNvSpPr txBox="1"/>
          <p:nvPr/>
        </p:nvSpPr>
        <p:spPr>
          <a:xfrm>
            <a:off x="527028" y="1058852"/>
            <a:ext cx="1919647" cy="588185"/>
          </a:xfrm>
          <a:prstGeom prst="rect">
            <a:avLst/>
          </a:prstGeom>
          <a:solidFill>
            <a:srgbClr val="A2A2DF"/>
          </a:solidFill>
        </p:spPr>
        <p:txBody>
          <a:bodyPr vert="horz" wrap="square" lIns="0" tIns="34279" rIns="0" bIns="0" rtlCol="0">
            <a:spAutoFit/>
          </a:bodyPr>
          <a:lstStyle/>
          <a:p>
            <a:pPr marL="516100" marR="119344" indent="-388503">
              <a:spcBef>
                <a:spcPts val="270"/>
              </a:spcBef>
            </a:pPr>
            <a:r>
              <a:rPr sz="1799" b="1" spc="-10" dirty="0">
                <a:latin typeface="Calibri"/>
                <a:cs typeface="Calibri"/>
              </a:rPr>
              <a:t>Pembrolizumab</a:t>
            </a:r>
            <a:r>
              <a:rPr sz="1799" b="1" spc="-15" baseline="25462" dirty="0">
                <a:latin typeface="Calibri"/>
                <a:cs typeface="Calibri"/>
              </a:rPr>
              <a:t>[1] </a:t>
            </a:r>
            <a:r>
              <a:rPr sz="1799" b="1" dirty="0">
                <a:latin typeface="Calibri"/>
                <a:cs typeface="Calibri"/>
              </a:rPr>
              <a:t>pCR:</a:t>
            </a:r>
            <a:r>
              <a:rPr sz="1799" b="1" spc="-15" dirty="0">
                <a:latin typeface="Calibri"/>
                <a:cs typeface="Calibri"/>
              </a:rPr>
              <a:t> </a:t>
            </a:r>
            <a:r>
              <a:rPr sz="1799" b="1" spc="-25" dirty="0">
                <a:latin typeface="Calibri"/>
                <a:cs typeface="Calibri"/>
              </a:rPr>
              <a:t>37%</a:t>
            </a:r>
            <a:endParaRPr sz="1799">
              <a:latin typeface="Calibri"/>
              <a:cs typeface="Calibri"/>
            </a:endParaRPr>
          </a:p>
        </p:txBody>
      </p:sp>
      <p:sp>
        <p:nvSpPr>
          <p:cNvPr id="25" name="object 25"/>
          <p:cNvSpPr txBox="1"/>
          <p:nvPr/>
        </p:nvSpPr>
        <p:spPr>
          <a:xfrm>
            <a:off x="2631022" y="1058852"/>
            <a:ext cx="1919647" cy="588185"/>
          </a:xfrm>
          <a:prstGeom prst="rect">
            <a:avLst/>
          </a:prstGeom>
          <a:solidFill>
            <a:srgbClr val="A2A2DF"/>
          </a:solidFill>
        </p:spPr>
        <p:txBody>
          <a:bodyPr vert="horz" wrap="square" lIns="0" tIns="34279" rIns="0" bIns="0" rtlCol="0">
            <a:spAutoFit/>
          </a:bodyPr>
          <a:lstStyle/>
          <a:p>
            <a:pPr marL="517370" marR="224723" indent="-283760">
              <a:spcBef>
                <a:spcPts val="270"/>
              </a:spcBef>
            </a:pPr>
            <a:r>
              <a:rPr sz="1799" b="1" spc="-20" dirty="0">
                <a:latin typeface="Calibri"/>
                <a:cs typeface="Calibri"/>
              </a:rPr>
              <a:t>Atezolizumab</a:t>
            </a:r>
            <a:r>
              <a:rPr sz="1799" b="1" spc="-30" baseline="25462" dirty="0">
                <a:latin typeface="Calibri"/>
                <a:cs typeface="Calibri"/>
              </a:rPr>
              <a:t>[2] </a:t>
            </a:r>
            <a:r>
              <a:rPr sz="1799" b="1" dirty="0">
                <a:latin typeface="Calibri"/>
                <a:cs typeface="Calibri"/>
              </a:rPr>
              <a:t>pCR:</a:t>
            </a:r>
            <a:r>
              <a:rPr sz="1799" b="1" spc="-15" dirty="0">
                <a:latin typeface="Calibri"/>
                <a:cs typeface="Calibri"/>
              </a:rPr>
              <a:t> </a:t>
            </a:r>
            <a:r>
              <a:rPr sz="1799" b="1" spc="-25" dirty="0">
                <a:latin typeface="Calibri"/>
                <a:cs typeface="Calibri"/>
              </a:rPr>
              <a:t>29%</a:t>
            </a:r>
            <a:endParaRPr sz="1799">
              <a:latin typeface="Calibri"/>
              <a:cs typeface="Calibri"/>
            </a:endParaRPr>
          </a:p>
        </p:txBody>
      </p:sp>
      <p:sp>
        <p:nvSpPr>
          <p:cNvPr id="26" name="object 26"/>
          <p:cNvSpPr txBox="1"/>
          <p:nvPr/>
        </p:nvSpPr>
        <p:spPr>
          <a:xfrm>
            <a:off x="4777677" y="1054282"/>
            <a:ext cx="1919647" cy="866252"/>
          </a:xfrm>
          <a:prstGeom prst="rect">
            <a:avLst/>
          </a:prstGeom>
          <a:solidFill>
            <a:srgbClr val="A2A2DF"/>
          </a:solidFill>
        </p:spPr>
        <p:txBody>
          <a:bodyPr vert="horz" wrap="square" lIns="0" tIns="35549" rIns="0" bIns="0" rtlCol="0">
            <a:spAutoFit/>
          </a:bodyPr>
          <a:lstStyle/>
          <a:p>
            <a:pPr marL="165685" marR="154259" indent="635" algn="ctr">
              <a:spcBef>
                <a:spcPts val="280"/>
              </a:spcBef>
            </a:pPr>
            <a:r>
              <a:rPr sz="1799" b="1" dirty="0">
                <a:latin typeface="Calibri"/>
                <a:cs typeface="Calibri"/>
              </a:rPr>
              <a:t>Durvalumab</a:t>
            </a:r>
            <a:r>
              <a:rPr sz="1799" b="1" spc="-30" dirty="0">
                <a:latin typeface="Calibri"/>
                <a:cs typeface="Calibri"/>
              </a:rPr>
              <a:t> </a:t>
            </a:r>
            <a:r>
              <a:rPr sz="1799" b="1" spc="-50" dirty="0">
                <a:latin typeface="Calibri"/>
                <a:cs typeface="Calibri"/>
              </a:rPr>
              <a:t>+ </a:t>
            </a:r>
            <a:r>
              <a:rPr sz="1799" b="1" spc="-10" dirty="0">
                <a:latin typeface="Calibri"/>
                <a:cs typeface="Calibri"/>
              </a:rPr>
              <a:t>tremelimumab</a:t>
            </a:r>
            <a:r>
              <a:rPr sz="1799" b="1" spc="-15" baseline="25462" dirty="0">
                <a:latin typeface="Calibri"/>
                <a:cs typeface="Calibri"/>
              </a:rPr>
              <a:t>[3] </a:t>
            </a:r>
            <a:r>
              <a:rPr sz="1799" b="1" dirty="0">
                <a:latin typeface="Calibri"/>
                <a:cs typeface="Calibri"/>
              </a:rPr>
              <a:t>pCR:</a:t>
            </a:r>
            <a:r>
              <a:rPr sz="1799" b="1" spc="-15" dirty="0">
                <a:latin typeface="Calibri"/>
                <a:cs typeface="Calibri"/>
              </a:rPr>
              <a:t> </a:t>
            </a:r>
            <a:r>
              <a:rPr sz="1799" b="1" spc="-25" dirty="0">
                <a:latin typeface="Calibri"/>
                <a:cs typeface="Calibri"/>
              </a:rPr>
              <a:t>43%</a:t>
            </a:r>
            <a:endParaRPr sz="1799">
              <a:latin typeface="Calibri"/>
              <a:cs typeface="Calibri"/>
            </a:endParaRPr>
          </a:p>
        </p:txBody>
      </p:sp>
      <p:sp>
        <p:nvSpPr>
          <p:cNvPr id="27" name="object 27"/>
          <p:cNvSpPr txBox="1"/>
          <p:nvPr/>
        </p:nvSpPr>
        <p:spPr>
          <a:xfrm>
            <a:off x="5128469" y="2872869"/>
            <a:ext cx="355490" cy="573863"/>
          </a:xfrm>
          <a:prstGeom prst="rect">
            <a:avLst/>
          </a:prstGeom>
        </p:spPr>
        <p:txBody>
          <a:bodyPr vert="horz" wrap="square" lIns="0" tIns="12696" rIns="0" bIns="0" rtlCol="0">
            <a:spAutoFit/>
          </a:bodyPr>
          <a:lstStyle/>
          <a:p>
            <a:pPr marL="12696" marR="5078" indent="31740">
              <a:spcBef>
                <a:spcPts val="100"/>
              </a:spcBef>
            </a:pPr>
            <a:r>
              <a:rPr sz="1200" b="1" spc="-20" dirty="0">
                <a:solidFill>
                  <a:srgbClr val="FFFFFF"/>
                </a:solidFill>
                <a:latin typeface="Calibri"/>
                <a:cs typeface="Calibri"/>
              </a:rPr>
              <a:t>cT3- 4aN0</a:t>
            </a:r>
            <a:endParaRPr sz="1200">
              <a:latin typeface="Calibri"/>
              <a:cs typeface="Calibri"/>
            </a:endParaRPr>
          </a:p>
          <a:p>
            <a:pPr marL="44437"/>
            <a:r>
              <a:rPr sz="1200" b="1" spc="-25" dirty="0">
                <a:solidFill>
                  <a:srgbClr val="FFFFFF"/>
                </a:solidFill>
                <a:latin typeface="Calibri"/>
                <a:cs typeface="Calibri"/>
              </a:rPr>
              <a:t>50%</a:t>
            </a:r>
            <a:endParaRPr sz="1200">
              <a:latin typeface="Calibri"/>
              <a:cs typeface="Calibri"/>
            </a:endParaRPr>
          </a:p>
        </p:txBody>
      </p:sp>
      <p:sp>
        <p:nvSpPr>
          <p:cNvPr id="28" name="object 28"/>
          <p:cNvSpPr txBox="1"/>
          <p:nvPr/>
        </p:nvSpPr>
        <p:spPr>
          <a:xfrm>
            <a:off x="5875889" y="2872869"/>
            <a:ext cx="546566" cy="391039"/>
          </a:xfrm>
          <a:prstGeom prst="rect">
            <a:avLst/>
          </a:prstGeom>
        </p:spPr>
        <p:txBody>
          <a:bodyPr vert="horz" wrap="square" lIns="0" tIns="12696" rIns="0" bIns="0" rtlCol="0">
            <a:spAutoFit/>
          </a:bodyPr>
          <a:lstStyle/>
          <a:p>
            <a:pPr marL="140293" marR="5078" indent="-128232">
              <a:spcBef>
                <a:spcPts val="100"/>
              </a:spcBef>
            </a:pPr>
            <a:r>
              <a:rPr sz="1200" b="1" dirty="0">
                <a:solidFill>
                  <a:srgbClr val="FFFFFF"/>
                </a:solidFill>
                <a:latin typeface="Calibri"/>
                <a:cs typeface="Calibri"/>
              </a:rPr>
              <a:t>cT1-</a:t>
            </a:r>
            <a:r>
              <a:rPr sz="1200" b="1" spc="-25" dirty="0">
                <a:solidFill>
                  <a:srgbClr val="FFFFFF"/>
                </a:solidFill>
                <a:latin typeface="Calibri"/>
                <a:cs typeface="Calibri"/>
              </a:rPr>
              <a:t>2N0 50%</a:t>
            </a:r>
            <a:endParaRPr sz="1200">
              <a:latin typeface="Calibri"/>
              <a:cs typeface="Calibri"/>
            </a:endParaRPr>
          </a:p>
        </p:txBody>
      </p:sp>
      <p:sp>
        <p:nvSpPr>
          <p:cNvPr id="29" name="object 29"/>
          <p:cNvSpPr txBox="1"/>
          <p:nvPr/>
        </p:nvSpPr>
        <p:spPr>
          <a:xfrm>
            <a:off x="840062" y="3096193"/>
            <a:ext cx="420875" cy="391039"/>
          </a:xfrm>
          <a:prstGeom prst="rect">
            <a:avLst/>
          </a:prstGeom>
        </p:spPr>
        <p:txBody>
          <a:bodyPr vert="horz" wrap="square" lIns="0" tIns="12696" rIns="0" bIns="0" rtlCol="0">
            <a:spAutoFit/>
          </a:bodyPr>
          <a:lstStyle/>
          <a:p>
            <a:pPr marL="78082" marR="5078" indent="-66020">
              <a:spcBef>
                <a:spcPts val="100"/>
              </a:spcBef>
            </a:pPr>
            <a:r>
              <a:rPr sz="1200" b="1" spc="-20" dirty="0">
                <a:solidFill>
                  <a:srgbClr val="FFFFFF"/>
                </a:solidFill>
                <a:latin typeface="Calibri"/>
                <a:cs typeface="Calibri"/>
              </a:rPr>
              <a:t>cT3N0 </a:t>
            </a:r>
            <a:r>
              <a:rPr sz="1200" b="1" spc="-25" dirty="0">
                <a:solidFill>
                  <a:srgbClr val="FFFFFF"/>
                </a:solidFill>
                <a:latin typeface="Calibri"/>
                <a:cs typeface="Calibri"/>
              </a:rPr>
              <a:t>54%</a:t>
            </a:r>
            <a:endParaRPr sz="1200">
              <a:latin typeface="Calibri"/>
              <a:cs typeface="Calibri"/>
            </a:endParaRPr>
          </a:p>
        </p:txBody>
      </p:sp>
      <p:sp>
        <p:nvSpPr>
          <p:cNvPr id="30" name="object 30"/>
          <p:cNvSpPr txBox="1"/>
          <p:nvPr/>
        </p:nvSpPr>
        <p:spPr>
          <a:xfrm>
            <a:off x="1823678" y="2769523"/>
            <a:ext cx="420875" cy="391039"/>
          </a:xfrm>
          <a:prstGeom prst="rect">
            <a:avLst/>
          </a:prstGeom>
        </p:spPr>
        <p:txBody>
          <a:bodyPr vert="horz" wrap="square" lIns="0" tIns="12696" rIns="0" bIns="0" rtlCol="0">
            <a:spAutoFit/>
          </a:bodyPr>
          <a:lstStyle/>
          <a:p>
            <a:pPr marL="78082" marR="5078" indent="-66020">
              <a:spcBef>
                <a:spcPts val="100"/>
              </a:spcBef>
            </a:pPr>
            <a:r>
              <a:rPr sz="1200" b="1" spc="-20" dirty="0">
                <a:solidFill>
                  <a:srgbClr val="FFFFFF"/>
                </a:solidFill>
                <a:latin typeface="Calibri"/>
                <a:cs typeface="Calibri"/>
              </a:rPr>
              <a:t>cT2N0 </a:t>
            </a:r>
            <a:r>
              <a:rPr sz="1200" b="1" spc="-25" dirty="0">
                <a:solidFill>
                  <a:srgbClr val="FFFFFF"/>
                </a:solidFill>
                <a:latin typeface="Calibri"/>
                <a:cs typeface="Calibri"/>
              </a:rPr>
              <a:t>42%</a:t>
            </a:r>
            <a:endParaRPr sz="1200">
              <a:latin typeface="Calibri"/>
              <a:cs typeface="Calibri"/>
            </a:endParaRPr>
          </a:p>
        </p:txBody>
      </p:sp>
      <p:sp>
        <p:nvSpPr>
          <p:cNvPr id="31" name="object 31"/>
          <p:cNvSpPr txBox="1"/>
          <p:nvPr/>
        </p:nvSpPr>
        <p:spPr>
          <a:xfrm>
            <a:off x="3625127" y="3300931"/>
            <a:ext cx="420875" cy="392309"/>
          </a:xfrm>
          <a:prstGeom prst="rect">
            <a:avLst/>
          </a:prstGeom>
        </p:spPr>
        <p:txBody>
          <a:bodyPr vert="horz" wrap="square" lIns="0" tIns="12696" rIns="0" bIns="0" rtlCol="0">
            <a:spAutoFit/>
          </a:bodyPr>
          <a:lstStyle/>
          <a:p>
            <a:pPr marL="12696">
              <a:spcBef>
                <a:spcPts val="100"/>
              </a:spcBef>
            </a:pPr>
            <a:r>
              <a:rPr sz="1200" b="1" spc="-10" dirty="0">
                <a:solidFill>
                  <a:srgbClr val="FFFFFF"/>
                </a:solidFill>
                <a:latin typeface="Calibri"/>
                <a:cs typeface="Calibri"/>
              </a:rPr>
              <a:t>cT2N0</a:t>
            </a:r>
            <a:endParaRPr sz="1200">
              <a:latin typeface="Calibri"/>
              <a:cs typeface="Calibri"/>
            </a:endParaRPr>
          </a:p>
          <a:p>
            <a:pPr marL="76177">
              <a:spcBef>
                <a:spcPts val="5"/>
              </a:spcBef>
            </a:pPr>
            <a:r>
              <a:rPr sz="1200" b="1" spc="-25" dirty="0">
                <a:solidFill>
                  <a:srgbClr val="FFFFFF"/>
                </a:solidFill>
                <a:latin typeface="Calibri"/>
                <a:cs typeface="Calibri"/>
              </a:rPr>
              <a:t>73%</a:t>
            </a:r>
            <a:endParaRPr sz="1200">
              <a:latin typeface="Calibri"/>
              <a:cs typeface="Calibri"/>
            </a:endParaRPr>
          </a:p>
        </p:txBody>
      </p:sp>
      <p:sp>
        <p:nvSpPr>
          <p:cNvPr id="32" name="object 32"/>
          <p:cNvSpPr txBox="1"/>
          <p:nvPr/>
        </p:nvSpPr>
        <p:spPr>
          <a:xfrm>
            <a:off x="2854727" y="2549246"/>
            <a:ext cx="620839" cy="391674"/>
          </a:xfrm>
          <a:prstGeom prst="rect">
            <a:avLst/>
          </a:prstGeom>
        </p:spPr>
        <p:txBody>
          <a:bodyPr vert="horz" wrap="square" lIns="0" tIns="12696" rIns="0" bIns="0" rtlCol="0">
            <a:spAutoFit/>
          </a:bodyPr>
          <a:lstStyle/>
          <a:p>
            <a:pPr algn="ctr">
              <a:spcBef>
                <a:spcPts val="100"/>
              </a:spcBef>
            </a:pPr>
            <a:r>
              <a:rPr sz="1200" b="1" dirty="0">
                <a:solidFill>
                  <a:srgbClr val="FFFFFF"/>
                </a:solidFill>
                <a:latin typeface="Calibri"/>
                <a:cs typeface="Calibri"/>
              </a:rPr>
              <a:t>cT3-</a:t>
            </a:r>
            <a:r>
              <a:rPr sz="1200" b="1" spc="-20" dirty="0">
                <a:solidFill>
                  <a:srgbClr val="FFFFFF"/>
                </a:solidFill>
                <a:latin typeface="Calibri"/>
                <a:cs typeface="Calibri"/>
              </a:rPr>
              <a:t>4aN0</a:t>
            </a:r>
            <a:endParaRPr sz="1200">
              <a:latin typeface="Calibri"/>
              <a:cs typeface="Calibri"/>
            </a:endParaRPr>
          </a:p>
          <a:p>
            <a:pPr marL="635" algn="ctr"/>
            <a:r>
              <a:rPr sz="1200" b="1" spc="-25" dirty="0">
                <a:solidFill>
                  <a:srgbClr val="FFFFFF"/>
                </a:solidFill>
                <a:latin typeface="Calibri"/>
                <a:cs typeface="Calibri"/>
              </a:rPr>
              <a:t>27%</a:t>
            </a:r>
            <a:endParaRPr sz="1200">
              <a:latin typeface="Calibri"/>
              <a:cs typeface="Calibri"/>
            </a:endParaRPr>
          </a:p>
        </p:txBody>
      </p:sp>
      <p:sp>
        <p:nvSpPr>
          <p:cNvPr id="33" name="object 33"/>
          <p:cNvSpPr txBox="1"/>
          <p:nvPr/>
        </p:nvSpPr>
        <p:spPr>
          <a:xfrm>
            <a:off x="1273684" y="2164174"/>
            <a:ext cx="265983" cy="391039"/>
          </a:xfrm>
          <a:prstGeom prst="rect">
            <a:avLst/>
          </a:prstGeom>
        </p:spPr>
        <p:txBody>
          <a:bodyPr vert="horz" wrap="square" lIns="0" tIns="12696" rIns="0" bIns="0" rtlCol="0">
            <a:spAutoFit/>
          </a:bodyPr>
          <a:lstStyle/>
          <a:p>
            <a:pPr marL="38089" marR="5078" indent="-26026">
              <a:spcBef>
                <a:spcPts val="100"/>
              </a:spcBef>
            </a:pPr>
            <a:r>
              <a:rPr sz="1200" b="1" spc="-25" dirty="0">
                <a:solidFill>
                  <a:srgbClr val="FFFFFF"/>
                </a:solidFill>
                <a:latin typeface="Calibri"/>
                <a:cs typeface="Calibri"/>
              </a:rPr>
              <a:t>cN+ 4%</a:t>
            </a:r>
            <a:endParaRPr sz="1200">
              <a:latin typeface="Calibri"/>
              <a:cs typeface="Calibri"/>
            </a:endParaRPr>
          </a:p>
        </p:txBody>
      </p:sp>
      <p:sp>
        <p:nvSpPr>
          <p:cNvPr id="34" name="object 34"/>
          <p:cNvSpPr txBox="1"/>
          <p:nvPr/>
        </p:nvSpPr>
        <p:spPr>
          <a:xfrm>
            <a:off x="6842060" y="1058853"/>
            <a:ext cx="1990111" cy="866252"/>
          </a:xfrm>
          <a:prstGeom prst="rect">
            <a:avLst/>
          </a:prstGeom>
          <a:solidFill>
            <a:srgbClr val="A2A2DF"/>
          </a:solidFill>
        </p:spPr>
        <p:txBody>
          <a:bodyPr vert="horz" wrap="square" lIns="0" tIns="35549" rIns="0" bIns="0" rtlCol="0">
            <a:spAutoFit/>
          </a:bodyPr>
          <a:lstStyle/>
          <a:p>
            <a:pPr marL="371364" marR="363111" algn="ctr">
              <a:spcBef>
                <a:spcPts val="280"/>
              </a:spcBef>
            </a:pPr>
            <a:r>
              <a:rPr sz="1799" b="1" dirty="0">
                <a:latin typeface="Calibri"/>
                <a:cs typeface="Calibri"/>
              </a:rPr>
              <a:t>Ipilimumab</a:t>
            </a:r>
            <a:r>
              <a:rPr sz="1799" b="1" spc="-15" dirty="0">
                <a:latin typeface="Calibri"/>
                <a:cs typeface="Calibri"/>
              </a:rPr>
              <a:t> </a:t>
            </a:r>
            <a:r>
              <a:rPr sz="1799" b="1" spc="-50" dirty="0">
                <a:latin typeface="Calibri"/>
                <a:cs typeface="Calibri"/>
              </a:rPr>
              <a:t>+ </a:t>
            </a:r>
            <a:r>
              <a:rPr sz="1799" b="1" spc="-10" dirty="0">
                <a:latin typeface="Calibri"/>
                <a:cs typeface="Calibri"/>
              </a:rPr>
              <a:t>Nivolumab</a:t>
            </a:r>
            <a:r>
              <a:rPr sz="1799" b="1" spc="-15" baseline="25462" dirty="0">
                <a:latin typeface="Calibri"/>
                <a:cs typeface="Calibri"/>
              </a:rPr>
              <a:t>[4] </a:t>
            </a:r>
            <a:r>
              <a:rPr sz="1799" b="1" dirty="0">
                <a:latin typeface="Calibri"/>
                <a:cs typeface="Calibri"/>
              </a:rPr>
              <a:t>pCR:</a:t>
            </a:r>
            <a:r>
              <a:rPr sz="1799" b="1" spc="-15" dirty="0">
                <a:latin typeface="Calibri"/>
                <a:cs typeface="Calibri"/>
              </a:rPr>
              <a:t> </a:t>
            </a:r>
            <a:r>
              <a:rPr sz="1799" b="1" spc="-25" dirty="0">
                <a:latin typeface="Calibri"/>
                <a:cs typeface="Calibri"/>
              </a:rPr>
              <a:t>46%</a:t>
            </a:r>
            <a:endParaRPr sz="1799">
              <a:latin typeface="Calibri"/>
              <a:cs typeface="Calibri"/>
            </a:endParaRPr>
          </a:p>
        </p:txBody>
      </p:sp>
      <p:sp>
        <p:nvSpPr>
          <p:cNvPr id="35" name="object 35"/>
          <p:cNvSpPr txBox="1"/>
          <p:nvPr/>
        </p:nvSpPr>
        <p:spPr>
          <a:xfrm>
            <a:off x="7030723" y="2815610"/>
            <a:ext cx="555454" cy="197429"/>
          </a:xfrm>
          <a:prstGeom prst="rect">
            <a:avLst/>
          </a:prstGeom>
        </p:spPr>
        <p:txBody>
          <a:bodyPr vert="horz" wrap="square" lIns="0" tIns="12696" rIns="0" bIns="0" rtlCol="0">
            <a:spAutoFit/>
          </a:bodyPr>
          <a:lstStyle/>
          <a:p>
            <a:pPr marL="12696">
              <a:spcBef>
                <a:spcPts val="100"/>
              </a:spcBef>
            </a:pPr>
            <a:r>
              <a:rPr sz="1200" b="1" spc="-10" dirty="0">
                <a:solidFill>
                  <a:srgbClr val="FFFFFF"/>
                </a:solidFill>
                <a:latin typeface="Calibri"/>
                <a:cs typeface="Calibri"/>
              </a:rPr>
              <a:t>cTanyN+</a:t>
            </a:r>
            <a:endParaRPr sz="1200">
              <a:latin typeface="Calibri"/>
              <a:cs typeface="Calibri"/>
            </a:endParaRPr>
          </a:p>
        </p:txBody>
      </p:sp>
      <p:sp>
        <p:nvSpPr>
          <p:cNvPr id="36" name="object 36"/>
          <p:cNvSpPr txBox="1"/>
          <p:nvPr/>
        </p:nvSpPr>
        <p:spPr>
          <a:xfrm>
            <a:off x="7161747" y="2998433"/>
            <a:ext cx="292645" cy="197429"/>
          </a:xfrm>
          <a:prstGeom prst="rect">
            <a:avLst/>
          </a:prstGeom>
        </p:spPr>
        <p:txBody>
          <a:bodyPr vert="horz" wrap="square" lIns="0" tIns="12696" rIns="0" bIns="0" rtlCol="0">
            <a:spAutoFit/>
          </a:bodyPr>
          <a:lstStyle/>
          <a:p>
            <a:pPr marL="12696">
              <a:spcBef>
                <a:spcPts val="100"/>
              </a:spcBef>
            </a:pPr>
            <a:r>
              <a:rPr sz="1200" b="1" spc="-25" dirty="0">
                <a:solidFill>
                  <a:srgbClr val="FFFFFF"/>
                </a:solidFill>
                <a:latin typeface="Calibri"/>
                <a:cs typeface="Calibri"/>
              </a:rPr>
              <a:t>42%</a:t>
            </a:r>
            <a:endParaRPr sz="1200">
              <a:latin typeface="Calibri"/>
              <a:cs typeface="Calibri"/>
            </a:endParaRPr>
          </a:p>
        </p:txBody>
      </p:sp>
      <p:sp>
        <p:nvSpPr>
          <p:cNvPr id="37" name="object 37"/>
          <p:cNvSpPr txBox="1"/>
          <p:nvPr/>
        </p:nvSpPr>
        <p:spPr>
          <a:xfrm>
            <a:off x="7962615" y="3096193"/>
            <a:ext cx="620839" cy="391039"/>
          </a:xfrm>
          <a:prstGeom prst="rect">
            <a:avLst/>
          </a:prstGeom>
        </p:spPr>
        <p:txBody>
          <a:bodyPr vert="horz" wrap="square" lIns="0" tIns="12696" rIns="0" bIns="0" rtlCol="0">
            <a:spAutoFit/>
          </a:bodyPr>
          <a:lstStyle/>
          <a:p>
            <a:pPr marL="177112" marR="5078" indent="-165050">
              <a:spcBef>
                <a:spcPts val="100"/>
              </a:spcBef>
            </a:pPr>
            <a:r>
              <a:rPr sz="1200" b="1" dirty="0">
                <a:solidFill>
                  <a:srgbClr val="FFFFFF"/>
                </a:solidFill>
                <a:latin typeface="Calibri"/>
                <a:cs typeface="Calibri"/>
              </a:rPr>
              <a:t>cT3-</a:t>
            </a:r>
            <a:r>
              <a:rPr sz="1200" b="1" spc="-20" dirty="0">
                <a:solidFill>
                  <a:srgbClr val="FFFFFF"/>
                </a:solidFill>
                <a:latin typeface="Calibri"/>
                <a:cs typeface="Calibri"/>
              </a:rPr>
              <a:t>4aN0 </a:t>
            </a:r>
            <a:r>
              <a:rPr sz="1200" b="1" spc="-25" dirty="0">
                <a:solidFill>
                  <a:srgbClr val="FFFFFF"/>
                </a:solidFill>
                <a:latin typeface="Calibri"/>
                <a:cs typeface="Calibri"/>
              </a:rPr>
              <a:t>58%</a:t>
            </a:r>
            <a:endParaRPr sz="1200">
              <a:latin typeface="Calibri"/>
              <a:cs typeface="Calibri"/>
            </a:endParaRPr>
          </a:p>
        </p:txBody>
      </p:sp>
      <p:sp>
        <p:nvSpPr>
          <p:cNvPr id="38" name="object 38"/>
          <p:cNvSpPr txBox="1">
            <a:spLocks noGrp="1"/>
          </p:cNvSpPr>
          <p:nvPr>
            <p:ph type="title"/>
          </p:nvPr>
        </p:nvSpPr>
        <p:spPr>
          <a:xfrm>
            <a:off x="652363" y="73510"/>
            <a:ext cx="7797935" cy="757321"/>
          </a:xfrm>
          <a:prstGeom prst="rect">
            <a:avLst/>
          </a:prstGeom>
        </p:spPr>
        <p:txBody>
          <a:bodyPr vert="horz" wrap="square" lIns="0" tIns="12696" rIns="0" bIns="0" rtlCol="0">
            <a:spAutoFit/>
          </a:bodyPr>
          <a:lstStyle/>
          <a:p>
            <a:pPr marL="12696" marR="5078" indent="36184">
              <a:spcBef>
                <a:spcPts val="100"/>
              </a:spcBef>
            </a:pPr>
            <a:r>
              <a:rPr sz="2399" b="1" dirty="0">
                <a:solidFill>
                  <a:srgbClr val="000000"/>
                </a:solidFill>
                <a:latin typeface="Arial"/>
                <a:cs typeface="Arial"/>
              </a:rPr>
              <a:t>Substantial</a:t>
            </a:r>
            <a:r>
              <a:rPr sz="2399" b="1" spc="-60" dirty="0">
                <a:solidFill>
                  <a:srgbClr val="000000"/>
                </a:solidFill>
                <a:latin typeface="Arial"/>
                <a:cs typeface="Arial"/>
              </a:rPr>
              <a:t> </a:t>
            </a:r>
            <a:r>
              <a:rPr sz="2399" b="1" dirty="0">
                <a:solidFill>
                  <a:srgbClr val="000000"/>
                </a:solidFill>
                <a:latin typeface="Arial"/>
                <a:cs typeface="Arial"/>
              </a:rPr>
              <a:t>Heterogeneity</a:t>
            </a:r>
            <a:r>
              <a:rPr sz="2399" b="1" spc="-30" dirty="0">
                <a:solidFill>
                  <a:srgbClr val="000000"/>
                </a:solidFill>
                <a:latin typeface="Arial"/>
                <a:cs typeface="Arial"/>
              </a:rPr>
              <a:t> </a:t>
            </a:r>
            <a:r>
              <a:rPr sz="2399" b="1" dirty="0">
                <a:solidFill>
                  <a:srgbClr val="000000"/>
                </a:solidFill>
                <a:latin typeface="Arial"/>
                <a:cs typeface="Arial"/>
              </a:rPr>
              <a:t>in</a:t>
            </a:r>
            <a:r>
              <a:rPr sz="2399" b="1" spc="-55" dirty="0">
                <a:solidFill>
                  <a:srgbClr val="000000"/>
                </a:solidFill>
                <a:latin typeface="Arial"/>
                <a:cs typeface="Arial"/>
              </a:rPr>
              <a:t> </a:t>
            </a:r>
            <a:r>
              <a:rPr sz="2399" b="1" dirty="0">
                <a:solidFill>
                  <a:srgbClr val="000000"/>
                </a:solidFill>
                <a:latin typeface="Arial"/>
                <a:cs typeface="Arial"/>
              </a:rPr>
              <a:t>Baseline</a:t>
            </a:r>
            <a:r>
              <a:rPr sz="2399" b="1" spc="-40" dirty="0">
                <a:solidFill>
                  <a:srgbClr val="000000"/>
                </a:solidFill>
                <a:latin typeface="Arial"/>
                <a:cs typeface="Arial"/>
              </a:rPr>
              <a:t> </a:t>
            </a:r>
            <a:r>
              <a:rPr sz="2399" b="1" dirty="0">
                <a:solidFill>
                  <a:srgbClr val="000000"/>
                </a:solidFill>
                <a:latin typeface="Arial"/>
                <a:cs typeface="Arial"/>
              </a:rPr>
              <a:t>Clinical</a:t>
            </a:r>
            <a:r>
              <a:rPr sz="2399" b="1" spc="-55" dirty="0">
                <a:solidFill>
                  <a:srgbClr val="000000"/>
                </a:solidFill>
                <a:latin typeface="Arial"/>
                <a:cs typeface="Arial"/>
              </a:rPr>
              <a:t> </a:t>
            </a:r>
            <a:r>
              <a:rPr sz="2399" b="1" spc="-10" dirty="0">
                <a:solidFill>
                  <a:srgbClr val="000000"/>
                </a:solidFill>
                <a:latin typeface="Arial"/>
                <a:cs typeface="Arial"/>
              </a:rPr>
              <a:t>Stages </a:t>
            </a:r>
            <a:r>
              <a:rPr sz="2399" b="1" dirty="0">
                <a:solidFill>
                  <a:srgbClr val="000000"/>
                </a:solidFill>
                <a:latin typeface="Arial"/>
                <a:cs typeface="Arial"/>
              </a:rPr>
              <a:t>Complicates</a:t>
            </a:r>
            <a:r>
              <a:rPr sz="2399" b="1" spc="-55" dirty="0">
                <a:solidFill>
                  <a:srgbClr val="000000"/>
                </a:solidFill>
                <a:latin typeface="Arial"/>
                <a:cs typeface="Arial"/>
              </a:rPr>
              <a:t> </a:t>
            </a:r>
            <a:r>
              <a:rPr sz="2399" b="1" dirty="0">
                <a:solidFill>
                  <a:srgbClr val="000000"/>
                </a:solidFill>
                <a:latin typeface="Arial"/>
                <a:cs typeface="Arial"/>
              </a:rPr>
              <a:t>Comparisons</a:t>
            </a:r>
            <a:r>
              <a:rPr sz="2399" b="1" spc="-45" dirty="0">
                <a:solidFill>
                  <a:srgbClr val="000000"/>
                </a:solidFill>
                <a:latin typeface="Arial"/>
                <a:cs typeface="Arial"/>
              </a:rPr>
              <a:t> </a:t>
            </a:r>
            <a:r>
              <a:rPr sz="2399" b="1" dirty="0">
                <a:solidFill>
                  <a:srgbClr val="000000"/>
                </a:solidFill>
                <a:latin typeface="Arial"/>
                <a:cs typeface="Arial"/>
              </a:rPr>
              <a:t>Across</a:t>
            </a:r>
            <a:r>
              <a:rPr sz="2399" b="1" spc="-30" dirty="0">
                <a:solidFill>
                  <a:srgbClr val="000000"/>
                </a:solidFill>
                <a:latin typeface="Arial"/>
                <a:cs typeface="Arial"/>
              </a:rPr>
              <a:t> </a:t>
            </a:r>
            <a:r>
              <a:rPr sz="2399" b="1" dirty="0">
                <a:solidFill>
                  <a:srgbClr val="000000"/>
                </a:solidFill>
                <a:latin typeface="Arial"/>
                <a:cs typeface="Arial"/>
              </a:rPr>
              <a:t>Neoadjuvant</a:t>
            </a:r>
            <a:r>
              <a:rPr sz="2399" b="1" spc="-35" dirty="0">
                <a:solidFill>
                  <a:srgbClr val="000000"/>
                </a:solidFill>
                <a:latin typeface="Arial"/>
                <a:cs typeface="Arial"/>
              </a:rPr>
              <a:t> </a:t>
            </a:r>
            <a:r>
              <a:rPr sz="2399" b="1" spc="-10" dirty="0">
                <a:solidFill>
                  <a:srgbClr val="000000"/>
                </a:solidFill>
                <a:latin typeface="Arial"/>
                <a:cs typeface="Arial"/>
              </a:rPr>
              <a:t>Trials</a:t>
            </a:r>
            <a:endParaRPr sz="2399">
              <a:latin typeface="Arial"/>
              <a:cs typeface="Arial"/>
            </a:endParaRPr>
          </a:p>
        </p:txBody>
      </p:sp>
      <p:sp>
        <p:nvSpPr>
          <p:cNvPr id="39" name="object 39"/>
          <p:cNvSpPr txBox="1"/>
          <p:nvPr/>
        </p:nvSpPr>
        <p:spPr>
          <a:xfrm>
            <a:off x="7300" y="4139227"/>
            <a:ext cx="8720306" cy="197429"/>
          </a:xfrm>
          <a:prstGeom prst="rect">
            <a:avLst/>
          </a:prstGeom>
        </p:spPr>
        <p:txBody>
          <a:bodyPr vert="horz" wrap="square" lIns="0" tIns="12696" rIns="0" bIns="0" rtlCol="0">
            <a:spAutoFit/>
          </a:bodyPr>
          <a:lstStyle/>
          <a:p>
            <a:pPr marL="12696">
              <a:spcBef>
                <a:spcPts val="100"/>
              </a:spcBef>
            </a:pPr>
            <a:r>
              <a:rPr sz="1200" dirty="0">
                <a:solidFill>
                  <a:srgbClr val="45545F"/>
                </a:solidFill>
                <a:latin typeface="Calibri"/>
                <a:cs typeface="Calibri"/>
              </a:rPr>
              <a:t>1.</a:t>
            </a:r>
            <a:r>
              <a:rPr sz="1200" spc="-10" dirty="0">
                <a:solidFill>
                  <a:srgbClr val="45545F"/>
                </a:solidFill>
                <a:latin typeface="Calibri"/>
                <a:cs typeface="Calibri"/>
              </a:rPr>
              <a:t> </a:t>
            </a:r>
            <a:r>
              <a:rPr sz="1200" dirty="0">
                <a:solidFill>
                  <a:srgbClr val="45545F"/>
                </a:solidFill>
                <a:latin typeface="Calibri"/>
                <a:cs typeface="Calibri"/>
              </a:rPr>
              <a:t>Necchi.</a:t>
            </a:r>
            <a:r>
              <a:rPr sz="1200" spc="-10" dirty="0">
                <a:solidFill>
                  <a:srgbClr val="45545F"/>
                </a:solidFill>
                <a:latin typeface="Calibri"/>
                <a:cs typeface="Calibri"/>
              </a:rPr>
              <a:t> </a:t>
            </a:r>
            <a:r>
              <a:rPr sz="1200" dirty="0">
                <a:solidFill>
                  <a:srgbClr val="45545F"/>
                </a:solidFill>
                <a:latin typeface="Calibri"/>
                <a:cs typeface="Calibri"/>
              </a:rPr>
              <a:t>J</a:t>
            </a:r>
            <a:r>
              <a:rPr sz="1200" spc="-5" dirty="0">
                <a:solidFill>
                  <a:srgbClr val="45545F"/>
                </a:solidFill>
                <a:latin typeface="Calibri"/>
                <a:cs typeface="Calibri"/>
              </a:rPr>
              <a:t> </a:t>
            </a:r>
            <a:r>
              <a:rPr sz="1200" dirty="0">
                <a:solidFill>
                  <a:srgbClr val="45545F"/>
                </a:solidFill>
                <a:latin typeface="Calibri"/>
                <a:cs typeface="Calibri"/>
              </a:rPr>
              <a:t>Clin</a:t>
            </a:r>
            <a:r>
              <a:rPr sz="1200" spc="-10" dirty="0">
                <a:solidFill>
                  <a:srgbClr val="45545F"/>
                </a:solidFill>
                <a:latin typeface="Calibri"/>
                <a:cs typeface="Calibri"/>
              </a:rPr>
              <a:t> </a:t>
            </a:r>
            <a:r>
              <a:rPr sz="1200" dirty="0">
                <a:solidFill>
                  <a:srgbClr val="45545F"/>
                </a:solidFill>
                <a:latin typeface="Calibri"/>
                <a:cs typeface="Calibri"/>
              </a:rPr>
              <a:t>Oncol</a:t>
            </a:r>
            <a:r>
              <a:rPr sz="1200" spc="10" dirty="0">
                <a:solidFill>
                  <a:srgbClr val="45545F"/>
                </a:solidFill>
                <a:latin typeface="Calibri"/>
                <a:cs typeface="Calibri"/>
              </a:rPr>
              <a:t> </a:t>
            </a:r>
            <a:r>
              <a:rPr sz="1200" dirty="0">
                <a:solidFill>
                  <a:srgbClr val="45545F"/>
                </a:solidFill>
                <a:latin typeface="Calibri"/>
                <a:cs typeface="Calibri"/>
              </a:rPr>
              <a:t>2018;36:3353.</a:t>
            </a:r>
            <a:r>
              <a:rPr sz="1200" spc="10" dirty="0">
                <a:solidFill>
                  <a:srgbClr val="45545F"/>
                </a:solidFill>
                <a:latin typeface="Calibri"/>
                <a:cs typeface="Calibri"/>
              </a:rPr>
              <a:t> </a:t>
            </a:r>
            <a:r>
              <a:rPr sz="1200" dirty="0">
                <a:solidFill>
                  <a:srgbClr val="45545F"/>
                </a:solidFill>
                <a:latin typeface="Calibri"/>
                <a:cs typeface="Calibri"/>
              </a:rPr>
              <a:t>2.</a:t>
            </a:r>
            <a:r>
              <a:rPr sz="1200" spc="-5" dirty="0">
                <a:solidFill>
                  <a:srgbClr val="45545F"/>
                </a:solidFill>
                <a:latin typeface="Calibri"/>
                <a:cs typeface="Calibri"/>
              </a:rPr>
              <a:t> </a:t>
            </a:r>
            <a:r>
              <a:rPr sz="1200" dirty="0">
                <a:solidFill>
                  <a:srgbClr val="45545F"/>
                </a:solidFill>
                <a:latin typeface="Calibri"/>
                <a:cs typeface="Calibri"/>
              </a:rPr>
              <a:t>Powles.</a:t>
            </a:r>
            <a:r>
              <a:rPr sz="1200" spc="5" dirty="0">
                <a:solidFill>
                  <a:srgbClr val="45545F"/>
                </a:solidFill>
                <a:latin typeface="Calibri"/>
                <a:cs typeface="Calibri"/>
              </a:rPr>
              <a:t> </a:t>
            </a:r>
            <a:r>
              <a:rPr sz="1200" dirty="0">
                <a:solidFill>
                  <a:srgbClr val="45545F"/>
                </a:solidFill>
                <a:latin typeface="Calibri"/>
                <a:cs typeface="Calibri"/>
              </a:rPr>
              <a:t>Nat</a:t>
            </a:r>
            <a:r>
              <a:rPr sz="1200" spc="-15" dirty="0">
                <a:solidFill>
                  <a:srgbClr val="45545F"/>
                </a:solidFill>
                <a:latin typeface="Calibri"/>
                <a:cs typeface="Calibri"/>
              </a:rPr>
              <a:t> </a:t>
            </a:r>
            <a:r>
              <a:rPr sz="1200" dirty="0">
                <a:solidFill>
                  <a:srgbClr val="45545F"/>
                </a:solidFill>
                <a:latin typeface="Calibri"/>
                <a:cs typeface="Calibri"/>
              </a:rPr>
              <a:t>Med</a:t>
            </a:r>
            <a:r>
              <a:rPr sz="1200" spc="-20" dirty="0">
                <a:solidFill>
                  <a:srgbClr val="45545F"/>
                </a:solidFill>
                <a:latin typeface="Calibri"/>
                <a:cs typeface="Calibri"/>
              </a:rPr>
              <a:t> </a:t>
            </a:r>
            <a:r>
              <a:rPr sz="1200" dirty="0">
                <a:solidFill>
                  <a:srgbClr val="45545F"/>
                </a:solidFill>
                <a:latin typeface="Calibri"/>
                <a:cs typeface="Calibri"/>
              </a:rPr>
              <a:t>2019</a:t>
            </a:r>
            <a:r>
              <a:rPr sz="1200" spc="15" dirty="0">
                <a:solidFill>
                  <a:srgbClr val="45545F"/>
                </a:solidFill>
                <a:latin typeface="Calibri"/>
                <a:cs typeface="Calibri"/>
              </a:rPr>
              <a:t> </a:t>
            </a:r>
            <a:r>
              <a:rPr sz="1200" dirty="0">
                <a:solidFill>
                  <a:srgbClr val="45545F"/>
                </a:solidFill>
                <a:latin typeface="Calibri"/>
                <a:cs typeface="Calibri"/>
              </a:rPr>
              <a:t>3.</a:t>
            </a:r>
            <a:r>
              <a:rPr sz="1200" spc="-15" dirty="0">
                <a:solidFill>
                  <a:srgbClr val="45545F"/>
                </a:solidFill>
                <a:latin typeface="Calibri"/>
                <a:cs typeface="Calibri"/>
              </a:rPr>
              <a:t> </a:t>
            </a:r>
            <a:r>
              <a:rPr sz="1200" dirty="0">
                <a:solidFill>
                  <a:srgbClr val="45545F"/>
                </a:solidFill>
                <a:latin typeface="Calibri"/>
                <a:cs typeface="Calibri"/>
              </a:rPr>
              <a:t>Gao.</a:t>
            </a:r>
            <a:r>
              <a:rPr sz="1200" spc="-10" dirty="0">
                <a:solidFill>
                  <a:srgbClr val="45545F"/>
                </a:solidFill>
                <a:latin typeface="Calibri"/>
                <a:cs typeface="Calibri"/>
              </a:rPr>
              <a:t> </a:t>
            </a:r>
            <a:r>
              <a:rPr sz="1200" dirty="0">
                <a:solidFill>
                  <a:srgbClr val="45545F"/>
                </a:solidFill>
                <a:latin typeface="Calibri"/>
                <a:cs typeface="Calibri"/>
              </a:rPr>
              <a:t>ASCO</a:t>
            </a:r>
            <a:r>
              <a:rPr sz="1200" spc="5" dirty="0">
                <a:solidFill>
                  <a:srgbClr val="45545F"/>
                </a:solidFill>
                <a:latin typeface="Calibri"/>
                <a:cs typeface="Calibri"/>
              </a:rPr>
              <a:t> </a:t>
            </a:r>
            <a:r>
              <a:rPr sz="1200" dirty="0">
                <a:solidFill>
                  <a:srgbClr val="45545F"/>
                </a:solidFill>
                <a:latin typeface="Calibri"/>
                <a:cs typeface="Calibri"/>
              </a:rPr>
              <a:t>2019.</a:t>
            </a:r>
            <a:r>
              <a:rPr sz="1200" spc="-15" dirty="0">
                <a:solidFill>
                  <a:srgbClr val="45545F"/>
                </a:solidFill>
                <a:latin typeface="Calibri"/>
                <a:cs typeface="Calibri"/>
              </a:rPr>
              <a:t> </a:t>
            </a:r>
            <a:r>
              <a:rPr sz="1200" dirty="0">
                <a:solidFill>
                  <a:srgbClr val="45545F"/>
                </a:solidFill>
                <a:latin typeface="Calibri"/>
                <a:cs typeface="Calibri"/>
              </a:rPr>
              <a:t>Abstr</a:t>
            </a:r>
            <a:r>
              <a:rPr sz="1200" spc="-25" dirty="0">
                <a:solidFill>
                  <a:srgbClr val="45545F"/>
                </a:solidFill>
                <a:latin typeface="Calibri"/>
                <a:cs typeface="Calibri"/>
              </a:rPr>
              <a:t> </a:t>
            </a:r>
            <a:r>
              <a:rPr sz="1200" dirty="0">
                <a:solidFill>
                  <a:srgbClr val="45545F"/>
                </a:solidFill>
                <a:latin typeface="Calibri"/>
                <a:cs typeface="Calibri"/>
              </a:rPr>
              <a:t>4551.</a:t>
            </a:r>
            <a:r>
              <a:rPr sz="1200" spc="-10" dirty="0">
                <a:solidFill>
                  <a:srgbClr val="45545F"/>
                </a:solidFill>
                <a:latin typeface="Calibri"/>
                <a:cs typeface="Calibri"/>
              </a:rPr>
              <a:t> </a:t>
            </a:r>
            <a:r>
              <a:rPr sz="1200" dirty="0">
                <a:solidFill>
                  <a:srgbClr val="45545F"/>
                </a:solidFill>
                <a:latin typeface="Calibri"/>
                <a:cs typeface="Calibri"/>
              </a:rPr>
              <a:t>4.</a:t>
            </a:r>
            <a:r>
              <a:rPr sz="1200" spc="-15" dirty="0">
                <a:solidFill>
                  <a:srgbClr val="45545F"/>
                </a:solidFill>
                <a:latin typeface="Calibri"/>
                <a:cs typeface="Calibri"/>
              </a:rPr>
              <a:t> </a:t>
            </a:r>
            <a:r>
              <a:rPr sz="1200" spc="-10" dirty="0">
                <a:solidFill>
                  <a:srgbClr val="45545F"/>
                </a:solidFill>
                <a:latin typeface="Calibri"/>
                <a:cs typeface="Calibri"/>
              </a:rPr>
              <a:t>Van </a:t>
            </a:r>
            <a:r>
              <a:rPr sz="1200" dirty="0">
                <a:solidFill>
                  <a:srgbClr val="45545F"/>
                </a:solidFill>
                <a:latin typeface="Calibri"/>
                <a:cs typeface="Calibri"/>
              </a:rPr>
              <a:t>der</a:t>
            </a:r>
            <a:r>
              <a:rPr sz="1200" spc="-25" dirty="0">
                <a:solidFill>
                  <a:srgbClr val="45545F"/>
                </a:solidFill>
                <a:latin typeface="Calibri"/>
                <a:cs typeface="Calibri"/>
              </a:rPr>
              <a:t> </a:t>
            </a:r>
            <a:r>
              <a:rPr sz="1200" dirty="0">
                <a:solidFill>
                  <a:srgbClr val="45545F"/>
                </a:solidFill>
                <a:latin typeface="Calibri"/>
                <a:cs typeface="Calibri"/>
              </a:rPr>
              <a:t>Heijden.</a:t>
            </a:r>
            <a:r>
              <a:rPr sz="1200" spc="-20" dirty="0">
                <a:solidFill>
                  <a:srgbClr val="45545F"/>
                </a:solidFill>
                <a:latin typeface="Calibri"/>
                <a:cs typeface="Calibri"/>
              </a:rPr>
              <a:t> </a:t>
            </a:r>
            <a:r>
              <a:rPr sz="1200" dirty="0">
                <a:solidFill>
                  <a:srgbClr val="45545F"/>
                </a:solidFill>
                <a:latin typeface="Calibri"/>
                <a:cs typeface="Calibri"/>
              </a:rPr>
              <a:t>ESMO</a:t>
            </a:r>
            <a:r>
              <a:rPr sz="1200" spc="-20" dirty="0">
                <a:solidFill>
                  <a:srgbClr val="45545F"/>
                </a:solidFill>
                <a:latin typeface="Calibri"/>
                <a:cs typeface="Calibri"/>
              </a:rPr>
              <a:t> </a:t>
            </a:r>
            <a:r>
              <a:rPr sz="1200" dirty="0">
                <a:solidFill>
                  <a:srgbClr val="45545F"/>
                </a:solidFill>
                <a:latin typeface="Calibri"/>
                <a:cs typeface="Calibri"/>
              </a:rPr>
              <a:t>2019.</a:t>
            </a:r>
            <a:r>
              <a:rPr sz="1200" spc="-10" dirty="0">
                <a:solidFill>
                  <a:srgbClr val="45545F"/>
                </a:solidFill>
                <a:latin typeface="Calibri"/>
                <a:cs typeface="Calibri"/>
              </a:rPr>
              <a:t> </a:t>
            </a:r>
            <a:r>
              <a:rPr sz="1200" dirty="0">
                <a:solidFill>
                  <a:srgbClr val="45545F"/>
                </a:solidFill>
                <a:latin typeface="Calibri"/>
                <a:cs typeface="Calibri"/>
              </a:rPr>
              <a:t>Abstr</a:t>
            </a:r>
            <a:r>
              <a:rPr sz="1200" spc="10" dirty="0">
                <a:solidFill>
                  <a:srgbClr val="45545F"/>
                </a:solidFill>
                <a:latin typeface="Calibri"/>
                <a:cs typeface="Calibri"/>
              </a:rPr>
              <a:t> </a:t>
            </a:r>
            <a:r>
              <a:rPr sz="1200" spc="-10" dirty="0">
                <a:solidFill>
                  <a:srgbClr val="45545F"/>
                </a:solidFill>
                <a:latin typeface="Calibri"/>
                <a:cs typeface="Calibri"/>
              </a:rPr>
              <a:t>904PD.</a:t>
            </a:r>
            <a:endParaRPr sz="1200">
              <a:latin typeface="Calibri"/>
              <a:cs typeface="Calibri"/>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01950" y="626170"/>
            <a:ext cx="6915304" cy="3534589"/>
          </a:xfrm>
          <a:prstGeom prst="rect">
            <a:avLst/>
          </a:prstGeom>
        </p:spPr>
      </p:pic>
      <p:sp>
        <p:nvSpPr>
          <p:cNvPr id="3" name="object 3"/>
          <p:cNvSpPr txBox="1">
            <a:spLocks noGrp="1"/>
          </p:cNvSpPr>
          <p:nvPr>
            <p:ph type="title"/>
          </p:nvPr>
        </p:nvSpPr>
        <p:spPr>
          <a:xfrm>
            <a:off x="1410" y="127425"/>
            <a:ext cx="9141181" cy="719795"/>
          </a:xfrm>
          <a:prstGeom prst="rect">
            <a:avLst/>
          </a:prstGeom>
        </p:spPr>
        <p:txBody>
          <a:bodyPr vert="horz" wrap="square" lIns="0" tIns="286373" rIns="0" bIns="0" rtlCol="0">
            <a:spAutoFit/>
          </a:bodyPr>
          <a:lstStyle/>
          <a:p>
            <a:pPr marL="12696">
              <a:spcBef>
                <a:spcPts val="95"/>
              </a:spcBef>
            </a:pPr>
            <a:r>
              <a:rPr sz="2799" spc="-20" dirty="0">
                <a:solidFill>
                  <a:srgbClr val="000000"/>
                </a:solidFill>
                <a:latin typeface="Calibri Light"/>
                <a:cs typeface="Calibri Light"/>
              </a:rPr>
              <a:t>Phase</a:t>
            </a:r>
            <a:r>
              <a:rPr sz="2799" spc="-90" dirty="0">
                <a:solidFill>
                  <a:srgbClr val="000000"/>
                </a:solidFill>
                <a:latin typeface="Calibri Light"/>
                <a:cs typeface="Calibri Light"/>
              </a:rPr>
              <a:t> </a:t>
            </a:r>
            <a:r>
              <a:rPr sz="2799" dirty="0">
                <a:solidFill>
                  <a:srgbClr val="000000"/>
                </a:solidFill>
                <a:latin typeface="Calibri Light"/>
                <a:cs typeface="Calibri Light"/>
              </a:rPr>
              <a:t>I/II</a:t>
            </a:r>
            <a:r>
              <a:rPr sz="2799" spc="-75" dirty="0">
                <a:solidFill>
                  <a:srgbClr val="000000"/>
                </a:solidFill>
                <a:latin typeface="Calibri Light"/>
                <a:cs typeface="Calibri Light"/>
              </a:rPr>
              <a:t> </a:t>
            </a:r>
            <a:r>
              <a:rPr sz="2799" spc="-45" dirty="0">
                <a:solidFill>
                  <a:srgbClr val="000000"/>
                </a:solidFill>
                <a:latin typeface="Calibri Light"/>
                <a:cs typeface="Calibri Light"/>
              </a:rPr>
              <a:t>Trials</a:t>
            </a:r>
            <a:r>
              <a:rPr sz="2799" spc="-95" dirty="0">
                <a:solidFill>
                  <a:srgbClr val="000000"/>
                </a:solidFill>
                <a:latin typeface="Calibri Light"/>
                <a:cs typeface="Calibri Light"/>
              </a:rPr>
              <a:t> </a:t>
            </a:r>
            <a:r>
              <a:rPr sz="2799" dirty="0">
                <a:solidFill>
                  <a:srgbClr val="000000"/>
                </a:solidFill>
                <a:latin typeface="Calibri Light"/>
                <a:cs typeface="Calibri Light"/>
              </a:rPr>
              <a:t>of</a:t>
            </a:r>
            <a:r>
              <a:rPr sz="2799" spc="-60" dirty="0">
                <a:solidFill>
                  <a:srgbClr val="000000"/>
                </a:solidFill>
                <a:latin typeface="Calibri Light"/>
                <a:cs typeface="Calibri Light"/>
              </a:rPr>
              <a:t> </a:t>
            </a:r>
            <a:r>
              <a:rPr sz="2799" spc="-40" dirty="0">
                <a:solidFill>
                  <a:srgbClr val="000000"/>
                </a:solidFill>
                <a:latin typeface="Calibri Light"/>
                <a:cs typeface="Calibri Light"/>
              </a:rPr>
              <a:t>Neoadjuvant</a:t>
            </a:r>
            <a:r>
              <a:rPr sz="2799" spc="-90" dirty="0">
                <a:solidFill>
                  <a:srgbClr val="000000"/>
                </a:solidFill>
                <a:latin typeface="Calibri Light"/>
                <a:cs typeface="Calibri Light"/>
              </a:rPr>
              <a:t> </a:t>
            </a:r>
            <a:r>
              <a:rPr sz="2799" spc="-40" dirty="0">
                <a:solidFill>
                  <a:srgbClr val="000000"/>
                </a:solidFill>
                <a:latin typeface="Calibri Light"/>
                <a:cs typeface="Calibri Light"/>
              </a:rPr>
              <a:t>ICI/chemotherapy</a:t>
            </a:r>
            <a:r>
              <a:rPr sz="2799" spc="-100" dirty="0">
                <a:solidFill>
                  <a:srgbClr val="000000"/>
                </a:solidFill>
                <a:latin typeface="Calibri Light"/>
                <a:cs typeface="Calibri Light"/>
              </a:rPr>
              <a:t> </a:t>
            </a:r>
            <a:r>
              <a:rPr sz="2799" dirty="0">
                <a:solidFill>
                  <a:srgbClr val="000000"/>
                </a:solidFill>
                <a:latin typeface="Calibri Light"/>
                <a:cs typeface="Calibri Light"/>
              </a:rPr>
              <a:t>in</a:t>
            </a:r>
            <a:r>
              <a:rPr sz="2799" spc="-70" dirty="0">
                <a:solidFill>
                  <a:srgbClr val="000000"/>
                </a:solidFill>
                <a:latin typeface="Calibri Light"/>
                <a:cs typeface="Calibri Light"/>
              </a:rPr>
              <a:t> </a:t>
            </a:r>
            <a:r>
              <a:rPr sz="2799" spc="-20" dirty="0">
                <a:solidFill>
                  <a:srgbClr val="000000"/>
                </a:solidFill>
                <a:latin typeface="Calibri Light"/>
                <a:cs typeface="Calibri Light"/>
              </a:rPr>
              <a:t>MIBC</a:t>
            </a:r>
            <a:endParaRPr sz="2799">
              <a:latin typeface="Calibri Light"/>
              <a:cs typeface="Calibri Light"/>
            </a:endParaRPr>
          </a:p>
        </p:txBody>
      </p:sp>
      <p:sp>
        <p:nvSpPr>
          <p:cNvPr id="4" name="object 4"/>
          <p:cNvSpPr txBox="1"/>
          <p:nvPr/>
        </p:nvSpPr>
        <p:spPr>
          <a:xfrm>
            <a:off x="99626" y="4162385"/>
            <a:ext cx="7745246" cy="197429"/>
          </a:xfrm>
          <a:prstGeom prst="rect">
            <a:avLst/>
          </a:prstGeom>
        </p:spPr>
        <p:txBody>
          <a:bodyPr vert="horz" wrap="square" lIns="0" tIns="12696" rIns="0" bIns="0" rtlCol="0">
            <a:spAutoFit/>
          </a:bodyPr>
          <a:lstStyle/>
          <a:p>
            <a:pPr marL="12696">
              <a:spcBef>
                <a:spcPts val="100"/>
              </a:spcBef>
            </a:pPr>
            <a:r>
              <a:rPr sz="1200" dirty="0">
                <a:solidFill>
                  <a:srgbClr val="45545F"/>
                </a:solidFill>
                <a:latin typeface="Calibri"/>
                <a:cs typeface="Calibri"/>
              </a:rPr>
              <a:t>1.</a:t>
            </a:r>
            <a:r>
              <a:rPr sz="1200" spc="-5" dirty="0">
                <a:solidFill>
                  <a:srgbClr val="45545F"/>
                </a:solidFill>
                <a:latin typeface="Calibri"/>
                <a:cs typeface="Calibri"/>
              </a:rPr>
              <a:t> </a:t>
            </a:r>
            <a:r>
              <a:rPr sz="1200" dirty="0">
                <a:solidFill>
                  <a:srgbClr val="45545F"/>
                </a:solidFill>
                <a:latin typeface="Calibri"/>
                <a:cs typeface="Calibri"/>
              </a:rPr>
              <a:t>Chanza.</a:t>
            </a:r>
            <a:r>
              <a:rPr sz="1200" spc="-30" dirty="0">
                <a:solidFill>
                  <a:srgbClr val="45545F"/>
                </a:solidFill>
                <a:latin typeface="Calibri"/>
                <a:cs typeface="Calibri"/>
              </a:rPr>
              <a:t> </a:t>
            </a:r>
            <a:r>
              <a:rPr sz="1200" dirty="0">
                <a:solidFill>
                  <a:srgbClr val="45545F"/>
                </a:solidFill>
                <a:latin typeface="Calibri"/>
                <a:cs typeface="Calibri"/>
              </a:rPr>
              <a:t>ESMO</a:t>
            </a:r>
            <a:r>
              <a:rPr sz="1200" spc="-15" dirty="0">
                <a:solidFill>
                  <a:srgbClr val="45545F"/>
                </a:solidFill>
                <a:latin typeface="Calibri"/>
                <a:cs typeface="Calibri"/>
              </a:rPr>
              <a:t> </a:t>
            </a:r>
            <a:r>
              <a:rPr sz="1200" dirty="0">
                <a:solidFill>
                  <a:srgbClr val="45545F"/>
                </a:solidFill>
                <a:latin typeface="Calibri"/>
                <a:cs typeface="Calibri"/>
              </a:rPr>
              <a:t>2021.</a:t>
            </a:r>
            <a:r>
              <a:rPr sz="1200" spc="-10" dirty="0">
                <a:solidFill>
                  <a:srgbClr val="45545F"/>
                </a:solidFill>
                <a:latin typeface="Calibri"/>
                <a:cs typeface="Calibri"/>
              </a:rPr>
              <a:t> </a:t>
            </a:r>
            <a:r>
              <a:rPr sz="1200" dirty="0">
                <a:solidFill>
                  <a:srgbClr val="45545F"/>
                </a:solidFill>
                <a:latin typeface="Calibri"/>
                <a:cs typeface="Calibri"/>
              </a:rPr>
              <a:t>2. Brown.</a:t>
            </a:r>
            <a:r>
              <a:rPr sz="1200" spc="-25" dirty="0">
                <a:solidFill>
                  <a:srgbClr val="45545F"/>
                </a:solidFill>
                <a:latin typeface="Calibri"/>
                <a:cs typeface="Calibri"/>
              </a:rPr>
              <a:t> </a:t>
            </a:r>
            <a:r>
              <a:rPr sz="1200" dirty="0">
                <a:solidFill>
                  <a:srgbClr val="45545F"/>
                </a:solidFill>
                <a:latin typeface="Calibri"/>
                <a:cs typeface="Calibri"/>
              </a:rPr>
              <a:t>GU</a:t>
            </a:r>
            <a:r>
              <a:rPr sz="1200" spc="5" dirty="0">
                <a:solidFill>
                  <a:srgbClr val="45545F"/>
                </a:solidFill>
                <a:latin typeface="Calibri"/>
                <a:cs typeface="Calibri"/>
              </a:rPr>
              <a:t> </a:t>
            </a:r>
            <a:r>
              <a:rPr sz="1200" dirty="0">
                <a:solidFill>
                  <a:srgbClr val="45545F"/>
                </a:solidFill>
                <a:latin typeface="Calibri"/>
                <a:cs typeface="Calibri"/>
              </a:rPr>
              <a:t>ASCO 2023</a:t>
            </a:r>
            <a:r>
              <a:rPr sz="1200" spc="10" dirty="0">
                <a:solidFill>
                  <a:srgbClr val="45545F"/>
                </a:solidFill>
                <a:latin typeface="Calibri"/>
                <a:cs typeface="Calibri"/>
              </a:rPr>
              <a:t> </a:t>
            </a:r>
            <a:r>
              <a:rPr sz="1200" dirty="0">
                <a:solidFill>
                  <a:srgbClr val="45545F"/>
                </a:solidFill>
                <a:latin typeface="Calibri"/>
                <a:cs typeface="Calibri"/>
              </a:rPr>
              <a:t>abst</a:t>
            </a:r>
            <a:r>
              <a:rPr sz="1200" spc="-10" dirty="0">
                <a:solidFill>
                  <a:srgbClr val="45545F"/>
                </a:solidFill>
                <a:latin typeface="Calibri"/>
                <a:cs typeface="Calibri"/>
              </a:rPr>
              <a:t> </a:t>
            </a:r>
            <a:r>
              <a:rPr sz="1200" dirty="0">
                <a:solidFill>
                  <a:srgbClr val="45545F"/>
                </a:solidFill>
                <a:latin typeface="Calibri"/>
                <a:cs typeface="Calibri"/>
              </a:rPr>
              <a:t>448.</a:t>
            </a:r>
            <a:r>
              <a:rPr sz="1200" spc="-5" dirty="0">
                <a:solidFill>
                  <a:srgbClr val="45545F"/>
                </a:solidFill>
                <a:latin typeface="Calibri"/>
                <a:cs typeface="Calibri"/>
              </a:rPr>
              <a:t> </a:t>
            </a:r>
            <a:r>
              <a:rPr sz="1200" dirty="0">
                <a:solidFill>
                  <a:srgbClr val="45545F"/>
                </a:solidFill>
                <a:latin typeface="Calibri"/>
                <a:cs typeface="Calibri"/>
              </a:rPr>
              <a:t>3.</a:t>
            </a:r>
            <a:r>
              <a:rPr sz="1200" spc="260" dirty="0">
                <a:solidFill>
                  <a:srgbClr val="45545F"/>
                </a:solidFill>
                <a:latin typeface="Calibri"/>
                <a:cs typeface="Calibri"/>
              </a:rPr>
              <a:t> </a:t>
            </a:r>
            <a:r>
              <a:rPr sz="1200" dirty="0">
                <a:solidFill>
                  <a:srgbClr val="45545F"/>
                </a:solidFill>
                <a:latin typeface="Calibri"/>
                <a:cs typeface="Calibri"/>
              </a:rPr>
              <a:t>Gupta</a:t>
            </a:r>
            <a:r>
              <a:rPr sz="1200" spc="-40" dirty="0">
                <a:solidFill>
                  <a:srgbClr val="45545F"/>
                </a:solidFill>
                <a:latin typeface="Calibri"/>
                <a:cs typeface="Calibri"/>
              </a:rPr>
              <a:t> </a:t>
            </a:r>
            <a:r>
              <a:rPr sz="1200" dirty="0">
                <a:solidFill>
                  <a:srgbClr val="45545F"/>
                </a:solidFill>
                <a:latin typeface="Calibri"/>
                <a:cs typeface="Calibri"/>
              </a:rPr>
              <a:t>GU ASCO</a:t>
            </a:r>
            <a:r>
              <a:rPr sz="1200" spc="5" dirty="0">
                <a:solidFill>
                  <a:srgbClr val="45545F"/>
                </a:solidFill>
                <a:latin typeface="Calibri"/>
                <a:cs typeface="Calibri"/>
              </a:rPr>
              <a:t> </a:t>
            </a:r>
            <a:r>
              <a:rPr sz="1200" dirty="0">
                <a:solidFill>
                  <a:srgbClr val="45545F"/>
                </a:solidFill>
                <a:latin typeface="Calibri"/>
                <a:cs typeface="Calibri"/>
              </a:rPr>
              <a:t>2022.</a:t>
            </a:r>
            <a:r>
              <a:rPr sz="1200" spc="-10" dirty="0">
                <a:solidFill>
                  <a:srgbClr val="45545F"/>
                </a:solidFill>
                <a:latin typeface="Calibri"/>
                <a:cs typeface="Calibri"/>
              </a:rPr>
              <a:t> </a:t>
            </a:r>
            <a:r>
              <a:rPr sz="1200" dirty="0">
                <a:solidFill>
                  <a:srgbClr val="45545F"/>
                </a:solidFill>
                <a:latin typeface="Calibri"/>
                <a:cs typeface="Calibri"/>
              </a:rPr>
              <a:t>4. Funt</a:t>
            </a:r>
            <a:r>
              <a:rPr sz="1200" spc="-35" dirty="0">
                <a:solidFill>
                  <a:srgbClr val="45545F"/>
                </a:solidFill>
                <a:latin typeface="Calibri"/>
                <a:cs typeface="Calibri"/>
              </a:rPr>
              <a:t> </a:t>
            </a:r>
            <a:r>
              <a:rPr sz="1200" dirty="0">
                <a:solidFill>
                  <a:srgbClr val="45545F"/>
                </a:solidFill>
                <a:latin typeface="Calibri"/>
                <a:cs typeface="Calibri"/>
              </a:rPr>
              <a:t>JCO</a:t>
            </a:r>
            <a:r>
              <a:rPr sz="1200" spc="5" dirty="0">
                <a:solidFill>
                  <a:srgbClr val="45545F"/>
                </a:solidFill>
                <a:latin typeface="Calibri"/>
                <a:cs typeface="Calibri"/>
              </a:rPr>
              <a:t> </a:t>
            </a:r>
            <a:r>
              <a:rPr sz="1200" dirty="0">
                <a:solidFill>
                  <a:srgbClr val="45545F"/>
                </a:solidFill>
                <a:latin typeface="Calibri"/>
                <a:cs typeface="Calibri"/>
              </a:rPr>
              <a:t>2022.</a:t>
            </a:r>
            <a:r>
              <a:rPr sz="1200" spc="-15" dirty="0">
                <a:solidFill>
                  <a:srgbClr val="45545F"/>
                </a:solidFill>
                <a:latin typeface="Calibri"/>
                <a:cs typeface="Calibri"/>
              </a:rPr>
              <a:t> </a:t>
            </a:r>
            <a:r>
              <a:rPr sz="1200" dirty="0">
                <a:solidFill>
                  <a:srgbClr val="45545F"/>
                </a:solidFill>
                <a:latin typeface="Calibri"/>
                <a:cs typeface="Calibri"/>
              </a:rPr>
              <a:t>5. Cathomas</a:t>
            </a:r>
            <a:r>
              <a:rPr sz="1200" spc="-5" dirty="0">
                <a:solidFill>
                  <a:srgbClr val="45545F"/>
                </a:solidFill>
                <a:latin typeface="Calibri"/>
                <a:cs typeface="Calibri"/>
              </a:rPr>
              <a:t> </a:t>
            </a:r>
            <a:r>
              <a:rPr sz="1200" dirty="0">
                <a:solidFill>
                  <a:srgbClr val="45545F"/>
                </a:solidFill>
                <a:latin typeface="Calibri"/>
                <a:cs typeface="Calibri"/>
              </a:rPr>
              <a:t>JCO</a:t>
            </a:r>
            <a:r>
              <a:rPr sz="1200" spc="5" dirty="0">
                <a:solidFill>
                  <a:srgbClr val="45545F"/>
                </a:solidFill>
                <a:latin typeface="Calibri"/>
                <a:cs typeface="Calibri"/>
              </a:rPr>
              <a:t> </a:t>
            </a:r>
            <a:r>
              <a:rPr sz="1200" spc="-20" dirty="0">
                <a:solidFill>
                  <a:srgbClr val="45545F"/>
                </a:solidFill>
                <a:latin typeface="Calibri"/>
                <a:cs typeface="Calibri"/>
              </a:rPr>
              <a:t>2023</a:t>
            </a:r>
            <a:endParaRPr sz="1200">
              <a:latin typeface="Calibri"/>
              <a:cs typeface="Calibri"/>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10" y="865364"/>
            <a:ext cx="8545480" cy="3193319"/>
          </a:xfrm>
          <a:prstGeom prst="rect">
            <a:avLst/>
          </a:prstGeom>
        </p:spPr>
      </p:pic>
      <p:sp>
        <p:nvSpPr>
          <p:cNvPr id="3" name="object 3"/>
          <p:cNvSpPr txBox="1"/>
          <p:nvPr/>
        </p:nvSpPr>
        <p:spPr>
          <a:xfrm>
            <a:off x="80124" y="4110280"/>
            <a:ext cx="7745246" cy="197429"/>
          </a:xfrm>
          <a:prstGeom prst="rect">
            <a:avLst/>
          </a:prstGeom>
        </p:spPr>
        <p:txBody>
          <a:bodyPr vert="horz" wrap="square" lIns="0" tIns="12696" rIns="0" bIns="0" rtlCol="0">
            <a:spAutoFit/>
          </a:bodyPr>
          <a:lstStyle/>
          <a:p>
            <a:pPr marL="12696">
              <a:spcBef>
                <a:spcPts val="100"/>
              </a:spcBef>
            </a:pPr>
            <a:r>
              <a:rPr sz="1200" dirty="0">
                <a:solidFill>
                  <a:srgbClr val="45545F"/>
                </a:solidFill>
                <a:latin typeface="Calibri"/>
                <a:cs typeface="Calibri"/>
              </a:rPr>
              <a:t>1.</a:t>
            </a:r>
            <a:r>
              <a:rPr sz="1200" spc="-5" dirty="0">
                <a:solidFill>
                  <a:srgbClr val="45545F"/>
                </a:solidFill>
                <a:latin typeface="Calibri"/>
                <a:cs typeface="Calibri"/>
              </a:rPr>
              <a:t> </a:t>
            </a:r>
            <a:r>
              <a:rPr sz="1200" dirty="0">
                <a:solidFill>
                  <a:srgbClr val="45545F"/>
                </a:solidFill>
                <a:latin typeface="Calibri"/>
                <a:cs typeface="Calibri"/>
              </a:rPr>
              <a:t>Chanza.</a:t>
            </a:r>
            <a:r>
              <a:rPr sz="1200" spc="-35" dirty="0">
                <a:solidFill>
                  <a:srgbClr val="45545F"/>
                </a:solidFill>
                <a:latin typeface="Calibri"/>
                <a:cs typeface="Calibri"/>
              </a:rPr>
              <a:t> </a:t>
            </a:r>
            <a:r>
              <a:rPr sz="1200" dirty="0">
                <a:solidFill>
                  <a:srgbClr val="45545F"/>
                </a:solidFill>
                <a:latin typeface="Calibri"/>
                <a:cs typeface="Calibri"/>
              </a:rPr>
              <a:t>ESMO</a:t>
            </a:r>
            <a:r>
              <a:rPr sz="1200" spc="-10" dirty="0">
                <a:solidFill>
                  <a:srgbClr val="45545F"/>
                </a:solidFill>
                <a:latin typeface="Calibri"/>
                <a:cs typeface="Calibri"/>
              </a:rPr>
              <a:t> </a:t>
            </a:r>
            <a:r>
              <a:rPr sz="1200" dirty="0">
                <a:solidFill>
                  <a:srgbClr val="45545F"/>
                </a:solidFill>
                <a:latin typeface="Calibri"/>
                <a:cs typeface="Calibri"/>
              </a:rPr>
              <a:t>2021.</a:t>
            </a:r>
            <a:r>
              <a:rPr sz="1200" spc="-10" dirty="0">
                <a:solidFill>
                  <a:srgbClr val="45545F"/>
                </a:solidFill>
                <a:latin typeface="Calibri"/>
                <a:cs typeface="Calibri"/>
              </a:rPr>
              <a:t> </a:t>
            </a:r>
            <a:r>
              <a:rPr sz="1200" dirty="0">
                <a:solidFill>
                  <a:srgbClr val="45545F"/>
                </a:solidFill>
                <a:latin typeface="Calibri"/>
                <a:cs typeface="Calibri"/>
              </a:rPr>
              <a:t>2. Brown.</a:t>
            </a:r>
            <a:r>
              <a:rPr sz="1200" spc="-25" dirty="0">
                <a:solidFill>
                  <a:srgbClr val="45545F"/>
                </a:solidFill>
                <a:latin typeface="Calibri"/>
                <a:cs typeface="Calibri"/>
              </a:rPr>
              <a:t> </a:t>
            </a:r>
            <a:r>
              <a:rPr sz="1200" dirty="0">
                <a:solidFill>
                  <a:srgbClr val="45545F"/>
                </a:solidFill>
                <a:latin typeface="Calibri"/>
                <a:cs typeface="Calibri"/>
              </a:rPr>
              <a:t>GU</a:t>
            </a:r>
            <a:r>
              <a:rPr sz="1200" spc="5" dirty="0">
                <a:solidFill>
                  <a:srgbClr val="45545F"/>
                </a:solidFill>
                <a:latin typeface="Calibri"/>
                <a:cs typeface="Calibri"/>
              </a:rPr>
              <a:t> </a:t>
            </a:r>
            <a:r>
              <a:rPr sz="1200" dirty="0">
                <a:solidFill>
                  <a:srgbClr val="45545F"/>
                </a:solidFill>
                <a:latin typeface="Calibri"/>
                <a:cs typeface="Calibri"/>
              </a:rPr>
              <a:t>ASCO 2023</a:t>
            </a:r>
            <a:r>
              <a:rPr sz="1200" spc="10" dirty="0">
                <a:solidFill>
                  <a:srgbClr val="45545F"/>
                </a:solidFill>
                <a:latin typeface="Calibri"/>
                <a:cs typeface="Calibri"/>
              </a:rPr>
              <a:t> </a:t>
            </a:r>
            <a:r>
              <a:rPr sz="1200" dirty="0">
                <a:solidFill>
                  <a:srgbClr val="45545F"/>
                </a:solidFill>
                <a:latin typeface="Calibri"/>
                <a:cs typeface="Calibri"/>
              </a:rPr>
              <a:t>abst</a:t>
            </a:r>
            <a:r>
              <a:rPr sz="1200" spc="-5" dirty="0">
                <a:solidFill>
                  <a:srgbClr val="45545F"/>
                </a:solidFill>
                <a:latin typeface="Calibri"/>
                <a:cs typeface="Calibri"/>
              </a:rPr>
              <a:t> </a:t>
            </a:r>
            <a:r>
              <a:rPr sz="1200" dirty="0">
                <a:solidFill>
                  <a:srgbClr val="45545F"/>
                </a:solidFill>
                <a:latin typeface="Calibri"/>
                <a:cs typeface="Calibri"/>
              </a:rPr>
              <a:t>448.</a:t>
            </a:r>
            <a:r>
              <a:rPr sz="1200" spc="-10" dirty="0">
                <a:solidFill>
                  <a:srgbClr val="45545F"/>
                </a:solidFill>
                <a:latin typeface="Calibri"/>
                <a:cs typeface="Calibri"/>
              </a:rPr>
              <a:t> </a:t>
            </a:r>
            <a:r>
              <a:rPr sz="1200" dirty="0">
                <a:solidFill>
                  <a:srgbClr val="45545F"/>
                </a:solidFill>
                <a:latin typeface="Calibri"/>
                <a:cs typeface="Calibri"/>
              </a:rPr>
              <a:t>3.</a:t>
            </a:r>
            <a:r>
              <a:rPr sz="1200" spc="265" dirty="0">
                <a:solidFill>
                  <a:srgbClr val="45545F"/>
                </a:solidFill>
                <a:latin typeface="Calibri"/>
                <a:cs typeface="Calibri"/>
              </a:rPr>
              <a:t> </a:t>
            </a:r>
            <a:r>
              <a:rPr sz="1200" dirty="0">
                <a:solidFill>
                  <a:srgbClr val="45545F"/>
                </a:solidFill>
                <a:latin typeface="Calibri"/>
                <a:cs typeface="Calibri"/>
              </a:rPr>
              <a:t>Gupta</a:t>
            </a:r>
            <a:r>
              <a:rPr sz="1200" spc="-45" dirty="0">
                <a:solidFill>
                  <a:srgbClr val="45545F"/>
                </a:solidFill>
                <a:latin typeface="Calibri"/>
                <a:cs typeface="Calibri"/>
              </a:rPr>
              <a:t> </a:t>
            </a:r>
            <a:r>
              <a:rPr sz="1200" dirty="0">
                <a:solidFill>
                  <a:srgbClr val="45545F"/>
                </a:solidFill>
                <a:latin typeface="Calibri"/>
                <a:cs typeface="Calibri"/>
              </a:rPr>
              <a:t>GU</a:t>
            </a:r>
            <a:r>
              <a:rPr sz="1200" spc="5" dirty="0">
                <a:solidFill>
                  <a:srgbClr val="45545F"/>
                </a:solidFill>
                <a:latin typeface="Calibri"/>
                <a:cs typeface="Calibri"/>
              </a:rPr>
              <a:t> </a:t>
            </a:r>
            <a:r>
              <a:rPr sz="1200" dirty="0">
                <a:solidFill>
                  <a:srgbClr val="45545F"/>
                </a:solidFill>
                <a:latin typeface="Calibri"/>
                <a:cs typeface="Calibri"/>
              </a:rPr>
              <a:t>ASCO 2022.</a:t>
            </a:r>
            <a:r>
              <a:rPr sz="1200" spc="-5" dirty="0">
                <a:solidFill>
                  <a:srgbClr val="45545F"/>
                </a:solidFill>
                <a:latin typeface="Calibri"/>
                <a:cs typeface="Calibri"/>
              </a:rPr>
              <a:t> </a:t>
            </a:r>
            <a:r>
              <a:rPr sz="1200" dirty="0">
                <a:solidFill>
                  <a:srgbClr val="45545F"/>
                </a:solidFill>
                <a:latin typeface="Calibri"/>
                <a:cs typeface="Calibri"/>
              </a:rPr>
              <a:t>4.</a:t>
            </a:r>
            <a:r>
              <a:rPr sz="1200" spc="-5" dirty="0">
                <a:solidFill>
                  <a:srgbClr val="45545F"/>
                </a:solidFill>
                <a:latin typeface="Calibri"/>
                <a:cs typeface="Calibri"/>
              </a:rPr>
              <a:t> </a:t>
            </a:r>
            <a:r>
              <a:rPr sz="1200" dirty="0">
                <a:solidFill>
                  <a:srgbClr val="45545F"/>
                </a:solidFill>
                <a:latin typeface="Calibri"/>
                <a:cs typeface="Calibri"/>
              </a:rPr>
              <a:t>Funt</a:t>
            </a:r>
            <a:r>
              <a:rPr sz="1200" spc="-30" dirty="0">
                <a:solidFill>
                  <a:srgbClr val="45545F"/>
                </a:solidFill>
                <a:latin typeface="Calibri"/>
                <a:cs typeface="Calibri"/>
              </a:rPr>
              <a:t> </a:t>
            </a:r>
            <a:r>
              <a:rPr sz="1200" dirty="0">
                <a:solidFill>
                  <a:srgbClr val="45545F"/>
                </a:solidFill>
                <a:latin typeface="Calibri"/>
                <a:cs typeface="Calibri"/>
              </a:rPr>
              <a:t>JCO 2022.</a:t>
            </a:r>
            <a:r>
              <a:rPr sz="1200" spc="-15" dirty="0">
                <a:solidFill>
                  <a:srgbClr val="45545F"/>
                </a:solidFill>
                <a:latin typeface="Calibri"/>
                <a:cs typeface="Calibri"/>
              </a:rPr>
              <a:t> </a:t>
            </a:r>
            <a:r>
              <a:rPr sz="1200" dirty="0">
                <a:solidFill>
                  <a:srgbClr val="45545F"/>
                </a:solidFill>
                <a:latin typeface="Calibri"/>
                <a:cs typeface="Calibri"/>
              </a:rPr>
              <a:t>5. Cathomas JCO</a:t>
            </a:r>
            <a:r>
              <a:rPr sz="1200" spc="5" dirty="0">
                <a:solidFill>
                  <a:srgbClr val="45545F"/>
                </a:solidFill>
                <a:latin typeface="Calibri"/>
                <a:cs typeface="Calibri"/>
              </a:rPr>
              <a:t> </a:t>
            </a:r>
            <a:r>
              <a:rPr sz="1200" spc="-20" dirty="0">
                <a:solidFill>
                  <a:srgbClr val="45545F"/>
                </a:solidFill>
                <a:latin typeface="Calibri"/>
                <a:cs typeface="Calibri"/>
              </a:rPr>
              <a:t>2023</a:t>
            </a:r>
            <a:endParaRPr sz="1200">
              <a:latin typeface="Calibri"/>
              <a:cs typeface="Calibri"/>
            </a:endParaRPr>
          </a:p>
        </p:txBody>
      </p:sp>
      <p:sp>
        <p:nvSpPr>
          <p:cNvPr id="4" name="object 4"/>
          <p:cNvSpPr txBox="1">
            <a:spLocks noGrp="1"/>
          </p:cNvSpPr>
          <p:nvPr>
            <p:ph type="title"/>
          </p:nvPr>
        </p:nvSpPr>
        <p:spPr>
          <a:xfrm>
            <a:off x="1409" y="0"/>
            <a:ext cx="0" cy="21820478"/>
          </a:xfrm>
          <a:prstGeom prst="rect">
            <a:avLst/>
          </a:prstGeom>
        </p:spPr>
        <p:txBody>
          <a:bodyPr vert="horz" wrap="square" lIns="0" tIns="286373" rIns="0" bIns="0" rtlCol="0">
            <a:spAutoFit/>
          </a:bodyPr>
          <a:lstStyle/>
          <a:p>
            <a:pPr marL="12696">
              <a:spcBef>
                <a:spcPts val="95"/>
              </a:spcBef>
            </a:pPr>
            <a:r>
              <a:rPr sz="2799" spc="-20" dirty="0">
                <a:solidFill>
                  <a:srgbClr val="000000"/>
                </a:solidFill>
                <a:latin typeface="Calibri Light"/>
                <a:cs typeface="Calibri Light"/>
              </a:rPr>
              <a:t>Phase</a:t>
            </a:r>
            <a:r>
              <a:rPr sz="2799" spc="-90" dirty="0">
                <a:solidFill>
                  <a:srgbClr val="000000"/>
                </a:solidFill>
                <a:latin typeface="Calibri Light"/>
                <a:cs typeface="Calibri Light"/>
              </a:rPr>
              <a:t> </a:t>
            </a:r>
            <a:r>
              <a:rPr sz="2799" dirty="0">
                <a:solidFill>
                  <a:srgbClr val="000000"/>
                </a:solidFill>
                <a:latin typeface="Calibri Light"/>
                <a:cs typeface="Calibri Light"/>
              </a:rPr>
              <a:t>I/II</a:t>
            </a:r>
            <a:r>
              <a:rPr sz="2799" spc="-75" dirty="0">
                <a:solidFill>
                  <a:srgbClr val="000000"/>
                </a:solidFill>
                <a:latin typeface="Calibri Light"/>
                <a:cs typeface="Calibri Light"/>
              </a:rPr>
              <a:t> </a:t>
            </a:r>
            <a:r>
              <a:rPr sz="2799" spc="-45" dirty="0">
                <a:solidFill>
                  <a:srgbClr val="000000"/>
                </a:solidFill>
                <a:latin typeface="Calibri Light"/>
                <a:cs typeface="Calibri Light"/>
              </a:rPr>
              <a:t>Trials</a:t>
            </a:r>
            <a:r>
              <a:rPr sz="2799" spc="-95" dirty="0">
                <a:solidFill>
                  <a:srgbClr val="000000"/>
                </a:solidFill>
                <a:latin typeface="Calibri Light"/>
                <a:cs typeface="Calibri Light"/>
              </a:rPr>
              <a:t> </a:t>
            </a:r>
            <a:r>
              <a:rPr sz="2799" dirty="0">
                <a:solidFill>
                  <a:srgbClr val="000000"/>
                </a:solidFill>
                <a:latin typeface="Calibri Light"/>
                <a:cs typeface="Calibri Light"/>
              </a:rPr>
              <a:t>of</a:t>
            </a:r>
            <a:r>
              <a:rPr sz="2799" spc="-60" dirty="0">
                <a:solidFill>
                  <a:srgbClr val="000000"/>
                </a:solidFill>
                <a:latin typeface="Calibri Light"/>
                <a:cs typeface="Calibri Light"/>
              </a:rPr>
              <a:t> </a:t>
            </a:r>
            <a:r>
              <a:rPr sz="2799" spc="-40" dirty="0">
                <a:solidFill>
                  <a:srgbClr val="000000"/>
                </a:solidFill>
                <a:latin typeface="Calibri Light"/>
                <a:cs typeface="Calibri Light"/>
              </a:rPr>
              <a:t>Neoadjuvant</a:t>
            </a:r>
            <a:r>
              <a:rPr sz="2799" spc="-90" dirty="0">
                <a:solidFill>
                  <a:srgbClr val="000000"/>
                </a:solidFill>
                <a:latin typeface="Calibri Light"/>
                <a:cs typeface="Calibri Light"/>
              </a:rPr>
              <a:t> </a:t>
            </a:r>
            <a:r>
              <a:rPr sz="2799" spc="-40" dirty="0">
                <a:solidFill>
                  <a:srgbClr val="000000"/>
                </a:solidFill>
                <a:latin typeface="Calibri Light"/>
                <a:cs typeface="Calibri Light"/>
              </a:rPr>
              <a:t>ICI/chemotherapy</a:t>
            </a:r>
            <a:r>
              <a:rPr sz="2799" spc="-100" dirty="0">
                <a:solidFill>
                  <a:srgbClr val="000000"/>
                </a:solidFill>
                <a:latin typeface="Calibri Light"/>
                <a:cs typeface="Calibri Light"/>
              </a:rPr>
              <a:t> </a:t>
            </a:r>
            <a:r>
              <a:rPr sz="2799" dirty="0">
                <a:solidFill>
                  <a:srgbClr val="000000"/>
                </a:solidFill>
                <a:latin typeface="Calibri Light"/>
                <a:cs typeface="Calibri Light"/>
              </a:rPr>
              <a:t>in</a:t>
            </a:r>
            <a:r>
              <a:rPr sz="2799" spc="-70" dirty="0">
                <a:solidFill>
                  <a:srgbClr val="000000"/>
                </a:solidFill>
                <a:latin typeface="Calibri Light"/>
                <a:cs typeface="Calibri Light"/>
              </a:rPr>
              <a:t> </a:t>
            </a:r>
            <a:r>
              <a:rPr sz="2799" spc="-20" dirty="0">
                <a:solidFill>
                  <a:srgbClr val="000000"/>
                </a:solidFill>
                <a:latin typeface="Calibri Light"/>
                <a:cs typeface="Calibri Light"/>
              </a:rPr>
              <a:t>MIBC</a:t>
            </a:r>
            <a:endParaRPr sz="2799">
              <a:latin typeface="Calibri Light"/>
              <a:cs typeface="Calibri Light"/>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08903" y="3935685"/>
            <a:ext cx="7848720" cy="300262"/>
          </a:xfrm>
          <a:prstGeom prst="rect">
            <a:avLst/>
          </a:prstGeom>
        </p:spPr>
        <p:txBody>
          <a:bodyPr vert="horz" wrap="square" lIns="0" tIns="12696" rIns="0" bIns="0" rtlCol="0">
            <a:spAutoFit/>
          </a:bodyPr>
          <a:lstStyle/>
          <a:p>
            <a:pPr marL="12696">
              <a:spcBef>
                <a:spcPts val="100"/>
              </a:spcBef>
            </a:pPr>
            <a:r>
              <a:rPr sz="900" dirty="0">
                <a:solidFill>
                  <a:srgbClr val="45545F"/>
                </a:solidFill>
                <a:latin typeface="Calibri"/>
                <a:cs typeface="Calibri"/>
              </a:rPr>
              <a:t>1.</a:t>
            </a:r>
            <a:r>
              <a:rPr sz="900" spc="-40" dirty="0">
                <a:solidFill>
                  <a:srgbClr val="45545F"/>
                </a:solidFill>
                <a:latin typeface="Calibri"/>
                <a:cs typeface="Calibri"/>
              </a:rPr>
              <a:t> </a:t>
            </a:r>
            <a:r>
              <a:rPr sz="900" dirty="0">
                <a:solidFill>
                  <a:srgbClr val="45545F"/>
                </a:solidFill>
                <a:latin typeface="Calibri"/>
                <a:cs typeface="Calibri"/>
              </a:rPr>
              <a:t>Necchi.</a:t>
            </a:r>
            <a:r>
              <a:rPr sz="900" spc="-10" dirty="0">
                <a:solidFill>
                  <a:srgbClr val="45545F"/>
                </a:solidFill>
                <a:latin typeface="Calibri"/>
                <a:cs typeface="Calibri"/>
              </a:rPr>
              <a:t> </a:t>
            </a:r>
            <a:r>
              <a:rPr sz="900" dirty="0">
                <a:solidFill>
                  <a:srgbClr val="45545F"/>
                </a:solidFill>
                <a:latin typeface="Calibri"/>
                <a:cs typeface="Calibri"/>
              </a:rPr>
              <a:t>ASCO </a:t>
            </a:r>
            <a:r>
              <a:rPr sz="900" spc="-10" dirty="0">
                <a:solidFill>
                  <a:srgbClr val="45545F"/>
                </a:solidFill>
                <a:latin typeface="Calibri"/>
                <a:cs typeface="Calibri"/>
              </a:rPr>
              <a:t>2018.</a:t>
            </a:r>
            <a:r>
              <a:rPr sz="900" spc="-40" dirty="0">
                <a:solidFill>
                  <a:srgbClr val="45545F"/>
                </a:solidFill>
                <a:latin typeface="Calibri"/>
                <a:cs typeface="Calibri"/>
              </a:rPr>
              <a:t> </a:t>
            </a:r>
            <a:r>
              <a:rPr sz="900" dirty="0">
                <a:solidFill>
                  <a:srgbClr val="45545F"/>
                </a:solidFill>
                <a:latin typeface="Calibri"/>
                <a:cs typeface="Calibri"/>
              </a:rPr>
              <a:t>Abstr</a:t>
            </a:r>
            <a:r>
              <a:rPr sz="900" spc="15" dirty="0">
                <a:solidFill>
                  <a:srgbClr val="45545F"/>
                </a:solidFill>
                <a:latin typeface="Calibri"/>
                <a:cs typeface="Calibri"/>
              </a:rPr>
              <a:t> </a:t>
            </a:r>
            <a:r>
              <a:rPr sz="900" spc="-10" dirty="0">
                <a:solidFill>
                  <a:srgbClr val="45545F"/>
                </a:solidFill>
                <a:latin typeface="Calibri"/>
                <a:cs typeface="Calibri"/>
              </a:rPr>
              <a:t>4507.</a:t>
            </a:r>
            <a:r>
              <a:rPr sz="900" spc="-40" dirty="0">
                <a:solidFill>
                  <a:srgbClr val="45545F"/>
                </a:solidFill>
                <a:latin typeface="Calibri"/>
                <a:cs typeface="Calibri"/>
              </a:rPr>
              <a:t> </a:t>
            </a:r>
            <a:r>
              <a:rPr sz="900" dirty="0">
                <a:solidFill>
                  <a:srgbClr val="45545F"/>
                </a:solidFill>
                <a:latin typeface="Calibri"/>
                <a:cs typeface="Calibri"/>
              </a:rPr>
              <a:t>2.</a:t>
            </a:r>
            <a:r>
              <a:rPr sz="900" spc="-20" dirty="0">
                <a:solidFill>
                  <a:srgbClr val="45545F"/>
                </a:solidFill>
                <a:latin typeface="Calibri"/>
                <a:cs typeface="Calibri"/>
              </a:rPr>
              <a:t> </a:t>
            </a:r>
            <a:r>
              <a:rPr sz="900" dirty="0">
                <a:solidFill>
                  <a:srgbClr val="45545F"/>
                </a:solidFill>
                <a:latin typeface="Calibri"/>
                <a:cs typeface="Calibri"/>
              </a:rPr>
              <a:t>Anari.</a:t>
            </a:r>
            <a:r>
              <a:rPr sz="900" spc="5" dirty="0">
                <a:solidFill>
                  <a:srgbClr val="45545F"/>
                </a:solidFill>
                <a:latin typeface="Calibri"/>
                <a:cs typeface="Calibri"/>
              </a:rPr>
              <a:t> </a:t>
            </a:r>
            <a:r>
              <a:rPr sz="900" dirty="0">
                <a:solidFill>
                  <a:srgbClr val="45545F"/>
                </a:solidFill>
                <a:latin typeface="Calibri"/>
                <a:cs typeface="Calibri"/>
              </a:rPr>
              <a:t>Eur</a:t>
            </a:r>
            <a:r>
              <a:rPr sz="900" spc="-5" dirty="0">
                <a:solidFill>
                  <a:srgbClr val="45545F"/>
                </a:solidFill>
                <a:latin typeface="Calibri"/>
                <a:cs typeface="Calibri"/>
              </a:rPr>
              <a:t> </a:t>
            </a:r>
            <a:r>
              <a:rPr sz="900" dirty="0">
                <a:solidFill>
                  <a:srgbClr val="45545F"/>
                </a:solidFill>
                <a:latin typeface="Calibri"/>
                <a:cs typeface="Calibri"/>
              </a:rPr>
              <a:t>Urol</a:t>
            </a:r>
            <a:r>
              <a:rPr sz="900" spc="-20" dirty="0">
                <a:solidFill>
                  <a:srgbClr val="45545F"/>
                </a:solidFill>
                <a:latin typeface="Calibri"/>
                <a:cs typeface="Calibri"/>
              </a:rPr>
              <a:t> </a:t>
            </a:r>
            <a:r>
              <a:rPr sz="900" dirty="0">
                <a:solidFill>
                  <a:srgbClr val="45545F"/>
                </a:solidFill>
                <a:latin typeface="Calibri"/>
                <a:cs typeface="Calibri"/>
              </a:rPr>
              <a:t>Oncol.</a:t>
            </a:r>
            <a:r>
              <a:rPr sz="900" spc="-10" dirty="0">
                <a:solidFill>
                  <a:srgbClr val="45545F"/>
                </a:solidFill>
                <a:latin typeface="Calibri"/>
                <a:cs typeface="Calibri"/>
              </a:rPr>
              <a:t> </a:t>
            </a:r>
            <a:r>
              <a:rPr sz="900" dirty="0">
                <a:solidFill>
                  <a:srgbClr val="45545F"/>
                </a:solidFill>
                <a:latin typeface="Calibri"/>
                <a:cs typeface="Calibri"/>
              </a:rPr>
              <a:t>2018;1:54.</a:t>
            </a:r>
            <a:r>
              <a:rPr sz="900" spc="-40" dirty="0">
                <a:solidFill>
                  <a:srgbClr val="45545F"/>
                </a:solidFill>
                <a:latin typeface="Calibri"/>
                <a:cs typeface="Calibri"/>
              </a:rPr>
              <a:t> </a:t>
            </a:r>
            <a:r>
              <a:rPr sz="900" dirty="0">
                <a:solidFill>
                  <a:srgbClr val="45545F"/>
                </a:solidFill>
                <a:latin typeface="Calibri"/>
                <a:cs typeface="Calibri"/>
              </a:rPr>
              <a:t>3.</a:t>
            </a:r>
            <a:r>
              <a:rPr sz="900" spc="-25" dirty="0">
                <a:solidFill>
                  <a:srgbClr val="45545F"/>
                </a:solidFill>
                <a:latin typeface="Calibri"/>
                <a:cs typeface="Calibri"/>
              </a:rPr>
              <a:t> </a:t>
            </a:r>
            <a:r>
              <a:rPr sz="900" dirty="0">
                <a:solidFill>
                  <a:srgbClr val="45545F"/>
                </a:solidFill>
                <a:latin typeface="Calibri"/>
                <a:cs typeface="Calibri"/>
              </a:rPr>
              <a:t>Plimack.</a:t>
            </a:r>
            <a:r>
              <a:rPr sz="900" spc="-5" dirty="0">
                <a:solidFill>
                  <a:srgbClr val="45545F"/>
                </a:solidFill>
                <a:latin typeface="Calibri"/>
                <a:cs typeface="Calibri"/>
              </a:rPr>
              <a:t> </a:t>
            </a:r>
            <a:r>
              <a:rPr sz="900" dirty="0">
                <a:solidFill>
                  <a:srgbClr val="45545F"/>
                </a:solidFill>
                <a:latin typeface="Calibri"/>
                <a:cs typeface="Calibri"/>
              </a:rPr>
              <a:t>Eur</a:t>
            </a:r>
            <a:r>
              <a:rPr sz="900" spc="-5" dirty="0">
                <a:solidFill>
                  <a:srgbClr val="45545F"/>
                </a:solidFill>
                <a:latin typeface="Calibri"/>
                <a:cs typeface="Calibri"/>
              </a:rPr>
              <a:t> </a:t>
            </a:r>
            <a:r>
              <a:rPr sz="900" dirty="0">
                <a:solidFill>
                  <a:srgbClr val="45545F"/>
                </a:solidFill>
                <a:latin typeface="Calibri"/>
                <a:cs typeface="Calibri"/>
              </a:rPr>
              <a:t>Urol.</a:t>
            </a:r>
            <a:r>
              <a:rPr sz="900" spc="-10" dirty="0">
                <a:solidFill>
                  <a:srgbClr val="45545F"/>
                </a:solidFill>
                <a:latin typeface="Calibri"/>
                <a:cs typeface="Calibri"/>
              </a:rPr>
              <a:t> </a:t>
            </a:r>
            <a:r>
              <a:rPr sz="900" dirty="0">
                <a:solidFill>
                  <a:srgbClr val="45545F"/>
                </a:solidFill>
                <a:latin typeface="Calibri"/>
                <a:cs typeface="Calibri"/>
              </a:rPr>
              <a:t>JCO.</a:t>
            </a:r>
            <a:r>
              <a:rPr sz="900" spc="-15" dirty="0">
                <a:solidFill>
                  <a:srgbClr val="45545F"/>
                </a:solidFill>
                <a:latin typeface="Calibri"/>
                <a:cs typeface="Calibri"/>
              </a:rPr>
              <a:t> </a:t>
            </a:r>
            <a:r>
              <a:rPr sz="900" spc="-10" dirty="0">
                <a:solidFill>
                  <a:srgbClr val="45545F"/>
                </a:solidFill>
                <a:latin typeface="Calibri"/>
                <a:cs typeface="Calibri"/>
              </a:rPr>
              <a:t>2014;32:1895.</a:t>
            </a:r>
            <a:endParaRPr sz="900">
              <a:latin typeface="Calibri"/>
              <a:cs typeface="Calibri"/>
            </a:endParaRPr>
          </a:p>
          <a:p>
            <a:pPr marL="12696"/>
            <a:r>
              <a:rPr sz="900" dirty="0">
                <a:solidFill>
                  <a:srgbClr val="45545F"/>
                </a:solidFill>
                <a:latin typeface="Calibri"/>
                <a:cs typeface="Calibri"/>
              </a:rPr>
              <a:t>4.</a:t>
            </a:r>
            <a:r>
              <a:rPr sz="900" spc="-45" dirty="0">
                <a:solidFill>
                  <a:srgbClr val="45545F"/>
                </a:solidFill>
                <a:latin typeface="Calibri"/>
                <a:cs typeface="Calibri"/>
              </a:rPr>
              <a:t> </a:t>
            </a:r>
            <a:r>
              <a:rPr sz="900" dirty="0">
                <a:solidFill>
                  <a:srgbClr val="45545F"/>
                </a:solidFill>
                <a:latin typeface="Calibri"/>
                <a:cs typeface="Calibri"/>
              </a:rPr>
              <a:t>Powles.</a:t>
            </a:r>
            <a:r>
              <a:rPr sz="900" spc="-20" dirty="0">
                <a:solidFill>
                  <a:srgbClr val="45545F"/>
                </a:solidFill>
                <a:latin typeface="Calibri"/>
                <a:cs typeface="Calibri"/>
              </a:rPr>
              <a:t> </a:t>
            </a:r>
            <a:r>
              <a:rPr sz="900" dirty="0">
                <a:solidFill>
                  <a:srgbClr val="45545F"/>
                </a:solidFill>
                <a:latin typeface="Calibri"/>
                <a:cs typeface="Calibri"/>
              </a:rPr>
              <a:t>Nat</a:t>
            </a:r>
            <a:r>
              <a:rPr sz="900" spc="-20" dirty="0">
                <a:solidFill>
                  <a:srgbClr val="45545F"/>
                </a:solidFill>
                <a:latin typeface="Calibri"/>
                <a:cs typeface="Calibri"/>
              </a:rPr>
              <a:t> </a:t>
            </a:r>
            <a:r>
              <a:rPr sz="900" dirty="0">
                <a:solidFill>
                  <a:srgbClr val="45545F"/>
                </a:solidFill>
                <a:latin typeface="Calibri"/>
                <a:cs typeface="Calibri"/>
              </a:rPr>
              <a:t>Med 2019.</a:t>
            </a:r>
            <a:r>
              <a:rPr sz="900" spc="-30" dirty="0">
                <a:solidFill>
                  <a:srgbClr val="45545F"/>
                </a:solidFill>
                <a:latin typeface="Calibri"/>
                <a:cs typeface="Calibri"/>
              </a:rPr>
              <a:t> </a:t>
            </a:r>
            <a:r>
              <a:rPr sz="900" dirty="0">
                <a:solidFill>
                  <a:srgbClr val="45545F"/>
                </a:solidFill>
                <a:latin typeface="Calibri"/>
                <a:cs typeface="Calibri"/>
              </a:rPr>
              <a:t>5.</a:t>
            </a:r>
            <a:r>
              <a:rPr sz="900" spc="-25" dirty="0">
                <a:solidFill>
                  <a:srgbClr val="45545F"/>
                </a:solidFill>
                <a:latin typeface="Calibri"/>
                <a:cs typeface="Calibri"/>
              </a:rPr>
              <a:t> </a:t>
            </a:r>
            <a:r>
              <a:rPr sz="900" dirty="0">
                <a:solidFill>
                  <a:srgbClr val="45545F"/>
                </a:solidFill>
                <a:latin typeface="Calibri"/>
                <a:cs typeface="Calibri"/>
              </a:rPr>
              <a:t>Grossman.</a:t>
            </a:r>
            <a:r>
              <a:rPr sz="900" spc="-20" dirty="0">
                <a:solidFill>
                  <a:srgbClr val="45545F"/>
                </a:solidFill>
                <a:latin typeface="Calibri"/>
                <a:cs typeface="Calibri"/>
              </a:rPr>
              <a:t> </a:t>
            </a:r>
            <a:r>
              <a:rPr sz="900" dirty="0">
                <a:solidFill>
                  <a:srgbClr val="45545F"/>
                </a:solidFill>
                <a:latin typeface="Calibri"/>
                <a:cs typeface="Calibri"/>
              </a:rPr>
              <a:t>NEJM.</a:t>
            </a:r>
            <a:r>
              <a:rPr sz="900" spc="-5" dirty="0">
                <a:solidFill>
                  <a:srgbClr val="45545F"/>
                </a:solidFill>
                <a:latin typeface="Calibri"/>
                <a:cs typeface="Calibri"/>
              </a:rPr>
              <a:t> </a:t>
            </a:r>
            <a:r>
              <a:rPr sz="900" spc="-10" dirty="0">
                <a:solidFill>
                  <a:srgbClr val="45545F"/>
                </a:solidFill>
                <a:latin typeface="Calibri"/>
                <a:cs typeface="Calibri"/>
              </a:rPr>
              <a:t>2003;349:859.</a:t>
            </a:r>
            <a:r>
              <a:rPr sz="900" spc="-45" dirty="0">
                <a:solidFill>
                  <a:srgbClr val="45545F"/>
                </a:solidFill>
                <a:latin typeface="Calibri"/>
                <a:cs typeface="Calibri"/>
              </a:rPr>
              <a:t> </a:t>
            </a:r>
            <a:r>
              <a:rPr sz="900" dirty="0">
                <a:solidFill>
                  <a:srgbClr val="45545F"/>
                </a:solidFill>
                <a:latin typeface="Calibri"/>
                <a:cs typeface="Calibri"/>
              </a:rPr>
              <a:t>6.</a:t>
            </a:r>
            <a:r>
              <a:rPr sz="900" spc="175" dirty="0">
                <a:solidFill>
                  <a:srgbClr val="45545F"/>
                </a:solidFill>
                <a:latin typeface="Calibri"/>
                <a:cs typeface="Calibri"/>
              </a:rPr>
              <a:t> </a:t>
            </a:r>
            <a:r>
              <a:rPr sz="900" dirty="0">
                <a:solidFill>
                  <a:srgbClr val="45545F"/>
                </a:solidFill>
                <a:latin typeface="Calibri"/>
                <a:cs typeface="Calibri"/>
              </a:rPr>
              <a:t>Gao.</a:t>
            </a:r>
            <a:r>
              <a:rPr sz="900" spc="-30" dirty="0">
                <a:solidFill>
                  <a:srgbClr val="45545F"/>
                </a:solidFill>
                <a:latin typeface="Calibri"/>
                <a:cs typeface="Calibri"/>
              </a:rPr>
              <a:t> </a:t>
            </a:r>
            <a:r>
              <a:rPr sz="900" dirty="0">
                <a:solidFill>
                  <a:srgbClr val="45545F"/>
                </a:solidFill>
                <a:latin typeface="Calibri"/>
                <a:cs typeface="Calibri"/>
              </a:rPr>
              <a:t>ASCO</a:t>
            </a:r>
            <a:r>
              <a:rPr sz="900" spc="-5" dirty="0">
                <a:solidFill>
                  <a:srgbClr val="45545F"/>
                </a:solidFill>
                <a:latin typeface="Calibri"/>
                <a:cs typeface="Calibri"/>
              </a:rPr>
              <a:t> </a:t>
            </a:r>
            <a:r>
              <a:rPr sz="900" dirty="0">
                <a:solidFill>
                  <a:srgbClr val="45545F"/>
                </a:solidFill>
                <a:latin typeface="Calibri"/>
                <a:cs typeface="Calibri"/>
              </a:rPr>
              <a:t>2019.</a:t>
            </a:r>
            <a:r>
              <a:rPr sz="900" spc="-45" dirty="0">
                <a:solidFill>
                  <a:srgbClr val="45545F"/>
                </a:solidFill>
                <a:latin typeface="Calibri"/>
                <a:cs typeface="Calibri"/>
              </a:rPr>
              <a:t> </a:t>
            </a:r>
            <a:r>
              <a:rPr sz="900" dirty="0">
                <a:solidFill>
                  <a:srgbClr val="45545F"/>
                </a:solidFill>
                <a:latin typeface="Calibri"/>
                <a:cs typeface="Calibri"/>
              </a:rPr>
              <a:t>Abstr</a:t>
            </a:r>
            <a:r>
              <a:rPr sz="900" spc="10" dirty="0">
                <a:solidFill>
                  <a:srgbClr val="45545F"/>
                </a:solidFill>
                <a:latin typeface="Calibri"/>
                <a:cs typeface="Calibri"/>
              </a:rPr>
              <a:t> </a:t>
            </a:r>
            <a:r>
              <a:rPr sz="900" dirty="0">
                <a:solidFill>
                  <a:srgbClr val="45545F"/>
                </a:solidFill>
                <a:latin typeface="Calibri"/>
                <a:cs typeface="Calibri"/>
              </a:rPr>
              <a:t>4551.</a:t>
            </a:r>
            <a:r>
              <a:rPr sz="900" spc="-45" dirty="0">
                <a:solidFill>
                  <a:srgbClr val="45545F"/>
                </a:solidFill>
                <a:latin typeface="Calibri"/>
                <a:cs typeface="Calibri"/>
              </a:rPr>
              <a:t> </a:t>
            </a:r>
            <a:r>
              <a:rPr sz="900" spc="-10" dirty="0">
                <a:solidFill>
                  <a:srgbClr val="45545F"/>
                </a:solidFill>
                <a:latin typeface="Calibri"/>
                <a:cs typeface="Calibri"/>
              </a:rPr>
              <a:t>NCT02812420.</a:t>
            </a:r>
            <a:r>
              <a:rPr sz="900" spc="-50" dirty="0">
                <a:solidFill>
                  <a:srgbClr val="45545F"/>
                </a:solidFill>
                <a:latin typeface="Calibri"/>
                <a:cs typeface="Calibri"/>
              </a:rPr>
              <a:t> </a:t>
            </a:r>
            <a:r>
              <a:rPr sz="900" dirty="0">
                <a:solidFill>
                  <a:srgbClr val="45545F"/>
                </a:solidFill>
                <a:latin typeface="Calibri"/>
                <a:cs typeface="Calibri"/>
              </a:rPr>
              <a:t>7.</a:t>
            </a:r>
            <a:r>
              <a:rPr sz="900" spc="-20" dirty="0">
                <a:solidFill>
                  <a:srgbClr val="45545F"/>
                </a:solidFill>
                <a:latin typeface="Calibri"/>
                <a:cs typeface="Calibri"/>
              </a:rPr>
              <a:t> </a:t>
            </a:r>
            <a:r>
              <a:rPr sz="900" dirty="0">
                <a:solidFill>
                  <a:srgbClr val="45545F"/>
                </a:solidFill>
                <a:latin typeface="Calibri"/>
                <a:cs typeface="Calibri"/>
              </a:rPr>
              <a:t>Van</a:t>
            </a:r>
            <a:r>
              <a:rPr sz="900" spc="-20" dirty="0">
                <a:solidFill>
                  <a:srgbClr val="45545F"/>
                </a:solidFill>
                <a:latin typeface="Calibri"/>
                <a:cs typeface="Calibri"/>
              </a:rPr>
              <a:t> </a:t>
            </a:r>
            <a:r>
              <a:rPr sz="900" dirty="0">
                <a:solidFill>
                  <a:srgbClr val="45545F"/>
                </a:solidFill>
                <a:latin typeface="Calibri"/>
                <a:cs typeface="Calibri"/>
              </a:rPr>
              <a:t>der</a:t>
            </a:r>
            <a:r>
              <a:rPr sz="900" spc="-10" dirty="0">
                <a:solidFill>
                  <a:srgbClr val="45545F"/>
                </a:solidFill>
                <a:latin typeface="Calibri"/>
                <a:cs typeface="Calibri"/>
              </a:rPr>
              <a:t> </a:t>
            </a:r>
            <a:r>
              <a:rPr sz="900" dirty="0">
                <a:solidFill>
                  <a:srgbClr val="45545F"/>
                </a:solidFill>
                <a:latin typeface="Calibri"/>
                <a:cs typeface="Calibri"/>
              </a:rPr>
              <a:t>Heijden.</a:t>
            </a:r>
            <a:r>
              <a:rPr sz="900" spc="15" dirty="0">
                <a:solidFill>
                  <a:srgbClr val="45545F"/>
                </a:solidFill>
                <a:latin typeface="Calibri"/>
                <a:cs typeface="Calibri"/>
              </a:rPr>
              <a:t> </a:t>
            </a:r>
            <a:r>
              <a:rPr sz="900" dirty="0">
                <a:solidFill>
                  <a:srgbClr val="45545F"/>
                </a:solidFill>
                <a:latin typeface="Calibri"/>
                <a:cs typeface="Calibri"/>
              </a:rPr>
              <a:t>ESMO</a:t>
            </a:r>
            <a:r>
              <a:rPr sz="900" spc="-5" dirty="0">
                <a:solidFill>
                  <a:srgbClr val="45545F"/>
                </a:solidFill>
                <a:latin typeface="Calibri"/>
                <a:cs typeface="Calibri"/>
              </a:rPr>
              <a:t> </a:t>
            </a:r>
            <a:r>
              <a:rPr sz="900" dirty="0">
                <a:solidFill>
                  <a:srgbClr val="45545F"/>
                </a:solidFill>
                <a:latin typeface="Calibri"/>
                <a:cs typeface="Calibri"/>
              </a:rPr>
              <a:t>2019.</a:t>
            </a:r>
            <a:r>
              <a:rPr sz="900" spc="-25" dirty="0">
                <a:solidFill>
                  <a:srgbClr val="45545F"/>
                </a:solidFill>
                <a:latin typeface="Calibri"/>
                <a:cs typeface="Calibri"/>
              </a:rPr>
              <a:t> </a:t>
            </a:r>
            <a:r>
              <a:rPr sz="900" dirty="0">
                <a:solidFill>
                  <a:srgbClr val="45545F"/>
                </a:solidFill>
                <a:latin typeface="Calibri"/>
                <a:cs typeface="Calibri"/>
              </a:rPr>
              <a:t>Abstr </a:t>
            </a:r>
            <a:r>
              <a:rPr sz="900" spc="-10" dirty="0">
                <a:solidFill>
                  <a:srgbClr val="45545F"/>
                </a:solidFill>
                <a:latin typeface="Calibri"/>
                <a:cs typeface="Calibri"/>
              </a:rPr>
              <a:t>904PD.</a:t>
            </a:r>
            <a:r>
              <a:rPr sz="900" spc="-40" dirty="0">
                <a:solidFill>
                  <a:srgbClr val="45545F"/>
                </a:solidFill>
                <a:latin typeface="Calibri"/>
                <a:cs typeface="Calibri"/>
              </a:rPr>
              <a:t> </a:t>
            </a:r>
            <a:r>
              <a:rPr sz="900" spc="-10" dirty="0">
                <a:solidFill>
                  <a:srgbClr val="45545F"/>
                </a:solidFill>
                <a:latin typeface="Calibri"/>
                <a:cs typeface="Calibri"/>
              </a:rPr>
              <a:t>NCT03387761</a:t>
            </a:r>
            <a:endParaRPr sz="900">
              <a:latin typeface="Calibri"/>
              <a:cs typeface="Calibri"/>
            </a:endParaRPr>
          </a:p>
        </p:txBody>
      </p:sp>
      <p:sp>
        <p:nvSpPr>
          <p:cNvPr id="3" name="object 3"/>
          <p:cNvSpPr txBox="1">
            <a:spLocks noGrp="1"/>
          </p:cNvSpPr>
          <p:nvPr>
            <p:ph type="title"/>
          </p:nvPr>
        </p:nvSpPr>
        <p:spPr>
          <a:xfrm>
            <a:off x="3026887" y="141179"/>
            <a:ext cx="4017676" cy="391039"/>
          </a:xfrm>
          <a:prstGeom prst="rect">
            <a:avLst/>
          </a:prstGeom>
        </p:spPr>
        <p:txBody>
          <a:bodyPr vert="horz" wrap="square" lIns="0" tIns="12696" rIns="0" bIns="0" rtlCol="0">
            <a:spAutoFit/>
          </a:bodyPr>
          <a:lstStyle/>
          <a:p>
            <a:pPr marL="12696">
              <a:spcBef>
                <a:spcPts val="100"/>
              </a:spcBef>
            </a:pPr>
            <a:r>
              <a:rPr sz="2399" b="1" dirty="0">
                <a:latin typeface="Arial"/>
                <a:cs typeface="Arial"/>
              </a:rPr>
              <a:t>pCR</a:t>
            </a:r>
            <a:r>
              <a:rPr sz="2399" b="1" spc="-5" dirty="0">
                <a:latin typeface="Arial"/>
                <a:cs typeface="Arial"/>
              </a:rPr>
              <a:t> </a:t>
            </a:r>
            <a:r>
              <a:rPr sz="2399" b="1" dirty="0">
                <a:latin typeface="Arial"/>
                <a:cs typeface="Arial"/>
              </a:rPr>
              <a:t>Rate</a:t>
            </a:r>
            <a:r>
              <a:rPr sz="2399" b="1" spc="-5" dirty="0">
                <a:latin typeface="Arial"/>
                <a:cs typeface="Arial"/>
              </a:rPr>
              <a:t> </a:t>
            </a:r>
            <a:r>
              <a:rPr sz="2399" b="1" dirty="0">
                <a:latin typeface="Arial"/>
                <a:cs typeface="Arial"/>
              </a:rPr>
              <a:t>With</a:t>
            </a:r>
            <a:r>
              <a:rPr sz="2399" b="1" spc="-45" dirty="0">
                <a:latin typeface="Arial"/>
                <a:cs typeface="Arial"/>
              </a:rPr>
              <a:t> </a:t>
            </a:r>
            <a:r>
              <a:rPr sz="2399" b="1" dirty="0">
                <a:latin typeface="Arial"/>
                <a:cs typeface="Arial"/>
              </a:rPr>
              <a:t>IO</a:t>
            </a:r>
            <a:r>
              <a:rPr sz="2399" b="1" spc="-40" dirty="0">
                <a:latin typeface="Arial"/>
                <a:cs typeface="Arial"/>
              </a:rPr>
              <a:t> </a:t>
            </a:r>
            <a:r>
              <a:rPr sz="2399" b="1" dirty="0">
                <a:latin typeface="Arial"/>
                <a:cs typeface="Arial"/>
              </a:rPr>
              <a:t>Similar</a:t>
            </a:r>
            <a:r>
              <a:rPr sz="2399" b="1" spc="-25" dirty="0">
                <a:latin typeface="Arial"/>
                <a:cs typeface="Arial"/>
              </a:rPr>
              <a:t> to</a:t>
            </a:r>
            <a:endParaRPr sz="2399">
              <a:latin typeface="Arial"/>
              <a:cs typeface="Arial"/>
            </a:endParaRPr>
          </a:p>
        </p:txBody>
      </p:sp>
      <p:sp>
        <p:nvSpPr>
          <p:cNvPr id="4" name="object 4"/>
          <p:cNvSpPr/>
          <p:nvPr/>
        </p:nvSpPr>
        <p:spPr>
          <a:xfrm>
            <a:off x="1819743" y="3168180"/>
            <a:ext cx="48245" cy="0"/>
          </a:xfrm>
          <a:custGeom>
            <a:avLst/>
            <a:gdLst/>
            <a:ahLst/>
            <a:cxnLst/>
            <a:rect l="l" t="t" r="r" b="b"/>
            <a:pathLst>
              <a:path w="48260">
                <a:moveTo>
                  <a:pt x="48006" y="0"/>
                </a:moveTo>
                <a:lnTo>
                  <a:pt x="0" y="0"/>
                </a:lnTo>
              </a:path>
            </a:pathLst>
          </a:custGeom>
          <a:ln w="28575">
            <a:solidFill>
              <a:srgbClr val="FFFFFF"/>
            </a:solidFill>
          </a:ln>
        </p:spPr>
        <p:txBody>
          <a:bodyPr wrap="square" lIns="0" tIns="0" rIns="0" bIns="0" rtlCol="0"/>
          <a:lstStyle/>
          <a:p>
            <a:endParaRPr sz="2399"/>
          </a:p>
        </p:txBody>
      </p:sp>
      <p:sp>
        <p:nvSpPr>
          <p:cNvPr id="5" name="object 5"/>
          <p:cNvSpPr/>
          <p:nvPr/>
        </p:nvSpPr>
        <p:spPr>
          <a:xfrm>
            <a:off x="1819743" y="508096"/>
            <a:ext cx="48245" cy="0"/>
          </a:xfrm>
          <a:custGeom>
            <a:avLst/>
            <a:gdLst/>
            <a:ahLst/>
            <a:cxnLst/>
            <a:rect l="l" t="t" r="r" b="b"/>
            <a:pathLst>
              <a:path w="48260">
                <a:moveTo>
                  <a:pt x="48006" y="0"/>
                </a:moveTo>
                <a:lnTo>
                  <a:pt x="0" y="0"/>
                </a:lnTo>
              </a:path>
            </a:pathLst>
          </a:custGeom>
          <a:ln w="28575">
            <a:solidFill>
              <a:srgbClr val="FFFFFF"/>
            </a:solidFill>
          </a:ln>
        </p:spPr>
        <p:txBody>
          <a:bodyPr wrap="square" lIns="0" tIns="0" rIns="0" bIns="0" rtlCol="0"/>
          <a:lstStyle/>
          <a:p>
            <a:endParaRPr sz="2399"/>
          </a:p>
        </p:txBody>
      </p:sp>
      <p:sp>
        <p:nvSpPr>
          <p:cNvPr id="6" name="object 6"/>
          <p:cNvSpPr/>
          <p:nvPr/>
        </p:nvSpPr>
        <p:spPr>
          <a:xfrm>
            <a:off x="1819743" y="803661"/>
            <a:ext cx="48245" cy="0"/>
          </a:xfrm>
          <a:custGeom>
            <a:avLst/>
            <a:gdLst/>
            <a:ahLst/>
            <a:cxnLst/>
            <a:rect l="l" t="t" r="r" b="b"/>
            <a:pathLst>
              <a:path w="48260">
                <a:moveTo>
                  <a:pt x="48006" y="0"/>
                </a:moveTo>
                <a:lnTo>
                  <a:pt x="0" y="0"/>
                </a:lnTo>
              </a:path>
            </a:pathLst>
          </a:custGeom>
          <a:ln w="28575">
            <a:solidFill>
              <a:srgbClr val="FFFFFF"/>
            </a:solidFill>
          </a:ln>
        </p:spPr>
        <p:txBody>
          <a:bodyPr wrap="square" lIns="0" tIns="0" rIns="0" bIns="0" rtlCol="0"/>
          <a:lstStyle/>
          <a:p>
            <a:endParaRPr sz="2399"/>
          </a:p>
        </p:txBody>
      </p:sp>
      <p:sp>
        <p:nvSpPr>
          <p:cNvPr id="7" name="object 7"/>
          <p:cNvSpPr/>
          <p:nvPr/>
        </p:nvSpPr>
        <p:spPr>
          <a:xfrm>
            <a:off x="1819743" y="1099226"/>
            <a:ext cx="48245" cy="0"/>
          </a:xfrm>
          <a:custGeom>
            <a:avLst/>
            <a:gdLst/>
            <a:ahLst/>
            <a:cxnLst/>
            <a:rect l="l" t="t" r="r" b="b"/>
            <a:pathLst>
              <a:path w="48260">
                <a:moveTo>
                  <a:pt x="48006" y="0"/>
                </a:moveTo>
                <a:lnTo>
                  <a:pt x="0" y="0"/>
                </a:lnTo>
              </a:path>
            </a:pathLst>
          </a:custGeom>
          <a:ln w="28575">
            <a:solidFill>
              <a:srgbClr val="FFFFFF"/>
            </a:solidFill>
          </a:ln>
        </p:spPr>
        <p:txBody>
          <a:bodyPr wrap="square" lIns="0" tIns="0" rIns="0" bIns="0" rtlCol="0"/>
          <a:lstStyle/>
          <a:p>
            <a:endParaRPr sz="2399"/>
          </a:p>
        </p:txBody>
      </p:sp>
      <p:sp>
        <p:nvSpPr>
          <p:cNvPr id="8" name="object 8"/>
          <p:cNvSpPr/>
          <p:nvPr/>
        </p:nvSpPr>
        <p:spPr>
          <a:xfrm>
            <a:off x="1819743" y="1394791"/>
            <a:ext cx="48245" cy="0"/>
          </a:xfrm>
          <a:custGeom>
            <a:avLst/>
            <a:gdLst/>
            <a:ahLst/>
            <a:cxnLst/>
            <a:rect l="l" t="t" r="r" b="b"/>
            <a:pathLst>
              <a:path w="48260">
                <a:moveTo>
                  <a:pt x="48006" y="0"/>
                </a:moveTo>
                <a:lnTo>
                  <a:pt x="0" y="0"/>
                </a:lnTo>
              </a:path>
            </a:pathLst>
          </a:custGeom>
          <a:ln w="28575">
            <a:solidFill>
              <a:srgbClr val="FFFFFF"/>
            </a:solidFill>
          </a:ln>
        </p:spPr>
        <p:txBody>
          <a:bodyPr wrap="square" lIns="0" tIns="0" rIns="0" bIns="0" rtlCol="0"/>
          <a:lstStyle/>
          <a:p>
            <a:endParaRPr sz="2399"/>
          </a:p>
        </p:txBody>
      </p:sp>
      <p:sp>
        <p:nvSpPr>
          <p:cNvPr id="9" name="object 9"/>
          <p:cNvSpPr/>
          <p:nvPr/>
        </p:nvSpPr>
        <p:spPr>
          <a:xfrm>
            <a:off x="1819743" y="1690356"/>
            <a:ext cx="48245" cy="0"/>
          </a:xfrm>
          <a:custGeom>
            <a:avLst/>
            <a:gdLst/>
            <a:ahLst/>
            <a:cxnLst/>
            <a:rect l="l" t="t" r="r" b="b"/>
            <a:pathLst>
              <a:path w="48260">
                <a:moveTo>
                  <a:pt x="48006" y="0"/>
                </a:moveTo>
                <a:lnTo>
                  <a:pt x="0" y="0"/>
                </a:lnTo>
              </a:path>
            </a:pathLst>
          </a:custGeom>
          <a:ln w="28575">
            <a:solidFill>
              <a:srgbClr val="FFFFFF"/>
            </a:solidFill>
          </a:ln>
        </p:spPr>
        <p:txBody>
          <a:bodyPr wrap="square" lIns="0" tIns="0" rIns="0" bIns="0" rtlCol="0"/>
          <a:lstStyle/>
          <a:p>
            <a:endParaRPr sz="2399"/>
          </a:p>
        </p:txBody>
      </p:sp>
      <p:sp>
        <p:nvSpPr>
          <p:cNvPr id="10" name="object 10"/>
          <p:cNvSpPr/>
          <p:nvPr/>
        </p:nvSpPr>
        <p:spPr>
          <a:xfrm>
            <a:off x="1819743" y="2281485"/>
            <a:ext cx="48245" cy="0"/>
          </a:xfrm>
          <a:custGeom>
            <a:avLst/>
            <a:gdLst/>
            <a:ahLst/>
            <a:cxnLst/>
            <a:rect l="l" t="t" r="r" b="b"/>
            <a:pathLst>
              <a:path w="48260">
                <a:moveTo>
                  <a:pt x="48006" y="0"/>
                </a:moveTo>
                <a:lnTo>
                  <a:pt x="0" y="0"/>
                </a:lnTo>
              </a:path>
            </a:pathLst>
          </a:custGeom>
          <a:ln w="28575">
            <a:solidFill>
              <a:srgbClr val="FFFFFF"/>
            </a:solidFill>
          </a:ln>
        </p:spPr>
        <p:txBody>
          <a:bodyPr wrap="square" lIns="0" tIns="0" rIns="0" bIns="0" rtlCol="0"/>
          <a:lstStyle/>
          <a:p>
            <a:endParaRPr sz="2399"/>
          </a:p>
        </p:txBody>
      </p:sp>
      <p:sp>
        <p:nvSpPr>
          <p:cNvPr id="11" name="object 11"/>
          <p:cNvSpPr/>
          <p:nvPr/>
        </p:nvSpPr>
        <p:spPr>
          <a:xfrm>
            <a:off x="1819743" y="2577050"/>
            <a:ext cx="48245" cy="0"/>
          </a:xfrm>
          <a:custGeom>
            <a:avLst/>
            <a:gdLst/>
            <a:ahLst/>
            <a:cxnLst/>
            <a:rect l="l" t="t" r="r" b="b"/>
            <a:pathLst>
              <a:path w="48260">
                <a:moveTo>
                  <a:pt x="48006" y="0"/>
                </a:moveTo>
                <a:lnTo>
                  <a:pt x="0" y="0"/>
                </a:lnTo>
              </a:path>
            </a:pathLst>
          </a:custGeom>
          <a:ln w="28575">
            <a:solidFill>
              <a:srgbClr val="FFFFFF"/>
            </a:solidFill>
          </a:ln>
        </p:spPr>
        <p:txBody>
          <a:bodyPr wrap="square" lIns="0" tIns="0" rIns="0" bIns="0" rtlCol="0"/>
          <a:lstStyle/>
          <a:p>
            <a:endParaRPr sz="2399"/>
          </a:p>
        </p:txBody>
      </p:sp>
      <p:sp>
        <p:nvSpPr>
          <p:cNvPr id="12" name="object 12"/>
          <p:cNvSpPr/>
          <p:nvPr/>
        </p:nvSpPr>
        <p:spPr>
          <a:xfrm>
            <a:off x="1819743" y="2872615"/>
            <a:ext cx="48245" cy="0"/>
          </a:xfrm>
          <a:custGeom>
            <a:avLst/>
            <a:gdLst/>
            <a:ahLst/>
            <a:cxnLst/>
            <a:rect l="l" t="t" r="r" b="b"/>
            <a:pathLst>
              <a:path w="48260">
                <a:moveTo>
                  <a:pt x="48006" y="0"/>
                </a:moveTo>
                <a:lnTo>
                  <a:pt x="0" y="0"/>
                </a:lnTo>
              </a:path>
            </a:pathLst>
          </a:custGeom>
          <a:ln w="28575">
            <a:solidFill>
              <a:srgbClr val="FFFFFF"/>
            </a:solidFill>
          </a:ln>
        </p:spPr>
        <p:txBody>
          <a:bodyPr wrap="square" lIns="0" tIns="0" rIns="0" bIns="0" rtlCol="0"/>
          <a:lstStyle/>
          <a:p>
            <a:endParaRPr sz="2399"/>
          </a:p>
        </p:txBody>
      </p:sp>
      <p:sp>
        <p:nvSpPr>
          <p:cNvPr id="13" name="object 13"/>
          <p:cNvSpPr txBox="1"/>
          <p:nvPr/>
        </p:nvSpPr>
        <p:spPr>
          <a:xfrm>
            <a:off x="1296536" y="1533944"/>
            <a:ext cx="180370" cy="933162"/>
          </a:xfrm>
          <a:prstGeom prst="rect">
            <a:avLst/>
          </a:prstGeom>
        </p:spPr>
        <p:txBody>
          <a:bodyPr vert="vert270" wrap="square" lIns="0" tIns="0" rIns="0" bIns="0" rtlCol="0">
            <a:spAutoFit/>
          </a:bodyPr>
          <a:lstStyle/>
          <a:p>
            <a:pPr marL="12696">
              <a:lnSpc>
                <a:spcPts val="1385"/>
              </a:lnSpc>
            </a:pPr>
            <a:r>
              <a:rPr sz="1350" b="1" dirty="0">
                <a:latin typeface="Calibri"/>
                <a:cs typeface="Calibri"/>
              </a:rPr>
              <a:t>pCR</a:t>
            </a:r>
            <a:r>
              <a:rPr sz="1350" b="1" spc="-45" dirty="0">
                <a:latin typeface="Calibri"/>
                <a:cs typeface="Calibri"/>
              </a:rPr>
              <a:t> </a:t>
            </a:r>
            <a:r>
              <a:rPr sz="1350" b="1" dirty="0">
                <a:latin typeface="Calibri"/>
                <a:cs typeface="Calibri"/>
              </a:rPr>
              <a:t>Rate</a:t>
            </a:r>
            <a:r>
              <a:rPr sz="1350" b="1" spc="-50" dirty="0">
                <a:latin typeface="Calibri"/>
                <a:cs typeface="Calibri"/>
              </a:rPr>
              <a:t> </a:t>
            </a:r>
            <a:r>
              <a:rPr sz="1350" b="1" spc="-25" dirty="0">
                <a:latin typeface="Calibri"/>
                <a:cs typeface="Calibri"/>
              </a:rPr>
              <a:t>(%)</a:t>
            </a:r>
            <a:endParaRPr sz="1350">
              <a:latin typeface="Calibri"/>
              <a:cs typeface="Calibri"/>
            </a:endParaRPr>
          </a:p>
        </p:txBody>
      </p:sp>
      <p:sp>
        <p:nvSpPr>
          <p:cNvPr id="14" name="object 14"/>
          <p:cNvSpPr txBox="1"/>
          <p:nvPr/>
        </p:nvSpPr>
        <p:spPr>
          <a:xfrm>
            <a:off x="1478472" y="300795"/>
            <a:ext cx="287566" cy="3278129"/>
          </a:xfrm>
          <a:prstGeom prst="rect">
            <a:avLst/>
          </a:prstGeom>
        </p:spPr>
        <p:txBody>
          <a:bodyPr vert="horz" wrap="square" lIns="0" tIns="102203" rIns="0" bIns="0" rtlCol="0">
            <a:spAutoFit/>
          </a:bodyPr>
          <a:lstStyle/>
          <a:p>
            <a:pPr marR="5713" algn="r">
              <a:spcBef>
                <a:spcPts val="805"/>
              </a:spcBef>
            </a:pPr>
            <a:r>
              <a:rPr sz="1350" spc="-25" dirty="0">
                <a:latin typeface="Calibri"/>
                <a:cs typeface="Calibri"/>
              </a:rPr>
              <a:t>100</a:t>
            </a:r>
            <a:endParaRPr sz="1350">
              <a:latin typeface="Calibri"/>
              <a:cs typeface="Calibri"/>
            </a:endParaRPr>
          </a:p>
          <a:p>
            <a:pPr marR="5078" algn="r">
              <a:spcBef>
                <a:spcPts val="710"/>
              </a:spcBef>
            </a:pPr>
            <a:r>
              <a:rPr sz="1350" spc="-25" dirty="0">
                <a:latin typeface="Calibri"/>
                <a:cs typeface="Calibri"/>
              </a:rPr>
              <a:t>90</a:t>
            </a:r>
            <a:endParaRPr sz="1350">
              <a:latin typeface="Calibri"/>
              <a:cs typeface="Calibri"/>
            </a:endParaRPr>
          </a:p>
          <a:p>
            <a:pPr marR="5078" algn="r">
              <a:spcBef>
                <a:spcPts val="710"/>
              </a:spcBef>
            </a:pPr>
            <a:r>
              <a:rPr sz="1350" spc="-25" dirty="0">
                <a:latin typeface="Calibri"/>
                <a:cs typeface="Calibri"/>
              </a:rPr>
              <a:t>80</a:t>
            </a:r>
            <a:endParaRPr sz="1350">
              <a:latin typeface="Calibri"/>
              <a:cs typeface="Calibri"/>
            </a:endParaRPr>
          </a:p>
          <a:p>
            <a:pPr marR="5078" algn="r">
              <a:spcBef>
                <a:spcPts val="705"/>
              </a:spcBef>
            </a:pPr>
            <a:r>
              <a:rPr sz="1350" spc="-25" dirty="0">
                <a:latin typeface="Calibri"/>
                <a:cs typeface="Calibri"/>
              </a:rPr>
              <a:t>70</a:t>
            </a:r>
            <a:endParaRPr sz="1350">
              <a:latin typeface="Calibri"/>
              <a:cs typeface="Calibri"/>
            </a:endParaRPr>
          </a:p>
          <a:p>
            <a:pPr marR="5078" algn="r">
              <a:spcBef>
                <a:spcPts val="710"/>
              </a:spcBef>
            </a:pPr>
            <a:r>
              <a:rPr sz="1350" spc="-25" dirty="0">
                <a:latin typeface="Calibri"/>
                <a:cs typeface="Calibri"/>
              </a:rPr>
              <a:t>60</a:t>
            </a:r>
            <a:endParaRPr sz="1350">
              <a:latin typeface="Calibri"/>
              <a:cs typeface="Calibri"/>
            </a:endParaRPr>
          </a:p>
          <a:p>
            <a:pPr marR="5078" algn="r">
              <a:spcBef>
                <a:spcPts val="710"/>
              </a:spcBef>
            </a:pPr>
            <a:r>
              <a:rPr sz="1350" spc="-25" dirty="0">
                <a:latin typeface="Calibri"/>
                <a:cs typeface="Calibri"/>
              </a:rPr>
              <a:t>50</a:t>
            </a:r>
            <a:endParaRPr sz="1350">
              <a:latin typeface="Calibri"/>
              <a:cs typeface="Calibri"/>
            </a:endParaRPr>
          </a:p>
          <a:p>
            <a:pPr marR="5078" algn="r">
              <a:spcBef>
                <a:spcPts val="710"/>
              </a:spcBef>
            </a:pPr>
            <a:r>
              <a:rPr sz="1350" spc="-25" dirty="0">
                <a:latin typeface="Calibri"/>
                <a:cs typeface="Calibri"/>
              </a:rPr>
              <a:t>40</a:t>
            </a:r>
            <a:endParaRPr sz="1350">
              <a:latin typeface="Calibri"/>
              <a:cs typeface="Calibri"/>
            </a:endParaRPr>
          </a:p>
          <a:p>
            <a:pPr marR="5078" algn="r">
              <a:spcBef>
                <a:spcPts val="710"/>
              </a:spcBef>
            </a:pPr>
            <a:r>
              <a:rPr sz="1350" spc="-25" dirty="0">
                <a:latin typeface="Calibri"/>
                <a:cs typeface="Calibri"/>
              </a:rPr>
              <a:t>30</a:t>
            </a:r>
            <a:endParaRPr sz="1350">
              <a:latin typeface="Calibri"/>
              <a:cs typeface="Calibri"/>
            </a:endParaRPr>
          </a:p>
          <a:p>
            <a:pPr marR="5078" algn="r">
              <a:spcBef>
                <a:spcPts val="710"/>
              </a:spcBef>
            </a:pPr>
            <a:r>
              <a:rPr sz="1350" spc="-25" dirty="0">
                <a:latin typeface="Calibri"/>
                <a:cs typeface="Calibri"/>
              </a:rPr>
              <a:t>20</a:t>
            </a:r>
            <a:endParaRPr sz="1350">
              <a:latin typeface="Calibri"/>
              <a:cs typeface="Calibri"/>
            </a:endParaRPr>
          </a:p>
          <a:p>
            <a:pPr marR="5078" algn="r">
              <a:spcBef>
                <a:spcPts val="705"/>
              </a:spcBef>
            </a:pPr>
            <a:r>
              <a:rPr sz="1350" spc="-25" dirty="0">
                <a:latin typeface="Calibri"/>
                <a:cs typeface="Calibri"/>
              </a:rPr>
              <a:t>10</a:t>
            </a:r>
            <a:endParaRPr sz="1350">
              <a:latin typeface="Calibri"/>
              <a:cs typeface="Calibri"/>
            </a:endParaRPr>
          </a:p>
          <a:p>
            <a:pPr marR="5713" algn="r">
              <a:spcBef>
                <a:spcPts val="710"/>
              </a:spcBef>
            </a:pPr>
            <a:r>
              <a:rPr sz="1350" dirty="0">
                <a:latin typeface="Calibri"/>
                <a:cs typeface="Calibri"/>
              </a:rPr>
              <a:t>0</a:t>
            </a:r>
            <a:endParaRPr sz="1350">
              <a:latin typeface="Calibri"/>
              <a:cs typeface="Calibri"/>
            </a:endParaRPr>
          </a:p>
        </p:txBody>
      </p:sp>
      <p:sp>
        <p:nvSpPr>
          <p:cNvPr id="15" name="object 15"/>
          <p:cNvSpPr txBox="1"/>
          <p:nvPr/>
        </p:nvSpPr>
        <p:spPr>
          <a:xfrm>
            <a:off x="1847673" y="3500893"/>
            <a:ext cx="5252370" cy="221146"/>
          </a:xfrm>
          <a:prstGeom prst="rect">
            <a:avLst/>
          </a:prstGeom>
        </p:spPr>
        <p:txBody>
          <a:bodyPr vert="horz" wrap="square" lIns="0" tIns="13331" rIns="0" bIns="0" rtlCol="0">
            <a:spAutoFit/>
          </a:bodyPr>
          <a:lstStyle/>
          <a:p>
            <a:pPr marL="12696">
              <a:spcBef>
                <a:spcPts val="105"/>
              </a:spcBef>
              <a:tabLst>
                <a:tab pos="380886" algn="l"/>
                <a:tab pos="810017" algn="l"/>
                <a:tab pos="1237244" algn="l"/>
                <a:tab pos="1637809" algn="l"/>
                <a:tab pos="2068843" algn="l"/>
                <a:tab pos="2469409" algn="l"/>
                <a:tab pos="2919489" algn="l"/>
                <a:tab pos="3320054" algn="l"/>
                <a:tab pos="3720618" algn="l"/>
                <a:tab pos="4121183" algn="l"/>
                <a:tab pos="4521748" algn="l"/>
                <a:tab pos="4978811" algn="l"/>
              </a:tabLst>
            </a:pPr>
            <a:r>
              <a:rPr sz="1350" spc="-50" dirty="0">
                <a:latin typeface="Calibri"/>
                <a:cs typeface="Calibri"/>
              </a:rPr>
              <a:t>0</a:t>
            </a:r>
            <a:r>
              <a:rPr sz="1350" dirty="0">
                <a:latin typeface="Calibri"/>
                <a:cs typeface="Calibri"/>
              </a:rPr>
              <a:t>	</a:t>
            </a:r>
            <a:r>
              <a:rPr sz="1350" spc="-25" dirty="0">
                <a:latin typeface="Calibri"/>
                <a:cs typeface="Calibri"/>
              </a:rPr>
              <a:t>10</a:t>
            </a:r>
            <a:r>
              <a:rPr sz="1350" dirty="0">
                <a:latin typeface="Calibri"/>
                <a:cs typeface="Calibri"/>
              </a:rPr>
              <a:t>	</a:t>
            </a:r>
            <a:r>
              <a:rPr sz="1350" spc="-25" dirty="0">
                <a:latin typeface="Calibri"/>
                <a:cs typeface="Calibri"/>
              </a:rPr>
              <a:t>20</a:t>
            </a:r>
            <a:r>
              <a:rPr sz="1350" dirty="0">
                <a:latin typeface="Calibri"/>
                <a:cs typeface="Calibri"/>
              </a:rPr>
              <a:t>	</a:t>
            </a:r>
            <a:r>
              <a:rPr sz="1350" spc="-25" dirty="0">
                <a:latin typeface="Calibri"/>
                <a:cs typeface="Calibri"/>
              </a:rPr>
              <a:t>30</a:t>
            </a:r>
            <a:r>
              <a:rPr sz="1350" dirty="0">
                <a:latin typeface="Calibri"/>
                <a:cs typeface="Calibri"/>
              </a:rPr>
              <a:t>	</a:t>
            </a:r>
            <a:r>
              <a:rPr sz="1350" spc="-25" dirty="0">
                <a:latin typeface="Calibri"/>
                <a:cs typeface="Calibri"/>
              </a:rPr>
              <a:t>40</a:t>
            </a:r>
            <a:r>
              <a:rPr sz="1350" dirty="0">
                <a:latin typeface="Calibri"/>
                <a:cs typeface="Calibri"/>
              </a:rPr>
              <a:t>	</a:t>
            </a:r>
            <a:r>
              <a:rPr sz="1350" spc="-25" dirty="0">
                <a:latin typeface="Calibri"/>
                <a:cs typeface="Calibri"/>
              </a:rPr>
              <a:t>50</a:t>
            </a:r>
            <a:r>
              <a:rPr sz="1350" dirty="0">
                <a:latin typeface="Calibri"/>
                <a:cs typeface="Calibri"/>
              </a:rPr>
              <a:t>	</a:t>
            </a:r>
            <a:r>
              <a:rPr sz="1350" spc="-25" dirty="0">
                <a:latin typeface="Calibri"/>
                <a:cs typeface="Calibri"/>
              </a:rPr>
              <a:t>60</a:t>
            </a:r>
            <a:r>
              <a:rPr sz="1350" dirty="0">
                <a:latin typeface="Calibri"/>
                <a:cs typeface="Calibri"/>
              </a:rPr>
              <a:t>	</a:t>
            </a:r>
            <a:r>
              <a:rPr sz="1350" spc="-25" dirty="0">
                <a:latin typeface="Calibri"/>
                <a:cs typeface="Calibri"/>
              </a:rPr>
              <a:t>70</a:t>
            </a:r>
            <a:r>
              <a:rPr sz="1350" dirty="0">
                <a:latin typeface="Calibri"/>
                <a:cs typeface="Calibri"/>
              </a:rPr>
              <a:t>	</a:t>
            </a:r>
            <a:r>
              <a:rPr sz="1350" spc="-25" dirty="0">
                <a:latin typeface="Calibri"/>
                <a:cs typeface="Calibri"/>
              </a:rPr>
              <a:t>80</a:t>
            </a:r>
            <a:r>
              <a:rPr sz="1350" dirty="0">
                <a:latin typeface="Calibri"/>
                <a:cs typeface="Calibri"/>
              </a:rPr>
              <a:t>	</a:t>
            </a:r>
            <a:r>
              <a:rPr sz="1350" spc="-25" dirty="0">
                <a:latin typeface="Calibri"/>
                <a:cs typeface="Calibri"/>
              </a:rPr>
              <a:t>90</a:t>
            </a:r>
            <a:r>
              <a:rPr sz="1350" dirty="0">
                <a:latin typeface="Calibri"/>
                <a:cs typeface="Calibri"/>
              </a:rPr>
              <a:t>	</a:t>
            </a:r>
            <a:r>
              <a:rPr sz="1350" spc="-25" dirty="0">
                <a:latin typeface="Calibri"/>
                <a:cs typeface="Calibri"/>
              </a:rPr>
              <a:t>100</a:t>
            </a:r>
            <a:r>
              <a:rPr sz="1350" dirty="0">
                <a:latin typeface="Calibri"/>
                <a:cs typeface="Calibri"/>
              </a:rPr>
              <a:t>	</a:t>
            </a:r>
            <a:r>
              <a:rPr sz="1350" spc="-25" dirty="0">
                <a:latin typeface="Calibri"/>
                <a:cs typeface="Calibri"/>
              </a:rPr>
              <a:t>110</a:t>
            </a:r>
            <a:r>
              <a:rPr sz="1350" dirty="0">
                <a:latin typeface="Calibri"/>
                <a:cs typeface="Calibri"/>
              </a:rPr>
              <a:t>	</a:t>
            </a:r>
            <a:r>
              <a:rPr sz="1350" spc="-25" dirty="0">
                <a:latin typeface="Calibri"/>
                <a:cs typeface="Calibri"/>
              </a:rPr>
              <a:t>120</a:t>
            </a:r>
            <a:endParaRPr sz="1350">
              <a:latin typeface="Calibri"/>
              <a:cs typeface="Calibri"/>
            </a:endParaRPr>
          </a:p>
        </p:txBody>
      </p:sp>
      <p:sp>
        <p:nvSpPr>
          <p:cNvPr id="16" name="object 16"/>
          <p:cNvSpPr txBox="1"/>
          <p:nvPr/>
        </p:nvSpPr>
        <p:spPr>
          <a:xfrm>
            <a:off x="7232211" y="3486598"/>
            <a:ext cx="286297" cy="221146"/>
          </a:xfrm>
          <a:prstGeom prst="rect">
            <a:avLst/>
          </a:prstGeom>
        </p:spPr>
        <p:txBody>
          <a:bodyPr vert="horz" wrap="square" lIns="0" tIns="13331" rIns="0" bIns="0" rtlCol="0">
            <a:spAutoFit/>
          </a:bodyPr>
          <a:lstStyle/>
          <a:p>
            <a:pPr marL="12696">
              <a:spcBef>
                <a:spcPts val="105"/>
              </a:spcBef>
            </a:pPr>
            <a:r>
              <a:rPr sz="1350" spc="-25" dirty="0">
                <a:latin typeface="Calibri"/>
                <a:cs typeface="Calibri"/>
              </a:rPr>
              <a:t>130</a:t>
            </a:r>
            <a:endParaRPr sz="1350">
              <a:latin typeface="Calibri"/>
              <a:cs typeface="Calibri"/>
            </a:endParaRPr>
          </a:p>
        </p:txBody>
      </p:sp>
      <p:sp>
        <p:nvSpPr>
          <p:cNvPr id="17" name="object 17"/>
          <p:cNvSpPr txBox="1"/>
          <p:nvPr/>
        </p:nvSpPr>
        <p:spPr>
          <a:xfrm>
            <a:off x="4530357" y="3638012"/>
            <a:ext cx="139022" cy="221146"/>
          </a:xfrm>
          <a:prstGeom prst="rect">
            <a:avLst/>
          </a:prstGeom>
        </p:spPr>
        <p:txBody>
          <a:bodyPr vert="horz" wrap="square" lIns="0" tIns="13331" rIns="0" bIns="0" rtlCol="0">
            <a:spAutoFit/>
          </a:bodyPr>
          <a:lstStyle/>
          <a:p>
            <a:pPr marL="12696">
              <a:spcBef>
                <a:spcPts val="105"/>
              </a:spcBef>
            </a:pPr>
            <a:r>
              <a:rPr sz="1350" b="1" spc="5" dirty="0">
                <a:latin typeface="Calibri"/>
                <a:cs typeface="Calibri"/>
              </a:rPr>
              <a:t>N</a:t>
            </a:r>
            <a:endParaRPr sz="1350">
              <a:latin typeface="Calibri"/>
              <a:cs typeface="Calibri"/>
            </a:endParaRPr>
          </a:p>
        </p:txBody>
      </p:sp>
      <p:pic>
        <p:nvPicPr>
          <p:cNvPr id="18" name="object 18"/>
          <p:cNvPicPr/>
          <p:nvPr/>
        </p:nvPicPr>
        <p:blipFill>
          <a:blip r:embed="rId2" cstate="print"/>
          <a:stretch>
            <a:fillRect/>
          </a:stretch>
        </p:blipFill>
        <p:spPr>
          <a:xfrm>
            <a:off x="3289061" y="2105391"/>
            <a:ext cx="138894" cy="138894"/>
          </a:xfrm>
          <a:prstGeom prst="rect">
            <a:avLst/>
          </a:prstGeom>
        </p:spPr>
      </p:pic>
      <p:pic>
        <p:nvPicPr>
          <p:cNvPr id="19" name="object 19"/>
          <p:cNvPicPr/>
          <p:nvPr/>
        </p:nvPicPr>
        <p:blipFill>
          <a:blip r:embed="rId3" cstate="print"/>
          <a:stretch>
            <a:fillRect/>
          </a:stretch>
        </p:blipFill>
        <p:spPr>
          <a:xfrm>
            <a:off x="3107760" y="2393338"/>
            <a:ext cx="138894" cy="138894"/>
          </a:xfrm>
          <a:prstGeom prst="rect">
            <a:avLst/>
          </a:prstGeom>
        </p:spPr>
      </p:pic>
      <p:pic>
        <p:nvPicPr>
          <p:cNvPr id="20" name="object 20"/>
          <p:cNvPicPr/>
          <p:nvPr/>
        </p:nvPicPr>
        <p:blipFill>
          <a:blip r:embed="rId4" cstate="print"/>
          <a:stretch>
            <a:fillRect/>
          </a:stretch>
        </p:blipFill>
        <p:spPr>
          <a:xfrm>
            <a:off x="5399150" y="2504556"/>
            <a:ext cx="138894" cy="138894"/>
          </a:xfrm>
          <a:prstGeom prst="rect">
            <a:avLst/>
          </a:prstGeom>
        </p:spPr>
      </p:pic>
      <p:graphicFrame>
        <p:nvGraphicFramePr>
          <p:cNvPr id="21" name="object 21"/>
          <p:cNvGraphicFramePr>
            <a:graphicFrameLocks noGrp="1"/>
          </p:cNvGraphicFramePr>
          <p:nvPr/>
        </p:nvGraphicFramePr>
        <p:xfrm>
          <a:off x="1858782" y="470866"/>
          <a:ext cx="6464847" cy="2970884"/>
        </p:xfrm>
        <a:graphic>
          <a:graphicData uri="http://schemas.openxmlformats.org/drawingml/2006/table">
            <a:tbl>
              <a:tblPr firstRow="1" bandRow="1">
                <a:tableStyleId>{2D5ABB26-0587-4C30-8999-92F81FD0307C}</a:tableStyleId>
              </a:tblPr>
              <a:tblGrid>
                <a:gridCol w="1999633">
                  <a:extLst>
                    <a:ext uri="{9D8B030D-6E8A-4147-A177-3AD203B41FA5}">
                      <a16:colId xmlns:a16="http://schemas.microsoft.com/office/drawing/2014/main" val="20000"/>
                    </a:ext>
                  </a:extLst>
                </a:gridCol>
                <a:gridCol w="1866325">
                  <a:extLst>
                    <a:ext uri="{9D8B030D-6E8A-4147-A177-3AD203B41FA5}">
                      <a16:colId xmlns:a16="http://schemas.microsoft.com/office/drawing/2014/main" val="20001"/>
                    </a:ext>
                  </a:extLst>
                </a:gridCol>
                <a:gridCol w="2173570">
                  <a:extLst>
                    <a:ext uri="{9D8B030D-6E8A-4147-A177-3AD203B41FA5}">
                      <a16:colId xmlns:a16="http://schemas.microsoft.com/office/drawing/2014/main" val="20002"/>
                    </a:ext>
                  </a:extLst>
                </a:gridCol>
                <a:gridCol w="321846">
                  <a:extLst>
                    <a:ext uri="{9D8B030D-6E8A-4147-A177-3AD203B41FA5}">
                      <a16:colId xmlns:a16="http://schemas.microsoft.com/office/drawing/2014/main" val="20003"/>
                    </a:ext>
                  </a:extLst>
                </a:gridCol>
              </a:tblGrid>
              <a:tr h="1489251">
                <a:tc gridSpan="4">
                  <a:txBody>
                    <a:bodyPr/>
                    <a:lstStyle/>
                    <a:p>
                      <a:pPr marR="26034" algn="ctr">
                        <a:lnSpc>
                          <a:spcPct val="100000"/>
                        </a:lnSpc>
                        <a:spcBef>
                          <a:spcPts val="150"/>
                        </a:spcBef>
                      </a:pPr>
                      <a:r>
                        <a:rPr sz="2400" b="1" spc="-10" dirty="0">
                          <a:solidFill>
                            <a:srgbClr val="002350"/>
                          </a:solidFill>
                          <a:latin typeface="Arial"/>
                          <a:cs typeface="Arial"/>
                        </a:rPr>
                        <a:t>Cisplatin-</a:t>
                      </a:r>
                      <a:r>
                        <a:rPr sz="2400" b="1" dirty="0">
                          <a:solidFill>
                            <a:srgbClr val="002350"/>
                          </a:solidFill>
                          <a:latin typeface="Arial"/>
                          <a:cs typeface="Arial"/>
                        </a:rPr>
                        <a:t>Based</a:t>
                      </a:r>
                      <a:r>
                        <a:rPr sz="2400" b="1" spc="60" dirty="0">
                          <a:solidFill>
                            <a:srgbClr val="002350"/>
                          </a:solidFill>
                          <a:latin typeface="Arial"/>
                          <a:cs typeface="Arial"/>
                        </a:rPr>
                        <a:t> </a:t>
                      </a:r>
                      <a:r>
                        <a:rPr sz="2400" b="1" spc="-25" dirty="0">
                          <a:solidFill>
                            <a:srgbClr val="002350"/>
                          </a:solidFill>
                          <a:latin typeface="Arial"/>
                          <a:cs typeface="Arial"/>
                        </a:rPr>
                        <a:t>NAC</a:t>
                      </a:r>
                      <a:endParaRPr sz="2400">
                        <a:latin typeface="Arial"/>
                        <a:cs typeface="Arial"/>
                      </a:endParaRPr>
                    </a:p>
                  </a:txBody>
                  <a:tcPr marL="0" marR="0" marT="19044" marB="0">
                    <a:lnL w="28575">
                      <a:solidFill>
                        <a:srgbClr val="000000"/>
                      </a:solidFill>
                      <a:prstDash val="solid"/>
                    </a:lnL>
                    <a:lnB w="28575">
                      <a:solidFill>
                        <a:srgbClr val="FF0000"/>
                      </a:solidFill>
                      <a:prstDash val="sysDash"/>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655118">
                <a:tc>
                  <a:txBody>
                    <a:bodyPr/>
                    <a:lstStyle/>
                    <a:p>
                      <a:pPr marL="183515">
                        <a:lnSpc>
                          <a:spcPts val="1595"/>
                        </a:lnSpc>
                        <a:spcBef>
                          <a:spcPts val="90"/>
                        </a:spcBef>
                      </a:pPr>
                      <a:r>
                        <a:rPr sz="1300" b="1" spc="-10" dirty="0">
                          <a:latin typeface="Calibri"/>
                          <a:cs typeface="Calibri"/>
                        </a:rPr>
                        <a:t>Ipi/Nivo</a:t>
                      </a:r>
                      <a:r>
                        <a:rPr sz="1300" b="1" spc="-15" baseline="24691" dirty="0">
                          <a:latin typeface="Calibri"/>
                          <a:cs typeface="Calibri"/>
                        </a:rPr>
                        <a:t>[6]</a:t>
                      </a:r>
                      <a:endParaRPr sz="1300" baseline="24691">
                        <a:latin typeface="Calibri"/>
                        <a:cs typeface="Calibri"/>
                      </a:endParaRPr>
                    </a:p>
                    <a:p>
                      <a:pPr marL="588010">
                        <a:lnSpc>
                          <a:spcPts val="1595"/>
                        </a:lnSpc>
                      </a:pPr>
                      <a:r>
                        <a:rPr sz="1300" b="1" spc="-10" dirty="0">
                          <a:latin typeface="Calibri"/>
                          <a:cs typeface="Calibri"/>
                        </a:rPr>
                        <a:t>Durva/Tremi</a:t>
                      </a:r>
                      <a:r>
                        <a:rPr sz="1300" b="1" spc="-15" baseline="24691" dirty="0">
                          <a:latin typeface="Calibri"/>
                          <a:cs typeface="Calibri"/>
                        </a:rPr>
                        <a:t>[7]</a:t>
                      </a:r>
                      <a:endParaRPr sz="1300" baseline="24691">
                        <a:latin typeface="Calibri"/>
                        <a:cs typeface="Calibri"/>
                      </a:endParaRPr>
                    </a:p>
                    <a:p>
                      <a:pPr marL="1402080">
                        <a:lnSpc>
                          <a:spcPct val="100000"/>
                        </a:lnSpc>
                        <a:spcBef>
                          <a:spcPts val="120"/>
                        </a:spcBef>
                      </a:pPr>
                      <a:r>
                        <a:rPr sz="1300" b="1" spc="-10" dirty="0">
                          <a:latin typeface="Calibri"/>
                          <a:cs typeface="Calibri"/>
                        </a:rPr>
                        <a:t>ddGC</a:t>
                      </a:r>
                      <a:r>
                        <a:rPr sz="1300" b="1" spc="-15" baseline="24691" dirty="0">
                          <a:latin typeface="Calibri"/>
                          <a:cs typeface="Calibri"/>
                        </a:rPr>
                        <a:t>[2]</a:t>
                      </a:r>
                      <a:endParaRPr sz="1300" baseline="24691">
                        <a:latin typeface="Calibri"/>
                        <a:cs typeface="Calibri"/>
                      </a:endParaRPr>
                    </a:p>
                  </a:txBody>
                  <a:tcPr marL="0" marR="0" marT="11426" marB="0">
                    <a:lnL w="28575">
                      <a:solidFill>
                        <a:srgbClr val="000000"/>
                      </a:solidFill>
                      <a:prstDash val="solid"/>
                    </a:lnL>
                    <a:lnT w="28575">
                      <a:solidFill>
                        <a:srgbClr val="FF0000"/>
                      </a:solidFill>
                      <a:prstDash val="sysDash"/>
                    </a:lnT>
                    <a:lnB w="28575">
                      <a:solidFill>
                        <a:srgbClr val="FF0000"/>
                      </a:solidFill>
                      <a:prstDash val="sysDash"/>
                    </a:lnB>
                  </a:tcPr>
                </a:tc>
                <a:tc>
                  <a:txBody>
                    <a:bodyPr/>
                    <a:lstStyle/>
                    <a:p>
                      <a:pPr marL="308610">
                        <a:lnSpc>
                          <a:spcPts val="1470"/>
                        </a:lnSpc>
                        <a:spcBef>
                          <a:spcPts val="605"/>
                        </a:spcBef>
                      </a:pPr>
                      <a:r>
                        <a:rPr sz="1300" b="1" spc="-10" dirty="0">
                          <a:latin typeface="Calibri"/>
                          <a:cs typeface="Calibri"/>
                        </a:rPr>
                        <a:t>Pembrolizumab</a:t>
                      </a:r>
                      <a:r>
                        <a:rPr sz="1300" b="1" spc="-15" baseline="24691" dirty="0">
                          <a:latin typeface="Calibri"/>
                          <a:cs typeface="Calibri"/>
                        </a:rPr>
                        <a:t>[1]</a:t>
                      </a:r>
                      <a:endParaRPr sz="1300" baseline="24691">
                        <a:latin typeface="Calibri"/>
                        <a:cs typeface="Calibri"/>
                      </a:endParaRPr>
                    </a:p>
                    <a:p>
                      <a:pPr marL="78740">
                        <a:lnSpc>
                          <a:spcPts val="1470"/>
                        </a:lnSpc>
                      </a:pPr>
                      <a:r>
                        <a:rPr sz="1300" b="1" spc="-10" dirty="0">
                          <a:latin typeface="Calibri"/>
                          <a:cs typeface="Calibri"/>
                        </a:rPr>
                        <a:t>ddMVAC</a:t>
                      </a:r>
                      <a:r>
                        <a:rPr sz="1300" b="1" spc="-15" baseline="24691" dirty="0">
                          <a:latin typeface="Calibri"/>
                          <a:cs typeface="Calibri"/>
                        </a:rPr>
                        <a:t>[3]</a:t>
                      </a:r>
                      <a:endParaRPr sz="1300" baseline="24691">
                        <a:latin typeface="Calibri"/>
                        <a:cs typeface="Calibri"/>
                      </a:endParaRPr>
                    </a:p>
                  </a:txBody>
                  <a:tcPr marL="0" marR="0" marT="76811" marB="0">
                    <a:lnT w="28575">
                      <a:solidFill>
                        <a:srgbClr val="FF0000"/>
                      </a:solidFill>
                      <a:prstDash val="sysDash"/>
                    </a:lnT>
                    <a:lnB w="28575">
                      <a:solidFill>
                        <a:srgbClr val="FF0000"/>
                      </a:solidFill>
                      <a:prstDash val="sysDash"/>
                    </a:lnB>
                  </a:tcPr>
                </a:tc>
                <a:tc>
                  <a:txBody>
                    <a:bodyPr/>
                    <a:lstStyle/>
                    <a:p>
                      <a:pPr>
                        <a:lnSpc>
                          <a:spcPct val="100000"/>
                        </a:lnSpc>
                      </a:pPr>
                      <a:endParaRPr sz="1400">
                        <a:latin typeface="Times New Roman"/>
                        <a:cs typeface="Times New Roman"/>
                      </a:endParaRPr>
                    </a:p>
                    <a:p>
                      <a:pPr>
                        <a:lnSpc>
                          <a:spcPct val="100000"/>
                        </a:lnSpc>
                        <a:spcBef>
                          <a:spcPts val="15"/>
                        </a:spcBef>
                      </a:pPr>
                      <a:endParaRPr sz="1500">
                        <a:latin typeface="Times New Roman"/>
                        <a:cs typeface="Times New Roman"/>
                      </a:endParaRPr>
                    </a:p>
                    <a:p>
                      <a:pPr marL="305435">
                        <a:lnSpc>
                          <a:spcPct val="100000"/>
                        </a:lnSpc>
                      </a:pPr>
                      <a:r>
                        <a:rPr sz="1300" b="1" spc="-20" dirty="0">
                          <a:latin typeface="Calibri"/>
                          <a:cs typeface="Calibri"/>
                        </a:rPr>
                        <a:t>MVAC</a:t>
                      </a:r>
                      <a:r>
                        <a:rPr sz="1300" b="1" spc="-60" dirty="0">
                          <a:latin typeface="Calibri"/>
                          <a:cs typeface="Calibri"/>
                        </a:rPr>
                        <a:t> </a:t>
                      </a:r>
                      <a:r>
                        <a:rPr sz="1300" b="1" dirty="0">
                          <a:latin typeface="Calibri"/>
                          <a:cs typeface="Calibri"/>
                        </a:rPr>
                        <a:t>(SWOG</a:t>
                      </a:r>
                      <a:r>
                        <a:rPr sz="1300" b="1" spc="-35" dirty="0">
                          <a:latin typeface="Calibri"/>
                          <a:cs typeface="Calibri"/>
                        </a:rPr>
                        <a:t> </a:t>
                      </a:r>
                      <a:r>
                        <a:rPr sz="1300" b="1" spc="-10" dirty="0">
                          <a:latin typeface="Calibri"/>
                          <a:cs typeface="Calibri"/>
                        </a:rPr>
                        <a:t>8710)</a:t>
                      </a:r>
                      <a:r>
                        <a:rPr sz="1300" b="1" spc="-15" baseline="24691" dirty="0">
                          <a:latin typeface="Calibri"/>
                          <a:cs typeface="Calibri"/>
                        </a:rPr>
                        <a:t>[5]</a:t>
                      </a:r>
                      <a:endParaRPr sz="1300" baseline="24691">
                        <a:latin typeface="Calibri"/>
                        <a:cs typeface="Calibri"/>
                      </a:endParaRPr>
                    </a:p>
                  </a:txBody>
                  <a:tcPr marL="0" marR="0" marT="0" marB="0">
                    <a:lnT w="28575">
                      <a:solidFill>
                        <a:srgbClr val="FF0000"/>
                      </a:solidFill>
                      <a:prstDash val="sysDash"/>
                    </a:lnT>
                    <a:lnB w="28575">
                      <a:solidFill>
                        <a:srgbClr val="FF0000"/>
                      </a:solidFill>
                      <a:prstDash val="sysDash"/>
                    </a:lnB>
                  </a:tcPr>
                </a:tc>
                <a:tc>
                  <a:txBody>
                    <a:bodyPr/>
                    <a:lstStyle/>
                    <a:p>
                      <a:pPr>
                        <a:lnSpc>
                          <a:spcPct val="100000"/>
                        </a:lnSpc>
                      </a:pPr>
                      <a:endParaRPr sz="1100">
                        <a:latin typeface="Times New Roman"/>
                        <a:cs typeface="Times New Roman"/>
                      </a:endParaRPr>
                    </a:p>
                  </a:txBody>
                  <a:tcPr marL="0" marR="0" marT="0" marB="0">
                    <a:lnT w="28575">
                      <a:solidFill>
                        <a:srgbClr val="FF0000"/>
                      </a:solidFill>
                      <a:prstDash val="sysDash"/>
                    </a:lnT>
                    <a:lnB w="28575">
                      <a:solidFill>
                        <a:srgbClr val="FF0000"/>
                      </a:solidFill>
                      <a:prstDash val="sysDash"/>
                    </a:lnB>
                  </a:tcPr>
                </a:tc>
                <a:extLst>
                  <a:ext uri="{0D108BD9-81ED-4DB2-BD59-A6C34878D82A}">
                    <a16:rowId xmlns:a16="http://schemas.microsoft.com/office/drawing/2014/main" val="10001"/>
                  </a:ext>
                </a:extLst>
              </a:tr>
              <a:tr h="829688">
                <a:tc gridSpan="3">
                  <a:txBody>
                    <a:bodyPr/>
                    <a:lstStyle/>
                    <a:p>
                      <a:pPr marL="2947035">
                        <a:lnSpc>
                          <a:spcPct val="100000"/>
                        </a:lnSpc>
                        <a:spcBef>
                          <a:spcPts val="40"/>
                        </a:spcBef>
                      </a:pPr>
                      <a:r>
                        <a:rPr sz="1300" b="1" spc="-10" dirty="0">
                          <a:latin typeface="Calibri"/>
                          <a:cs typeface="Calibri"/>
                        </a:rPr>
                        <a:t>Atezolizumab</a:t>
                      </a:r>
                      <a:r>
                        <a:rPr sz="1300" b="1" spc="-15" baseline="24691" dirty="0">
                          <a:latin typeface="Calibri"/>
                          <a:cs typeface="Calibri"/>
                        </a:rPr>
                        <a:t>[4]</a:t>
                      </a:r>
                      <a:endParaRPr sz="1300" baseline="24691">
                        <a:latin typeface="Calibri"/>
                        <a:cs typeface="Calibri"/>
                      </a:endParaRPr>
                    </a:p>
                    <a:p>
                      <a:pPr>
                        <a:lnSpc>
                          <a:spcPct val="100000"/>
                        </a:lnSpc>
                        <a:spcBef>
                          <a:spcPts val="30"/>
                        </a:spcBef>
                      </a:pPr>
                      <a:endParaRPr sz="1700">
                        <a:latin typeface="Times New Roman"/>
                        <a:cs typeface="Times New Roman"/>
                      </a:endParaRPr>
                    </a:p>
                    <a:p>
                      <a:pPr marL="3980815">
                        <a:lnSpc>
                          <a:spcPct val="100000"/>
                        </a:lnSpc>
                      </a:pPr>
                      <a:r>
                        <a:rPr sz="1300" b="1" spc="-10" dirty="0">
                          <a:latin typeface="Calibri"/>
                          <a:cs typeface="Calibri"/>
                        </a:rPr>
                        <a:t>Cystectomy</a:t>
                      </a:r>
                      <a:r>
                        <a:rPr sz="1300" b="1" spc="-70" dirty="0">
                          <a:latin typeface="Calibri"/>
                          <a:cs typeface="Calibri"/>
                        </a:rPr>
                        <a:t> </a:t>
                      </a:r>
                      <a:r>
                        <a:rPr sz="1300" b="1" dirty="0">
                          <a:latin typeface="Calibri"/>
                          <a:cs typeface="Calibri"/>
                        </a:rPr>
                        <a:t>(SWOG</a:t>
                      </a:r>
                      <a:r>
                        <a:rPr sz="1300" b="1" spc="-20" dirty="0">
                          <a:latin typeface="Calibri"/>
                          <a:cs typeface="Calibri"/>
                        </a:rPr>
                        <a:t> </a:t>
                      </a:r>
                      <a:r>
                        <a:rPr sz="1300" b="1" spc="-10" dirty="0">
                          <a:latin typeface="Calibri"/>
                          <a:cs typeface="Calibri"/>
                        </a:rPr>
                        <a:t>8710)</a:t>
                      </a:r>
                      <a:r>
                        <a:rPr sz="1300" b="1" spc="-15" baseline="24691" dirty="0">
                          <a:latin typeface="Calibri"/>
                          <a:cs typeface="Calibri"/>
                        </a:rPr>
                        <a:t>[5]</a:t>
                      </a:r>
                      <a:endParaRPr sz="1300" baseline="24691">
                        <a:latin typeface="Calibri"/>
                        <a:cs typeface="Calibri"/>
                      </a:endParaRPr>
                    </a:p>
                  </a:txBody>
                  <a:tcPr marL="0" marR="0" marT="5078" marB="0">
                    <a:lnL w="28575">
                      <a:solidFill>
                        <a:srgbClr val="000000"/>
                      </a:solidFill>
                      <a:prstDash val="solid"/>
                    </a:lnL>
                    <a:lnT w="28575">
                      <a:solidFill>
                        <a:srgbClr val="FF0000"/>
                      </a:solidFill>
                      <a:prstDash val="sysDash"/>
                    </a:lnT>
                    <a:lnB w="76200">
                      <a:solidFill>
                        <a:srgbClr val="FFFFFF"/>
                      </a:solidFill>
                      <a:prstDash val="solid"/>
                    </a:lnB>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1100">
                        <a:latin typeface="Times New Roman"/>
                        <a:cs typeface="Times New Roman"/>
                      </a:endParaRPr>
                    </a:p>
                  </a:txBody>
                  <a:tcPr marL="0" marR="0" marT="0" marB="0">
                    <a:lnT w="28575">
                      <a:solidFill>
                        <a:srgbClr val="FF0000"/>
                      </a:solidFill>
                      <a:prstDash val="sysDash"/>
                    </a:lnT>
                  </a:tcPr>
                </a:tc>
                <a:extLst>
                  <a:ext uri="{0D108BD9-81ED-4DB2-BD59-A6C34878D82A}">
                    <a16:rowId xmlns:a16="http://schemas.microsoft.com/office/drawing/2014/main" val="10002"/>
                  </a:ext>
                </a:extLst>
              </a:tr>
            </a:tbl>
          </a:graphicData>
        </a:graphic>
      </p:graphicFrame>
      <p:pic>
        <p:nvPicPr>
          <p:cNvPr id="22" name="object 22"/>
          <p:cNvPicPr/>
          <p:nvPr/>
        </p:nvPicPr>
        <p:blipFill>
          <a:blip r:embed="rId5" cstate="print"/>
          <a:stretch>
            <a:fillRect/>
          </a:stretch>
        </p:blipFill>
        <p:spPr>
          <a:xfrm>
            <a:off x="3753737" y="2314115"/>
            <a:ext cx="138894" cy="138894"/>
          </a:xfrm>
          <a:prstGeom prst="rect">
            <a:avLst/>
          </a:prstGeom>
        </p:spPr>
      </p:pic>
      <p:pic>
        <p:nvPicPr>
          <p:cNvPr id="23" name="object 23"/>
          <p:cNvPicPr/>
          <p:nvPr/>
        </p:nvPicPr>
        <p:blipFill>
          <a:blip r:embed="rId6" cstate="print"/>
          <a:stretch>
            <a:fillRect/>
          </a:stretch>
        </p:blipFill>
        <p:spPr>
          <a:xfrm>
            <a:off x="7087221" y="2291262"/>
            <a:ext cx="138895" cy="138894"/>
          </a:xfrm>
          <a:prstGeom prst="rect">
            <a:avLst/>
          </a:prstGeom>
        </p:spPr>
      </p:pic>
      <p:pic>
        <p:nvPicPr>
          <p:cNvPr id="24" name="object 24"/>
          <p:cNvPicPr/>
          <p:nvPr/>
        </p:nvPicPr>
        <p:blipFill>
          <a:blip r:embed="rId7" cstate="print"/>
          <a:stretch>
            <a:fillRect/>
          </a:stretch>
        </p:blipFill>
        <p:spPr>
          <a:xfrm>
            <a:off x="6895256" y="2966186"/>
            <a:ext cx="138895" cy="138894"/>
          </a:xfrm>
          <a:prstGeom prst="rect">
            <a:avLst/>
          </a:prstGeom>
        </p:spPr>
      </p:pic>
      <p:pic>
        <p:nvPicPr>
          <p:cNvPr id="25" name="object 25"/>
          <p:cNvPicPr/>
          <p:nvPr/>
        </p:nvPicPr>
        <p:blipFill>
          <a:blip r:embed="rId6" cstate="print"/>
          <a:stretch>
            <a:fillRect/>
          </a:stretch>
        </p:blipFill>
        <p:spPr>
          <a:xfrm>
            <a:off x="3919803" y="2111485"/>
            <a:ext cx="138894" cy="138894"/>
          </a:xfrm>
          <a:prstGeom prst="rect">
            <a:avLst/>
          </a:prstGeom>
        </p:spPr>
      </p:pic>
      <p:pic>
        <p:nvPicPr>
          <p:cNvPr id="26" name="object 26"/>
          <p:cNvPicPr/>
          <p:nvPr/>
        </p:nvPicPr>
        <p:blipFill>
          <a:blip r:embed="rId8" cstate="print"/>
          <a:stretch>
            <a:fillRect/>
          </a:stretch>
        </p:blipFill>
        <p:spPr>
          <a:xfrm>
            <a:off x="2803054" y="2023120"/>
            <a:ext cx="138894" cy="13889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25981" y="1798064"/>
            <a:ext cx="8027299" cy="2204975"/>
          </a:xfrm>
        </p:spPr>
        <p:txBody>
          <a:bodyPr/>
          <a:lstStyle/>
          <a:p>
            <a:r>
              <a:rPr lang="en-US" b="1" dirty="0">
                <a:solidFill>
                  <a:srgbClr val="002E51"/>
                </a:solidFill>
              </a:rPr>
              <a:t>Samuel Takvorian, MD MSHP</a:t>
            </a:r>
          </a:p>
          <a:p>
            <a:r>
              <a:rPr lang="en-US" dirty="0">
                <a:solidFill>
                  <a:srgbClr val="002E51"/>
                </a:solidFill>
              </a:rPr>
              <a:t>Assistant Professor of Medicine</a:t>
            </a:r>
          </a:p>
          <a:p>
            <a:r>
              <a:rPr lang="en-US" dirty="0">
                <a:solidFill>
                  <a:srgbClr val="002E51"/>
                </a:solidFill>
              </a:rPr>
              <a:t>University of Pennsylvania, Abramson Cancer Center</a:t>
            </a:r>
          </a:p>
          <a:p>
            <a:r>
              <a:rPr lang="en-US" dirty="0">
                <a:solidFill>
                  <a:srgbClr val="002E51"/>
                </a:solidFill>
              </a:rPr>
              <a:t>Philadelphia, PA</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PARP inhibitors in Prostate Cancer</a:t>
            </a:r>
          </a:p>
        </p:txBody>
      </p:sp>
    </p:spTree>
    <p:extLst>
      <p:ext uri="{BB962C8B-B14F-4D97-AF65-F5344CB8AC3E}">
        <p14:creationId xmlns:p14="http://schemas.microsoft.com/office/powerpoint/2010/main" val="164316052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0926" y="3989008"/>
            <a:ext cx="7848085" cy="299628"/>
          </a:xfrm>
          <a:prstGeom prst="rect">
            <a:avLst/>
          </a:prstGeom>
        </p:spPr>
        <p:txBody>
          <a:bodyPr vert="horz" wrap="square" lIns="0" tIns="12696" rIns="0" bIns="0" rtlCol="0">
            <a:spAutoFit/>
          </a:bodyPr>
          <a:lstStyle/>
          <a:p>
            <a:pPr marL="12696">
              <a:spcBef>
                <a:spcPts val="100"/>
              </a:spcBef>
            </a:pPr>
            <a:r>
              <a:rPr sz="900" dirty="0">
                <a:solidFill>
                  <a:srgbClr val="45545F"/>
                </a:solidFill>
                <a:latin typeface="Calibri"/>
                <a:cs typeface="Calibri"/>
              </a:rPr>
              <a:t>1.</a:t>
            </a:r>
            <a:r>
              <a:rPr sz="900" spc="-40" dirty="0">
                <a:solidFill>
                  <a:srgbClr val="45545F"/>
                </a:solidFill>
                <a:latin typeface="Calibri"/>
                <a:cs typeface="Calibri"/>
              </a:rPr>
              <a:t> </a:t>
            </a:r>
            <a:r>
              <a:rPr sz="900" dirty="0">
                <a:solidFill>
                  <a:srgbClr val="45545F"/>
                </a:solidFill>
                <a:latin typeface="Calibri"/>
                <a:cs typeface="Calibri"/>
              </a:rPr>
              <a:t>Necchi.</a:t>
            </a:r>
            <a:r>
              <a:rPr sz="900" spc="-10" dirty="0">
                <a:solidFill>
                  <a:srgbClr val="45545F"/>
                </a:solidFill>
                <a:latin typeface="Calibri"/>
                <a:cs typeface="Calibri"/>
              </a:rPr>
              <a:t> </a:t>
            </a:r>
            <a:r>
              <a:rPr sz="900" dirty="0">
                <a:solidFill>
                  <a:srgbClr val="45545F"/>
                </a:solidFill>
                <a:latin typeface="Calibri"/>
                <a:cs typeface="Calibri"/>
              </a:rPr>
              <a:t>ASCO</a:t>
            </a:r>
            <a:r>
              <a:rPr sz="900" spc="-10" dirty="0">
                <a:solidFill>
                  <a:srgbClr val="45545F"/>
                </a:solidFill>
                <a:latin typeface="Calibri"/>
                <a:cs typeface="Calibri"/>
              </a:rPr>
              <a:t> 2018.</a:t>
            </a:r>
            <a:r>
              <a:rPr sz="900" spc="-40" dirty="0">
                <a:solidFill>
                  <a:srgbClr val="45545F"/>
                </a:solidFill>
                <a:latin typeface="Calibri"/>
                <a:cs typeface="Calibri"/>
              </a:rPr>
              <a:t> </a:t>
            </a:r>
            <a:r>
              <a:rPr sz="900" dirty="0">
                <a:solidFill>
                  <a:srgbClr val="45545F"/>
                </a:solidFill>
                <a:latin typeface="Calibri"/>
                <a:cs typeface="Calibri"/>
              </a:rPr>
              <a:t>Abstr</a:t>
            </a:r>
            <a:r>
              <a:rPr sz="900" spc="15" dirty="0">
                <a:solidFill>
                  <a:srgbClr val="45545F"/>
                </a:solidFill>
                <a:latin typeface="Calibri"/>
                <a:cs typeface="Calibri"/>
              </a:rPr>
              <a:t> </a:t>
            </a:r>
            <a:r>
              <a:rPr sz="900" spc="-10" dirty="0">
                <a:solidFill>
                  <a:srgbClr val="45545F"/>
                </a:solidFill>
                <a:latin typeface="Calibri"/>
                <a:cs typeface="Calibri"/>
              </a:rPr>
              <a:t>4507.</a:t>
            </a:r>
            <a:r>
              <a:rPr sz="900" spc="-40" dirty="0">
                <a:solidFill>
                  <a:srgbClr val="45545F"/>
                </a:solidFill>
                <a:latin typeface="Calibri"/>
                <a:cs typeface="Calibri"/>
              </a:rPr>
              <a:t> </a:t>
            </a:r>
            <a:r>
              <a:rPr sz="900" dirty="0">
                <a:solidFill>
                  <a:srgbClr val="45545F"/>
                </a:solidFill>
                <a:latin typeface="Calibri"/>
                <a:cs typeface="Calibri"/>
              </a:rPr>
              <a:t>2.</a:t>
            </a:r>
            <a:r>
              <a:rPr sz="900" spc="-25" dirty="0">
                <a:solidFill>
                  <a:srgbClr val="45545F"/>
                </a:solidFill>
                <a:latin typeface="Calibri"/>
                <a:cs typeface="Calibri"/>
              </a:rPr>
              <a:t> </a:t>
            </a:r>
            <a:r>
              <a:rPr sz="900" dirty="0">
                <a:solidFill>
                  <a:srgbClr val="45545F"/>
                </a:solidFill>
                <a:latin typeface="Calibri"/>
                <a:cs typeface="Calibri"/>
              </a:rPr>
              <a:t>Anari.</a:t>
            </a:r>
            <a:r>
              <a:rPr sz="900" spc="5" dirty="0">
                <a:solidFill>
                  <a:srgbClr val="45545F"/>
                </a:solidFill>
                <a:latin typeface="Calibri"/>
                <a:cs typeface="Calibri"/>
              </a:rPr>
              <a:t> </a:t>
            </a:r>
            <a:r>
              <a:rPr sz="900" dirty="0">
                <a:solidFill>
                  <a:srgbClr val="45545F"/>
                </a:solidFill>
                <a:latin typeface="Calibri"/>
                <a:cs typeface="Calibri"/>
              </a:rPr>
              <a:t>Eur</a:t>
            </a:r>
            <a:r>
              <a:rPr sz="900" spc="-5" dirty="0">
                <a:solidFill>
                  <a:srgbClr val="45545F"/>
                </a:solidFill>
                <a:latin typeface="Calibri"/>
                <a:cs typeface="Calibri"/>
              </a:rPr>
              <a:t> </a:t>
            </a:r>
            <a:r>
              <a:rPr sz="900" dirty="0">
                <a:solidFill>
                  <a:srgbClr val="45545F"/>
                </a:solidFill>
                <a:latin typeface="Calibri"/>
                <a:cs typeface="Calibri"/>
              </a:rPr>
              <a:t>Urol</a:t>
            </a:r>
            <a:r>
              <a:rPr sz="900" spc="-20" dirty="0">
                <a:solidFill>
                  <a:srgbClr val="45545F"/>
                </a:solidFill>
                <a:latin typeface="Calibri"/>
                <a:cs typeface="Calibri"/>
              </a:rPr>
              <a:t> </a:t>
            </a:r>
            <a:r>
              <a:rPr sz="900" dirty="0">
                <a:solidFill>
                  <a:srgbClr val="45545F"/>
                </a:solidFill>
                <a:latin typeface="Calibri"/>
                <a:cs typeface="Calibri"/>
              </a:rPr>
              <a:t>Oncol.</a:t>
            </a:r>
            <a:r>
              <a:rPr sz="900" spc="-10" dirty="0">
                <a:solidFill>
                  <a:srgbClr val="45545F"/>
                </a:solidFill>
                <a:latin typeface="Calibri"/>
                <a:cs typeface="Calibri"/>
              </a:rPr>
              <a:t> </a:t>
            </a:r>
            <a:r>
              <a:rPr sz="900" dirty="0">
                <a:solidFill>
                  <a:srgbClr val="45545F"/>
                </a:solidFill>
                <a:latin typeface="Calibri"/>
                <a:cs typeface="Calibri"/>
              </a:rPr>
              <a:t>2018;1:54.</a:t>
            </a:r>
            <a:r>
              <a:rPr sz="900" spc="-40" dirty="0">
                <a:solidFill>
                  <a:srgbClr val="45545F"/>
                </a:solidFill>
                <a:latin typeface="Calibri"/>
                <a:cs typeface="Calibri"/>
              </a:rPr>
              <a:t> </a:t>
            </a:r>
            <a:r>
              <a:rPr sz="900" dirty="0">
                <a:solidFill>
                  <a:srgbClr val="45545F"/>
                </a:solidFill>
                <a:latin typeface="Calibri"/>
                <a:cs typeface="Calibri"/>
              </a:rPr>
              <a:t>3.</a:t>
            </a:r>
            <a:r>
              <a:rPr sz="900" spc="-15" dirty="0">
                <a:solidFill>
                  <a:srgbClr val="45545F"/>
                </a:solidFill>
                <a:latin typeface="Calibri"/>
                <a:cs typeface="Calibri"/>
              </a:rPr>
              <a:t> </a:t>
            </a:r>
            <a:r>
              <a:rPr sz="900" dirty="0">
                <a:solidFill>
                  <a:srgbClr val="45545F"/>
                </a:solidFill>
                <a:latin typeface="Calibri"/>
                <a:cs typeface="Calibri"/>
              </a:rPr>
              <a:t>Plimack.</a:t>
            </a:r>
            <a:r>
              <a:rPr sz="900" spc="-5" dirty="0">
                <a:solidFill>
                  <a:srgbClr val="45545F"/>
                </a:solidFill>
                <a:latin typeface="Calibri"/>
                <a:cs typeface="Calibri"/>
              </a:rPr>
              <a:t> </a:t>
            </a:r>
            <a:r>
              <a:rPr sz="900" dirty="0">
                <a:solidFill>
                  <a:srgbClr val="45545F"/>
                </a:solidFill>
                <a:latin typeface="Calibri"/>
                <a:cs typeface="Calibri"/>
              </a:rPr>
              <a:t>Eur</a:t>
            </a:r>
            <a:r>
              <a:rPr sz="900" spc="-5" dirty="0">
                <a:solidFill>
                  <a:srgbClr val="45545F"/>
                </a:solidFill>
                <a:latin typeface="Calibri"/>
                <a:cs typeface="Calibri"/>
              </a:rPr>
              <a:t> </a:t>
            </a:r>
            <a:r>
              <a:rPr sz="900" dirty="0">
                <a:solidFill>
                  <a:srgbClr val="45545F"/>
                </a:solidFill>
                <a:latin typeface="Calibri"/>
                <a:cs typeface="Calibri"/>
              </a:rPr>
              <a:t>Urol.</a:t>
            </a:r>
            <a:r>
              <a:rPr sz="900" spc="-10" dirty="0">
                <a:solidFill>
                  <a:srgbClr val="45545F"/>
                </a:solidFill>
                <a:latin typeface="Calibri"/>
                <a:cs typeface="Calibri"/>
              </a:rPr>
              <a:t> </a:t>
            </a:r>
            <a:r>
              <a:rPr sz="900" dirty="0">
                <a:solidFill>
                  <a:srgbClr val="45545F"/>
                </a:solidFill>
                <a:latin typeface="Calibri"/>
                <a:cs typeface="Calibri"/>
              </a:rPr>
              <a:t>JCO.</a:t>
            </a:r>
            <a:r>
              <a:rPr sz="900" spc="-20" dirty="0">
                <a:solidFill>
                  <a:srgbClr val="45545F"/>
                </a:solidFill>
                <a:latin typeface="Calibri"/>
                <a:cs typeface="Calibri"/>
              </a:rPr>
              <a:t> </a:t>
            </a:r>
            <a:r>
              <a:rPr sz="900" spc="-10" dirty="0">
                <a:solidFill>
                  <a:srgbClr val="45545F"/>
                </a:solidFill>
                <a:latin typeface="Calibri"/>
                <a:cs typeface="Calibri"/>
              </a:rPr>
              <a:t>2014;32:1895.</a:t>
            </a:r>
            <a:endParaRPr sz="900">
              <a:latin typeface="Calibri"/>
              <a:cs typeface="Calibri"/>
            </a:endParaRPr>
          </a:p>
          <a:p>
            <a:pPr marL="12696"/>
            <a:r>
              <a:rPr sz="900" dirty="0">
                <a:solidFill>
                  <a:srgbClr val="45545F"/>
                </a:solidFill>
                <a:latin typeface="Calibri"/>
                <a:cs typeface="Calibri"/>
              </a:rPr>
              <a:t>4.</a:t>
            </a:r>
            <a:r>
              <a:rPr sz="900" spc="-30" dirty="0">
                <a:solidFill>
                  <a:srgbClr val="45545F"/>
                </a:solidFill>
                <a:latin typeface="Calibri"/>
                <a:cs typeface="Calibri"/>
              </a:rPr>
              <a:t> </a:t>
            </a:r>
            <a:r>
              <a:rPr sz="900" dirty="0">
                <a:solidFill>
                  <a:srgbClr val="45545F"/>
                </a:solidFill>
                <a:latin typeface="Calibri"/>
                <a:cs typeface="Calibri"/>
              </a:rPr>
              <a:t>Powles.</a:t>
            </a:r>
            <a:r>
              <a:rPr sz="900" spc="-20" dirty="0">
                <a:solidFill>
                  <a:srgbClr val="45545F"/>
                </a:solidFill>
                <a:latin typeface="Calibri"/>
                <a:cs typeface="Calibri"/>
              </a:rPr>
              <a:t> </a:t>
            </a:r>
            <a:r>
              <a:rPr sz="900" dirty="0">
                <a:solidFill>
                  <a:srgbClr val="45545F"/>
                </a:solidFill>
                <a:latin typeface="Calibri"/>
                <a:cs typeface="Calibri"/>
              </a:rPr>
              <a:t>Nat</a:t>
            </a:r>
            <a:r>
              <a:rPr sz="900" spc="-15" dirty="0">
                <a:solidFill>
                  <a:srgbClr val="45545F"/>
                </a:solidFill>
                <a:latin typeface="Calibri"/>
                <a:cs typeface="Calibri"/>
              </a:rPr>
              <a:t> </a:t>
            </a:r>
            <a:r>
              <a:rPr sz="900" dirty="0">
                <a:solidFill>
                  <a:srgbClr val="45545F"/>
                </a:solidFill>
                <a:latin typeface="Calibri"/>
                <a:cs typeface="Calibri"/>
              </a:rPr>
              <a:t>Med 2019.</a:t>
            </a:r>
            <a:r>
              <a:rPr sz="900" spc="-25" dirty="0">
                <a:solidFill>
                  <a:srgbClr val="45545F"/>
                </a:solidFill>
                <a:latin typeface="Calibri"/>
                <a:cs typeface="Calibri"/>
              </a:rPr>
              <a:t> </a:t>
            </a:r>
            <a:r>
              <a:rPr sz="900" dirty="0">
                <a:solidFill>
                  <a:srgbClr val="45545F"/>
                </a:solidFill>
                <a:latin typeface="Calibri"/>
                <a:cs typeface="Calibri"/>
              </a:rPr>
              <a:t>5.</a:t>
            </a:r>
            <a:r>
              <a:rPr sz="900" spc="-20" dirty="0">
                <a:solidFill>
                  <a:srgbClr val="45545F"/>
                </a:solidFill>
                <a:latin typeface="Calibri"/>
                <a:cs typeface="Calibri"/>
              </a:rPr>
              <a:t> </a:t>
            </a:r>
            <a:r>
              <a:rPr sz="900" dirty="0">
                <a:solidFill>
                  <a:srgbClr val="45545F"/>
                </a:solidFill>
                <a:latin typeface="Calibri"/>
                <a:cs typeface="Calibri"/>
              </a:rPr>
              <a:t>Grossman.</a:t>
            </a:r>
            <a:r>
              <a:rPr sz="900" spc="-15" dirty="0">
                <a:solidFill>
                  <a:srgbClr val="45545F"/>
                </a:solidFill>
                <a:latin typeface="Calibri"/>
                <a:cs typeface="Calibri"/>
              </a:rPr>
              <a:t> </a:t>
            </a:r>
            <a:r>
              <a:rPr sz="900" dirty="0">
                <a:solidFill>
                  <a:srgbClr val="45545F"/>
                </a:solidFill>
                <a:latin typeface="Calibri"/>
                <a:cs typeface="Calibri"/>
              </a:rPr>
              <a:t>NEJM.</a:t>
            </a:r>
            <a:r>
              <a:rPr sz="900" spc="-10" dirty="0">
                <a:solidFill>
                  <a:srgbClr val="45545F"/>
                </a:solidFill>
                <a:latin typeface="Calibri"/>
                <a:cs typeface="Calibri"/>
              </a:rPr>
              <a:t> 2003;349:859.</a:t>
            </a:r>
            <a:r>
              <a:rPr sz="900" spc="-25" dirty="0">
                <a:solidFill>
                  <a:srgbClr val="45545F"/>
                </a:solidFill>
                <a:latin typeface="Calibri"/>
                <a:cs typeface="Calibri"/>
              </a:rPr>
              <a:t> </a:t>
            </a:r>
            <a:r>
              <a:rPr sz="900" dirty="0">
                <a:solidFill>
                  <a:srgbClr val="45545F"/>
                </a:solidFill>
                <a:latin typeface="Calibri"/>
                <a:cs typeface="Calibri"/>
              </a:rPr>
              <a:t>6.</a:t>
            </a:r>
            <a:r>
              <a:rPr sz="900" spc="180" dirty="0">
                <a:solidFill>
                  <a:srgbClr val="45545F"/>
                </a:solidFill>
                <a:latin typeface="Calibri"/>
                <a:cs typeface="Calibri"/>
              </a:rPr>
              <a:t> </a:t>
            </a:r>
            <a:r>
              <a:rPr sz="900" dirty="0">
                <a:solidFill>
                  <a:srgbClr val="45545F"/>
                </a:solidFill>
                <a:latin typeface="Calibri"/>
                <a:cs typeface="Calibri"/>
              </a:rPr>
              <a:t>Gao.</a:t>
            </a:r>
            <a:r>
              <a:rPr sz="900" spc="-25" dirty="0">
                <a:solidFill>
                  <a:srgbClr val="45545F"/>
                </a:solidFill>
                <a:latin typeface="Calibri"/>
                <a:cs typeface="Calibri"/>
              </a:rPr>
              <a:t> </a:t>
            </a:r>
            <a:r>
              <a:rPr sz="900" dirty="0">
                <a:solidFill>
                  <a:srgbClr val="45545F"/>
                </a:solidFill>
                <a:latin typeface="Calibri"/>
                <a:cs typeface="Calibri"/>
              </a:rPr>
              <a:t>ASCO</a:t>
            </a:r>
            <a:r>
              <a:rPr sz="900" spc="-5" dirty="0">
                <a:solidFill>
                  <a:srgbClr val="45545F"/>
                </a:solidFill>
                <a:latin typeface="Calibri"/>
                <a:cs typeface="Calibri"/>
              </a:rPr>
              <a:t> </a:t>
            </a:r>
            <a:r>
              <a:rPr sz="900" dirty="0">
                <a:solidFill>
                  <a:srgbClr val="45545F"/>
                </a:solidFill>
                <a:latin typeface="Calibri"/>
                <a:cs typeface="Calibri"/>
              </a:rPr>
              <a:t>2019.</a:t>
            </a:r>
            <a:r>
              <a:rPr sz="900" spc="-30" dirty="0">
                <a:solidFill>
                  <a:srgbClr val="45545F"/>
                </a:solidFill>
                <a:latin typeface="Calibri"/>
                <a:cs typeface="Calibri"/>
              </a:rPr>
              <a:t> </a:t>
            </a:r>
            <a:r>
              <a:rPr sz="900" dirty="0">
                <a:solidFill>
                  <a:srgbClr val="45545F"/>
                </a:solidFill>
                <a:latin typeface="Calibri"/>
                <a:cs typeface="Calibri"/>
              </a:rPr>
              <a:t>Abstr</a:t>
            </a:r>
            <a:r>
              <a:rPr sz="900" spc="15" dirty="0">
                <a:solidFill>
                  <a:srgbClr val="45545F"/>
                </a:solidFill>
                <a:latin typeface="Calibri"/>
                <a:cs typeface="Calibri"/>
              </a:rPr>
              <a:t> </a:t>
            </a:r>
            <a:r>
              <a:rPr sz="900" spc="-10" dirty="0">
                <a:solidFill>
                  <a:srgbClr val="45545F"/>
                </a:solidFill>
                <a:latin typeface="Calibri"/>
                <a:cs typeface="Calibri"/>
              </a:rPr>
              <a:t>4551.</a:t>
            </a:r>
            <a:r>
              <a:rPr sz="900" spc="-40" dirty="0">
                <a:solidFill>
                  <a:srgbClr val="45545F"/>
                </a:solidFill>
                <a:latin typeface="Calibri"/>
                <a:cs typeface="Calibri"/>
              </a:rPr>
              <a:t> </a:t>
            </a:r>
            <a:r>
              <a:rPr sz="900" spc="-10" dirty="0">
                <a:solidFill>
                  <a:srgbClr val="45545F"/>
                </a:solidFill>
                <a:latin typeface="Calibri"/>
                <a:cs typeface="Calibri"/>
              </a:rPr>
              <a:t>NCT02812420.</a:t>
            </a:r>
            <a:r>
              <a:rPr sz="900" spc="-50" dirty="0">
                <a:solidFill>
                  <a:srgbClr val="45545F"/>
                </a:solidFill>
                <a:latin typeface="Calibri"/>
                <a:cs typeface="Calibri"/>
              </a:rPr>
              <a:t> </a:t>
            </a:r>
            <a:r>
              <a:rPr sz="900" dirty="0">
                <a:solidFill>
                  <a:srgbClr val="45545F"/>
                </a:solidFill>
                <a:latin typeface="Calibri"/>
                <a:cs typeface="Calibri"/>
              </a:rPr>
              <a:t>7.</a:t>
            </a:r>
            <a:r>
              <a:rPr sz="900" spc="-15" dirty="0">
                <a:solidFill>
                  <a:srgbClr val="45545F"/>
                </a:solidFill>
                <a:latin typeface="Calibri"/>
                <a:cs typeface="Calibri"/>
              </a:rPr>
              <a:t> </a:t>
            </a:r>
            <a:r>
              <a:rPr sz="900" dirty="0">
                <a:solidFill>
                  <a:srgbClr val="45545F"/>
                </a:solidFill>
                <a:latin typeface="Calibri"/>
                <a:cs typeface="Calibri"/>
              </a:rPr>
              <a:t>Van</a:t>
            </a:r>
            <a:r>
              <a:rPr sz="900" spc="-10" dirty="0">
                <a:solidFill>
                  <a:srgbClr val="45545F"/>
                </a:solidFill>
                <a:latin typeface="Calibri"/>
                <a:cs typeface="Calibri"/>
              </a:rPr>
              <a:t> </a:t>
            </a:r>
            <a:r>
              <a:rPr sz="900" dirty="0">
                <a:solidFill>
                  <a:srgbClr val="45545F"/>
                </a:solidFill>
                <a:latin typeface="Calibri"/>
                <a:cs typeface="Calibri"/>
              </a:rPr>
              <a:t>der Heijden.</a:t>
            </a:r>
            <a:r>
              <a:rPr sz="900" spc="15" dirty="0">
                <a:solidFill>
                  <a:srgbClr val="45545F"/>
                </a:solidFill>
                <a:latin typeface="Calibri"/>
                <a:cs typeface="Calibri"/>
              </a:rPr>
              <a:t> </a:t>
            </a:r>
            <a:r>
              <a:rPr sz="900" dirty="0">
                <a:solidFill>
                  <a:srgbClr val="45545F"/>
                </a:solidFill>
                <a:latin typeface="Calibri"/>
                <a:cs typeface="Calibri"/>
              </a:rPr>
              <a:t>ESMO 2019.</a:t>
            </a:r>
            <a:r>
              <a:rPr sz="900" spc="-25" dirty="0">
                <a:solidFill>
                  <a:srgbClr val="45545F"/>
                </a:solidFill>
                <a:latin typeface="Calibri"/>
                <a:cs typeface="Calibri"/>
              </a:rPr>
              <a:t> </a:t>
            </a:r>
            <a:r>
              <a:rPr sz="900" dirty="0">
                <a:solidFill>
                  <a:srgbClr val="45545F"/>
                </a:solidFill>
                <a:latin typeface="Calibri"/>
                <a:cs typeface="Calibri"/>
              </a:rPr>
              <a:t>Abstr</a:t>
            </a:r>
            <a:r>
              <a:rPr sz="900" spc="5" dirty="0">
                <a:solidFill>
                  <a:srgbClr val="45545F"/>
                </a:solidFill>
                <a:latin typeface="Calibri"/>
                <a:cs typeface="Calibri"/>
              </a:rPr>
              <a:t> </a:t>
            </a:r>
            <a:r>
              <a:rPr sz="900" spc="-10" dirty="0">
                <a:solidFill>
                  <a:srgbClr val="45545F"/>
                </a:solidFill>
                <a:latin typeface="Calibri"/>
                <a:cs typeface="Calibri"/>
              </a:rPr>
              <a:t>904PD.</a:t>
            </a:r>
            <a:r>
              <a:rPr sz="900" spc="-35" dirty="0">
                <a:solidFill>
                  <a:srgbClr val="45545F"/>
                </a:solidFill>
                <a:latin typeface="Calibri"/>
                <a:cs typeface="Calibri"/>
              </a:rPr>
              <a:t> </a:t>
            </a:r>
            <a:r>
              <a:rPr sz="900" spc="-10" dirty="0">
                <a:solidFill>
                  <a:srgbClr val="45545F"/>
                </a:solidFill>
                <a:latin typeface="Calibri"/>
                <a:cs typeface="Calibri"/>
              </a:rPr>
              <a:t>NCT03387761</a:t>
            </a:r>
            <a:endParaRPr sz="900">
              <a:latin typeface="Calibri"/>
              <a:cs typeface="Calibri"/>
            </a:endParaRPr>
          </a:p>
        </p:txBody>
      </p:sp>
      <p:sp>
        <p:nvSpPr>
          <p:cNvPr id="3" name="object 3"/>
          <p:cNvSpPr txBox="1">
            <a:spLocks noGrp="1"/>
          </p:cNvSpPr>
          <p:nvPr>
            <p:ph type="title"/>
          </p:nvPr>
        </p:nvSpPr>
        <p:spPr>
          <a:xfrm>
            <a:off x="2036084" y="259457"/>
            <a:ext cx="5878922" cy="757321"/>
          </a:xfrm>
          <a:prstGeom prst="rect">
            <a:avLst/>
          </a:prstGeom>
        </p:spPr>
        <p:txBody>
          <a:bodyPr vert="horz" wrap="square" lIns="0" tIns="12696" rIns="0" bIns="0" rtlCol="0">
            <a:spAutoFit/>
          </a:bodyPr>
          <a:lstStyle/>
          <a:p>
            <a:pPr>
              <a:spcBef>
                <a:spcPts val="100"/>
              </a:spcBef>
            </a:pPr>
            <a:r>
              <a:rPr sz="2399" b="1" dirty="0">
                <a:latin typeface="Arial"/>
                <a:cs typeface="Arial"/>
              </a:rPr>
              <a:t>pCR Rate</a:t>
            </a:r>
            <a:r>
              <a:rPr sz="2399" b="1" spc="-5" dirty="0">
                <a:latin typeface="Arial"/>
                <a:cs typeface="Arial"/>
              </a:rPr>
              <a:t> </a:t>
            </a:r>
            <a:r>
              <a:rPr sz="2399" b="1" dirty="0">
                <a:latin typeface="Arial"/>
                <a:cs typeface="Arial"/>
              </a:rPr>
              <a:t>With</a:t>
            </a:r>
            <a:r>
              <a:rPr sz="2399" b="1" spc="-15" dirty="0">
                <a:latin typeface="Arial"/>
                <a:cs typeface="Arial"/>
              </a:rPr>
              <a:t> </a:t>
            </a:r>
            <a:r>
              <a:rPr sz="2399" b="1" dirty="0">
                <a:latin typeface="Arial"/>
                <a:cs typeface="Arial"/>
              </a:rPr>
              <a:t>IO</a:t>
            </a:r>
            <a:r>
              <a:rPr sz="2399" b="1" spc="-30" dirty="0">
                <a:latin typeface="Arial"/>
                <a:cs typeface="Arial"/>
              </a:rPr>
              <a:t> </a:t>
            </a:r>
            <a:r>
              <a:rPr sz="2399" b="1" dirty="0">
                <a:latin typeface="Arial"/>
                <a:cs typeface="Arial"/>
              </a:rPr>
              <a:t>or IO/chemo</a:t>
            </a:r>
            <a:r>
              <a:rPr sz="2399" b="1" spc="-50" dirty="0">
                <a:latin typeface="Arial"/>
                <a:cs typeface="Arial"/>
              </a:rPr>
              <a:t> </a:t>
            </a:r>
            <a:r>
              <a:rPr sz="2399" b="1" dirty="0">
                <a:latin typeface="Arial"/>
                <a:cs typeface="Arial"/>
              </a:rPr>
              <a:t>Similar</a:t>
            </a:r>
            <a:r>
              <a:rPr sz="2399" b="1" spc="-25" dirty="0">
                <a:latin typeface="Arial"/>
                <a:cs typeface="Arial"/>
              </a:rPr>
              <a:t> to</a:t>
            </a:r>
            <a:endParaRPr sz="2399">
              <a:latin typeface="Arial"/>
              <a:cs typeface="Arial"/>
            </a:endParaRPr>
          </a:p>
          <a:p>
            <a:pPr marL="635">
              <a:spcBef>
                <a:spcPts val="5"/>
              </a:spcBef>
            </a:pPr>
            <a:r>
              <a:rPr sz="2399" b="1" spc="-20" dirty="0">
                <a:latin typeface="Arial"/>
                <a:cs typeface="Arial"/>
              </a:rPr>
              <a:t>Cisplatin-</a:t>
            </a:r>
            <a:r>
              <a:rPr sz="2399" b="1" dirty="0">
                <a:latin typeface="Arial"/>
                <a:cs typeface="Arial"/>
              </a:rPr>
              <a:t>Based</a:t>
            </a:r>
            <a:r>
              <a:rPr sz="2399" b="1" spc="-10" dirty="0">
                <a:latin typeface="Arial"/>
                <a:cs typeface="Arial"/>
              </a:rPr>
              <a:t> </a:t>
            </a:r>
            <a:r>
              <a:rPr sz="2399" b="1" spc="-25" dirty="0">
                <a:latin typeface="Arial"/>
                <a:cs typeface="Arial"/>
              </a:rPr>
              <a:t>NAC</a:t>
            </a:r>
            <a:endParaRPr sz="2399">
              <a:latin typeface="Arial"/>
              <a:cs typeface="Arial"/>
            </a:endParaRPr>
          </a:p>
        </p:txBody>
      </p:sp>
      <p:grpSp>
        <p:nvGrpSpPr>
          <p:cNvPr id="4" name="object 4"/>
          <p:cNvGrpSpPr/>
          <p:nvPr/>
        </p:nvGrpSpPr>
        <p:grpSpPr>
          <a:xfrm>
            <a:off x="1805460" y="550184"/>
            <a:ext cx="5795128" cy="3043252"/>
            <a:chOff x="1804606" y="550354"/>
            <a:chExt cx="5796915" cy="3044190"/>
          </a:xfrm>
        </p:grpSpPr>
        <p:sp>
          <p:nvSpPr>
            <p:cNvPr id="5" name="object 5"/>
            <p:cNvSpPr/>
            <p:nvPr/>
          </p:nvSpPr>
          <p:spPr>
            <a:xfrm>
              <a:off x="1872234" y="564641"/>
              <a:ext cx="0" cy="3015615"/>
            </a:xfrm>
            <a:custGeom>
              <a:avLst/>
              <a:gdLst/>
              <a:ahLst/>
              <a:cxnLst/>
              <a:rect l="l" t="t" r="r" b="b"/>
              <a:pathLst>
                <a:path h="3015615">
                  <a:moveTo>
                    <a:pt x="0" y="0"/>
                  </a:moveTo>
                  <a:lnTo>
                    <a:pt x="0" y="3015106"/>
                  </a:lnTo>
                </a:path>
              </a:pathLst>
            </a:custGeom>
            <a:ln w="28575">
              <a:solidFill>
                <a:srgbClr val="000000"/>
              </a:solidFill>
            </a:ln>
          </p:spPr>
          <p:txBody>
            <a:bodyPr wrap="square" lIns="0" tIns="0" rIns="0" bIns="0" rtlCol="0"/>
            <a:lstStyle/>
            <a:p>
              <a:endParaRPr sz="2399"/>
            </a:p>
          </p:txBody>
        </p:sp>
        <p:sp>
          <p:nvSpPr>
            <p:cNvPr id="6" name="object 6"/>
            <p:cNvSpPr/>
            <p:nvPr/>
          </p:nvSpPr>
          <p:spPr>
            <a:xfrm>
              <a:off x="1818894" y="570737"/>
              <a:ext cx="5768340" cy="2958465"/>
            </a:xfrm>
            <a:custGeom>
              <a:avLst/>
              <a:gdLst/>
              <a:ahLst/>
              <a:cxnLst/>
              <a:rect l="l" t="t" r="r" b="b"/>
              <a:pathLst>
                <a:path w="5768340" h="2958465">
                  <a:moveTo>
                    <a:pt x="5768339" y="2958084"/>
                  </a:moveTo>
                  <a:lnTo>
                    <a:pt x="53339" y="2958084"/>
                  </a:lnTo>
                </a:path>
                <a:path w="5768340" h="2958465">
                  <a:moveTo>
                    <a:pt x="48006" y="2662428"/>
                  </a:moveTo>
                  <a:lnTo>
                    <a:pt x="0" y="2662428"/>
                  </a:lnTo>
                </a:path>
                <a:path w="5768340" h="2958465">
                  <a:moveTo>
                    <a:pt x="48006" y="0"/>
                  </a:moveTo>
                  <a:lnTo>
                    <a:pt x="0" y="0"/>
                  </a:lnTo>
                </a:path>
                <a:path w="5768340" h="2958465">
                  <a:moveTo>
                    <a:pt x="48006" y="295656"/>
                  </a:moveTo>
                  <a:lnTo>
                    <a:pt x="0" y="295656"/>
                  </a:lnTo>
                </a:path>
                <a:path w="5768340" h="2958465">
                  <a:moveTo>
                    <a:pt x="48006" y="592836"/>
                  </a:moveTo>
                  <a:lnTo>
                    <a:pt x="0" y="592836"/>
                  </a:lnTo>
                </a:path>
                <a:path w="5768340" h="2958465">
                  <a:moveTo>
                    <a:pt x="48006" y="888492"/>
                  </a:moveTo>
                  <a:lnTo>
                    <a:pt x="0" y="888492"/>
                  </a:lnTo>
                </a:path>
                <a:path w="5768340" h="2958465">
                  <a:moveTo>
                    <a:pt x="48006" y="1184148"/>
                  </a:moveTo>
                  <a:lnTo>
                    <a:pt x="0" y="1184148"/>
                  </a:lnTo>
                </a:path>
                <a:path w="5768340" h="2958465">
                  <a:moveTo>
                    <a:pt x="48006" y="1479804"/>
                  </a:moveTo>
                  <a:lnTo>
                    <a:pt x="0" y="1479804"/>
                  </a:lnTo>
                </a:path>
                <a:path w="5768340" h="2958465">
                  <a:moveTo>
                    <a:pt x="48006" y="1775460"/>
                  </a:moveTo>
                  <a:lnTo>
                    <a:pt x="0" y="1775460"/>
                  </a:lnTo>
                </a:path>
                <a:path w="5768340" h="2958465">
                  <a:moveTo>
                    <a:pt x="48006" y="2071116"/>
                  </a:moveTo>
                  <a:lnTo>
                    <a:pt x="0" y="2071116"/>
                  </a:lnTo>
                </a:path>
                <a:path w="5768340" h="2958465">
                  <a:moveTo>
                    <a:pt x="48006" y="2366772"/>
                  </a:moveTo>
                  <a:lnTo>
                    <a:pt x="0" y="2366772"/>
                  </a:lnTo>
                </a:path>
                <a:path w="5768340" h="2958465">
                  <a:moveTo>
                    <a:pt x="48006" y="2958084"/>
                  </a:moveTo>
                  <a:lnTo>
                    <a:pt x="0" y="2958084"/>
                  </a:lnTo>
                </a:path>
              </a:pathLst>
            </a:custGeom>
            <a:ln w="28575">
              <a:solidFill>
                <a:srgbClr val="FFFFFF"/>
              </a:solidFill>
            </a:ln>
          </p:spPr>
          <p:txBody>
            <a:bodyPr wrap="square" lIns="0" tIns="0" rIns="0" bIns="0" rtlCol="0"/>
            <a:lstStyle/>
            <a:p>
              <a:endParaRPr sz="2399"/>
            </a:p>
          </p:txBody>
        </p:sp>
      </p:grpSp>
      <p:sp>
        <p:nvSpPr>
          <p:cNvPr id="7" name="object 7"/>
          <p:cNvSpPr txBox="1"/>
          <p:nvPr/>
        </p:nvSpPr>
        <p:spPr>
          <a:xfrm>
            <a:off x="1296536" y="1597588"/>
            <a:ext cx="180370" cy="933797"/>
          </a:xfrm>
          <a:prstGeom prst="rect">
            <a:avLst/>
          </a:prstGeom>
        </p:spPr>
        <p:txBody>
          <a:bodyPr vert="vert270" wrap="square" lIns="0" tIns="0" rIns="0" bIns="0" rtlCol="0">
            <a:spAutoFit/>
          </a:bodyPr>
          <a:lstStyle/>
          <a:p>
            <a:pPr marL="12696">
              <a:lnSpc>
                <a:spcPts val="1385"/>
              </a:lnSpc>
            </a:pPr>
            <a:r>
              <a:rPr sz="1350" b="1" dirty="0">
                <a:latin typeface="Calibri"/>
                <a:cs typeface="Calibri"/>
              </a:rPr>
              <a:t>pCR</a:t>
            </a:r>
            <a:r>
              <a:rPr sz="1350" b="1" spc="-45" dirty="0">
                <a:latin typeface="Calibri"/>
                <a:cs typeface="Calibri"/>
              </a:rPr>
              <a:t> </a:t>
            </a:r>
            <a:r>
              <a:rPr sz="1350" b="1" dirty="0">
                <a:latin typeface="Calibri"/>
                <a:cs typeface="Calibri"/>
              </a:rPr>
              <a:t>Rate</a:t>
            </a:r>
            <a:r>
              <a:rPr sz="1350" b="1" spc="-50" dirty="0">
                <a:latin typeface="Calibri"/>
                <a:cs typeface="Calibri"/>
              </a:rPr>
              <a:t> </a:t>
            </a:r>
            <a:r>
              <a:rPr sz="1350" b="1" spc="-25" dirty="0">
                <a:latin typeface="Calibri"/>
                <a:cs typeface="Calibri"/>
              </a:rPr>
              <a:t>(%)</a:t>
            </a:r>
            <a:endParaRPr sz="1350">
              <a:latin typeface="Calibri"/>
              <a:cs typeface="Calibri"/>
            </a:endParaRPr>
          </a:p>
        </p:txBody>
      </p:sp>
      <p:sp>
        <p:nvSpPr>
          <p:cNvPr id="8" name="object 8"/>
          <p:cNvSpPr txBox="1"/>
          <p:nvPr/>
        </p:nvSpPr>
        <p:spPr>
          <a:xfrm>
            <a:off x="1478471" y="364276"/>
            <a:ext cx="318037" cy="3278764"/>
          </a:xfrm>
          <a:prstGeom prst="rect">
            <a:avLst/>
          </a:prstGeom>
        </p:spPr>
        <p:txBody>
          <a:bodyPr vert="horz" wrap="square" lIns="0" tIns="102203" rIns="0" bIns="0" rtlCol="0">
            <a:spAutoFit/>
          </a:bodyPr>
          <a:lstStyle/>
          <a:p>
            <a:pPr marR="36819" algn="r">
              <a:spcBef>
                <a:spcPts val="805"/>
              </a:spcBef>
            </a:pPr>
            <a:r>
              <a:rPr sz="1350" spc="-25" dirty="0">
                <a:latin typeface="Calibri"/>
                <a:cs typeface="Calibri"/>
              </a:rPr>
              <a:t>100</a:t>
            </a:r>
            <a:endParaRPr sz="1350">
              <a:latin typeface="Calibri"/>
              <a:cs typeface="Calibri"/>
            </a:endParaRPr>
          </a:p>
          <a:p>
            <a:pPr marR="35549" algn="r">
              <a:spcBef>
                <a:spcPts val="710"/>
              </a:spcBef>
            </a:pPr>
            <a:r>
              <a:rPr sz="1350" spc="-25" dirty="0">
                <a:latin typeface="Calibri"/>
                <a:cs typeface="Calibri"/>
              </a:rPr>
              <a:t>90</a:t>
            </a:r>
            <a:endParaRPr sz="1350">
              <a:latin typeface="Calibri"/>
              <a:cs typeface="Calibri"/>
            </a:endParaRPr>
          </a:p>
          <a:p>
            <a:pPr marR="35549" algn="r">
              <a:spcBef>
                <a:spcPts val="710"/>
              </a:spcBef>
            </a:pPr>
            <a:r>
              <a:rPr sz="1350" spc="-25" dirty="0">
                <a:latin typeface="Calibri"/>
                <a:cs typeface="Calibri"/>
              </a:rPr>
              <a:t>80</a:t>
            </a:r>
            <a:endParaRPr sz="1350">
              <a:latin typeface="Calibri"/>
              <a:cs typeface="Calibri"/>
            </a:endParaRPr>
          </a:p>
          <a:p>
            <a:pPr marR="35549" algn="r">
              <a:spcBef>
                <a:spcPts val="710"/>
              </a:spcBef>
            </a:pPr>
            <a:r>
              <a:rPr sz="1350" spc="-25" dirty="0">
                <a:latin typeface="Calibri"/>
                <a:cs typeface="Calibri"/>
              </a:rPr>
              <a:t>70</a:t>
            </a:r>
            <a:endParaRPr sz="1350">
              <a:latin typeface="Calibri"/>
              <a:cs typeface="Calibri"/>
            </a:endParaRPr>
          </a:p>
          <a:p>
            <a:pPr marR="35549" algn="r">
              <a:spcBef>
                <a:spcPts val="710"/>
              </a:spcBef>
            </a:pPr>
            <a:r>
              <a:rPr sz="1350" spc="-25" dirty="0">
                <a:latin typeface="Calibri"/>
                <a:cs typeface="Calibri"/>
              </a:rPr>
              <a:t>60</a:t>
            </a:r>
            <a:endParaRPr sz="1350">
              <a:latin typeface="Calibri"/>
              <a:cs typeface="Calibri"/>
            </a:endParaRPr>
          </a:p>
          <a:p>
            <a:pPr marR="35549" algn="r">
              <a:spcBef>
                <a:spcPts val="710"/>
              </a:spcBef>
            </a:pPr>
            <a:r>
              <a:rPr sz="1350" spc="-25" dirty="0">
                <a:latin typeface="Calibri"/>
                <a:cs typeface="Calibri"/>
              </a:rPr>
              <a:t>50</a:t>
            </a:r>
            <a:endParaRPr sz="1350">
              <a:latin typeface="Calibri"/>
              <a:cs typeface="Calibri"/>
            </a:endParaRPr>
          </a:p>
          <a:p>
            <a:pPr marR="35549" algn="r">
              <a:spcBef>
                <a:spcPts val="705"/>
              </a:spcBef>
            </a:pPr>
            <a:r>
              <a:rPr sz="1350" spc="-25" dirty="0">
                <a:latin typeface="Calibri"/>
                <a:cs typeface="Calibri"/>
              </a:rPr>
              <a:t>40</a:t>
            </a:r>
            <a:endParaRPr sz="1350">
              <a:latin typeface="Calibri"/>
              <a:cs typeface="Calibri"/>
            </a:endParaRPr>
          </a:p>
          <a:p>
            <a:pPr marR="35549" algn="r">
              <a:spcBef>
                <a:spcPts val="715"/>
              </a:spcBef>
            </a:pPr>
            <a:r>
              <a:rPr sz="1350" spc="-25" dirty="0">
                <a:latin typeface="Calibri"/>
                <a:cs typeface="Calibri"/>
              </a:rPr>
              <a:t>30</a:t>
            </a:r>
            <a:endParaRPr sz="1350">
              <a:latin typeface="Calibri"/>
              <a:cs typeface="Calibri"/>
            </a:endParaRPr>
          </a:p>
          <a:p>
            <a:pPr marR="5078" algn="r">
              <a:spcBef>
                <a:spcPts val="705"/>
              </a:spcBef>
            </a:pPr>
            <a:r>
              <a:rPr sz="1350" spc="-25" dirty="0">
                <a:latin typeface="Calibri"/>
                <a:cs typeface="Calibri"/>
              </a:rPr>
              <a:t>20</a:t>
            </a:r>
            <a:endParaRPr sz="1350">
              <a:latin typeface="Calibri"/>
              <a:cs typeface="Calibri"/>
            </a:endParaRPr>
          </a:p>
          <a:p>
            <a:pPr marR="35549" algn="r">
              <a:spcBef>
                <a:spcPts val="710"/>
              </a:spcBef>
            </a:pPr>
            <a:r>
              <a:rPr sz="1350" spc="-25" dirty="0">
                <a:latin typeface="Calibri"/>
                <a:cs typeface="Calibri"/>
              </a:rPr>
              <a:t>10</a:t>
            </a:r>
            <a:endParaRPr sz="1350">
              <a:latin typeface="Calibri"/>
              <a:cs typeface="Calibri"/>
            </a:endParaRPr>
          </a:p>
          <a:p>
            <a:pPr marR="36819" algn="r">
              <a:spcBef>
                <a:spcPts val="710"/>
              </a:spcBef>
            </a:pPr>
            <a:r>
              <a:rPr sz="1350" dirty="0">
                <a:latin typeface="Calibri"/>
                <a:cs typeface="Calibri"/>
              </a:rPr>
              <a:t>0</a:t>
            </a:r>
            <a:endParaRPr sz="1350">
              <a:latin typeface="Calibri"/>
              <a:cs typeface="Calibri"/>
            </a:endParaRPr>
          </a:p>
        </p:txBody>
      </p:sp>
      <p:sp>
        <p:nvSpPr>
          <p:cNvPr id="9" name="object 9"/>
          <p:cNvSpPr txBox="1"/>
          <p:nvPr/>
        </p:nvSpPr>
        <p:spPr>
          <a:xfrm>
            <a:off x="7232211" y="3550586"/>
            <a:ext cx="286297" cy="221146"/>
          </a:xfrm>
          <a:prstGeom prst="rect">
            <a:avLst/>
          </a:prstGeom>
        </p:spPr>
        <p:txBody>
          <a:bodyPr vert="horz" wrap="square" lIns="0" tIns="13331" rIns="0" bIns="0" rtlCol="0">
            <a:spAutoFit/>
          </a:bodyPr>
          <a:lstStyle/>
          <a:p>
            <a:pPr marL="12696">
              <a:spcBef>
                <a:spcPts val="105"/>
              </a:spcBef>
            </a:pPr>
            <a:r>
              <a:rPr sz="1350" spc="-25" dirty="0">
                <a:latin typeface="Calibri"/>
                <a:cs typeface="Calibri"/>
              </a:rPr>
              <a:t>130</a:t>
            </a:r>
            <a:endParaRPr sz="1350">
              <a:latin typeface="Calibri"/>
              <a:cs typeface="Calibri"/>
            </a:endParaRPr>
          </a:p>
        </p:txBody>
      </p:sp>
      <p:sp>
        <p:nvSpPr>
          <p:cNvPr id="10" name="object 10"/>
          <p:cNvSpPr/>
          <p:nvPr/>
        </p:nvSpPr>
        <p:spPr>
          <a:xfrm>
            <a:off x="2287466" y="3524686"/>
            <a:ext cx="5060025" cy="48245"/>
          </a:xfrm>
          <a:custGeom>
            <a:avLst/>
            <a:gdLst/>
            <a:ahLst/>
            <a:cxnLst/>
            <a:rect l="l" t="t" r="r" b="b"/>
            <a:pathLst>
              <a:path w="5061584" h="48260">
                <a:moveTo>
                  <a:pt x="0" y="0"/>
                </a:moveTo>
                <a:lnTo>
                  <a:pt x="0" y="48006"/>
                </a:lnTo>
              </a:path>
              <a:path w="5061584" h="48260">
                <a:moveTo>
                  <a:pt x="422148" y="0"/>
                </a:moveTo>
                <a:lnTo>
                  <a:pt x="422148" y="48006"/>
                </a:lnTo>
              </a:path>
              <a:path w="5061584" h="48260">
                <a:moveTo>
                  <a:pt x="844295" y="0"/>
                </a:moveTo>
                <a:lnTo>
                  <a:pt x="844295" y="48006"/>
                </a:lnTo>
              </a:path>
              <a:path w="5061584" h="48260">
                <a:moveTo>
                  <a:pt x="1264920" y="0"/>
                </a:moveTo>
                <a:lnTo>
                  <a:pt x="1264920" y="48006"/>
                </a:lnTo>
              </a:path>
              <a:path w="5061584" h="48260">
                <a:moveTo>
                  <a:pt x="1687067" y="0"/>
                </a:moveTo>
                <a:lnTo>
                  <a:pt x="1687067" y="48006"/>
                </a:lnTo>
              </a:path>
              <a:path w="5061584" h="48260">
                <a:moveTo>
                  <a:pt x="2109216" y="0"/>
                </a:moveTo>
                <a:lnTo>
                  <a:pt x="2109216" y="48006"/>
                </a:lnTo>
              </a:path>
              <a:path w="5061584" h="48260">
                <a:moveTo>
                  <a:pt x="2531364" y="0"/>
                </a:moveTo>
                <a:lnTo>
                  <a:pt x="2531364" y="48006"/>
                </a:lnTo>
              </a:path>
              <a:path w="5061584" h="48260">
                <a:moveTo>
                  <a:pt x="2951988" y="0"/>
                </a:moveTo>
                <a:lnTo>
                  <a:pt x="2951988" y="48006"/>
                </a:lnTo>
              </a:path>
              <a:path w="5061584" h="48260">
                <a:moveTo>
                  <a:pt x="3374136" y="0"/>
                </a:moveTo>
                <a:lnTo>
                  <a:pt x="3374136" y="48006"/>
                </a:lnTo>
              </a:path>
              <a:path w="5061584" h="48260">
                <a:moveTo>
                  <a:pt x="3796284" y="0"/>
                </a:moveTo>
                <a:lnTo>
                  <a:pt x="3796284" y="48006"/>
                </a:lnTo>
              </a:path>
              <a:path w="5061584" h="48260">
                <a:moveTo>
                  <a:pt x="4216908" y="0"/>
                </a:moveTo>
                <a:lnTo>
                  <a:pt x="4216908" y="48006"/>
                </a:lnTo>
              </a:path>
              <a:path w="5061584" h="48260">
                <a:moveTo>
                  <a:pt x="4639056" y="0"/>
                </a:moveTo>
                <a:lnTo>
                  <a:pt x="4639056" y="48006"/>
                </a:lnTo>
              </a:path>
              <a:path w="5061584" h="48260">
                <a:moveTo>
                  <a:pt x="5061204" y="0"/>
                </a:moveTo>
                <a:lnTo>
                  <a:pt x="5061204" y="48006"/>
                </a:lnTo>
              </a:path>
            </a:pathLst>
          </a:custGeom>
          <a:ln w="28575">
            <a:solidFill>
              <a:srgbClr val="FFFFFF"/>
            </a:solidFill>
          </a:ln>
        </p:spPr>
        <p:txBody>
          <a:bodyPr wrap="square" lIns="0" tIns="0" rIns="0" bIns="0" rtlCol="0"/>
          <a:lstStyle/>
          <a:p>
            <a:endParaRPr sz="2399"/>
          </a:p>
        </p:txBody>
      </p:sp>
      <p:sp>
        <p:nvSpPr>
          <p:cNvPr id="11" name="object 11"/>
          <p:cNvSpPr txBox="1"/>
          <p:nvPr/>
        </p:nvSpPr>
        <p:spPr>
          <a:xfrm>
            <a:off x="1847673" y="3565186"/>
            <a:ext cx="5252370" cy="373257"/>
          </a:xfrm>
          <a:prstGeom prst="rect">
            <a:avLst/>
          </a:prstGeom>
        </p:spPr>
        <p:txBody>
          <a:bodyPr vert="horz" wrap="square" lIns="0" tIns="13331" rIns="0" bIns="0" rtlCol="0">
            <a:spAutoFit/>
          </a:bodyPr>
          <a:lstStyle/>
          <a:p>
            <a:pPr marL="12696">
              <a:lnSpc>
                <a:spcPts val="1350"/>
              </a:lnSpc>
              <a:spcBef>
                <a:spcPts val="105"/>
              </a:spcBef>
              <a:tabLst>
                <a:tab pos="380886" algn="l"/>
                <a:tab pos="810017" algn="l"/>
                <a:tab pos="1237244" algn="l"/>
                <a:tab pos="1637809" algn="l"/>
                <a:tab pos="2068843" algn="l"/>
                <a:tab pos="2469409" algn="l"/>
                <a:tab pos="2919489" algn="l"/>
                <a:tab pos="3320054" algn="l"/>
                <a:tab pos="3720618" algn="l"/>
                <a:tab pos="4121183" algn="l"/>
                <a:tab pos="4521748" algn="l"/>
                <a:tab pos="4978811" algn="l"/>
              </a:tabLst>
            </a:pPr>
            <a:r>
              <a:rPr sz="1350" spc="-50" dirty="0">
                <a:latin typeface="Calibri"/>
                <a:cs typeface="Calibri"/>
              </a:rPr>
              <a:t>0</a:t>
            </a:r>
            <a:r>
              <a:rPr sz="1350" dirty="0">
                <a:latin typeface="Calibri"/>
                <a:cs typeface="Calibri"/>
              </a:rPr>
              <a:t>	</a:t>
            </a:r>
            <a:r>
              <a:rPr sz="1350" spc="-25" dirty="0">
                <a:latin typeface="Calibri"/>
                <a:cs typeface="Calibri"/>
              </a:rPr>
              <a:t>10</a:t>
            </a:r>
            <a:r>
              <a:rPr sz="1350" dirty="0">
                <a:latin typeface="Calibri"/>
                <a:cs typeface="Calibri"/>
              </a:rPr>
              <a:t>	</a:t>
            </a:r>
            <a:r>
              <a:rPr sz="1350" spc="-25" dirty="0">
                <a:latin typeface="Calibri"/>
                <a:cs typeface="Calibri"/>
              </a:rPr>
              <a:t>20</a:t>
            </a:r>
            <a:r>
              <a:rPr sz="1350" dirty="0">
                <a:latin typeface="Calibri"/>
                <a:cs typeface="Calibri"/>
              </a:rPr>
              <a:t>	</a:t>
            </a:r>
            <a:r>
              <a:rPr sz="1350" spc="-25" dirty="0">
                <a:latin typeface="Calibri"/>
                <a:cs typeface="Calibri"/>
              </a:rPr>
              <a:t>30</a:t>
            </a:r>
            <a:r>
              <a:rPr sz="1350" dirty="0">
                <a:latin typeface="Calibri"/>
                <a:cs typeface="Calibri"/>
              </a:rPr>
              <a:t>	</a:t>
            </a:r>
            <a:r>
              <a:rPr sz="1350" spc="-25" dirty="0">
                <a:latin typeface="Calibri"/>
                <a:cs typeface="Calibri"/>
              </a:rPr>
              <a:t>40</a:t>
            </a:r>
            <a:r>
              <a:rPr sz="1350" dirty="0">
                <a:latin typeface="Calibri"/>
                <a:cs typeface="Calibri"/>
              </a:rPr>
              <a:t>	</a:t>
            </a:r>
            <a:r>
              <a:rPr sz="1350" spc="-25" dirty="0">
                <a:latin typeface="Calibri"/>
                <a:cs typeface="Calibri"/>
              </a:rPr>
              <a:t>50</a:t>
            </a:r>
            <a:r>
              <a:rPr sz="1350" dirty="0">
                <a:latin typeface="Calibri"/>
                <a:cs typeface="Calibri"/>
              </a:rPr>
              <a:t>	</a:t>
            </a:r>
            <a:r>
              <a:rPr sz="1350" spc="-25" dirty="0">
                <a:latin typeface="Calibri"/>
                <a:cs typeface="Calibri"/>
              </a:rPr>
              <a:t>60</a:t>
            </a:r>
            <a:r>
              <a:rPr sz="1350" dirty="0">
                <a:latin typeface="Calibri"/>
                <a:cs typeface="Calibri"/>
              </a:rPr>
              <a:t>	</a:t>
            </a:r>
            <a:r>
              <a:rPr sz="1350" spc="-25" dirty="0">
                <a:latin typeface="Calibri"/>
                <a:cs typeface="Calibri"/>
              </a:rPr>
              <a:t>70</a:t>
            </a:r>
            <a:r>
              <a:rPr sz="1350" dirty="0">
                <a:latin typeface="Calibri"/>
                <a:cs typeface="Calibri"/>
              </a:rPr>
              <a:t>	</a:t>
            </a:r>
            <a:r>
              <a:rPr sz="1350" spc="-25" dirty="0">
                <a:latin typeface="Calibri"/>
                <a:cs typeface="Calibri"/>
              </a:rPr>
              <a:t>80</a:t>
            </a:r>
            <a:r>
              <a:rPr sz="1350" dirty="0">
                <a:latin typeface="Calibri"/>
                <a:cs typeface="Calibri"/>
              </a:rPr>
              <a:t>	</a:t>
            </a:r>
            <a:r>
              <a:rPr sz="1350" spc="-25" dirty="0">
                <a:latin typeface="Calibri"/>
                <a:cs typeface="Calibri"/>
              </a:rPr>
              <a:t>90</a:t>
            </a:r>
            <a:r>
              <a:rPr sz="1350" dirty="0">
                <a:latin typeface="Calibri"/>
                <a:cs typeface="Calibri"/>
              </a:rPr>
              <a:t>	</a:t>
            </a:r>
            <a:r>
              <a:rPr sz="1350" spc="-25" dirty="0">
                <a:latin typeface="Calibri"/>
                <a:cs typeface="Calibri"/>
              </a:rPr>
              <a:t>100</a:t>
            </a:r>
            <a:r>
              <a:rPr sz="1350" dirty="0">
                <a:latin typeface="Calibri"/>
                <a:cs typeface="Calibri"/>
              </a:rPr>
              <a:t>	</a:t>
            </a:r>
            <a:r>
              <a:rPr sz="1350" spc="-25" dirty="0">
                <a:latin typeface="Calibri"/>
                <a:cs typeface="Calibri"/>
              </a:rPr>
              <a:t>110</a:t>
            </a:r>
            <a:r>
              <a:rPr sz="1350" dirty="0">
                <a:latin typeface="Calibri"/>
                <a:cs typeface="Calibri"/>
              </a:rPr>
              <a:t>	</a:t>
            </a:r>
            <a:r>
              <a:rPr sz="1350" spc="-25" dirty="0">
                <a:latin typeface="Calibri"/>
                <a:cs typeface="Calibri"/>
              </a:rPr>
              <a:t>120</a:t>
            </a:r>
            <a:endParaRPr sz="1350">
              <a:latin typeface="Calibri"/>
              <a:cs typeface="Calibri"/>
            </a:endParaRPr>
          </a:p>
          <a:p>
            <a:pPr marL="252019" algn="ctr">
              <a:lnSpc>
                <a:spcPts val="1350"/>
              </a:lnSpc>
            </a:pPr>
            <a:r>
              <a:rPr sz="1350" b="1" dirty="0">
                <a:latin typeface="Calibri"/>
                <a:cs typeface="Calibri"/>
              </a:rPr>
              <a:t>N</a:t>
            </a:r>
            <a:endParaRPr sz="1350">
              <a:latin typeface="Calibri"/>
              <a:cs typeface="Calibri"/>
            </a:endParaRPr>
          </a:p>
        </p:txBody>
      </p:sp>
      <p:sp>
        <p:nvSpPr>
          <p:cNvPr id="12" name="object 12"/>
          <p:cNvSpPr txBox="1"/>
          <p:nvPr/>
        </p:nvSpPr>
        <p:spPr>
          <a:xfrm>
            <a:off x="4168646" y="2117452"/>
            <a:ext cx="1149631" cy="221146"/>
          </a:xfrm>
          <a:prstGeom prst="rect">
            <a:avLst/>
          </a:prstGeom>
        </p:spPr>
        <p:txBody>
          <a:bodyPr vert="horz" wrap="square" lIns="0" tIns="13331" rIns="0" bIns="0" rtlCol="0">
            <a:spAutoFit/>
          </a:bodyPr>
          <a:lstStyle/>
          <a:p>
            <a:pPr marL="12696">
              <a:spcBef>
                <a:spcPts val="105"/>
              </a:spcBef>
            </a:pPr>
            <a:r>
              <a:rPr sz="1350" b="1" spc="-10" dirty="0">
                <a:latin typeface="Calibri"/>
                <a:cs typeface="Calibri"/>
              </a:rPr>
              <a:t>Pembrolizumab</a:t>
            </a:r>
            <a:endParaRPr sz="1350">
              <a:latin typeface="Calibri"/>
              <a:cs typeface="Calibri"/>
            </a:endParaRPr>
          </a:p>
        </p:txBody>
      </p:sp>
      <p:grpSp>
        <p:nvGrpSpPr>
          <p:cNvPr id="13" name="object 13"/>
          <p:cNvGrpSpPr/>
          <p:nvPr/>
        </p:nvGrpSpPr>
        <p:grpSpPr>
          <a:xfrm>
            <a:off x="3107760" y="2169379"/>
            <a:ext cx="4118609" cy="999817"/>
            <a:chOff x="3107308" y="2170048"/>
            <a:chExt cx="4119879" cy="1000125"/>
          </a:xfrm>
        </p:grpSpPr>
        <p:pic>
          <p:nvPicPr>
            <p:cNvPr id="14" name="object 14"/>
            <p:cNvPicPr/>
            <p:nvPr/>
          </p:nvPicPr>
          <p:blipFill>
            <a:blip r:embed="rId2" cstate="print"/>
            <a:stretch>
              <a:fillRect/>
            </a:stretch>
          </p:blipFill>
          <p:spPr>
            <a:xfrm>
              <a:off x="3288664" y="2170048"/>
              <a:ext cx="138937" cy="138937"/>
            </a:xfrm>
            <a:prstGeom prst="rect">
              <a:avLst/>
            </a:prstGeom>
          </p:spPr>
        </p:pic>
        <p:pic>
          <p:nvPicPr>
            <p:cNvPr id="15" name="object 15"/>
            <p:cNvPicPr/>
            <p:nvPr/>
          </p:nvPicPr>
          <p:blipFill>
            <a:blip r:embed="rId3" cstate="print"/>
            <a:stretch>
              <a:fillRect/>
            </a:stretch>
          </p:blipFill>
          <p:spPr>
            <a:xfrm>
              <a:off x="3107308" y="2458084"/>
              <a:ext cx="138937" cy="138937"/>
            </a:xfrm>
            <a:prstGeom prst="rect">
              <a:avLst/>
            </a:prstGeom>
          </p:spPr>
        </p:pic>
        <p:pic>
          <p:nvPicPr>
            <p:cNvPr id="16" name="object 16"/>
            <p:cNvPicPr/>
            <p:nvPr/>
          </p:nvPicPr>
          <p:blipFill>
            <a:blip r:embed="rId4" cstate="print"/>
            <a:stretch>
              <a:fillRect/>
            </a:stretch>
          </p:blipFill>
          <p:spPr>
            <a:xfrm>
              <a:off x="3753484" y="2378836"/>
              <a:ext cx="138937" cy="138937"/>
            </a:xfrm>
            <a:prstGeom prst="rect">
              <a:avLst/>
            </a:prstGeom>
          </p:spPr>
        </p:pic>
        <p:pic>
          <p:nvPicPr>
            <p:cNvPr id="17" name="object 17"/>
            <p:cNvPicPr/>
            <p:nvPr/>
          </p:nvPicPr>
          <p:blipFill>
            <a:blip r:embed="rId5" cstate="print"/>
            <a:stretch>
              <a:fillRect/>
            </a:stretch>
          </p:blipFill>
          <p:spPr>
            <a:xfrm>
              <a:off x="5399404" y="2569336"/>
              <a:ext cx="138937" cy="138937"/>
            </a:xfrm>
            <a:prstGeom prst="rect">
              <a:avLst/>
            </a:prstGeom>
          </p:spPr>
        </p:pic>
        <p:pic>
          <p:nvPicPr>
            <p:cNvPr id="18" name="object 18"/>
            <p:cNvPicPr/>
            <p:nvPr/>
          </p:nvPicPr>
          <p:blipFill>
            <a:blip r:embed="rId6" cstate="print"/>
            <a:stretch>
              <a:fillRect/>
            </a:stretch>
          </p:blipFill>
          <p:spPr>
            <a:xfrm>
              <a:off x="7087997" y="2354452"/>
              <a:ext cx="138938" cy="138937"/>
            </a:xfrm>
            <a:prstGeom prst="rect">
              <a:avLst/>
            </a:prstGeom>
          </p:spPr>
        </p:pic>
        <p:pic>
          <p:nvPicPr>
            <p:cNvPr id="19" name="object 19"/>
            <p:cNvPicPr/>
            <p:nvPr/>
          </p:nvPicPr>
          <p:blipFill>
            <a:blip r:embed="rId7" cstate="print"/>
            <a:stretch>
              <a:fillRect/>
            </a:stretch>
          </p:blipFill>
          <p:spPr>
            <a:xfrm>
              <a:off x="6895973" y="3031108"/>
              <a:ext cx="138938" cy="138937"/>
            </a:xfrm>
            <a:prstGeom prst="rect">
              <a:avLst/>
            </a:prstGeom>
          </p:spPr>
        </p:pic>
      </p:grpSp>
      <p:sp>
        <p:nvSpPr>
          <p:cNvPr id="20" name="object 20"/>
          <p:cNvSpPr txBox="1"/>
          <p:nvPr/>
        </p:nvSpPr>
        <p:spPr>
          <a:xfrm>
            <a:off x="5839957" y="3155357"/>
            <a:ext cx="1833315" cy="221146"/>
          </a:xfrm>
          <a:prstGeom prst="rect">
            <a:avLst/>
          </a:prstGeom>
        </p:spPr>
        <p:txBody>
          <a:bodyPr vert="horz" wrap="square" lIns="0" tIns="13331" rIns="0" bIns="0" rtlCol="0">
            <a:spAutoFit/>
          </a:bodyPr>
          <a:lstStyle/>
          <a:p>
            <a:pPr marL="12696">
              <a:spcBef>
                <a:spcPts val="105"/>
              </a:spcBef>
            </a:pPr>
            <a:r>
              <a:rPr sz="1350" b="1" spc="-10" dirty="0">
                <a:latin typeface="Calibri"/>
                <a:cs typeface="Calibri"/>
              </a:rPr>
              <a:t>Cystectomy</a:t>
            </a:r>
            <a:r>
              <a:rPr sz="1350" b="1" spc="-70" dirty="0">
                <a:latin typeface="Calibri"/>
                <a:cs typeface="Calibri"/>
              </a:rPr>
              <a:t> </a:t>
            </a:r>
            <a:r>
              <a:rPr sz="1350" b="1" dirty="0">
                <a:latin typeface="Calibri"/>
                <a:cs typeface="Calibri"/>
              </a:rPr>
              <a:t>(SWOG</a:t>
            </a:r>
            <a:r>
              <a:rPr sz="1350" b="1" spc="-20" dirty="0">
                <a:latin typeface="Calibri"/>
                <a:cs typeface="Calibri"/>
              </a:rPr>
              <a:t> 8710)</a:t>
            </a:r>
            <a:endParaRPr sz="1350">
              <a:latin typeface="Calibri"/>
              <a:cs typeface="Calibri"/>
            </a:endParaRPr>
          </a:p>
        </p:txBody>
      </p:sp>
      <p:grpSp>
        <p:nvGrpSpPr>
          <p:cNvPr id="21" name="object 21"/>
          <p:cNvGrpSpPr/>
          <p:nvPr/>
        </p:nvGrpSpPr>
        <p:grpSpPr>
          <a:xfrm>
            <a:off x="1890777" y="2087109"/>
            <a:ext cx="6035084" cy="1472111"/>
            <a:chOff x="1889950" y="2087752"/>
            <a:chExt cx="6036945" cy="1472565"/>
          </a:xfrm>
        </p:grpSpPr>
        <p:sp>
          <p:nvSpPr>
            <p:cNvPr id="22" name="object 22"/>
            <p:cNvSpPr/>
            <p:nvPr/>
          </p:nvSpPr>
          <p:spPr>
            <a:xfrm>
              <a:off x="1904238" y="3545585"/>
              <a:ext cx="6008370" cy="0"/>
            </a:xfrm>
            <a:custGeom>
              <a:avLst/>
              <a:gdLst/>
              <a:ahLst/>
              <a:cxnLst/>
              <a:rect l="l" t="t" r="r" b="b"/>
              <a:pathLst>
                <a:path w="6008370">
                  <a:moveTo>
                    <a:pt x="0" y="0"/>
                  </a:moveTo>
                  <a:lnTo>
                    <a:pt x="6008243" y="0"/>
                  </a:lnTo>
                </a:path>
              </a:pathLst>
            </a:custGeom>
            <a:ln w="28575">
              <a:solidFill>
                <a:srgbClr val="000000"/>
              </a:solidFill>
            </a:ln>
          </p:spPr>
          <p:txBody>
            <a:bodyPr wrap="square" lIns="0" tIns="0" rIns="0" bIns="0" rtlCol="0"/>
            <a:lstStyle/>
            <a:p>
              <a:endParaRPr sz="2399"/>
            </a:p>
          </p:txBody>
        </p:sp>
        <p:pic>
          <p:nvPicPr>
            <p:cNvPr id="23" name="object 23"/>
            <p:cNvPicPr/>
            <p:nvPr/>
          </p:nvPicPr>
          <p:blipFill>
            <a:blip r:embed="rId8" cstate="print"/>
            <a:stretch>
              <a:fillRect/>
            </a:stretch>
          </p:blipFill>
          <p:spPr>
            <a:xfrm>
              <a:off x="3919601" y="2176144"/>
              <a:ext cx="138937" cy="138937"/>
            </a:xfrm>
            <a:prstGeom prst="rect">
              <a:avLst/>
            </a:prstGeom>
          </p:spPr>
        </p:pic>
        <p:pic>
          <p:nvPicPr>
            <p:cNvPr id="24" name="object 24"/>
            <p:cNvPicPr/>
            <p:nvPr/>
          </p:nvPicPr>
          <p:blipFill>
            <a:blip r:embed="rId9" cstate="print"/>
            <a:stretch>
              <a:fillRect/>
            </a:stretch>
          </p:blipFill>
          <p:spPr>
            <a:xfrm>
              <a:off x="2802509" y="2087752"/>
              <a:ext cx="138937" cy="138937"/>
            </a:xfrm>
            <a:prstGeom prst="rect">
              <a:avLst/>
            </a:prstGeom>
          </p:spPr>
        </p:pic>
      </p:grpSp>
      <p:sp>
        <p:nvSpPr>
          <p:cNvPr id="25" name="object 25"/>
          <p:cNvSpPr txBox="1"/>
          <p:nvPr/>
        </p:nvSpPr>
        <p:spPr>
          <a:xfrm>
            <a:off x="2044209" y="2051940"/>
            <a:ext cx="1630177" cy="652579"/>
          </a:xfrm>
          <a:prstGeom prst="rect">
            <a:avLst/>
          </a:prstGeom>
        </p:spPr>
        <p:txBody>
          <a:bodyPr vert="horz" wrap="square" lIns="0" tIns="13331" rIns="0" bIns="0" rtlCol="0">
            <a:spAutoFit/>
          </a:bodyPr>
          <a:lstStyle/>
          <a:p>
            <a:pPr marL="12696">
              <a:lnSpc>
                <a:spcPts val="1595"/>
              </a:lnSpc>
              <a:spcBef>
                <a:spcPts val="105"/>
              </a:spcBef>
            </a:pPr>
            <a:r>
              <a:rPr sz="1350" b="1" spc="-10" dirty="0">
                <a:latin typeface="Calibri"/>
                <a:cs typeface="Calibri"/>
              </a:rPr>
              <a:t>Ipi/Nivo</a:t>
            </a:r>
            <a:endParaRPr sz="1350">
              <a:latin typeface="Calibri"/>
              <a:cs typeface="Calibri"/>
            </a:endParaRPr>
          </a:p>
          <a:p>
            <a:pPr marL="416434">
              <a:lnSpc>
                <a:spcPts val="1595"/>
              </a:lnSpc>
            </a:pPr>
            <a:r>
              <a:rPr sz="1350" b="1" spc="-10" dirty="0">
                <a:latin typeface="Calibri"/>
                <a:cs typeface="Calibri"/>
              </a:rPr>
              <a:t>Durva/Tremi</a:t>
            </a:r>
            <a:endParaRPr sz="1350">
              <a:latin typeface="Calibri"/>
              <a:cs typeface="Calibri"/>
            </a:endParaRPr>
          </a:p>
          <a:p>
            <a:pPr marR="5078" algn="r">
              <a:spcBef>
                <a:spcPts val="120"/>
              </a:spcBef>
            </a:pPr>
            <a:r>
              <a:rPr sz="1350" b="1" spc="-20" dirty="0">
                <a:latin typeface="Calibri"/>
                <a:cs typeface="Calibri"/>
              </a:rPr>
              <a:t>ddGC</a:t>
            </a:r>
            <a:endParaRPr sz="1350">
              <a:latin typeface="Calibri"/>
              <a:cs typeface="Calibri"/>
            </a:endParaRPr>
          </a:p>
        </p:txBody>
      </p:sp>
      <p:grpSp>
        <p:nvGrpSpPr>
          <p:cNvPr id="26" name="object 26"/>
          <p:cNvGrpSpPr/>
          <p:nvPr/>
        </p:nvGrpSpPr>
        <p:grpSpPr>
          <a:xfrm>
            <a:off x="1856879" y="2038293"/>
            <a:ext cx="6376609" cy="682415"/>
            <a:chOff x="1856041" y="2038921"/>
            <a:chExt cx="6378575" cy="682625"/>
          </a:xfrm>
        </p:grpSpPr>
        <p:sp>
          <p:nvSpPr>
            <p:cNvPr id="27" name="object 27"/>
            <p:cNvSpPr/>
            <p:nvPr/>
          </p:nvSpPr>
          <p:spPr>
            <a:xfrm>
              <a:off x="1860804" y="2043683"/>
              <a:ext cx="6369050" cy="673100"/>
            </a:xfrm>
            <a:custGeom>
              <a:avLst/>
              <a:gdLst/>
              <a:ahLst/>
              <a:cxnLst/>
              <a:rect l="l" t="t" r="r" b="b"/>
              <a:pathLst>
                <a:path w="6369050" h="673100">
                  <a:moveTo>
                    <a:pt x="19812" y="672592"/>
                  </a:moveTo>
                  <a:lnTo>
                    <a:pt x="6368542" y="653795"/>
                  </a:lnTo>
                </a:path>
                <a:path w="6369050" h="673100">
                  <a:moveTo>
                    <a:pt x="0" y="18795"/>
                  </a:moveTo>
                  <a:lnTo>
                    <a:pt x="6348730" y="0"/>
                  </a:lnTo>
                </a:path>
              </a:pathLst>
            </a:custGeom>
            <a:ln w="9525">
              <a:solidFill>
                <a:srgbClr val="FF0000"/>
              </a:solidFill>
              <a:prstDash val="sysDash"/>
            </a:ln>
          </p:spPr>
          <p:txBody>
            <a:bodyPr wrap="square" lIns="0" tIns="0" rIns="0" bIns="0" rtlCol="0"/>
            <a:lstStyle/>
            <a:p>
              <a:endParaRPr sz="2399"/>
            </a:p>
          </p:txBody>
        </p:sp>
        <p:pic>
          <p:nvPicPr>
            <p:cNvPr id="28" name="object 28"/>
            <p:cNvPicPr/>
            <p:nvPr/>
          </p:nvPicPr>
          <p:blipFill>
            <a:blip r:embed="rId10" cstate="print"/>
            <a:stretch>
              <a:fillRect/>
            </a:stretch>
          </p:blipFill>
          <p:spPr>
            <a:xfrm>
              <a:off x="5149850" y="2290825"/>
              <a:ext cx="112267" cy="130556"/>
            </a:xfrm>
            <a:prstGeom prst="rect">
              <a:avLst/>
            </a:prstGeom>
          </p:spPr>
        </p:pic>
      </p:grpSp>
      <p:sp>
        <p:nvSpPr>
          <p:cNvPr id="29" name="object 29"/>
          <p:cNvSpPr txBox="1"/>
          <p:nvPr/>
        </p:nvSpPr>
        <p:spPr>
          <a:xfrm>
            <a:off x="5288187" y="2227426"/>
            <a:ext cx="2191979" cy="478008"/>
          </a:xfrm>
          <a:prstGeom prst="rect">
            <a:avLst/>
          </a:prstGeom>
        </p:spPr>
        <p:txBody>
          <a:bodyPr vert="horz" wrap="square" lIns="0" tIns="33009" rIns="0" bIns="0" rtlCol="0">
            <a:spAutoFit/>
          </a:bodyPr>
          <a:lstStyle/>
          <a:p>
            <a:pPr marL="12696">
              <a:spcBef>
                <a:spcPts val="259"/>
              </a:spcBef>
            </a:pPr>
            <a:r>
              <a:rPr sz="1350" b="1" spc="-10" dirty="0">
                <a:latin typeface="Calibri"/>
                <a:cs typeface="Calibri"/>
              </a:rPr>
              <a:t>Pembro+GC</a:t>
            </a:r>
            <a:endParaRPr sz="1350">
              <a:latin typeface="Calibri"/>
              <a:cs typeface="Calibri"/>
            </a:endParaRPr>
          </a:p>
          <a:p>
            <a:pPr marL="755423">
              <a:spcBef>
                <a:spcPts val="160"/>
              </a:spcBef>
            </a:pPr>
            <a:r>
              <a:rPr sz="1350" b="1" spc="-20" dirty="0">
                <a:latin typeface="Calibri"/>
                <a:cs typeface="Calibri"/>
              </a:rPr>
              <a:t>MVAC</a:t>
            </a:r>
            <a:r>
              <a:rPr sz="1350" b="1" spc="-70" dirty="0">
                <a:latin typeface="Calibri"/>
                <a:cs typeface="Calibri"/>
              </a:rPr>
              <a:t> </a:t>
            </a:r>
            <a:r>
              <a:rPr sz="1350" b="1" dirty="0">
                <a:latin typeface="Calibri"/>
                <a:cs typeface="Calibri"/>
              </a:rPr>
              <a:t>(SWOG</a:t>
            </a:r>
            <a:r>
              <a:rPr sz="1350" b="1" spc="-35" dirty="0">
                <a:latin typeface="Calibri"/>
                <a:cs typeface="Calibri"/>
              </a:rPr>
              <a:t> </a:t>
            </a:r>
            <a:r>
              <a:rPr sz="1350" b="1" spc="-20" dirty="0">
                <a:latin typeface="Calibri"/>
                <a:cs typeface="Calibri"/>
              </a:rPr>
              <a:t>8710)</a:t>
            </a:r>
            <a:endParaRPr sz="1350">
              <a:latin typeface="Calibri"/>
              <a:cs typeface="Calibri"/>
            </a:endParaRPr>
          </a:p>
        </p:txBody>
      </p:sp>
      <p:pic>
        <p:nvPicPr>
          <p:cNvPr id="30" name="object 30"/>
          <p:cNvPicPr/>
          <p:nvPr/>
        </p:nvPicPr>
        <p:blipFill>
          <a:blip r:embed="rId11" cstate="print"/>
          <a:stretch>
            <a:fillRect/>
          </a:stretch>
        </p:blipFill>
        <p:spPr>
          <a:xfrm>
            <a:off x="3757165" y="2547595"/>
            <a:ext cx="112233" cy="130516"/>
          </a:xfrm>
          <a:prstGeom prst="rect">
            <a:avLst/>
          </a:prstGeom>
        </p:spPr>
      </p:pic>
      <p:sp>
        <p:nvSpPr>
          <p:cNvPr id="31" name="object 31"/>
          <p:cNvSpPr txBox="1"/>
          <p:nvPr/>
        </p:nvSpPr>
        <p:spPr>
          <a:xfrm>
            <a:off x="3895298" y="2284533"/>
            <a:ext cx="691937" cy="441823"/>
          </a:xfrm>
          <a:prstGeom prst="rect">
            <a:avLst/>
          </a:prstGeom>
        </p:spPr>
        <p:txBody>
          <a:bodyPr vert="horz" wrap="square" lIns="0" tIns="9522" rIns="0" bIns="0" rtlCol="0">
            <a:spAutoFit/>
          </a:bodyPr>
          <a:lstStyle/>
          <a:p>
            <a:pPr marL="12696" marR="5078" indent="43167">
              <a:lnSpc>
                <a:spcPct val="101899"/>
              </a:lnSpc>
              <a:spcBef>
                <a:spcPts val="75"/>
              </a:spcBef>
            </a:pPr>
            <a:r>
              <a:rPr sz="1350" b="1" spc="-20" dirty="0">
                <a:latin typeface="Calibri"/>
                <a:cs typeface="Calibri"/>
              </a:rPr>
              <a:t>ddMVAC </a:t>
            </a:r>
            <a:r>
              <a:rPr sz="1350" b="1" spc="-10" dirty="0">
                <a:latin typeface="Calibri"/>
                <a:cs typeface="Calibri"/>
              </a:rPr>
              <a:t>Nivo+GC</a:t>
            </a:r>
            <a:endParaRPr sz="1350">
              <a:latin typeface="Calibri"/>
              <a:cs typeface="Calibri"/>
            </a:endParaRPr>
          </a:p>
        </p:txBody>
      </p:sp>
      <p:pic>
        <p:nvPicPr>
          <p:cNvPr id="32" name="object 32"/>
          <p:cNvPicPr/>
          <p:nvPr/>
        </p:nvPicPr>
        <p:blipFill>
          <a:blip r:embed="rId12" cstate="print"/>
          <a:stretch>
            <a:fillRect/>
          </a:stretch>
        </p:blipFill>
        <p:spPr>
          <a:xfrm>
            <a:off x="3592624" y="2248984"/>
            <a:ext cx="112232" cy="128991"/>
          </a:xfrm>
          <a:prstGeom prst="rect">
            <a:avLst/>
          </a:prstGeom>
        </p:spPr>
      </p:pic>
      <p:sp>
        <p:nvSpPr>
          <p:cNvPr id="33" name="object 33"/>
          <p:cNvSpPr txBox="1"/>
          <p:nvPr/>
        </p:nvSpPr>
        <p:spPr>
          <a:xfrm>
            <a:off x="3585768" y="1723492"/>
            <a:ext cx="712250" cy="221146"/>
          </a:xfrm>
          <a:prstGeom prst="rect">
            <a:avLst/>
          </a:prstGeom>
        </p:spPr>
        <p:txBody>
          <a:bodyPr vert="horz" wrap="square" lIns="0" tIns="13331" rIns="0" bIns="0" rtlCol="0">
            <a:spAutoFit/>
          </a:bodyPr>
          <a:lstStyle/>
          <a:p>
            <a:pPr marL="12696">
              <a:spcBef>
                <a:spcPts val="105"/>
              </a:spcBef>
            </a:pPr>
            <a:r>
              <a:rPr sz="1350" b="1" spc="-10" dirty="0">
                <a:latin typeface="Calibri"/>
                <a:cs typeface="Calibri"/>
              </a:rPr>
              <a:t>Atezo+GC</a:t>
            </a:r>
            <a:endParaRPr sz="1350">
              <a:latin typeface="Calibri"/>
              <a:cs typeface="Calibri"/>
            </a:endParaRPr>
          </a:p>
        </p:txBody>
      </p:sp>
      <p:grpSp>
        <p:nvGrpSpPr>
          <p:cNvPr id="34" name="object 34"/>
          <p:cNvGrpSpPr/>
          <p:nvPr/>
        </p:nvGrpSpPr>
        <p:grpSpPr>
          <a:xfrm>
            <a:off x="3626014" y="1977668"/>
            <a:ext cx="999182" cy="641152"/>
            <a:chOff x="3625722" y="1978278"/>
            <a:chExt cx="999490" cy="641350"/>
          </a:xfrm>
        </p:grpSpPr>
        <p:sp>
          <p:nvSpPr>
            <p:cNvPr id="35" name="object 35"/>
            <p:cNvSpPr/>
            <p:nvPr/>
          </p:nvSpPr>
          <p:spPr>
            <a:xfrm>
              <a:off x="3625722" y="1978278"/>
              <a:ext cx="88265" cy="283210"/>
            </a:xfrm>
            <a:custGeom>
              <a:avLst/>
              <a:gdLst/>
              <a:ahLst/>
              <a:cxnLst/>
              <a:rect l="l" t="t" r="r" b="b"/>
              <a:pathLst>
                <a:path w="88264" h="283210">
                  <a:moveTo>
                    <a:pt x="0" y="200279"/>
                  </a:moveTo>
                  <a:lnTo>
                    <a:pt x="21209" y="282829"/>
                  </a:lnTo>
                  <a:lnTo>
                    <a:pt x="69968" y="221995"/>
                  </a:lnTo>
                  <a:lnTo>
                    <a:pt x="40766" y="221995"/>
                  </a:lnTo>
                  <a:lnTo>
                    <a:pt x="28321" y="219329"/>
                  </a:lnTo>
                  <a:lnTo>
                    <a:pt x="30991" y="206931"/>
                  </a:lnTo>
                  <a:lnTo>
                    <a:pt x="0" y="200279"/>
                  </a:lnTo>
                  <a:close/>
                </a:path>
                <a:path w="88264" h="283210">
                  <a:moveTo>
                    <a:pt x="30991" y="206931"/>
                  </a:moveTo>
                  <a:lnTo>
                    <a:pt x="28321" y="219329"/>
                  </a:lnTo>
                  <a:lnTo>
                    <a:pt x="40766" y="221995"/>
                  </a:lnTo>
                  <a:lnTo>
                    <a:pt x="43438" y="209603"/>
                  </a:lnTo>
                  <a:lnTo>
                    <a:pt x="30991" y="206931"/>
                  </a:lnTo>
                  <a:close/>
                </a:path>
                <a:path w="88264" h="283210">
                  <a:moveTo>
                    <a:pt x="43438" y="209603"/>
                  </a:moveTo>
                  <a:lnTo>
                    <a:pt x="40766" y="221995"/>
                  </a:lnTo>
                  <a:lnTo>
                    <a:pt x="69968" y="221995"/>
                  </a:lnTo>
                  <a:lnTo>
                    <a:pt x="74549" y="216281"/>
                  </a:lnTo>
                  <a:lnTo>
                    <a:pt x="43438" y="209603"/>
                  </a:lnTo>
                  <a:close/>
                </a:path>
                <a:path w="88264" h="283210">
                  <a:moveTo>
                    <a:pt x="75564" y="0"/>
                  </a:moveTo>
                  <a:lnTo>
                    <a:pt x="30991" y="206931"/>
                  </a:lnTo>
                  <a:lnTo>
                    <a:pt x="43438" y="209603"/>
                  </a:lnTo>
                  <a:lnTo>
                    <a:pt x="88011" y="2793"/>
                  </a:lnTo>
                  <a:lnTo>
                    <a:pt x="75564" y="0"/>
                  </a:lnTo>
                  <a:close/>
                </a:path>
              </a:pathLst>
            </a:custGeom>
            <a:solidFill>
              <a:srgbClr val="B6DCDF"/>
            </a:solidFill>
          </p:spPr>
          <p:txBody>
            <a:bodyPr wrap="square" lIns="0" tIns="0" rIns="0" bIns="0" rtlCol="0"/>
            <a:lstStyle/>
            <a:p>
              <a:endParaRPr sz="2399"/>
            </a:p>
          </p:txBody>
        </p:sp>
        <p:pic>
          <p:nvPicPr>
            <p:cNvPr id="36" name="object 36"/>
            <p:cNvPicPr/>
            <p:nvPr/>
          </p:nvPicPr>
          <p:blipFill>
            <a:blip r:embed="rId13" cstate="print"/>
            <a:stretch>
              <a:fillRect/>
            </a:stretch>
          </p:blipFill>
          <p:spPr>
            <a:xfrm>
              <a:off x="4512817" y="2490469"/>
              <a:ext cx="112268" cy="129031"/>
            </a:xfrm>
            <a:prstGeom prst="rect">
              <a:avLst/>
            </a:prstGeom>
          </p:spPr>
        </p:pic>
      </p:grpSp>
      <p:sp>
        <p:nvSpPr>
          <p:cNvPr id="37" name="object 37"/>
          <p:cNvSpPr txBox="1"/>
          <p:nvPr/>
        </p:nvSpPr>
        <p:spPr>
          <a:xfrm>
            <a:off x="4394762" y="2673567"/>
            <a:ext cx="1399109" cy="464984"/>
          </a:xfrm>
          <a:prstGeom prst="rect">
            <a:avLst/>
          </a:prstGeom>
        </p:spPr>
        <p:txBody>
          <a:bodyPr vert="horz" wrap="square" lIns="0" tIns="12061" rIns="0" bIns="0" rtlCol="0">
            <a:spAutoFit/>
          </a:bodyPr>
          <a:lstStyle/>
          <a:p>
            <a:pPr marL="12696" marR="5078" indent="411991">
              <a:lnSpc>
                <a:spcPct val="112200"/>
              </a:lnSpc>
              <a:spcBef>
                <a:spcPts val="95"/>
              </a:spcBef>
            </a:pPr>
            <a:r>
              <a:rPr sz="1350" b="1" spc="-10" dirty="0">
                <a:latin typeface="Calibri"/>
                <a:cs typeface="Calibri"/>
              </a:rPr>
              <a:t>Atezolizumab Durva+GC</a:t>
            </a:r>
            <a:endParaRPr sz="1350">
              <a:latin typeface="Calibri"/>
              <a:cs typeface="Calibri"/>
            </a:endParaRPr>
          </a:p>
        </p:txBody>
      </p:sp>
      <p:grpSp>
        <p:nvGrpSpPr>
          <p:cNvPr id="38" name="object 38"/>
          <p:cNvGrpSpPr/>
          <p:nvPr/>
        </p:nvGrpSpPr>
        <p:grpSpPr>
          <a:xfrm>
            <a:off x="4323918" y="1980843"/>
            <a:ext cx="447537" cy="1017591"/>
            <a:chOff x="4323841" y="1981453"/>
            <a:chExt cx="447675" cy="1017905"/>
          </a:xfrm>
        </p:grpSpPr>
        <p:sp>
          <p:nvSpPr>
            <p:cNvPr id="39" name="object 39"/>
            <p:cNvSpPr/>
            <p:nvPr/>
          </p:nvSpPr>
          <p:spPr>
            <a:xfrm>
              <a:off x="4602733" y="2632455"/>
              <a:ext cx="168910" cy="367030"/>
            </a:xfrm>
            <a:custGeom>
              <a:avLst/>
              <a:gdLst/>
              <a:ahLst/>
              <a:cxnLst/>
              <a:rect l="l" t="t" r="r" b="b"/>
              <a:pathLst>
                <a:path w="168910" h="367030">
                  <a:moveTo>
                    <a:pt x="128034" y="299266"/>
                  </a:moveTo>
                  <a:lnTo>
                    <a:pt x="98932" y="311912"/>
                  </a:lnTo>
                  <a:lnTo>
                    <a:pt x="164211" y="366649"/>
                  </a:lnTo>
                  <a:lnTo>
                    <a:pt x="167206" y="310896"/>
                  </a:lnTo>
                  <a:lnTo>
                    <a:pt x="133095" y="310896"/>
                  </a:lnTo>
                  <a:lnTo>
                    <a:pt x="128034" y="299266"/>
                  </a:lnTo>
                  <a:close/>
                </a:path>
                <a:path w="168910" h="367030">
                  <a:moveTo>
                    <a:pt x="139719" y="294188"/>
                  </a:moveTo>
                  <a:lnTo>
                    <a:pt x="128034" y="299266"/>
                  </a:lnTo>
                  <a:lnTo>
                    <a:pt x="133095" y="310896"/>
                  </a:lnTo>
                  <a:lnTo>
                    <a:pt x="144779" y="305816"/>
                  </a:lnTo>
                  <a:lnTo>
                    <a:pt x="139719" y="294188"/>
                  </a:lnTo>
                  <a:close/>
                </a:path>
                <a:path w="168910" h="367030">
                  <a:moveTo>
                    <a:pt x="168782" y="281559"/>
                  </a:moveTo>
                  <a:lnTo>
                    <a:pt x="139719" y="294188"/>
                  </a:lnTo>
                  <a:lnTo>
                    <a:pt x="144779" y="305816"/>
                  </a:lnTo>
                  <a:lnTo>
                    <a:pt x="133095" y="310896"/>
                  </a:lnTo>
                  <a:lnTo>
                    <a:pt x="167206" y="310896"/>
                  </a:lnTo>
                  <a:lnTo>
                    <a:pt x="168782" y="281559"/>
                  </a:lnTo>
                  <a:close/>
                </a:path>
                <a:path w="168910" h="367030">
                  <a:moveTo>
                    <a:pt x="11683" y="0"/>
                  </a:moveTo>
                  <a:lnTo>
                    <a:pt x="0" y="5080"/>
                  </a:lnTo>
                  <a:lnTo>
                    <a:pt x="128034" y="299266"/>
                  </a:lnTo>
                  <a:lnTo>
                    <a:pt x="139719" y="294188"/>
                  </a:lnTo>
                  <a:lnTo>
                    <a:pt x="11683" y="0"/>
                  </a:lnTo>
                  <a:close/>
                </a:path>
              </a:pathLst>
            </a:custGeom>
            <a:solidFill>
              <a:srgbClr val="B6DCDF"/>
            </a:solidFill>
          </p:spPr>
          <p:txBody>
            <a:bodyPr wrap="square" lIns="0" tIns="0" rIns="0" bIns="0" rtlCol="0"/>
            <a:lstStyle/>
            <a:p>
              <a:endParaRPr sz="2399"/>
            </a:p>
          </p:txBody>
        </p:sp>
        <p:pic>
          <p:nvPicPr>
            <p:cNvPr id="40" name="object 40"/>
            <p:cNvPicPr/>
            <p:nvPr/>
          </p:nvPicPr>
          <p:blipFill>
            <a:blip r:embed="rId13" cstate="print"/>
            <a:stretch>
              <a:fillRect/>
            </a:stretch>
          </p:blipFill>
          <p:spPr>
            <a:xfrm>
              <a:off x="4323841" y="1981453"/>
              <a:ext cx="112268" cy="129031"/>
            </a:xfrm>
            <a:prstGeom prst="rect">
              <a:avLst/>
            </a:prstGeom>
          </p:spPr>
        </p:pic>
      </p:grpSp>
      <p:sp>
        <p:nvSpPr>
          <p:cNvPr id="41" name="object 41"/>
          <p:cNvSpPr txBox="1"/>
          <p:nvPr/>
        </p:nvSpPr>
        <p:spPr>
          <a:xfrm>
            <a:off x="4457227" y="1821633"/>
            <a:ext cx="1030287" cy="221146"/>
          </a:xfrm>
          <a:prstGeom prst="rect">
            <a:avLst/>
          </a:prstGeom>
        </p:spPr>
        <p:txBody>
          <a:bodyPr vert="horz" wrap="square" lIns="0" tIns="13331" rIns="0" bIns="0" rtlCol="0">
            <a:spAutoFit/>
          </a:bodyPr>
          <a:lstStyle/>
          <a:p>
            <a:pPr marL="12696">
              <a:spcBef>
                <a:spcPts val="105"/>
              </a:spcBef>
            </a:pPr>
            <a:r>
              <a:rPr sz="1350" b="1" spc="-10" dirty="0">
                <a:latin typeface="Calibri"/>
                <a:cs typeface="Calibri"/>
              </a:rPr>
              <a:t>Avelumab+GC</a:t>
            </a:r>
            <a:endParaRPr sz="1350">
              <a:latin typeface="Calibri"/>
              <a:cs typeface="Calibri"/>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10" y="127425"/>
            <a:ext cx="9141181" cy="796894"/>
          </a:xfrm>
          <a:prstGeom prst="rect">
            <a:avLst/>
          </a:prstGeom>
        </p:spPr>
        <p:txBody>
          <a:bodyPr vert="horz" wrap="square" lIns="0" tIns="240717" rIns="0" bIns="0" rtlCol="0">
            <a:spAutoFit/>
          </a:bodyPr>
          <a:lstStyle/>
          <a:p>
            <a:pPr marL="2803319">
              <a:spcBef>
                <a:spcPts val="100"/>
              </a:spcBef>
            </a:pPr>
            <a:r>
              <a:rPr spc="-10" dirty="0"/>
              <a:t>EV-</a:t>
            </a:r>
            <a:r>
              <a:rPr dirty="0"/>
              <a:t>103</a:t>
            </a:r>
            <a:r>
              <a:rPr spc="-25" dirty="0"/>
              <a:t> </a:t>
            </a:r>
            <a:r>
              <a:rPr dirty="0"/>
              <a:t>cohort</a:t>
            </a:r>
            <a:r>
              <a:rPr spc="-30" dirty="0"/>
              <a:t> </a:t>
            </a:r>
            <a:r>
              <a:rPr spc="-50" dirty="0"/>
              <a:t>H</a:t>
            </a:r>
          </a:p>
        </p:txBody>
      </p:sp>
      <p:pic>
        <p:nvPicPr>
          <p:cNvPr id="3" name="object 3"/>
          <p:cNvPicPr/>
          <p:nvPr/>
        </p:nvPicPr>
        <p:blipFill>
          <a:blip r:embed="rId2" cstate="print"/>
          <a:stretch>
            <a:fillRect/>
          </a:stretch>
        </p:blipFill>
        <p:spPr>
          <a:xfrm>
            <a:off x="702234" y="834893"/>
            <a:ext cx="7739533" cy="3257308"/>
          </a:xfrm>
          <a:prstGeom prst="rect">
            <a:avLst/>
          </a:prstGeo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09" y="0"/>
            <a:ext cx="0" cy="7442819"/>
          </a:xfrm>
          <a:prstGeom prst="rect">
            <a:avLst/>
          </a:prstGeom>
        </p:spPr>
        <p:txBody>
          <a:bodyPr vert="horz" wrap="square" lIns="0" tIns="240717" rIns="0" bIns="0" rtlCol="0">
            <a:spAutoFit/>
          </a:bodyPr>
          <a:lstStyle/>
          <a:p>
            <a:pPr marL="2803319">
              <a:spcBef>
                <a:spcPts val="100"/>
              </a:spcBef>
            </a:pPr>
            <a:r>
              <a:rPr spc="-10" dirty="0"/>
              <a:t>EV-</a:t>
            </a:r>
            <a:r>
              <a:rPr dirty="0"/>
              <a:t>103</a:t>
            </a:r>
            <a:r>
              <a:rPr spc="-25" dirty="0"/>
              <a:t> </a:t>
            </a:r>
            <a:r>
              <a:rPr dirty="0"/>
              <a:t>cohort</a:t>
            </a:r>
            <a:r>
              <a:rPr spc="-30" dirty="0"/>
              <a:t> </a:t>
            </a:r>
            <a:r>
              <a:rPr spc="-50" dirty="0"/>
              <a:t>H</a:t>
            </a:r>
          </a:p>
        </p:txBody>
      </p:sp>
      <p:pic>
        <p:nvPicPr>
          <p:cNvPr id="3" name="object 3"/>
          <p:cNvPicPr/>
          <p:nvPr/>
        </p:nvPicPr>
        <p:blipFill>
          <a:blip r:embed="rId2" cstate="print"/>
          <a:stretch>
            <a:fillRect/>
          </a:stretch>
        </p:blipFill>
        <p:spPr>
          <a:xfrm>
            <a:off x="702234" y="834893"/>
            <a:ext cx="7739533" cy="3257308"/>
          </a:xfrm>
          <a:prstGeom prst="rect">
            <a:avLst/>
          </a:prstGeom>
        </p:spPr>
      </p:pic>
      <p:sp>
        <p:nvSpPr>
          <p:cNvPr id="4" name="object 4"/>
          <p:cNvSpPr txBox="1"/>
          <p:nvPr/>
        </p:nvSpPr>
        <p:spPr>
          <a:xfrm>
            <a:off x="2319968" y="2817464"/>
            <a:ext cx="2191979" cy="512922"/>
          </a:xfrm>
          <a:prstGeom prst="rect">
            <a:avLst/>
          </a:prstGeom>
        </p:spPr>
        <p:txBody>
          <a:bodyPr vert="horz" wrap="square" lIns="0" tIns="12061" rIns="0" bIns="0" rtlCol="0">
            <a:spAutoFit/>
          </a:bodyPr>
          <a:lstStyle/>
          <a:p>
            <a:pPr marL="12696">
              <a:spcBef>
                <a:spcPts val="95"/>
              </a:spcBef>
            </a:pPr>
            <a:r>
              <a:rPr sz="1600" b="1" dirty="0">
                <a:solidFill>
                  <a:srgbClr val="FF0000"/>
                </a:solidFill>
                <a:latin typeface="Arial"/>
                <a:cs typeface="Arial"/>
              </a:rPr>
              <a:t>pCR</a:t>
            </a:r>
            <a:r>
              <a:rPr sz="1600" b="1" spc="-50" dirty="0">
                <a:solidFill>
                  <a:srgbClr val="FF0000"/>
                </a:solidFill>
                <a:latin typeface="Arial"/>
                <a:cs typeface="Arial"/>
              </a:rPr>
              <a:t> </a:t>
            </a:r>
            <a:r>
              <a:rPr sz="1600" b="1" spc="-10" dirty="0">
                <a:solidFill>
                  <a:srgbClr val="FF0000"/>
                </a:solidFill>
                <a:latin typeface="Arial"/>
                <a:cs typeface="Arial"/>
              </a:rPr>
              <a:t>36.4%,</a:t>
            </a:r>
            <a:endParaRPr sz="1600">
              <a:latin typeface="Arial"/>
              <a:cs typeface="Arial"/>
            </a:endParaRPr>
          </a:p>
          <a:p>
            <a:pPr marL="12696">
              <a:spcBef>
                <a:spcPts val="5"/>
              </a:spcBef>
            </a:pPr>
            <a:r>
              <a:rPr sz="1600" b="1" dirty="0">
                <a:solidFill>
                  <a:srgbClr val="FF0000"/>
                </a:solidFill>
                <a:latin typeface="Arial"/>
                <a:cs typeface="Arial"/>
              </a:rPr>
              <a:t>Downstaging</a:t>
            </a:r>
            <a:r>
              <a:rPr sz="1600" b="1" spc="-70" dirty="0">
                <a:solidFill>
                  <a:srgbClr val="FF0000"/>
                </a:solidFill>
                <a:latin typeface="Arial"/>
                <a:cs typeface="Arial"/>
              </a:rPr>
              <a:t> </a:t>
            </a:r>
            <a:r>
              <a:rPr sz="1600" b="1" dirty="0">
                <a:solidFill>
                  <a:srgbClr val="FF0000"/>
                </a:solidFill>
                <a:latin typeface="Arial"/>
                <a:cs typeface="Arial"/>
              </a:rPr>
              <a:t>rate</a:t>
            </a:r>
            <a:r>
              <a:rPr sz="1600" b="1" spc="-55" dirty="0">
                <a:solidFill>
                  <a:srgbClr val="FF0000"/>
                </a:solidFill>
                <a:latin typeface="Arial"/>
                <a:cs typeface="Arial"/>
              </a:rPr>
              <a:t> </a:t>
            </a:r>
            <a:r>
              <a:rPr sz="1600" b="1" spc="-25" dirty="0">
                <a:solidFill>
                  <a:srgbClr val="FF0000"/>
                </a:solidFill>
                <a:latin typeface="Arial"/>
                <a:cs typeface="Arial"/>
              </a:rPr>
              <a:t>50%</a:t>
            </a:r>
            <a:endParaRPr sz="1600">
              <a:latin typeface="Arial"/>
              <a:cs typeface="Arial"/>
            </a:endParaRPr>
          </a:p>
        </p:txBody>
      </p:sp>
      <p:sp>
        <p:nvSpPr>
          <p:cNvPr id="5" name="object 5"/>
          <p:cNvSpPr txBox="1"/>
          <p:nvPr/>
        </p:nvSpPr>
        <p:spPr>
          <a:xfrm>
            <a:off x="2319968" y="1760057"/>
            <a:ext cx="571959" cy="258324"/>
          </a:xfrm>
          <a:prstGeom prst="rect">
            <a:avLst/>
          </a:prstGeom>
        </p:spPr>
        <p:txBody>
          <a:bodyPr vert="horz" wrap="square" lIns="0" tIns="12061" rIns="0" bIns="0" rtlCol="0">
            <a:spAutoFit/>
          </a:bodyPr>
          <a:lstStyle/>
          <a:p>
            <a:pPr marL="12696">
              <a:spcBef>
                <a:spcPts val="95"/>
              </a:spcBef>
            </a:pPr>
            <a:r>
              <a:rPr sz="1600" dirty="0">
                <a:latin typeface="Arial"/>
                <a:cs typeface="Arial"/>
              </a:rPr>
              <a:t>N</a:t>
            </a:r>
            <a:r>
              <a:rPr sz="1600" spc="-20" dirty="0">
                <a:latin typeface="Arial"/>
                <a:cs typeface="Arial"/>
              </a:rPr>
              <a:t> </a:t>
            </a:r>
            <a:r>
              <a:rPr sz="1600" spc="-25" dirty="0">
                <a:latin typeface="Arial"/>
                <a:cs typeface="Arial"/>
              </a:rPr>
              <a:t>=22</a:t>
            </a:r>
            <a:endParaRPr sz="1600">
              <a:latin typeface="Arial"/>
              <a:cs typeface="Arial"/>
            </a:endParaRPr>
          </a:p>
        </p:txBody>
      </p:sp>
      <p:sp>
        <p:nvSpPr>
          <p:cNvPr id="6" name="object 6"/>
          <p:cNvSpPr txBox="1"/>
          <p:nvPr/>
        </p:nvSpPr>
        <p:spPr>
          <a:xfrm>
            <a:off x="15832" y="4117289"/>
            <a:ext cx="1028383" cy="197429"/>
          </a:xfrm>
          <a:prstGeom prst="rect">
            <a:avLst/>
          </a:prstGeom>
        </p:spPr>
        <p:txBody>
          <a:bodyPr vert="horz" wrap="square" lIns="0" tIns="12696" rIns="0" bIns="0" rtlCol="0">
            <a:spAutoFit/>
          </a:bodyPr>
          <a:lstStyle/>
          <a:p>
            <a:pPr marL="12696">
              <a:spcBef>
                <a:spcPts val="100"/>
              </a:spcBef>
            </a:pPr>
            <a:r>
              <a:rPr sz="1200" dirty="0">
                <a:latin typeface="Calibri"/>
                <a:cs typeface="Calibri"/>
              </a:rPr>
              <a:t>Flaig</a:t>
            </a:r>
            <a:r>
              <a:rPr sz="1200" spc="-35" dirty="0">
                <a:latin typeface="Calibri"/>
                <a:cs typeface="Calibri"/>
              </a:rPr>
              <a:t> </a:t>
            </a:r>
            <a:r>
              <a:rPr sz="1200" dirty="0">
                <a:latin typeface="Calibri"/>
                <a:cs typeface="Calibri"/>
              </a:rPr>
              <a:t>ASCO </a:t>
            </a:r>
            <a:r>
              <a:rPr sz="1200" spc="-20" dirty="0">
                <a:latin typeface="Calibri"/>
                <a:cs typeface="Calibri"/>
              </a:rPr>
              <a:t>2023</a:t>
            </a:r>
            <a:endParaRPr sz="1200">
              <a:latin typeface="Calibri"/>
              <a:cs typeface="Calibri"/>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10" y="687111"/>
            <a:ext cx="4113531" cy="2151225"/>
          </a:xfrm>
          <a:prstGeom prst="rect">
            <a:avLst/>
          </a:prstGeom>
        </p:spPr>
      </p:pic>
      <p:sp>
        <p:nvSpPr>
          <p:cNvPr id="3" name="object 3"/>
          <p:cNvSpPr txBox="1"/>
          <p:nvPr/>
        </p:nvSpPr>
        <p:spPr>
          <a:xfrm>
            <a:off x="1215459" y="480291"/>
            <a:ext cx="853177" cy="299628"/>
          </a:xfrm>
          <a:prstGeom prst="rect">
            <a:avLst/>
          </a:prstGeom>
        </p:spPr>
        <p:txBody>
          <a:bodyPr vert="horz" wrap="square" lIns="0" tIns="12696" rIns="0" bIns="0" rtlCol="0">
            <a:spAutoFit/>
          </a:bodyPr>
          <a:lstStyle/>
          <a:p>
            <a:pPr marL="12696">
              <a:spcBef>
                <a:spcPts val="100"/>
              </a:spcBef>
            </a:pPr>
            <a:r>
              <a:rPr sz="1799" b="1" spc="-30" dirty="0">
                <a:solidFill>
                  <a:srgbClr val="FF0000"/>
                </a:solidFill>
                <a:latin typeface="Arial"/>
                <a:cs typeface="Arial"/>
              </a:rPr>
              <a:t>RETAIN</a:t>
            </a:r>
            <a:endParaRPr sz="1799">
              <a:latin typeface="Arial"/>
              <a:cs typeface="Arial"/>
            </a:endParaRPr>
          </a:p>
        </p:txBody>
      </p:sp>
      <p:pic>
        <p:nvPicPr>
          <p:cNvPr id="4" name="object 4"/>
          <p:cNvPicPr/>
          <p:nvPr/>
        </p:nvPicPr>
        <p:blipFill>
          <a:blip r:embed="rId3" cstate="print"/>
          <a:stretch>
            <a:fillRect/>
          </a:stretch>
        </p:blipFill>
        <p:spPr>
          <a:xfrm>
            <a:off x="2247093" y="3072959"/>
            <a:ext cx="6761426" cy="1797766"/>
          </a:xfrm>
          <a:prstGeom prst="rect">
            <a:avLst/>
          </a:prstGeom>
        </p:spPr>
      </p:pic>
      <p:sp>
        <p:nvSpPr>
          <p:cNvPr id="5" name="object 5"/>
          <p:cNvSpPr txBox="1"/>
          <p:nvPr/>
        </p:nvSpPr>
        <p:spPr>
          <a:xfrm>
            <a:off x="5641011" y="2866775"/>
            <a:ext cx="1800940" cy="299628"/>
          </a:xfrm>
          <a:prstGeom prst="rect">
            <a:avLst/>
          </a:prstGeom>
        </p:spPr>
        <p:txBody>
          <a:bodyPr vert="horz" wrap="square" lIns="0" tIns="12696" rIns="0" bIns="0" rtlCol="0">
            <a:spAutoFit/>
          </a:bodyPr>
          <a:lstStyle/>
          <a:p>
            <a:pPr marL="12696">
              <a:spcBef>
                <a:spcPts val="100"/>
              </a:spcBef>
            </a:pPr>
            <a:r>
              <a:rPr sz="1799" b="1" dirty="0">
                <a:solidFill>
                  <a:srgbClr val="FF0000"/>
                </a:solidFill>
                <a:latin typeface="Arial"/>
                <a:cs typeface="Arial"/>
              </a:rPr>
              <a:t>HCRN</a:t>
            </a:r>
            <a:r>
              <a:rPr sz="1799" b="1" spc="-30" dirty="0">
                <a:solidFill>
                  <a:srgbClr val="FF0000"/>
                </a:solidFill>
                <a:latin typeface="Arial"/>
                <a:cs typeface="Arial"/>
              </a:rPr>
              <a:t> </a:t>
            </a:r>
            <a:r>
              <a:rPr sz="1799" b="1" spc="-20" dirty="0">
                <a:solidFill>
                  <a:srgbClr val="FF0000"/>
                </a:solidFill>
                <a:latin typeface="Arial"/>
                <a:cs typeface="Arial"/>
              </a:rPr>
              <a:t>GU16-</a:t>
            </a:r>
            <a:r>
              <a:rPr sz="1799" b="1" spc="-25" dirty="0">
                <a:solidFill>
                  <a:srgbClr val="FF0000"/>
                </a:solidFill>
                <a:latin typeface="Arial"/>
                <a:cs typeface="Arial"/>
              </a:rPr>
              <a:t>257</a:t>
            </a:r>
            <a:endParaRPr sz="1799">
              <a:latin typeface="Arial"/>
              <a:cs typeface="Arial"/>
            </a:endParaRPr>
          </a:p>
        </p:txBody>
      </p:sp>
      <p:pic>
        <p:nvPicPr>
          <p:cNvPr id="6" name="object 6"/>
          <p:cNvPicPr/>
          <p:nvPr/>
        </p:nvPicPr>
        <p:blipFill>
          <a:blip r:embed="rId4" cstate="print"/>
          <a:stretch>
            <a:fillRect/>
          </a:stretch>
        </p:blipFill>
        <p:spPr>
          <a:xfrm>
            <a:off x="4572000" y="687111"/>
            <a:ext cx="4323778" cy="1913554"/>
          </a:xfrm>
          <a:prstGeom prst="rect">
            <a:avLst/>
          </a:prstGeom>
        </p:spPr>
      </p:pic>
      <p:sp>
        <p:nvSpPr>
          <p:cNvPr id="7" name="object 7"/>
          <p:cNvSpPr txBox="1">
            <a:spLocks noGrp="1"/>
          </p:cNvSpPr>
          <p:nvPr>
            <p:ph type="title"/>
          </p:nvPr>
        </p:nvSpPr>
        <p:spPr>
          <a:xfrm>
            <a:off x="2653621" y="10410"/>
            <a:ext cx="5150167" cy="747799"/>
          </a:xfrm>
          <a:prstGeom prst="rect">
            <a:avLst/>
          </a:prstGeom>
        </p:spPr>
        <p:txBody>
          <a:bodyPr vert="horz" wrap="square" lIns="0" tIns="13331" rIns="0" bIns="0" rtlCol="0">
            <a:spAutoFit/>
          </a:bodyPr>
          <a:lstStyle/>
          <a:p>
            <a:pPr marL="12696">
              <a:lnSpc>
                <a:spcPts val="3678"/>
              </a:lnSpc>
              <a:spcBef>
                <a:spcPts val="105"/>
              </a:spcBef>
            </a:pPr>
            <a:r>
              <a:rPr sz="3199" dirty="0"/>
              <a:t>Bladder</a:t>
            </a:r>
            <a:r>
              <a:rPr sz="3199" spc="-45" dirty="0"/>
              <a:t> </a:t>
            </a:r>
            <a:r>
              <a:rPr sz="3199" dirty="0"/>
              <a:t>sparing</a:t>
            </a:r>
            <a:r>
              <a:rPr sz="3199" spc="-70" dirty="0"/>
              <a:t> </a:t>
            </a:r>
            <a:r>
              <a:rPr sz="3199" spc="-10" dirty="0"/>
              <a:t>trials</a:t>
            </a:r>
            <a:endParaRPr sz="3199"/>
          </a:p>
          <a:p>
            <a:pPr marR="5078" algn="r">
              <a:lnSpc>
                <a:spcPts val="1999"/>
              </a:lnSpc>
            </a:pPr>
            <a:r>
              <a:rPr sz="1799" b="1" spc="-10" dirty="0">
                <a:solidFill>
                  <a:srgbClr val="FF0000"/>
                </a:solidFill>
                <a:latin typeface="Arial"/>
                <a:cs typeface="Arial"/>
              </a:rPr>
              <a:t>NCT03608216</a:t>
            </a:r>
            <a:endParaRPr sz="1799">
              <a:latin typeface="Arial"/>
              <a:cs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09" y="0"/>
            <a:ext cx="0" cy="13534916"/>
          </a:xfrm>
          <a:prstGeom prst="rect">
            <a:avLst/>
          </a:prstGeom>
        </p:spPr>
        <p:txBody>
          <a:bodyPr vert="horz" wrap="square" lIns="0" tIns="240717" rIns="0" bIns="0" rtlCol="0">
            <a:spAutoFit/>
          </a:bodyPr>
          <a:lstStyle/>
          <a:p>
            <a:pPr marL="1595911">
              <a:spcBef>
                <a:spcPts val="100"/>
              </a:spcBef>
            </a:pPr>
            <a:r>
              <a:rPr dirty="0"/>
              <a:t>Trimodality</a:t>
            </a:r>
            <a:r>
              <a:rPr spc="-20" dirty="0"/>
              <a:t> </a:t>
            </a:r>
            <a:r>
              <a:rPr dirty="0"/>
              <a:t>Therapy</a:t>
            </a:r>
            <a:r>
              <a:rPr spc="-10" dirty="0"/>
              <a:t> </a:t>
            </a:r>
            <a:r>
              <a:rPr dirty="0"/>
              <a:t>in</a:t>
            </a:r>
            <a:r>
              <a:rPr spc="-10" dirty="0"/>
              <a:t> </a:t>
            </a:r>
            <a:r>
              <a:rPr spc="-20" dirty="0"/>
              <a:t>MIBC</a:t>
            </a:r>
          </a:p>
        </p:txBody>
      </p:sp>
      <p:sp>
        <p:nvSpPr>
          <p:cNvPr id="3" name="object 3"/>
          <p:cNvSpPr txBox="1"/>
          <p:nvPr/>
        </p:nvSpPr>
        <p:spPr>
          <a:xfrm>
            <a:off x="376909" y="1476275"/>
            <a:ext cx="8508281" cy="1854898"/>
          </a:xfrm>
          <a:prstGeom prst="rect">
            <a:avLst/>
          </a:prstGeom>
        </p:spPr>
        <p:txBody>
          <a:bodyPr vert="horz" wrap="square" lIns="0" tIns="165049" rIns="0" bIns="0" rtlCol="0">
            <a:spAutoFit/>
          </a:bodyPr>
          <a:lstStyle/>
          <a:p>
            <a:pPr marL="469759" indent="-457063">
              <a:spcBef>
                <a:spcPts val="1300"/>
              </a:spcBef>
              <a:buFont typeface="Arial"/>
              <a:buChar char="•"/>
              <a:tabLst>
                <a:tab pos="469759" algn="l"/>
              </a:tabLst>
            </a:pPr>
            <a:r>
              <a:rPr sz="1999" dirty="0">
                <a:latin typeface="Calibri"/>
                <a:cs typeface="Calibri"/>
              </a:rPr>
              <a:t>TMT</a:t>
            </a:r>
            <a:r>
              <a:rPr sz="1999" spc="-40" dirty="0">
                <a:latin typeface="Calibri"/>
                <a:cs typeface="Calibri"/>
              </a:rPr>
              <a:t> </a:t>
            </a:r>
            <a:r>
              <a:rPr sz="1999" dirty="0">
                <a:latin typeface="Calibri"/>
                <a:cs typeface="Calibri"/>
              </a:rPr>
              <a:t>is</a:t>
            </a:r>
            <a:r>
              <a:rPr sz="1999" spc="-30" dirty="0">
                <a:latin typeface="Calibri"/>
                <a:cs typeface="Calibri"/>
              </a:rPr>
              <a:t> </a:t>
            </a:r>
            <a:r>
              <a:rPr sz="1999" dirty="0">
                <a:latin typeface="Calibri"/>
                <a:cs typeface="Calibri"/>
              </a:rPr>
              <a:t>a</a:t>
            </a:r>
            <a:r>
              <a:rPr sz="1999" spc="-30" dirty="0">
                <a:latin typeface="Calibri"/>
                <a:cs typeface="Calibri"/>
              </a:rPr>
              <a:t> </a:t>
            </a:r>
            <a:r>
              <a:rPr sz="1999" dirty="0">
                <a:latin typeface="Calibri"/>
                <a:cs typeface="Calibri"/>
              </a:rPr>
              <a:t>valid</a:t>
            </a:r>
            <a:r>
              <a:rPr sz="1999" spc="-30" dirty="0">
                <a:latin typeface="Calibri"/>
                <a:cs typeface="Calibri"/>
              </a:rPr>
              <a:t> </a:t>
            </a:r>
            <a:r>
              <a:rPr sz="1999" dirty="0">
                <a:latin typeface="Calibri"/>
                <a:cs typeface="Calibri"/>
              </a:rPr>
              <a:t>option</a:t>
            </a:r>
            <a:r>
              <a:rPr sz="1999" spc="-55" dirty="0">
                <a:latin typeface="Calibri"/>
                <a:cs typeface="Calibri"/>
              </a:rPr>
              <a:t> </a:t>
            </a:r>
            <a:r>
              <a:rPr sz="1999" dirty="0">
                <a:latin typeface="Calibri"/>
                <a:cs typeface="Calibri"/>
              </a:rPr>
              <a:t>for</a:t>
            </a:r>
            <a:r>
              <a:rPr sz="1999" spc="-45" dirty="0">
                <a:latin typeface="Calibri"/>
                <a:cs typeface="Calibri"/>
              </a:rPr>
              <a:t> </a:t>
            </a:r>
            <a:r>
              <a:rPr sz="1999" dirty="0">
                <a:latin typeface="Calibri"/>
                <a:cs typeface="Calibri"/>
              </a:rPr>
              <a:t>bladder</a:t>
            </a:r>
            <a:r>
              <a:rPr sz="1999" spc="-30" dirty="0">
                <a:latin typeface="Calibri"/>
                <a:cs typeface="Calibri"/>
              </a:rPr>
              <a:t> </a:t>
            </a:r>
            <a:r>
              <a:rPr sz="1999" dirty="0">
                <a:latin typeface="Calibri"/>
                <a:cs typeface="Calibri"/>
              </a:rPr>
              <a:t>preservation</a:t>
            </a:r>
            <a:r>
              <a:rPr sz="1999" spc="-25" dirty="0">
                <a:latin typeface="Calibri"/>
                <a:cs typeface="Calibri"/>
              </a:rPr>
              <a:t> </a:t>
            </a:r>
            <a:r>
              <a:rPr sz="1999" dirty="0">
                <a:latin typeface="Calibri"/>
                <a:cs typeface="Calibri"/>
              </a:rPr>
              <a:t>in</a:t>
            </a:r>
            <a:r>
              <a:rPr sz="1999" spc="-30" dirty="0">
                <a:latin typeface="Calibri"/>
                <a:cs typeface="Calibri"/>
              </a:rPr>
              <a:t> </a:t>
            </a:r>
            <a:r>
              <a:rPr sz="1999" dirty="0">
                <a:latin typeface="Calibri"/>
                <a:cs typeface="Calibri"/>
              </a:rPr>
              <a:t>patients</a:t>
            </a:r>
            <a:r>
              <a:rPr sz="1999" spc="-20" dirty="0">
                <a:latin typeface="Calibri"/>
                <a:cs typeface="Calibri"/>
              </a:rPr>
              <a:t> </a:t>
            </a:r>
            <a:r>
              <a:rPr sz="1999" dirty="0">
                <a:latin typeface="Calibri"/>
                <a:cs typeface="Calibri"/>
              </a:rPr>
              <a:t>with</a:t>
            </a:r>
            <a:r>
              <a:rPr sz="1999" spc="-25" dirty="0">
                <a:latin typeface="Calibri"/>
                <a:cs typeface="Calibri"/>
              </a:rPr>
              <a:t> </a:t>
            </a:r>
            <a:r>
              <a:rPr sz="1999" spc="-20" dirty="0">
                <a:latin typeface="Calibri"/>
                <a:cs typeface="Calibri"/>
              </a:rPr>
              <a:t>MIBC</a:t>
            </a:r>
            <a:endParaRPr sz="1999">
              <a:latin typeface="Calibri"/>
              <a:cs typeface="Calibri"/>
            </a:endParaRPr>
          </a:p>
          <a:p>
            <a:pPr marL="469759" indent="-457063">
              <a:spcBef>
                <a:spcPts val="1205"/>
              </a:spcBef>
              <a:buFont typeface="Arial"/>
              <a:buChar char="•"/>
              <a:tabLst>
                <a:tab pos="469759" algn="l"/>
              </a:tabLst>
            </a:pPr>
            <a:r>
              <a:rPr sz="1999" spc="-10" dirty="0">
                <a:latin typeface="Calibri"/>
                <a:cs typeface="Calibri"/>
              </a:rPr>
              <a:t>5-</a:t>
            </a:r>
            <a:r>
              <a:rPr sz="1999" dirty="0">
                <a:latin typeface="Calibri"/>
                <a:cs typeface="Calibri"/>
              </a:rPr>
              <a:t>year</a:t>
            </a:r>
            <a:r>
              <a:rPr sz="1999" spc="-45" dirty="0">
                <a:latin typeface="Calibri"/>
                <a:cs typeface="Calibri"/>
              </a:rPr>
              <a:t> </a:t>
            </a:r>
            <a:r>
              <a:rPr sz="1999" dirty="0">
                <a:latin typeface="Calibri"/>
                <a:cs typeface="Calibri"/>
              </a:rPr>
              <a:t>DSS</a:t>
            </a:r>
            <a:r>
              <a:rPr sz="1999" spc="-40" dirty="0">
                <a:latin typeface="Calibri"/>
                <a:cs typeface="Calibri"/>
              </a:rPr>
              <a:t> </a:t>
            </a:r>
            <a:r>
              <a:rPr sz="1999" dirty="0">
                <a:latin typeface="Calibri"/>
                <a:cs typeface="Calibri"/>
              </a:rPr>
              <a:t>can</a:t>
            </a:r>
            <a:r>
              <a:rPr sz="1999" spc="-25" dirty="0">
                <a:latin typeface="Calibri"/>
                <a:cs typeface="Calibri"/>
              </a:rPr>
              <a:t> </a:t>
            </a:r>
            <a:r>
              <a:rPr sz="1999" dirty="0">
                <a:latin typeface="Calibri"/>
                <a:cs typeface="Calibri"/>
              </a:rPr>
              <a:t>approach</a:t>
            </a:r>
            <a:r>
              <a:rPr sz="1999" spc="-15" dirty="0">
                <a:latin typeface="Calibri"/>
                <a:cs typeface="Calibri"/>
              </a:rPr>
              <a:t> </a:t>
            </a:r>
            <a:r>
              <a:rPr sz="1999" dirty="0">
                <a:latin typeface="Calibri"/>
                <a:cs typeface="Calibri"/>
              </a:rPr>
              <a:t>80-</a:t>
            </a:r>
            <a:r>
              <a:rPr sz="1999" spc="-45" dirty="0">
                <a:latin typeface="Calibri"/>
                <a:cs typeface="Calibri"/>
              </a:rPr>
              <a:t> </a:t>
            </a:r>
            <a:r>
              <a:rPr sz="1999" dirty="0">
                <a:latin typeface="Calibri"/>
                <a:cs typeface="Calibri"/>
              </a:rPr>
              <a:t>85%</a:t>
            </a:r>
            <a:r>
              <a:rPr sz="1999" spc="-40" dirty="0">
                <a:latin typeface="Calibri"/>
                <a:cs typeface="Calibri"/>
              </a:rPr>
              <a:t> </a:t>
            </a:r>
            <a:r>
              <a:rPr sz="1999" dirty="0">
                <a:latin typeface="Calibri"/>
                <a:cs typeface="Calibri"/>
              </a:rPr>
              <a:t>in</a:t>
            </a:r>
            <a:r>
              <a:rPr sz="1999" spc="-25" dirty="0">
                <a:latin typeface="Calibri"/>
                <a:cs typeface="Calibri"/>
              </a:rPr>
              <a:t> </a:t>
            </a:r>
            <a:r>
              <a:rPr sz="1999" dirty="0">
                <a:latin typeface="Calibri"/>
                <a:cs typeface="Calibri"/>
              </a:rPr>
              <a:t>patients</a:t>
            </a:r>
            <a:r>
              <a:rPr sz="1999" spc="5" dirty="0">
                <a:latin typeface="Calibri"/>
                <a:cs typeface="Calibri"/>
              </a:rPr>
              <a:t> </a:t>
            </a:r>
            <a:r>
              <a:rPr sz="1999" dirty="0">
                <a:latin typeface="Calibri"/>
                <a:cs typeface="Calibri"/>
              </a:rPr>
              <a:t>who</a:t>
            </a:r>
            <a:r>
              <a:rPr sz="1999" spc="-40" dirty="0">
                <a:latin typeface="Calibri"/>
                <a:cs typeface="Calibri"/>
              </a:rPr>
              <a:t> </a:t>
            </a:r>
            <a:r>
              <a:rPr sz="1999" dirty="0">
                <a:latin typeface="Calibri"/>
                <a:cs typeface="Calibri"/>
              </a:rPr>
              <a:t>are</a:t>
            </a:r>
            <a:r>
              <a:rPr sz="1999" spc="-20" dirty="0">
                <a:latin typeface="Calibri"/>
                <a:cs typeface="Calibri"/>
              </a:rPr>
              <a:t> </a:t>
            </a:r>
            <a:r>
              <a:rPr sz="1999" dirty="0">
                <a:latin typeface="Calibri"/>
                <a:cs typeface="Calibri"/>
              </a:rPr>
              <a:t>good</a:t>
            </a:r>
            <a:r>
              <a:rPr sz="1999" spc="-45" dirty="0">
                <a:latin typeface="Calibri"/>
                <a:cs typeface="Calibri"/>
              </a:rPr>
              <a:t> </a:t>
            </a:r>
            <a:r>
              <a:rPr sz="1999" spc="-10" dirty="0">
                <a:latin typeface="Calibri"/>
                <a:cs typeface="Calibri"/>
              </a:rPr>
              <a:t>candidates</a:t>
            </a:r>
            <a:endParaRPr sz="1999">
              <a:latin typeface="Calibri"/>
              <a:cs typeface="Calibri"/>
            </a:endParaRPr>
          </a:p>
          <a:p>
            <a:pPr marL="469759" indent="-457063">
              <a:spcBef>
                <a:spcPts val="1200"/>
              </a:spcBef>
              <a:buFont typeface="Arial"/>
              <a:buChar char="•"/>
              <a:tabLst>
                <a:tab pos="469759" algn="l"/>
              </a:tabLst>
            </a:pPr>
            <a:r>
              <a:rPr sz="1999" spc="-10" dirty="0">
                <a:latin typeface="Calibri"/>
                <a:cs typeface="Calibri"/>
              </a:rPr>
              <a:t>Neoadjuvant</a:t>
            </a:r>
            <a:r>
              <a:rPr sz="1999" spc="-50" dirty="0">
                <a:latin typeface="Calibri"/>
                <a:cs typeface="Calibri"/>
              </a:rPr>
              <a:t> </a:t>
            </a:r>
            <a:r>
              <a:rPr sz="1999" dirty="0">
                <a:latin typeface="Calibri"/>
                <a:cs typeface="Calibri"/>
              </a:rPr>
              <a:t>chemotherapy</a:t>
            </a:r>
            <a:r>
              <a:rPr sz="1999" spc="-25" dirty="0">
                <a:latin typeface="Calibri"/>
                <a:cs typeface="Calibri"/>
              </a:rPr>
              <a:t> </a:t>
            </a:r>
            <a:r>
              <a:rPr sz="1999" dirty="0">
                <a:latin typeface="Calibri"/>
                <a:cs typeface="Calibri"/>
              </a:rPr>
              <a:t>prior</a:t>
            </a:r>
            <a:r>
              <a:rPr sz="1999" spc="-20" dirty="0">
                <a:latin typeface="Calibri"/>
                <a:cs typeface="Calibri"/>
              </a:rPr>
              <a:t> </a:t>
            </a:r>
            <a:r>
              <a:rPr sz="1999" dirty="0">
                <a:latin typeface="Calibri"/>
                <a:cs typeface="Calibri"/>
              </a:rPr>
              <a:t>to</a:t>
            </a:r>
            <a:r>
              <a:rPr sz="1999" spc="-10" dirty="0">
                <a:latin typeface="Calibri"/>
                <a:cs typeface="Calibri"/>
              </a:rPr>
              <a:t> </a:t>
            </a:r>
            <a:r>
              <a:rPr sz="1999" dirty="0">
                <a:latin typeface="Calibri"/>
                <a:cs typeface="Calibri"/>
              </a:rPr>
              <a:t>TMT</a:t>
            </a:r>
            <a:r>
              <a:rPr sz="1999" spc="-25" dirty="0">
                <a:latin typeface="Calibri"/>
                <a:cs typeface="Calibri"/>
              </a:rPr>
              <a:t> </a:t>
            </a:r>
            <a:r>
              <a:rPr sz="1999" dirty="0">
                <a:latin typeface="Calibri"/>
                <a:cs typeface="Calibri"/>
              </a:rPr>
              <a:t>is</a:t>
            </a:r>
            <a:r>
              <a:rPr sz="1999" spc="-5" dirty="0">
                <a:latin typeface="Calibri"/>
                <a:cs typeface="Calibri"/>
              </a:rPr>
              <a:t> </a:t>
            </a:r>
            <a:r>
              <a:rPr sz="1999" dirty="0">
                <a:latin typeface="Calibri"/>
                <a:cs typeface="Calibri"/>
              </a:rPr>
              <a:t>being</a:t>
            </a:r>
            <a:r>
              <a:rPr sz="1999" spc="-25" dirty="0">
                <a:latin typeface="Calibri"/>
                <a:cs typeface="Calibri"/>
              </a:rPr>
              <a:t> </a:t>
            </a:r>
            <a:r>
              <a:rPr sz="1999" spc="-10" dirty="0">
                <a:latin typeface="Calibri"/>
                <a:cs typeface="Calibri"/>
              </a:rPr>
              <a:t>explored</a:t>
            </a:r>
            <a:endParaRPr sz="1999">
              <a:latin typeface="Calibri"/>
              <a:cs typeface="Calibri"/>
            </a:endParaRPr>
          </a:p>
          <a:p>
            <a:pPr marL="469759" indent="-457063">
              <a:spcBef>
                <a:spcPts val="1200"/>
              </a:spcBef>
              <a:buFont typeface="Arial"/>
              <a:buChar char="•"/>
              <a:tabLst>
                <a:tab pos="469759" algn="l"/>
              </a:tabLst>
            </a:pPr>
            <a:r>
              <a:rPr sz="1999" dirty="0">
                <a:latin typeface="Calibri"/>
                <a:cs typeface="Calibri"/>
              </a:rPr>
              <a:t>Recently</a:t>
            </a:r>
            <a:r>
              <a:rPr sz="1999" spc="-50" dirty="0">
                <a:latin typeface="Calibri"/>
                <a:cs typeface="Calibri"/>
              </a:rPr>
              <a:t> </a:t>
            </a:r>
            <a:r>
              <a:rPr sz="1999" dirty="0">
                <a:latin typeface="Calibri"/>
                <a:cs typeface="Calibri"/>
              </a:rPr>
              <a:t>immunotherapy</a:t>
            </a:r>
            <a:r>
              <a:rPr sz="1999" spc="-35" dirty="0">
                <a:latin typeface="Calibri"/>
                <a:cs typeface="Calibri"/>
              </a:rPr>
              <a:t> </a:t>
            </a:r>
            <a:r>
              <a:rPr sz="1999" dirty="0">
                <a:latin typeface="Calibri"/>
                <a:cs typeface="Calibri"/>
              </a:rPr>
              <a:t>before</a:t>
            </a:r>
            <a:r>
              <a:rPr sz="1999" spc="-60" dirty="0">
                <a:latin typeface="Calibri"/>
                <a:cs typeface="Calibri"/>
              </a:rPr>
              <a:t> </a:t>
            </a:r>
            <a:r>
              <a:rPr sz="1999" dirty="0">
                <a:latin typeface="Calibri"/>
                <a:cs typeface="Calibri"/>
              </a:rPr>
              <a:t>and</a:t>
            </a:r>
            <a:r>
              <a:rPr sz="1999" spc="-40" dirty="0">
                <a:latin typeface="Calibri"/>
                <a:cs typeface="Calibri"/>
              </a:rPr>
              <a:t> </a:t>
            </a:r>
            <a:r>
              <a:rPr sz="1999" dirty="0">
                <a:latin typeface="Calibri"/>
                <a:cs typeface="Calibri"/>
              </a:rPr>
              <a:t>in</a:t>
            </a:r>
            <a:r>
              <a:rPr sz="1999" spc="-45" dirty="0">
                <a:latin typeface="Calibri"/>
                <a:cs typeface="Calibri"/>
              </a:rPr>
              <a:t> </a:t>
            </a:r>
            <a:r>
              <a:rPr sz="1999" dirty="0">
                <a:latin typeface="Calibri"/>
                <a:cs typeface="Calibri"/>
              </a:rPr>
              <a:t>combination</a:t>
            </a:r>
            <a:r>
              <a:rPr sz="1999" spc="-45" dirty="0">
                <a:latin typeface="Calibri"/>
                <a:cs typeface="Calibri"/>
              </a:rPr>
              <a:t> </a:t>
            </a:r>
            <a:r>
              <a:rPr sz="1999" dirty="0">
                <a:latin typeface="Calibri"/>
                <a:cs typeface="Calibri"/>
              </a:rPr>
              <a:t>with</a:t>
            </a:r>
            <a:r>
              <a:rPr sz="1999" spc="-30" dirty="0">
                <a:latin typeface="Calibri"/>
                <a:cs typeface="Calibri"/>
              </a:rPr>
              <a:t> </a:t>
            </a:r>
            <a:r>
              <a:rPr sz="1999" dirty="0">
                <a:latin typeface="Calibri"/>
                <a:cs typeface="Calibri"/>
              </a:rPr>
              <a:t>RT</a:t>
            </a:r>
            <a:r>
              <a:rPr sz="1999" spc="-50" dirty="0">
                <a:latin typeface="Calibri"/>
                <a:cs typeface="Calibri"/>
              </a:rPr>
              <a:t> </a:t>
            </a:r>
            <a:r>
              <a:rPr sz="1999" dirty="0">
                <a:latin typeface="Calibri"/>
                <a:cs typeface="Calibri"/>
              </a:rPr>
              <a:t>is</a:t>
            </a:r>
            <a:r>
              <a:rPr sz="1999" spc="-35" dirty="0">
                <a:latin typeface="Calibri"/>
                <a:cs typeface="Calibri"/>
              </a:rPr>
              <a:t> </a:t>
            </a:r>
            <a:r>
              <a:rPr sz="1999" dirty="0">
                <a:latin typeface="Calibri"/>
                <a:cs typeface="Calibri"/>
              </a:rPr>
              <a:t>being</a:t>
            </a:r>
            <a:r>
              <a:rPr sz="1999" spc="-45" dirty="0">
                <a:latin typeface="Calibri"/>
                <a:cs typeface="Calibri"/>
              </a:rPr>
              <a:t> </a:t>
            </a:r>
            <a:r>
              <a:rPr sz="1999" spc="-10" dirty="0">
                <a:latin typeface="Calibri"/>
                <a:cs typeface="Calibri"/>
              </a:rPr>
              <a:t>explored</a:t>
            </a:r>
            <a:endParaRPr sz="1999">
              <a:latin typeface="Calibri"/>
              <a:cs typeface="Calibri"/>
            </a:endParaRPr>
          </a:p>
        </p:txBody>
      </p:sp>
      <p:sp>
        <p:nvSpPr>
          <p:cNvPr id="4" name="object 4"/>
          <p:cNvSpPr txBox="1"/>
          <p:nvPr/>
        </p:nvSpPr>
        <p:spPr>
          <a:xfrm>
            <a:off x="80125" y="3899425"/>
            <a:ext cx="5203490" cy="391039"/>
          </a:xfrm>
          <a:prstGeom prst="rect">
            <a:avLst/>
          </a:prstGeom>
        </p:spPr>
        <p:txBody>
          <a:bodyPr vert="horz" wrap="square" lIns="0" tIns="12696" rIns="0" bIns="0" rtlCol="0">
            <a:spAutoFit/>
          </a:bodyPr>
          <a:lstStyle/>
          <a:p>
            <a:pPr marL="12696">
              <a:spcBef>
                <a:spcPts val="100"/>
              </a:spcBef>
            </a:pPr>
            <a:r>
              <a:rPr sz="1200" dirty="0">
                <a:solidFill>
                  <a:srgbClr val="45545F"/>
                </a:solidFill>
                <a:latin typeface="Calibri"/>
                <a:cs typeface="Calibri"/>
              </a:rPr>
              <a:t>Zlotta.</a:t>
            </a:r>
            <a:r>
              <a:rPr sz="1200" spc="-45" dirty="0">
                <a:solidFill>
                  <a:srgbClr val="45545F"/>
                </a:solidFill>
                <a:latin typeface="Calibri"/>
                <a:cs typeface="Calibri"/>
              </a:rPr>
              <a:t> </a:t>
            </a:r>
            <a:r>
              <a:rPr sz="1200" dirty="0">
                <a:solidFill>
                  <a:srgbClr val="45545F"/>
                </a:solidFill>
                <a:latin typeface="Calibri"/>
                <a:cs typeface="Calibri"/>
              </a:rPr>
              <a:t>ASCO GU 2022.</a:t>
            </a:r>
            <a:r>
              <a:rPr sz="1200" spc="-15" dirty="0">
                <a:solidFill>
                  <a:srgbClr val="45545F"/>
                </a:solidFill>
                <a:latin typeface="Calibri"/>
                <a:cs typeface="Calibri"/>
              </a:rPr>
              <a:t> </a:t>
            </a:r>
            <a:r>
              <a:rPr sz="1200" dirty="0">
                <a:solidFill>
                  <a:srgbClr val="45545F"/>
                </a:solidFill>
                <a:latin typeface="Calibri"/>
                <a:cs typeface="Calibri"/>
              </a:rPr>
              <a:t>Abstr</a:t>
            </a:r>
            <a:r>
              <a:rPr sz="1200" spc="-30" dirty="0">
                <a:solidFill>
                  <a:srgbClr val="45545F"/>
                </a:solidFill>
                <a:latin typeface="Calibri"/>
                <a:cs typeface="Calibri"/>
              </a:rPr>
              <a:t> </a:t>
            </a:r>
            <a:r>
              <a:rPr sz="1200" dirty="0">
                <a:solidFill>
                  <a:srgbClr val="45545F"/>
                </a:solidFill>
                <a:latin typeface="Calibri"/>
                <a:cs typeface="Calibri"/>
              </a:rPr>
              <a:t>433.</a:t>
            </a:r>
            <a:r>
              <a:rPr sz="1200" spc="-10" dirty="0">
                <a:solidFill>
                  <a:srgbClr val="45545F"/>
                </a:solidFill>
                <a:latin typeface="Calibri"/>
                <a:cs typeface="Calibri"/>
              </a:rPr>
              <a:t> </a:t>
            </a:r>
            <a:r>
              <a:rPr sz="1200" dirty="0">
                <a:solidFill>
                  <a:srgbClr val="45545F"/>
                </a:solidFill>
                <a:latin typeface="Calibri"/>
                <a:cs typeface="Calibri"/>
              </a:rPr>
              <a:t>Hall.</a:t>
            </a:r>
            <a:r>
              <a:rPr sz="1200" spc="-10" dirty="0">
                <a:solidFill>
                  <a:srgbClr val="45545F"/>
                </a:solidFill>
                <a:latin typeface="Calibri"/>
                <a:cs typeface="Calibri"/>
              </a:rPr>
              <a:t> </a:t>
            </a:r>
            <a:r>
              <a:rPr sz="1200" dirty="0">
                <a:solidFill>
                  <a:srgbClr val="45545F"/>
                </a:solidFill>
                <a:latin typeface="Calibri"/>
                <a:cs typeface="Calibri"/>
              </a:rPr>
              <a:t>Eur</a:t>
            </a:r>
            <a:r>
              <a:rPr sz="1200" spc="-25" dirty="0">
                <a:solidFill>
                  <a:srgbClr val="45545F"/>
                </a:solidFill>
                <a:latin typeface="Calibri"/>
                <a:cs typeface="Calibri"/>
              </a:rPr>
              <a:t> </a:t>
            </a:r>
            <a:r>
              <a:rPr sz="1200" dirty="0">
                <a:solidFill>
                  <a:srgbClr val="45545F"/>
                </a:solidFill>
                <a:latin typeface="Calibri"/>
                <a:cs typeface="Calibri"/>
              </a:rPr>
              <a:t>Urol. </a:t>
            </a:r>
            <a:r>
              <a:rPr sz="1200" spc="-10" dirty="0">
                <a:solidFill>
                  <a:srgbClr val="45545F"/>
                </a:solidFill>
                <a:latin typeface="Calibri"/>
                <a:cs typeface="Calibri"/>
              </a:rPr>
              <a:t>2022;82:273.</a:t>
            </a:r>
            <a:endParaRPr sz="1200">
              <a:latin typeface="Calibri"/>
              <a:cs typeface="Calibri"/>
            </a:endParaRPr>
          </a:p>
          <a:p>
            <a:pPr marL="12696"/>
            <a:r>
              <a:rPr sz="1200" dirty="0">
                <a:solidFill>
                  <a:srgbClr val="45545F"/>
                </a:solidFill>
                <a:latin typeface="Calibri"/>
                <a:cs typeface="Calibri"/>
              </a:rPr>
              <a:t>James.</a:t>
            </a:r>
            <a:r>
              <a:rPr sz="1200" spc="-10" dirty="0">
                <a:solidFill>
                  <a:srgbClr val="45545F"/>
                </a:solidFill>
                <a:latin typeface="Calibri"/>
                <a:cs typeface="Calibri"/>
              </a:rPr>
              <a:t> </a:t>
            </a:r>
            <a:r>
              <a:rPr sz="1200" dirty="0">
                <a:solidFill>
                  <a:srgbClr val="45545F"/>
                </a:solidFill>
                <a:latin typeface="Calibri"/>
                <a:cs typeface="Calibri"/>
              </a:rPr>
              <a:t>NEJM.</a:t>
            </a:r>
            <a:r>
              <a:rPr sz="1200" spc="-25" dirty="0">
                <a:solidFill>
                  <a:srgbClr val="45545F"/>
                </a:solidFill>
                <a:latin typeface="Calibri"/>
                <a:cs typeface="Calibri"/>
              </a:rPr>
              <a:t> </a:t>
            </a:r>
            <a:r>
              <a:rPr sz="1200" dirty="0">
                <a:solidFill>
                  <a:srgbClr val="45545F"/>
                </a:solidFill>
                <a:latin typeface="Calibri"/>
                <a:cs typeface="Calibri"/>
              </a:rPr>
              <a:t>2012;366:1477.</a:t>
            </a:r>
            <a:r>
              <a:rPr sz="1200" spc="5" dirty="0">
                <a:solidFill>
                  <a:srgbClr val="45545F"/>
                </a:solidFill>
                <a:latin typeface="Calibri"/>
                <a:cs typeface="Calibri"/>
              </a:rPr>
              <a:t> </a:t>
            </a:r>
            <a:r>
              <a:rPr sz="1200" spc="-10" dirty="0">
                <a:solidFill>
                  <a:srgbClr val="45545F"/>
                </a:solidFill>
                <a:latin typeface="Calibri"/>
                <a:cs typeface="Calibri"/>
              </a:rPr>
              <a:t>Vashistha.</a:t>
            </a:r>
            <a:r>
              <a:rPr sz="1200" spc="-35" dirty="0">
                <a:solidFill>
                  <a:srgbClr val="45545F"/>
                </a:solidFill>
                <a:latin typeface="Calibri"/>
                <a:cs typeface="Calibri"/>
              </a:rPr>
              <a:t> </a:t>
            </a:r>
            <a:r>
              <a:rPr sz="1200" dirty="0">
                <a:solidFill>
                  <a:srgbClr val="45545F"/>
                </a:solidFill>
                <a:latin typeface="Calibri"/>
                <a:cs typeface="Calibri"/>
              </a:rPr>
              <a:t>Int</a:t>
            </a:r>
            <a:r>
              <a:rPr sz="1200" spc="-20" dirty="0">
                <a:solidFill>
                  <a:srgbClr val="45545F"/>
                </a:solidFill>
                <a:latin typeface="Calibri"/>
                <a:cs typeface="Calibri"/>
              </a:rPr>
              <a:t> </a:t>
            </a:r>
            <a:r>
              <a:rPr sz="1200" dirty="0">
                <a:solidFill>
                  <a:srgbClr val="45545F"/>
                </a:solidFill>
                <a:latin typeface="Calibri"/>
                <a:cs typeface="Calibri"/>
              </a:rPr>
              <a:t>J</a:t>
            </a:r>
            <a:r>
              <a:rPr sz="1200" spc="-10" dirty="0">
                <a:solidFill>
                  <a:srgbClr val="45545F"/>
                </a:solidFill>
                <a:latin typeface="Calibri"/>
                <a:cs typeface="Calibri"/>
              </a:rPr>
              <a:t> </a:t>
            </a:r>
            <a:r>
              <a:rPr sz="1200" dirty="0">
                <a:solidFill>
                  <a:srgbClr val="45545F"/>
                </a:solidFill>
                <a:latin typeface="Calibri"/>
                <a:cs typeface="Calibri"/>
              </a:rPr>
              <a:t>Radiat</a:t>
            </a:r>
            <a:r>
              <a:rPr sz="1200" spc="-25" dirty="0">
                <a:solidFill>
                  <a:srgbClr val="45545F"/>
                </a:solidFill>
                <a:latin typeface="Calibri"/>
                <a:cs typeface="Calibri"/>
              </a:rPr>
              <a:t> </a:t>
            </a:r>
            <a:r>
              <a:rPr sz="1200" dirty="0">
                <a:solidFill>
                  <a:srgbClr val="45545F"/>
                </a:solidFill>
                <a:latin typeface="Calibri"/>
                <a:cs typeface="Calibri"/>
              </a:rPr>
              <a:t>Oncol</a:t>
            </a:r>
            <a:r>
              <a:rPr sz="1200" spc="10" dirty="0">
                <a:solidFill>
                  <a:srgbClr val="45545F"/>
                </a:solidFill>
                <a:latin typeface="Calibri"/>
                <a:cs typeface="Calibri"/>
              </a:rPr>
              <a:t> </a:t>
            </a:r>
            <a:r>
              <a:rPr sz="1200" dirty="0">
                <a:solidFill>
                  <a:srgbClr val="45545F"/>
                </a:solidFill>
                <a:latin typeface="Calibri"/>
                <a:cs typeface="Calibri"/>
              </a:rPr>
              <a:t>Biol</a:t>
            </a:r>
            <a:r>
              <a:rPr sz="1200" spc="-5" dirty="0">
                <a:solidFill>
                  <a:srgbClr val="45545F"/>
                </a:solidFill>
                <a:latin typeface="Calibri"/>
                <a:cs typeface="Calibri"/>
              </a:rPr>
              <a:t> </a:t>
            </a:r>
            <a:r>
              <a:rPr sz="1200" dirty="0">
                <a:solidFill>
                  <a:srgbClr val="45545F"/>
                </a:solidFill>
                <a:latin typeface="Calibri"/>
                <a:cs typeface="Calibri"/>
              </a:rPr>
              <a:t>Phys.</a:t>
            </a:r>
            <a:r>
              <a:rPr sz="1200" spc="-10" dirty="0">
                <a:solidFill>
                  <a:srgbClr val="45545F"/>
                </a:solidFill>
                <a:latin typeface="Calibri"/>
                <a:cs typeface="Calibri"/>
              </a:rPr>
              <a:t> 2017;97:1002.</a:t>
            </a:r>
            <a:endParaRPr sz="1200">
              <a:latin typeface="Calibri"/>
              <a:cs typeface="Calibri"/>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09" y="0"/>
            <a:ext cx="0" cy="20915561"/>
          </a:xfrm>
          <a:prstGeom prst="rect">
            <a:avLst/>
          </a:prstGeom>
        </p:spPr>
        <p:txBody>
          <a:bodyPr vert="horz" wrap="square" lIns="0" tIns="243130" rIns="0" bIns="0" rtlCol="0">
            <a:spAutoFit/>
          </a:bodyPr>
          <a:lstStyle/>
          <a:p>
            <a:pPr marL="264081">
              <a:spcBef>
                <a:spcPts val="95"/>
              </a:spcBef>
            </a:pPr>
            <a:r>
              <a:rPr sz="2799" dirty="0"/>
              <a:t>Trimodality</a:t>
            </a:r>
            <a:r>
              <a:rPr sz="2799" spc="-95" dirty="0"/>
              <a:t> </a:t>
            </a:r>
            <a:r>
              <a:rPr sz="2799" dirty="0"/>
              <a:t>therapy</a:t>
            </a:r>
            <a:r>
              <a:rPr sz="2799" spc="-100" dirty="0"/>
              <a:t> </a:t>
            </a:r>
            <a:r>
              <a:rPr sz="2799" dirty="0"/>
              <a:t>with</a:t>
            </a:r>
            <a:r>
              <a:rPr sz="2799" spc="-105" dirty="0"/>
              <a:t> </a:t>
            </a:r>
            <a:r>
              <a:rPr sz="2799" dirty="0"/>
              <a:t>immune</a:t>
            </a:r>
            <a:r>
              <a:rPr sz="2799" spc="-80" dirty="0"/>
              <a:t> </a:t>
            </a:r>
            <a:r>
              <a:rPr sz="2799" dirty="0"/>
              <a:t>checkpoint</a:t>
            </a:r>
            <a:r>
              <a:rPr sz="2799" spc="-100" dirty="0"/>
              <a:t> </a:t>
            </a:r>
            <a:r>
              <a:rPr sz="2799" spc="-10" dirty="0"/>
              <a:t>inhibitors</a:t>
            </a:r>
            <a:endParaRPr sz="2799"/>
          </a:p>
        </p:txBody>
      </p:sp>
      <p:pic>
        <p:nvPicPr>
          <p:cNvPr id="3" name="object 3"/>
          <p:cNvPicPr/>
          <p:nvPr/>
        </p:nvPicPr>
        <p:blipFill>
          <a:blip r:embed="rId2" cstate="print"/>
          <a:stretch>
            <a:fillRect/>
          </a:stretch>
        </p:blipFill>
        <p:spPr>
          <a:xfrm>
            <a:off x="501128" y="731293"/>
            <a:ext cx="8141745" cy="3072960"/>
          </a:xfrm>
          <a:prstGeom prst="rect">
            <a:avLst/>
          </a:prstGeom>
        </p:spPr>
      </p:pic>
      <p:sp>
        <p:nvSpPr>
          <p:cNvPr id="4" name="object 4"/>
          <p:cNvSpPr txBox="1"/>
          <p:nvPr/>
        </p:nvSpPr>
        <p:spPr>
          <a:xfrm>
            <a:off x="80124" y="3737625"/>
            <a:ext cx="6919366" cy="573863"/>
          </a:xfrm>
          <a:prstGeom prst="rect">
            <a:avLst/>
          </a:prstGeom>
        </p:spPr>
        <p:txBody>
          <a:bodyPr vert="horz" wrap="square" lIns="0" tIns="104108" rIns="0" bIns="0" rtlCol="0">
            <a:spAutoFit/>
          </a:bodyPr>
          <a:lstStyle/>
          <a:p>
            <a:pPr marL="12696">
              <a:spcBef>
                <a:spcPts val="820"/>
              </a:spcBef>
            </a:pPr>
            <a:r>
              <a:rPr sz="1200" spc="-10" dirty="0">
                <a:latin typeface="Calibri"/>
                <a:cs typeface="Calibri"/>
              </a:rPr>
              <a:t>Weickhardt</a:t>
            </a:r>
            <a:r>
              <a:rPr sz="1200" spc="-20" dirty="0">
                <a:latin typeface="Calibri"/>
                <a:cs typeface="Calibri"/>
              </a:rPr>
              <a:t> </a:t>
            </a:r>
            <a:r>
              <a:rPr sz="1200" dirty="0">
                <a:latin typeface="Calibri"/>
                <a:cs typeface="Calibri"/>
              </a:rPr>
              <a:t>ASCO</a:t>
            </a:r>
            <a:r>
              <a:rPr sz="1200" spc="5" dirty="0">
                <a:latin typeface="Calibri"/>
                <a:cs typeface="Calibri"/>
              </a:rPr>
              <a:t> </a:t>
            </a:r>
            <a:r>
              <a:rPr sz="1200" dirty="0">
                <a:latin typeface="Calibri"/>
                <a:cs typeface="Calibri"/>
              </a:rPr>
              <a:t>2020. Abstr</a:t>
            </a:r>
            <a:r>
              <a:rPr sz="1200" spc="-20" dirty="0">
                <a:latin typeface="Calibri"/>
                <a:cs typeface="Calibri"/>
              </a:rPr>
              <a:t> </a:t>
            </a:r>
            <a:r>
              <a:rPr sz="1200" dirty="0">
                <a:latin typeface="Calibri"/>
                <a:cs typeface="Calibri"/>
              </a:rPr>
              <a:t>485, Balar</a:t>
            </a:r>
            <a:r>
              <a:rPr sz="1200" spc="-10" dirty="0">
                <a:latin typeface="Calibri"/>
                <a:cs typeface="Calibri"/>
              </a:rPr>
              <a:t> </a:t>
            </a:r>
            <a:r>
              <a:rPr sz="1200" dirty="0">
                <a:latin typeface="Calibri"/>
                <a:cs typeface="Calibri"/>
              </a:rPr>
              <a:t>ASCO</a:t>
            </a:r>
            <a:r>
              <a:rPr sz="1200" spc="5" dirty="0">
                <a:latin typeface="Calibri"/>
                <a:cs typeface="Calibri"/>
              </a:rPr>
              <a:t> </a:t>
            </a:r>
            <a:r>
              <a:rPr sz="1200" dirty="0">
                <a:latin typeface="Calibri"/>
                <a:cs typeface="Calibri"/>
              </a:rPr>
              <a:t>2021. Abstr</a:t>
            </a:r>
            <a:r>
              <a:rPr sz="1200" spc="-20" dirty="0">
                <a:latin typeface="Calibri"/>
                <a:cs typeface="Calibri"/>
              </a:rPr>
              <a:t> </a:t>
            </a:r>
            <a:r>
              <a:rPr sz="1200" dirty="0">
                <a:latin typeface="Calibri"/>
                <a:cs typeface="Calibri"/>
              </a:rPr>
              <a:t>4504,</a:t>
            </a:r>
            <a:r>
              <a:rPr sz="1200" spc="-5" dirty="0">
                <a:latin typeface="Calibri"/>
                <a:cs typeface="Calibri"/>
              </a:rPr>
              <a:t> </a:t>
            </a:r>
            <a:r>
              <a:rPr sz="1200" dirty="0">
                <a:latin typeface="Calibri"/>
                <a:cs typeface="Calibri"/>
              </a:rPr>
              <a:t>Singh</a:t>
            </a:r>
            <a:r>
              <a:rPr sz="1200" spc="-25" dirty="0">
                <a:latin typeface="Calibri"/>
                <a:cs typeface="Calibri"/>
              </a:rPr>
              <a:t> </a:t>
            </a:r>
            <a:r>
              <a:rPr sz="1200" dirty="0">
                <a:latin typeface="Calibri"/>
                <a:cs typeface="Calibri"/>
              </a:rPr>
              <a:t>ASCO</a:t>
            </a:r>
            <a:r>
              <a:rPr sz="1200" spc="5" dirty="0">
                <a:latin typeface="Calibri"/>
                <a:cs typeface="Calibri"/>
              </a:rPr>
              <a:t> </a:t>
            </a:r>
            <a:r>
              <a:rPr sz="1200" dirty="0">
                <a:latin typeface="Calibri"/>
                <a:cs typeface="Calibri"/>
              </a:rPr>
              <a:t>2021,</a:t>
            </a:r>
            <a:r>
              <a:rPr sz="1200" spc="-5" dirty="0">
                <a:latin typeface="Calibri"/>
                <a:cs typeface="Calibri"/>
              </a:rPr>
              <a:t> </a:t>
            </a:r>
            <a:r>
              <a:rPr sz="1200" dirty="0">
                <a:latin typeface="Calibri"/>
                <a:cs typeface="Calibri"/>
              </a:rPr>
              <a:t>Joshi</a:t>
            </a:r>
            <a:r>
              <a:rPr sz="1200" spc="-5" dirty="0">
                <a:latin typeface="Calibri"/>
                <a:cs typeface="Calibri"/>
              </a:rPr>
              <a:t> </a:t>
            </a:r>
            <a:r>
              <a:rPr sz="1200" dirty="0">
                <a:latin typeface="Calibri"/>
                <a:cs typeface="Calibri"/>
              </a:rPr>
              <a:t>ASCO</a:t>
            </a:r>
            <a:r>
              <a:rPr sz="1200" spc="5" dirty="0">
                <a:latin typeface="Calibri"/>
                <a:cs typeface="Calibri"/>
              </a:rPr>
              <a:t> </a:t>
            </a:r>
            <a:r>
              <a:rPr sz="1200" dirty="0">
                <a:latin typeface="Calibri"/>
                <a:cs typeface="Calibri"/>
              </a:rPr>
              <a:t>2021.</a:t>
            </a:r>
            <a:r>
              <a:rPr sz="1200" spc="15" dirty="0">
                <a:latin typeface="Calibri"/>
                <a:cs typeface="Calibri"/>
              </a:rPr>
              <a:t> </a:t>
            </a:r>
            <a:r>
              <a:rPr sz="1200" dirty="0">
                <a:latin typeface="Calibri"/>
                <a:cs typeface="Calibri"/>
              </a:rPr>
              <a:t>Abstr</a:t>
            </a:r>
            <a:r>
              <a:rPr sz="1200" spc="-15" dirty="0">
                <a:latin typeface="Calibri"/>
                <a:cs typeface="Calibri"/>
              </a:rPr>
              <a:t> </a:t>
            </a:r>
            <a:r>
              <a:rPr sz="1200" spc="-20" dirty="0">
                <a:latin typeface="Calibri"/>
                <a:cs typeface="Calibri"/>
              </a:rPr>
              <a:t>398,</a:t>
            </a:r>
            <a:endParaRPr sz="1200">
              <a:latin typeface="Calibri"/>
              <a:cs typeface="Calibri"/>
            </a:endParaRPr>
          </a:p>
          <a:p>
            <a:pPr marL="47611">
              <a:spcBef>
                <a:spcPts val="720"/>
              </a:spcBef>
            </a:pPr>
            <a:r>
              <a:rPr sz="1200" spc="-20" dirty="0">
                <a:latin typeface="Calibri"/>
                <a:cs typeface="Calibri"/>
              </a:rPr>
              <a:t>Vazquez-</a:t>
            </a:r>
            <a:r>
              <a:rPr sz="1200" spc="-10" dirty="0">
                <a:latin typeface="Calibri"/>
                <a:cs typeface="Calibri"/>
              </a:rPr>
              <a:t>Estevez</a:t>
            </a:r>
            <a:r>
              <a:rPr sz="1200" spc="-40" dirty="0">
                <a:latin typeface="Calibri"/>
                <a:cs typeface="Calibri"/>
              </a:rPr>
              <a:t> </a:t>
            </a:r>
            <a:r>
              <a:rPr sz="1200" dirty="0">
                <a:latin typeface="Calibri"/>
                <a:cs typeface="Calibri"/>
              </a:rPr>
              <a:t>ASCO</a:t>
            </a:r>
            <a:r>
              <a:rPr sz="1200" spc="10" dirty="0">
                <a:latin typeface="Calibri"/>
                <a:cs typeface="Calibri"/>
              </a:rPr>
              <a:t> </a:t>
            </a:r>
            <a:r>
              <a:rPr sz="1200" dirty="0">
                <a:latin typeface="Calibri"/>
                <a:cs typeface="Calibri"/>
              </a:rPr>
              <a:t>2022.</a:t>
            </a:r>
            <a:r>
              <a:rPr sz="1200" spc="5" dirty="0">
                <a:latin typeface="Calibri"/>
                <a:cs typeface="Calibri"/>
              </a:rPr>
              <a:t> </a:t>
            </a:r>
            <a:r>
              <a:rPr sz="1200" dirty="0">
                <a:latin typeface="Calibri"/>
                <a:cs typeface="Calibri"/>
              </a:rPr>
              <a:t>Abst 4588,</a:t>
            </a:r>
            <a:r>
              <a:rPr sz="1200" spc="5" dirty="0">
                <a:latin typeface="Calibri"/>
                <a:cs typeface="Calibri"/>
              </a:rPr>
              <a:t> </a:t>
            </a:r>
            <a:r>
              <a:rPr sz="1200" dirty="0">
                <a:latin typeface="Calibri"/>
                <a:cs typeface="Calibri"/>
              </a:rPr>
              <a:t>Muro</a:t>
            </a:r>
            <a:r>
              <a:rPr sz="1200" spc="-15" dirty="0">
                <a:latin typeface="Calibri"/>
                <a:cs typeface="Calibri"/>
              </a:rPr>
              <a:t> </a:t>
            </a:r>
            <a:r>
              <a:rPr sz="1200" dirty="0">
                <a:latin typeface="Calibri"/>
                <a:cs typeface="Calibri"/>
              </a:rPr>
              <a:t>ASCO</a:t>
            </a:r>
            <a:r>
              <a:rPr sz="1200" spc="15" dirty="0">
                <a:latin typeface="Calibri"/>
                <a:cs typeface="Calibri"/>
              </a:rPr>
              <a:t> </a:t>
            </a:r>
            <a:r>
              <a:rPr sz="1200" dirty="0">
                <a:latin typeface="Calibri"/>
                <a:cs typeface="Calibri"/>
              </a:rPr>
              <a:t>2021</a:t>
            </a:r>
            <a:r>
              <a:rPr sz="1200" spc="10" dirty="0">
                <a:latin typeface="Calibri"/>
                <a:cs typeface="Calibri"/>
              </a:rPr>
              <a:t> </a:t>
            </a:r>
            <a:r>
              <a:rPr sz="1200" dirty="0">
                <a:latin typeface="Calibri"/>
                <a:cs typeface="Calibri"/>
              </a:rPr>
              <a:t>Abstr</a:t>
            </a:r>
            <a:r>
              <a:rPr sz="1200" spc="-15" dirty="0">
                <a:latin typeface="Calibri"/>
                <a:cs typeface="Calibri"/>
              </a:rPr>
              <a:t> </a:t>
            </a:r>
            <a:r>
              <a:rPr sz="1200" spc="-20" dirty="0">
                <a:latin typeface="Calibri"/>
                <a:cs typeface="Calibri"/>
              </a:rPr>
              <a:t>4505</a:t>
            </a:r>
            <a:endParaRPr sz="1200">
              <a:latin typeface="Calibri"/>
              <a:cs typeface="Calibri"/>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34780" y="754146"/>
            <a:ext cx="7474439" cy="3126284"/>
          </a:xfrm>
          <a:prstGeom prst="rect">
            <a:avLst/>
          </a:prstGeom>
        </p:spPr>
      </p:pic>
      <p:sp>
        <p:nvSpPr>
          <p:cNvPr id="3" name="object 3"/>
          <p:cNvSpPr txBox="1">
            <a:spLocks noGrp="1"/>
          </p:cNvSpPr>
          <p:nvPr>
            <p:ph type="title"/>
          </p:nvPr>
        </p:nvSpPr>
        <p:spPr>
          <a:xfrm>
            <a:off x="1409" y="0"/>
            <a:ext cx="0" cy="17900535"/>
          </a:xfrm>
          <a:prstGeom prst="rect">
            <a:avLst/>
          </a:prstGeom>
        </p:spPr>
        <p:txBody>
          <a:bodyPr vert="horz" wrap="square" lIns="0" tIns="242494" rIns="0" bIns="0" rtlCol="0">
            <a:spAutoFit/>
          </a:bodyPr>
          <a:lstStyle/>
          <a:p>
            <a:pPr marL="467219">
              <a:spcBef>
                <a:spcPts val="95"/>
              </a:spcBef>
            </a:pPr>
            <a:r>
              <a:rPr sz="2799" dirty="0"/>
              <a:t>Adjuvant</a:t>
            </a:r>
            <a:r>
              <a:rPr sz="2799" spc="-95" dirty="0"/>
              <a:t> </a:t>
            </a:r>
            <a:r>
              <a:rPr sz="2799" dirty="0"/>
              <a:t>Therapy</a:t>
            </a:r>
            <a:r>
              <a:rPr sz="2799" spc="-75" dirty="0"/>
              <a:t> </a:t>
            </a:r>
            <a:r>
              <a:rPr sz="2799" dirty="0"/>
              <a:t>Ultimate</a:t>
            </a:r>
            <a:r>
              <a:rPr sz="2799" spc="-80" dirty="0"/>
              <a:t> </a:t>
            </a:r>
            <a:r>
              <a:rPr sz="2799" dirty="0"/>
              <a:t>Goal:</a:t>
            </a:r>
            <a:r>
              <a:rPr sz="2799" spc="-85" dirty="0"/>
              <a:t> </a:t>
            </a:r>
            <a:r>
              <a:rPr sz="2799" dirty="0"/>
              <a:t>Improve</a:t>
            </a:r>
            <a:r>
              <a:rPr sz="2799" spc="-80" dirty="0"/>
              <a:t> </a:t>
            </a:r>
            <a:r>
              <a:rPr sz="2799" dirty="0"/>
              <a:t>DFS,</a:t>
            </a:r>
            <a:r>
              <a:rPr sz="2799" spc="-80" dirty="0"/>
              <a:t> </a:t>
            </a:r>
            <a:r>
              <a:rPr sz="2799" spc="-25" dirty="0"/>
              <a:t>OS</a:t>
            </a:r>
            <a:endParaRPr sz="2799"/>
          </a:p>
        </p:txBody>
      </p:sp>
      <p:sp>
        <p:nvSpPr>
          <p:cNvPr id="4" name="object 4"/>
          <p:cNvSpPr txBox="1"/>
          <p:nvPr/>
        </p:nvSpPr>
        <p:spPr>
          <a:xfrm>
            <a:off x="80124" y="4012774"/>
            <a:ext cx="6396288" cy="197429"/>
          </a:xfrm>
          <a:prstGeom prst="rect">
            <a:avLst/>
          </a:prstGeom>
        </p:spPr>
        <p:txBody>
          <a:bodyPr vert="horz" wrap="square" lIns="0" tIns="12696" rIns="0" bIns="0" rtlCol="0">
            <a:spAutoFit/>
          </a:bodyPr>
          <a:lstStyle/>
          <a:p>
            <a:pPr marL="12696">
              <a:spcBef>
                <a:spcPts val="100"/>
              </a:spcBef>
            </a:pPr>
            <a:r>
              <a:rPr sz="1200" dirty="0">
                <a:solidFill>
                  <a:srgbClr val="45545F"/>
                </a:solidFill>
                <a:latin typeface="Calibri"/>
                <a:cs typeface="Calibri"/>
              </a:rPr>
              <a:t>1.</a:t>
            </a:r>
            <a:r>
              <a:rPr sz="1200" spc="-40" dirty="0">
                <a:solidFill>
                  <a:srgbClr val="45545F"/>
                </a:solidFill>
                <a:latin typeface="Calibri"/>
                <a:cs typeface="Calibri"/>
              </a:rPr>
              <a:t> </a:t>
            </a:r>
            <a:r>
              <a:rPr sz="1200" spc="-20" dirty="0">
                <a:solidFill>
                  <a:srgbClr val="45545F"/>
                </a:solidFill>
                <a:latin typeface="Calibri"/>
                <a:cs typeface="Calibri"/>
              </a:rPr>
              <a:t>Sternberg.</a:t>
            </a:r>
            <a:r>
              <a:rPr sz="1200" spc="-50" dirty="0">
                <a:solidFill>
                  <a:srgbClr val="45545F"/>
                </a:solidFill>
                <a:latin typeface="Calibri"/>
                <a:cs typeface="Calibri"/>
              </a:rPr>
              <a:t> </a:t>
            </a:r>
            <a:r>
              <a:rPr sz="1200" spc="-10" dirty="0">
                <a:solidFill>
                  <a:srgbClr val="45545F"/>
                </a:solidFill>
                <a:latin typeface="Calibri"/>
                <a:cs typeface="Calibri"/>
              </a:rPr>
              <a:t>Lancet</a:t>
            </a:r>
            <a:r>
              <a:rPr sz="1200" spc="-15" dirty="0">
                <a:solidFill>
                  <a:srgbClr val="45545F"/>
                </a:solidFill>
                <a:latin typeface="Calibri"/>
                <a:cs typeface="Calibri"/>
              </a:rPr>
              <a:t> </a:t>
            </a:r>
            <a:r>
              <a:rPr sz="1200" spc="-10" dirty="0">
                <a:solidFill>
                  <a:srgbClr val="45545F"/>
                </a:solidFill>
                <a:latin typeface="Calibri"/>
                <a:cs typeface="Calibri"/>
              </a:rPr>
              <a:t>Oncol.</a:t>
            </a:r>
            <a:r>
              <a:rPr sz="1200" dirty="0">
                <a:solidFill>
                  <a:srgbClr val="45545F"/>
                </a:solidFill>
                <a:latin typeface="Calibri"/>
                <a:cs typeface="Calibri"/>
              </a:rPr>
              <a:t> </a:t>
            </a:r>
            <a:r>
              <a:rPr sz="1200" spc="-10" dirty="0">
                <a:solidFill>
                  <a:srgbClr val="45545F"/>
                </a:solidFill>
                <a:latin typeface="Calibri"/>
                <a:cs typeface="Calibri"/>
              </a:rPr>
              <a:t>2015;16:76.</a:t>
            </a:r>
            <a:r>
              <a:rPr sz="1200" dirty="0">
                <a:solidFill>
                  <a:srgbClr val="45545F"/>
                </a:solidFill>
                <a:latin typeface="Calibri"/>
                <a:cs typeface="Calibri"/>
              </a:rPr>
              <a:t> 2.</a:t>
            </a:r>
            <a:r>
              <a:rPr sz="1200" spc="-15" dirty="0">
                <a:solidFill>
                  <a:srgbClr val="45545F"/>
                </a:solidFill>
                <a:latin typeface="Calibri"/>
                <a:cs typeface="Calibri"/>
              </a:rPr>
              <a:t> </a:t>
            </a:r>
            <a:r>
              <a:rPr sz="1200" dirty="0">
                <a:solidFill>
                  <a:srgbClr val="45545F"/>
                </a:solidFill>
                <a:latin typeface="Calibri"/>
                <a:cs typeface="Calibri"/>
              </a:rPr>
              <a:t>ABC</a:t>
            </a:r>
            <a:r>
              <a:rPr sz="1200" spc="-20" dirty="0">
                <a:solidFill>
                  <a:srgbClr val="45545F"/>
                </a:solidFill>
                <a:latin typeface="Calibri"/>
                <a:cs typeface="Calibri"/>
              </a:rPr>
              <a:t> Meta-Analysis</a:t>
            </a:r>
            <a:r>
              <a:rPr sz="1200" spc="-25" dirty="0">
                <a:solidFill>
                  <a:srgbClr val="45545F"/>
                </a:solidFill>
                <a:latin typeface="Calibri"/>
                <a:cs typeface="Calibri"/>
              </a:rPr>
              <a:t> </a:t>
            </a:r>
            <a:r>
              <a:rPr sz="1200" spc="-20" dirty="0">
                <a:solidFill>
                  <a:srgbClr val="45545F"/>
                </a:solidFill>
                <a:latin typeface="Calibri"/>
                <a:cs typeface="Calibri"/>
              </a:rPr>
              <a:t>Collaborators</a:t>
            </a:r>
            <a:r>
              <a:rPr sz="1200" spc="-10" dirty="0">
                <a:solidFill>
                  <a:srgbClr val="45545F"/>
                </a:solidFill>
                <a:latin typeface="Calibri"/>
                <a:cs typeface="Calibri"/>
              </a:rPr>
              <a:t> Group.</a:t>
            </a:r>
            <a:r>
              <a:rPr sz="1200" spc="-25" dirty="0">
                <a:solidFill>
                  <a:srgbClr val="45545F"/>
                </a:solidFill>
                <a:latin typeface="Calibri"/>
                <a:cs typeface="Calibri"/>
              </a:rPr>
              <a:t> </a:t>
            </a:r>
            <a:r>
              <a:rPr sz="1200" dirty="0">
                <a:solidFill>
                  <a:srgbClr val="45545F"/>
                </a:solidFill>
                <a:latin typeface="Calibri"/>
                <a:cs typeface="Calibri"/>
              </a:rPr>
              <a:t>Eur</a:t>
            </a:r>
            <a:r>
              <a:rPr sz="1200" spc="-30" dirty="0">
                <a:solidFill>
                  <a:srgbClr val="45545F"/>
                </a:solidFill>
                <a:latin typeface="Calibri"/>
                <a:cs typeface="Calibri"/>
              </a:rPr>
              <a:t> </a:t>
            </a:r>
            <a:r>
              <a:rPr sz="1200" spc="-10" dirty="0">
                <a:solidFill>
                  <a:srgbClr val="45545F"/>
                </a:solidFill>
                <a:latin typeface="Calibri"/>
                <a:cs typeface="Calibri"/>
              </a:rPr>
              <a:t>Urol.</a:t>
            </a:r>
            <a:r>
              <a:rPr sz="1200" spc="-15" dirty="0">
                <a:solidFill>
                  <a:srgbClr val="45545F"/>
                </a:solidFill>
                <a:latin typeface="Calibri"/>
                <a:cs typeface="Calibri"/>
              </a:rPr>
              <a:t> </a:t>
            </a:r>
            <a:r>
              <a:rPr sz="1200" dirty="0">
                <a:solidFill>
                  <a:srgbClr val="45545F"/>
                </a:solidFill>
                <a:latin typeface="Calibri"/>
                <a:cs typeface="Calibri"/>
              </a:rPr>
              <a:t>2022;</a:t>
            </a:r>
            <a:r>
              <a:rPr sz="1200" spc="-10" dirty="0">
                <a:solidFill>
                  <a:srgbClr val="45545F"/>
                </a:solidFill>
                <a:latin typeface="Calibri"/>
                <a:cs typeface="Calibri"/>
              </a:rPr>
              <a:t> 81:50.</a:t>
            </a:r>
            <a:endParaRPr sz="1200">
              <a:latin typeface="Calibri"/>
              <a:cs typeface="Calibri"/>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4472" y="-79478"/>
            <a:ext cx="6923174" cy="573863"/>
          </a:xfrm>
          <a:prstGeom prst="rect">
            <a:avLst/>
          </a:prstGeom>
        </p:spPr>
        <p:txBody>
          <a:bodyPr vert="horz" wrap="square" lIns="0" tIns="12696" rIns="0" bIns="0" rtlCol="0">
            <a:spAutoFit/>
          </a:bodyPr>
          <a:lstStyle/>
          <a:p>
            <a:pPr marL="12696">
              <a:spcBef>
                <a:spcPts val="100"/>
              </a:spcBef>
            </a:pPr>
            <a:r>
              <a:rPr b="1" dirty="0">
                <a:solidFill>
                  <a:srgbClr val="45545F"/>
                </a:solidFill>
                <a:latin typeface="Calibri"/>
                <a:cs typeface="Calibri"/>
              </a:rPr>
              <a:t>Adjuvant</a:t>
            </a:r>
            <a:r>
              <a:rPr b="1" spc="5" dirty="0">
                <a:solidFill>
                  <a:srgbClr val="45545F"/>
                </a:solidFill>
                <a:latin typeface="Calibri"/>
                <a:cs typeface="Calibri"/>
              </a:rPr>
              <a:t> </a:t>
            </a:r>
            <a:r>
              <a:rPr b="1" dirty="0">
                <a:solidFill>
                  <a:srgbClr val="45545F"/>
                </a:solidFill>
                <a:latin typeface="Calibri"/>
                <a:cs typeface="Calibri"/>
              </a:rPr>
              <a:t>IO</a:t>
            </a:r>
            <a:r>
              <a:rPr b="1" spc="-5" dirty="0">
                <a:solidFill>
                  <a:srgbClr val="45545F"/>
                </a:solidFill>
                <a:latin typeface="Calibri"/>
                <a:cs typeface="Calibri"/>
              </a:rPr>
              <a:t> </a:t>
            </a:r>
            <a:r>
              <a:rPr b="1" dirty="0">
                <a:solidFill>
                  <a:srgbClr val="45545F"/>
                </a:solidFill>
                <a:latin typeface="Calibri"/>
                <a:cs typeface="Calibri"/>
              </a:rPr>
              <a:t>Trials in High-Risk </a:t>
            </a:r>
            <a:r>
              <a:rPr b="1" spc="-20" dirty="0">
                <a:solidFill>
                  <a:srgbClr val="45545F"/>
                </a:solidFill>
                <a:latin typeface="Calibri"/>
                <a:cs typeface="Calibri"/>
              </a:rPr>
              <a:t>MIUC</a:t>
            </a:r>
          </a:p>
        </p:txBody>
      </p:sp>
      <p:sp>
        <p:nvSpPr>
          <p:cNvPr id="3" name="object 3"/>
          <p:cNvSpPr/>
          <p:nvPr/>
        </p:nvSpPr>
        <p:spPr>
          <a:xfrm>
            <a:off x="91297" y="569799"/>
            <a:ext cx="8961532" cy="646231"/>
          </a:xfrm>
          <a:custGeom>
            <a:avLst/>
            <a:gdLst/>
            <a:ahLst/>
            <a:cxnLst/>
            <a:rect l="l" t="t" r="r" b="b"/>
            <a:pathLst>
              <a:path w="8964295" h="646430">
                <a:moveTo>
                  <a:pt x="8964168" y="0"/>
                </a:moveTo>
                <a:lnTo>
                  <a:pt x="0" y="0"/>
                </a:lnTo>
                <a:lnTo>
                  <a:pt x="0" y="646176"/>
                </a:lnTo>
                <a:lnTo>
                  <a:pt x="8964168" y="646176"/>
                </a:lnTo>
                <a:lnTo>
                  <a:pt x="8964168" y="0"/>
                </a:lnTo>
                <a:close/>
              </a:path>
            </a:pathLst>
          </a:custGeom>
          <a:solidFill>
            <a:srgbClr val="005773"/>
          </a:solidFill>
        </p:spPr>
        <p:txBody>
          <a:bodyPr wrap="square" lIns="0" tIns="0" rIns="0" bIns="0" rtlCol="0"/>
          <a:lstStyle/>
          <a:p>
            <a:endParaRPr sz="2399"/>
          </a:p>
        </p:txBody>
      </p:sp>
      <p:sp>
        <p:nvSpPr>
          <p:cNvPr id="4" name="object 4"/>
          <p:cNvSpPr txBox="1"/>
          <p:nvPr/>
        </p:nvSpPr>
        <p:spPr>
          <a:xfrm>
            <a:off x="1329420" y="588209"/>
            <a:ext cx="6484525" cy="574498"/>
          </a:xfrm>
          <a:prstGeom prst="rect">
            <a:avLst/>
          </a:prstGeom>
        </p:spPr>
        <p:txBody>
          <a:bodyPr vert="horz" wrap="square" lIns="0" tIns="12696" rIns="0" bIns="0" rtlCol="0">
            <a:spAutoFit/>
          </a:bodyPr>
          <a:lstStyle/>
          <a:p>
            <a:pPr algn="ctr">
              <a:spcBef>
                <a:spcPts val="100"/>
              </a:spcBef>
            </a:pPr>
            <a:r>
              <a:rPr sz="1799" b="1" dirty="0">
                <a:solidFill>
                  <a:srgbClr val="FFFFFF"/>
                </a:solidFill>
                <a:latin typeface="Calibri"/>
                <a:cs typeface="Calibri"/>
              </a:rPr>
              <a:t>High-risk</a:t>
            </a:r>
            <a:r>
              <a:rPr sz="1799" b="1" spc="-55" dirty="0">
                <a:solidFill>
                  <a:srgbClr val="FFFFFF"/>
                </a:solidFill>
                <a:latin typeface="Calibri"/>
                <a:cs typeface="Calibri"/>
              </a:rPr>
              <a:t> </a:t>
            </a:r>
            <a:r>
              <a:rPr sz="1799" b="1" dirty="0">
                <a:solidFill>
                  <a:srgbClr val="FFFFFF"/>
                </a:solidFill>
                <a:latin typeface="Calibri"/>
                <a:cs typeface="Calibri"/>
              </a:rPr>
              <a:t>MIUC:</a:t>
            </a:r>
            <a:r>
              <a:rPr sz="1799" b="1" spc="-5" dirty="0">
                <a:solidFill>
                  <a:srgbClr val="FFFFFF"/>
                </a:solidFill>
                <a:latin typeface="Calibri"/>
                <a:cs typeface="Calibri"/>
              </a:rPr>
              <a:t> </a:t>
            </a:r>
            <a:r>
              <a:rPr sz="1799" b="1" dirty="0">
                <a:solidFill>
                  <a:srgbClr val="FFFFFF"/>
                </a:solidFill>
                <a:latin typeface="Calibri"/>
                <a:cs typeface="Calibri"/>
              </a:rPr>
              <a:t>if</a:t>
            </a:r>
            <a:r>
              <a:rPr sz="1799" b="1" spc="-10" dirty="0">
                <a:solidFill>
                  <a:srgbClr val="FFFFFF"/>
                </a:solidFill>
                <a:latin typeface="Calibri"/>
                <a:cs typeface="Calibri"/>
              </a:rPr>
              <a:t> </a:t>
            </a:r>
            <a:r>
              <a:rPr sz="1799" b="1" dirty="0">
                <a:solidFill>
                  <a:srgbClr val="FFFFFF"/>
                </a:solidFill>
                <a:latin typeface="Calibri"/>
                <a:cs typeface="Calibri"/>
              </a:rPr>
              <a:t>received</a:t>
            </a:r>
            <a:r>
              <a:rPr sz="1799" b="1" spc="-20" dirty="0">
                <a:solidFill>
                  <a:srgbClr val="FFFFFF"/>
                </a:solidFill>
                <a:latin typeface="Calibri"/>
                <a:cs typeface="Calibri"/>
              </a:rPr>
              <a:t> </a:t>
            </a:r>
            <a:r>
              <a:rPr sz="1799" b="1" dirty="0">
                <a:solidFill>
                  <a:srgbClr val="FFFFFF"/>
                </a:solidFill>
                <a:latin typeface="Calibri"/>
                <a:cs typeface="Calibri"/>
              </a:rPr>
              <a:t>NAC</a:t>
            </a:r>
            <a:r>
              <a:rPr sz="1799" b="1" spc="-35" dirty="0">
                <a:solidFill>
                  <a:srgbClr val="FFFFFF"/>
                </a:solidFill>
                <a:latin typeface="Calibri"/>
                <a:cs typeface="Calibri"/>
              </a:rPr>
              <a:t> </a:t>
            </a:r>
            <a:r>
              <a:rPr sz="1799" b="1" dirty="0">
                <a:solidFill>
                  <a:srgbClr val="FFFFFF"/>
                </a:solidFill>
                <a:latin typeface="Calibri"/>
                <a:cs typeface="Calibri"/>
              </a:rPr>
              <a:t>ypT2-T4a/ypN+</a:t>
            </a:r>
            <a:r>
              <a:rPr sz="1799" b="1" spc="-20" dirty="0">
                <a:solidFill>
                  <a:srgbClr val="FFFFFF"/>
                </a:solidFill>
                <a:latin typeface="Calibri"/>
                <a:cs typeface="Calibri"/>
              </a:rPr>
              <a:t> </a:t>
            </a:r>
            <a:r>
              <a:rPr sz="1799" b="1" dirty="0">
                <a:solidFill>
                  <a:srgbClr val="FFFFFF"/>
                </a:solidFill>
                <a:latin typeface="Calibri"/>
                <a:cs typeface="Calibri"/>
              </a:rPr>
              <a:t>or</a:t>
            </a:r>
            <a:r>
              <a:rPr sz="1799" b="1" spc="-20" dirty="0">
                <a:solidFill>
                  <a:srgbClr val="FFFFFF"/>
                </a:solidFill>
                <a:latin typeface="Calibri"/>
                <a:cs typeface="Calibri"/>
              </a:rPr>
              <a:t> </a:t>
            </a:r>
            <a:r>
              <a:rPr sz="1799" b="1" spc="-10" dirty="0">
                <a:solidFill>
                  <a:srgbClr val="FFFFFF"/>
                </a:solidFill>
                <a:latin typeface="Calibri"/>
                <a:cs typeface="Calibri"/>
              </a:rPr>
              <a:t>pT3-T4a/pN+</a:t>
            </a:r>
            <a:endParaRPr sz="1799">
              <a:latin typeface="Calibri"/>
              <a:cs typeface="Calibri"/>
            </a:endParaRPr>
          </a:p>
          <a:p>
            <a:pPr algn="ctr">
              <a:lnSpc>
                <a:spcPct val="100000"/>
              </a:lnSpc>
            </a:pPr>
            <a:r>
              <a:rPr sz="1799" b="1" dirty="0">
                <a:solidFill>
                  <a:srgbClr val="FFFFFF"/>
                </a:solidFill>
                <a:latin typeface="Calibri"/>
                <a:cs typeface="Calibri"/>
              </a:rPr>
              <a:t>if</a:t>
            </a:r>
            <a:r>
              <a:rPr sz="1799" b="1" spc="-10" dirty="0">
                <a:solidFill>
                  <a:srgbClr val="FFFFFF"/>
                </a:solidFill>
                <a:latin typeface="Calibri"/>
                <a:cs typeface="Calibri"/>
              </a:rPr>
              <a:t> </a:t>
            </a:r>
            <a:r>
              <a:rPr sz="1799" b="1" dirty="0">
                <a:solidFill>
                  <a:srgbClr val="FFFFFF"/>
                </a:solidFill>
                <a:latin typeface="Calibri"/>
                <a:cs typeface="Calibri"/>
              </a:rPr>
              <a:t>not</a:t>
            </a:r>
            <a:r>
              <a:rPr sz="1799" b="1" spc="-25" dirty="0">
                <a:solidFill>
                  <a:srgbClr val="FFFFFF"/>
                </a:solidFill>
                <a:latin typeface="Calibri"/>
                <a:cs typeface="Calibri"/>
              </a:rPr>
              <a:t> </a:t>
            </a:r>
            <a:r>
              <a:rPr sz="1799" b="1" dirty="0">
                <a:solidFill>
                  <a:srgbClr val="FFFFFF"/>
                </a:solidFill>
                <a:latin typeface="Calibri"/>
                <a:cs typeface="Calibri"/>
              </a:rPr>
              <a:t>eligible</a:t>
            </a:r>
            <a:r>
              <a:rPr sz="1799" b="1" spc="-25" dirty="0">
                <a:solidFill>
                  <a:srgbClr val="FFFFFF"/>
                </a:solidFill>
                <a:latin typeface="Calibri"/>
                <a:cs typeface="Calibri"/>
              </a:rPr>
              <a:t> </a:t>
            </a:r>
            <a:r>
              <a:rPr sz="1799" b="1" dirty="0">
                <a:solidFill>
                  <a:srgbClr val="FFFFFF"/>
                </a:solidFill>
                <a:latin typeface="Calibri"/>
                <a:cs typeface="Calibri"/>
              </a:rPr>
              <a:t>for</a:t>
            </a:r>
            <a:r>
              <a:rPr sz="1799" b="1" spc="-40" dirty="0">
                <a:solidFill>
                  <a:srgbClr val="FFFFFF"/>
                </a:solidFill>
                <a:latin typeface="Calibri"/>
                <a:cs typeface="Calibri"/>
              </a:rPr>
              <a:t> </a:t>
            </a:r>
            <a:r>
              <a:rPr sz="1799" b="1" dirty="0">
                <a:solidFill>
                  <a:srgbClr val="FFFFFF"/>
                </a:solidFill>
                <a:latin typeface="Calibri"/>
                <a:cs typeface="Calibri"/>
              </a:rPr>
              <a:t>or</a:t>
            </a:r>
            <a:r>
              <a:rPr sz="1799" b="1" spc="-20" dirty="0">
                <a:solidFill>
                  <a:srgbClr val="FFFFFF"/>
                </a:solidFill>
                <a:latin typeface="Calibri"/>
                <a:cs typeface="Calibri"/>
              </a:rPr>
              <a:t> </a:t>
            </a:r>
            <a:r>
              <a:rPr sz="1799" b="1" dirty="0">
                <a:solidFill>
                  <a:srgbClr val="FFFFFF"/>
                </a:solidFill>
                <a:latin typeface="Calibri"/>
                <a:cs typeface="Calibri"/>
              </a:rPr>
              <a:t>declined</a:t>
            </a:r>
            <a:r>
              <a:rPr sz="1799" b="1" spc="-55" dirty="0">
                <a:solidFill>
                  <a:srgbClr val="FFFFFF"/>
                </a:solidFill>
                <a:latin typeface="Calibri"/>
                <a:cs typeface="Calibri"/>
              </a:rPr>
              <a:t> </a:t>
            </a:r>
            <a:r>
              <a:rPr sz="1799" b="1" dirty="0">
                <a:solidFill>
                  <a:srgbClr val="FFFFFF"/>
                </a:solidFill>
                <a:latin typeface="Calibri"/>
                <a:cs typeface="Calibri"/>
              </a:rPr>
              <a:t>adjuvant</a:t>
            </a:r>
            <a:r>
              <a:rPr sz="1799" b="1" spc="-35" dirty="0">
                <a:solidFill>
                  <a:srgbClr val="FFFFFF"/>
                </a:solidFill>
                <a:latin typeface="Calibri"/>
                <a:cs typeface="Calibri"/>
              </a:rPr>
              <a:t> </a:t>
            </a:r>
            <a:r>
              <a:rPr sz="1799" b="1" spc="-10" dirty="0">
                <a:solidFill>
                  <a:srgbClr val="FFFFFF"/>
                </a:solidFill>
                <a:latin typeface="Calibri"/>
                <a:cs typeface="Calibri"/>
              </a:rPr>
              <a:t>cisplatin-</a:t>
            </a:r>
            <a:r>
              <a:rPr sz="1799" b="1" dirty="0">
                <a:solidFill>
                  <a:srgbClr val="FFFFFF"/>
                </a:solidFill>
                <a:latin typeface="Calibri"/>
                <a:cs typeface="Calibri"/>
              </a:rPr>
              <a:t>based</a:t>
            </a:r>
            <a:r>
              <a:rPr sz="1799" b="1" spc="-55" dirty="0">
                <a:solidFill>
                  <a:srgbClr val="FFFFFF"/>
                </a:solidFill>
                <a:latin typeface="Calibri"/>
                <a:cs typeface="Calibri"/>
              </a:rPr>
              <a:t> </a:t>
            </a:r>
            <a:r>
              <a:rPr sz="1799" b="1" spc="-10" dirty="0">
                <a:solidFill>
                  <a:srgbClr val="FFFFFF"/>
                </a:solidFill>
                <a:latin typeface="Calibri"/>
                <a:cs typeface="Calibri"/>
              </a:rPr>
              <a:t>chemotherapy</a:t>
            </a:r>
            <a:endParaRPr sz="1799">
              <a:latin typeface="Calibri"/>
              <a:cs typeface="Calibri"/>
            </a:endParaRPr>
          </a:p>
        </p:txBody>
      </p:sp>
      <p:sp>
        <p:nvSpPr>
          <p:cNvPr id="5" name="object 5"/>
          <p:cNvSpPr txBox="1"/>
          <p:nvPr/>
        </p:nvSpPr>
        <p:spPr>
          <a:xfrm>
            <a:off x="80124" y="4187980"/>
            <a:ext cx="5625635" cy="197429"/>
          </a:xfrm>
          <a:prstGeom prst="rect">
            <a:avLst/>
          </a:prstGeom>
        </p:spPr>
        <p:txBody>
          <a:bodyPr vert="horz" wrap="square" lIns="0" tIns="12696" rIns="0" bIns="0" rtlCol="0">
            <a:spAutoFit/>
          </a:bodyPr>
          <a:lstStyle/>
          <a:p>
            <a:pPr marL="12696">
              <a:spcBef>
                <a:spcPts val="100"/>
              </a:spcBef>
            </a:pPr>
            <a:r>
              <a:rPr sz="1200" dirty="0">
                <a:solidFill>
                  <a:srgbClr val="45545F"/>
                </a:solidFill>
                <a:latin typeface="Calibri"/>
                <a:cs typeface="Calibri"/>
              </a:rPr>
              <a:t>1.</a:t>
            </a:r>
            <a:r>
              <a:rPr sz="1200" spc="-50" dirty="0">
                <a:solidFill>
                  <a:srgbClr val="45545F"/>
                </a:solidFill>
                <a:latin typeface="Calibri"/>
                <a:cs typeface="Calibri"/>
              </a:rPr>
              <a:t> </a:t>
            </a:r>
            <a:r>
              <a:rPr sz="1200" spc="-10" dirty="0">
                <a:solidFill>
                  <a:srgbClr val="45545F"/>
                </a:solidFill>
                <a:latin typeface="Calibri"/>
                <a:cs typeface="Calibri"/>
              </a:rPr>
              <a:t>Bellmunt.</a:t>
            </a:r>
            <a:r>
              <a:rPr sz="1200" spc="-40" dirty="0">
                <a:solidFill>
                  <a:srgbClr val="45545F"/>
                </a:solidFill>
                <a:latin typeface="Calibri"/>
                <a:cs typeface="Calibri"/>
              </a:rPr>
              <a:t> </a:t>
            </a:r>
            <a:r>
              <a:rPr sz="1200" spc="-10" dirty="0">
                <a:solidFill>
                  <a:srgbClr val="45545F"/>
                </a:solidFill>
                <a:latin typeface="Calibri"/>
                <a:cs typeface="Calibri"/>
              </a:rPr>
              <a:t>Lancet</a:t>
            </a:r>
            <a:r>
              <a:rPr sz="1200" spc="-30" dirty="0">
                <a:solidFill>
                  <a:srgbClr val="45545F"/>
                </a:solidFill>
                <a:latin typeface="Calibri"/>
                <a:cs typeface="Calibri"/>
              </a:rPr>
              <a:t> </a:t>
            </a:r>
            <a:r>
              <a:rPr sz="1200" spc="-10" dirty="0">
                <a:solidFill>
                  <a:srgbClr val="45545F"/>
                </a:solidFill>
                <a:latin typeface="Calibri"/>
                <a:cs typeface="Calibri"/>
              </a:rPr>
              <a:t>Oncol.</a:t>
            </a:r>
            <a:r>
              <a:rPr sz="1200" spc="-15" dirty="0">
                <a:solidFill>
                  <a:srgbClr val="45545F"/>
                </a:solidFill>
                <a:latin typeface="Calibri"/>
                <a:cs typeface="Calibri"/>
              </a:rPr>
              <a:t> </a:t>
            </a:r>
            <a:r>
              <a:rPr sz="1200" spc="-10" dirty="0">
                <a:solidFill>
                  <a:srgbClr val="45545F"/>
                </a:solidFill>
                <a:latin typeface="Calibri"/>
                <a:cs typeface="Calibri"/>
              </a:rPr>
              <a:t>2021;22:525.</a:t>
            </a:r>
            <a:r>
              <a:rPr sz="1200" spc="-20" dirty="0">
                <a:solidFill>
                  <a:srgbClr val="45545F"/>
                </a:solidFill>
                <a:latin typeface="Calibri"/>
                <a:cs typeface="Calibri"/>
              </a:rPr>
              <a:t> </a:t>
            </a:r>
            <a:r>
              <a:rPr sz="1200" dirty="0">
                <a:solidFill>
                  <a:srgbClr val="45545F"/>
                </a:solidFill>
                <a:latin typeface="Calibri"/>
                <a:cs typeface="Calibri"/>
              </a:rPr>
              <a:t>2.</a:t>
            </a:r>
            <a:r>
              <a:rPr sz="1200" spc="-30" dirty="0">
                <a:solidFill>
                  <a:srgbClr val="45545F"/>
                </a:solidFill>
                <a:latin typeface="Calibri"/>
                <a:cs typeface="Calibri"/>
              </a:rPr>
              <a:t> </a:t>
            </a:r>
            <a:r>
              <a:rPr sz="1200" spc="-10" dirty="0">
                <a:solidFill>
                  <a:srgbClr val="45545F"/>
                </a:solidFill>
                <a:latin typeface="Calibri"/>
                <a:cs typeface="Calibri"/>
              </a:rPr>
              <a:t>Bajorin.</a:t>
            </a:r>
            <a:r>
              <a:rPr sz="1200" spc="-35" dirty="0">
                <a:solidFill>
                  <a:srgbClr val="45545F"/>
                </a:solidFill>
                <a:latin typeface="Calibri"/>
                <a:cs typeface="Calibri"/>
              </a:rPr>
              <a:t> </a:t>
            </a:r>
            <a:r>
              <a:rPr sz="1200" spc="-10" dirty="0">
                <a:solidFill>
                  <a:srgbClr val="45545F"/>
                </a:solidFill>
                <a:latin typeface="Calibri"/>
                <a:cs typeface="Calibri"/>
              </a:rPr>
              <a:t>NEJM.</a:t>
            </a:r>
            <a:r>
              <a:rPr sz="1200" spc="-40" dirty="0">
                <a:solidFill>
                  <a:srgbClr val="45545F"/>
                </a:solidFill>
                <a:latin typeface="Calibri"/>
                <a:cs typeface="Calibri"/>
              </a:rPr>
              <a:t> </a:t>
            </a:r>
            <a:r>
              <a:rPr sz="1200" dirty="0">
                <a:solidFill>
                  <a:srgbClr val="45545F"/>
                </a:solidFill>
                <a:latin typeface="Calibri"/>
                <a:cs typeface="Calibri"/>
              </a:rPr>
              <a:t>2021;</a:t>
            </a:r>
            <a:r>
              <a:rPr sz="1200" spc="-25" dirty="0">
                <a:solidFill>
                  <a:srgbClr val="45545F"/>
                </a:solidFill>
                <a:latin typeface="Calibri"/>
                <a:cs typeface="Calibri"/>
              </a:rPr>
              <a:t> </a:t>
            </a:r>
            <a:r>
              <a:rPr sz="1200" spc="-10" dirty="0">
                <a:solidFill>
                  <a:srgbClr val="45545F"/>
                </a:solidFill>
                <a:latin typeface="Calibri"/>
                <a:cs typeface="Calibri"/>
              </a:rPr>
              <a:t>384:2102.</a:t>
            </a:r>
            <a:r>
              <a:rPr sz="1200" spc="-20" dirty="0">
                <a:solidFill>
                  <a:srgbClr val="45545F"/>
                </a:solidFill>
                <a:latin typeface="Calibri"/>
                <a:cs typeface="Calibri"/>
              </a:rPr>
              <a:t> </a:t>
            </a:r>
            <a:r>
              <a:rPr sz="1200" dirty="0">
                <a:solidFill>
                  <a:srgbClr val="45545F"/>
                </a:solidFill>
                <a:latin typeface="Calibri"/>
                <a:cs typeface="Calibri"/>
              </a:rPr>
              <a:t>3.</a:t>
            </a:r>
            <a:r>
              <a:rPr sz="1200" spc="-25" dirty="0">
                <a:solidFill>
                  <a:srgbClr val="45545F"/>
                </a:solidFill>
                <a:latin typeface="Calibri"/>
                <a:cs typeface="Calibri"/>
              </a:rPr>
              <a:t> </a:t>
            </a:r>
            <a:r>
              <a:rPr sz="1200" spc="-10" dirty="0">
                <a:solidFill>
                  <a:srgbClr val="45545F"/>
                </a:solidFill>
                <a:latin typeface="Calibri"/>
                <a:cs typeface="Calibri"/>
              </a:rPr>
              <a:t>NCT03244384.</a:t>
            </a:r>
            <a:endParaRPr sz="1200">
              <a:latin typeface="Calibri"/>
              <a:cs typeface="Calibri"/>
            </a:endParaRPr>
          </a:p>
        </p:txBody>
      </p:sp>
      <p:pic>
        <p:nvPicPr>
          <p:cNvPr id="6" name="object 6"/>
          <p:cNvPicPr/>
          <p:nvPr/>
        </p:nvPicPr>
        <p:blipFill>
          <a:blip r:embed="rId2" cstate="print"/>
          <a:stretch>
            <a:fillRect/>
          </a:stretch>
        </p:blipFill>
        <p:spPr>
          <a:xfrm>
            <a:off x="1282698" y="1215776"/>
            <a:ext cx="6578603" cy="3086672"/>
          </a:xfrm>
          <a:prstGeom prst="rect">
            <a:avLst/>
          </a:prstGeo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66085" y="903453"/>
            <a:ext cx="7826375" cy="3115618"/>
          </a:xfrm>
          <a:prstGeom prst="rect">
            <a:avLst/>
          </a:prstGeom>
        </p:spPr>
      </p:pic>
      <p:sp>
        <p:nvSpPr>
          <p:cNvPr id="3" name="object 3"/>
          <p:cNvSpPr txBox="1">
            <a:spLocks noGrp="1"/>
          </p:cNvSpPr>
          <p:nvPr>
            <p:ph type="title"/>
          </p:nvPr>
        </p:nvSpPr>
        <p:spPr>
          <a:prstGeom prst="rect">
            <a:avLst/>
          </a:prstGeom>
        </p:spPr>
        <p:txBody>
          <a:bodyPr vert="horz" wrap="square" lIns="0" tIns="244653" rIns="0" bIns="0" rtlCol="0">
            <a:spAutoFit/>
          </a:bodyPr>
          <a:lstStyle/>
          <a:p>
            <a:pPr marL="3153099" marR="5078" indent="-2932185">
              <a:spcBef>
                <a:spcPts val="100"/>
              </a:spcBef>
            </a:pPr>
            <a:r>
              <a:rPr sz="2399" dirty="0"/>
              <a:t>IMvigor010</a:t>
            </a:r>
            <a:r>
              <a:rPr sz="2399" spc="-20" dirty="0"/>
              <a:t> </a:t>
            </a:r>
            <a:r>
              <a:rPr sz="2399" dirty="0"/>
              <a:t>Adjuvant</a:t>
            </a:r>
            <a:r>
              <a:rPr sz="2399" spc="-25" dirty="0"/>
              <a:t> </a:t>
            </a:r>
            <a:r>
              <a:rPr sz="2399" dirty="0"/>
              <a:t>Atezolizumab</a:t>
            </a:r>
            <a:r>
              <a:rPr sz="2399" spc="10" dirty="0"/>
              <a:t> </a:t>
            </a:r>
            <a:r>
              <a:rPr sz="2399" dirty="0"/>
              <a:t>vs</a:t>
            </a:r>
            <a:r>
              <a:rPr sz="2399" spc="-35" dirty="0"/>
              <a:t> </a:t>
            </a:r>
            <a:r>
              <a:rPr sz="2399" dirty="0"/>
              <a:t>Observation</a:t>
            </a:r>
            <a:r>
              <a:rPr sz="2399" spc="-25" dirty="0"/>
              <a:t> </a:t>
            </a:r>
            <a:r>
              <a:rPr sz="2399" dirty="0"/>
              <a:t>in</a:t>
            </a:r>
            <a:r>
              <a:rPr sz="2399" spc="-20" dirty="0"/>
              <a:t> </a:t>
            </a:r>
            <a:r>
              <a:rPr sz="2399" spc="-10" dirty="0"/>
              <a:t>High-</a:t>
            </a:r>
            <a:r>
              <a:rPr sz="2399" spc="-20" dirty="0"/>
              <a:t>Risk </a:t>
            </a:r>
            <a:r>
              <a:rPr sz="2399" dirty="0"/>
              <a:t>MIUC:</a:t>
            </a:r>
            <a:r>
              <a:rPr sz="2399" spc="-30" dirty="0"/>
              <a:t> </a:t>
            </a:r>
            <a:r>
              <a:rPr sz="2399" dirty="0"/>
              <a:t>DFS</a:t>
            </a:r>
            <a:r>
              <a:rPr sz="2399" spc="-10" dirty="0"/>
              <a:t> </a:t>
            </a:r>
            <a:r>
              <a:rPr sz="2399" dirty="0"/>
              <a:t>and</a:t>
            </a:r>
            <a:r>
              <a:rPr sz="2399" spc="5" dirty="0"/>
              <a:t> </a:t>
            </a:r>
            <a:r>
              <a:rPr sz="2399" spc="-25" dirty="0"/>
              <a:t>OS</a:t>
            </a:r>
            <a:endParaRPr sz="2399"/>
          </a:p>
        </p:txBody>
      </p:sp>
      <p:sp>
        <p:nvSpPr>
          <p:cNvPr id="4" name="object 4"/>
          <p:cNvSpPr txBox="1"/>
          <p:nvPr/>
        </p:nvSpPr>
        <p:spPr>
          <a:xfrm>
            <a:off x="80124" y="4047207"/>
            <a:ext cx="2268156" cy="197429"/>
          </a:xfrm>
          <a:prstGeom prst="rect">
            <a:avLst/>
          </a:prstGeom>
        </p:spPr>
        <p:txBody>
          <a:bodyPr vert="horz" wrap="square" lIns="0" tIns="12696" rIns="0" bIns="0" rtlCol="0">
            <a:spAutoFit/>
          </a:bodyPr>
          <a:lstStyle/>
          <a:p>
            <a:pPr marL="12696">
              <a:spcBef>
                <a:spcPts val="100"/>
              </a:spcBef>
            </a:pPr>
            <a:r>
              <a:rPr sz="1200" spc="-20" dirty="0">
                <a:solidFill>
                  <a:srgbClr val="45545F"/>
                </a:solidFill>
                <a:latin typeface="Calibri"/>
                <a:cs typeface="Calibri"/>
              </a:rPr>
              <a:t>Bellmunt.</a:t>
            </a:r>
            <a:r>
              <a:rPr sz="1200" spc="-30" dirty="0">
                <a:solidFill>
                  <a:srgbClr val="45545F"/>
                </a:solidFill>
                <a:latin typeface="Calibri"/>
                <a:cs typeface="Calibri"/>
              </a:rPr>
              <a:t> </a:t>
            </a:r>
            <a:r>
              <a:rPr sz="1200" spc="-10" dirty="0">
                <a:solidFill>
                  <a:srgbClr val="45545F"/>
                </a:solidFill>
                <a:latin typeface="Calibri"/>
                <a:cs typeface="Calibri"/>
              </a:rPr>
              <a:t>Lancet</a:t>
            </a:r>
            <a:r>
              <a:rPr sz="1200" spc="5" dirty="0">
                <a:solidFill>
                  <a:srgbClr val="45545F"/>
                </a:solidFill>
                <a:latin typeface="Calibri"/>
                <a:cs typeface="Calibri"/>
              </a:rPr>
              <a:t> </a:t>
            </a:r>
            <a:r>
              <a:rPr sz="1200" spc="-10" dirty="0">
                <a:solidFill>
                  <a:srgbClr val="45545F"/>
                </a:solidFill>
                <a:latin typeface="Calibri"/>
                <a:cs typeface="Calibri"/>
              </a:rPr>
              <a:t>Oncol</a:t>
            </a:r>
            <a:r>
              <a:rPr sz="1200" dirty="0">
                <a:solidFill>
                  <a:srgbClr val="45545F"/>
                </a:solidFill>
                <a:latin typeface="Calibri"/>
                <a:cs typeface="Calibri"/>
              </a:rPr>
              <a:t> </a:t>
            </a:r>
            <a:r>
              <a:rPr sz="1200" spc="-10" dirty="0">
                <a:solidFill>
                  <a:srgbClr val="45545F"/>
                </a:solidFill>
                <a:latin typeface="Calibri"/>
                <a:cs typeface="Calibri"/>
              </a:rPr>
              <a:t>2021;22:525.</a:t>
            </a:r>
            <a:endParaRPr sz="1200">
              <a:latin typeface="Calibri"/>
              <a:cs typeface="Calibri"/>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10" y="127424"/>
            <a:ext cx="9141181" cy="727026"/>
          </a:xfrm>
          <a:prstGeom prst="rect">
            <a:avLst/>
          </a:prstGeom>
        </p:spPr>
        <p:txBody>
          <a:bodyPr vert="horz" wrap="square" lIns="0" tIns="110837" rIns="0" bIns="0" rtlCol="0">
            <a:spAutoFit/>
          </a:bodyPr>
          <a:lstStyle/>
          <a:p>
            <a:pPr marL="3002649" marR="5078" indent="-2411006">
              <a:spcBef>
                <a:spcPts val="105"/>
              </a:spcBef>
            </a:pPr>
            <a:r>
              <a:rPr sz="1999" dirty="0"/>
              <a:t>IMvigor010:</a:t>
            </a:r>
            <a:r>
              <a:rPr sz="1999" spc="-55" dirty="0"/>
              <a:t> </a:t>
            </a:r>
            <a:r>
              <a:rPr sz="1999" dirty="0"/>
              <a:t>Survival</a:t>
            </a:r>
            <a:r>
              <a:rPr sz="1999" spc="-15" dirty="0"/>
              <a:t> </a:t>
            </a:r>
            <a:r>
              <a:rPr sz="1999" dirty="0"/>
              <a:t>Outcomes</a:t>
            </a:r>
            <a:r>
              <a:rPr sz="1999" spc="-65" dirty="0"/>
              <a:t> </a:t>
            </a:r>
            <a:r>
              <a:rPr sz="1999" dirty="0"/>
              <a:t>With</a:t>
            </a:r>
            <a:r>
              <a:rPr sz="1999" spc="-15" dirty="0"/>
              <a:t> </a:t>
            </a:r>
            <a:r>
              <a:rPr sz="1999" dirty="0"/>
              <a:t>Atezolizumab</a:t>
            </a:r>
            <a:r>
              <a:rPr sz="1999" spc="-55" dirty="0"/>
              <a:t> </a:t>
            </a:r>
            <a:r>
              <a:rPr sz="1999" dirty="0"/>
              <a:t>vs</a:t>
            </a:r>
            <a:r>
              <a:rPr sz="1999" spc="-15" dirty="0"/>
              <a:t> </a:t>
            </a:r>
            <a:r>
              <a:rPr sz="1999" dirty="0"/>
              <a:t>Observation</a:t>
            </a:r>
            <a:r>
              <a:rPr sz="1999" spc="-50" dirty="0"/>
              <a:t> </a:t>
            </a:r>
            <a:r>
              <a:rPr sz="1999" spc="-25" dirty="0"/>
              <a:t>by </a:t>
            </a:r>
            <a:r>
              <a:rPr sz="1999" dirty="0"/>
              <a:t>Postsurgical</a:t>
            </a:r>
            <a:r>
              <a:rPr sz="1999" spc="-45" dirty="0"/>
              <a:t> </a:t>
            </a:r>
            <a:r>
              <a:rPr sz="1999" dirty="0"/>
              <a:t>ctDNA</a:t>
            </a:r>
            <a:r>
              <a:rPr sz="1999" spc="-10" dirty="0"/>
              <a:t> Status</a:t>
            </a:r>
            <a:endParaRPr sz="1999"/>
          </a:p>
        </p:txBody>
      </p:sp>
      <p:pic>
        <p:nvPicPr>
          <p:cNvPr id="3" name="object 3"/>
          <p:cNvPicPr/>
          <p:nvPr/>
        </p:nvPicPr>
        <p:blipFill>
          <a:blip r:embed="rId2" cstate="print"/>
          <a:stretch>
            <a:fillRect/>
          </a:stretch>
        </p:blipFill>
        <p:spPr>
          <a:xfrm>
            <a:off x="479798" y="630740"/>
            <a:ext cx="8545481" cy="3665614"/>
          </a:xfrm>
          <a:prstGeom prst="rect">
            <a:avLst/>
          </a:prstGeom>
        </p:spPr>
      </p:pic>
      <p:sp>
        <p:nvSpPr>
          <p:cNvPr id="4" name="object 4"/>
          <p:cNvSpPr txBox="1"/>
          <p:nvPr/>
        </p:nvSpPr>
        <p:spPr>
          <a:xfrm>
            <a:off x="10043" y="4181886"/>
            <a:ext cx="1854898" cy="197429"/>
          </a:xfrm>
          <a:prstGeom prst="rect">
            <a:avLst/>
          </a:prstGeom>
        </p:spPr>
        <p:txBody>
          <a:bodyPr vert="horz" wrap="square" lIns="0" tIns="12696" rIns="0" bIns="0" rtlCol="0">
            <a:spAutoFit/>
          </a:bodyPr>
          <a:lstStyle/>
          <a:p>
            <a:pPr marL="12696">
              <a:spcBef>
                <a:spcPts val="100"/>
              </a:spcBef>
            </a:pPr>
            <a:r>
              <a:rPr sz="1200" dirty="0">
                <a:solidFill>
                  <a:srgbClr val="45545F"/>
                </a:solidFill>
                <a:latin typeface="Calibri"/>
                <a:cs typeface="Calibri"/>
              </a:rPr>
              <a:t>owles.</a:t>
            </a:r>
            <a:r>
              <a:rPr sz="1200" spc="15" dirty="0">
                <a:solidFill>
                  <a:srgbClr val="45545F"/>
                </a:solidFill>
                <a:latin typeface="Calibri"/>
                <a:cs typeface="Calibri"/>
              </a:rPr>
              <a:t> </a:t>
            </a:r>
            <a:r>
              <a:rPr sz="1200" spc="-10" dirty="0">
                <a:solidFill>
                  <a:srgbClr val="45545F"/>
                </a:solidFill>
                <a:latin typeface="Calibri"/>
                <a:cs typeface="Calibri"/>
              </a:rPr>
              <a:t>Nature.</a:t>
            </a:r>
            <a:r>
              <a:rPr sz="1200" spc="-30" dirty="0">
                <a:solidFill>
                  <a:srgbClr val="45545F"/>
                </a:solidFill>
                <a:latin typeface="Calibri"/>
                <a:cs typeface="Calibri"/>
              </a:rPr>
              <a:t> </a:t>
            </a:r>
            <a:r>
              <a:rPr sz="1200" spc="-10" dirty="0">
                <a:solidFill>
                  <a:srgbClr val="45545F"/>
                </a:solidFill>
                <a:latin typeface="Calibri"/>
                <a:cs typeface="Calibri"/>
              </a:rPr>
              <a:t>2021;595:432.</a:t>
            </a:r>
            <a:endParaRPr sz="1200">
              <a:latin typeface="Calibri"/>
              <a:cs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pPr marL="342900" indent="-342900" algn="l">
              <a:buFont typeface="Arial" panose="020B0604020202020204" pitchFamily="34" charset="0"/>
              <a:buChar char="•"/>
            </a:pPr>
            <a:r>
              <a:rPr lang="en-US" dirty="0">
                <a:solidFill>
                  <a:srgbClr val="002E51"/>
                </a:solidFill>
              </a:rPr>
              <a:t>Regulatory landscape</a:t>
            </a:r>
          </a:p>
          <a:p>
            <a:pPr marL="342900" indent="-342900" algn="l">
              <a:buFont typeface="Arial" panose="020B0604020202020204" pitchFamily="34" charset="0"/>
              <a:buChar char="•"/>
            </a:pPr>
            <a:r>
              <a:rPr lang="en-US" dirty="0">
                <a:solidFill>
                  <a:srgbClr val="002E51"/>
                </a:solidFill>
              </a:rPr>
              <a:t>Rationale &amp; mechanism of action</a:t>
            </a:r>
          </a:p>
          <a:p>
            <a:pPr marL="342900" indent="-342900" algn="l">
              <a:buFont typeface="Arial" panose="020B0604020202020204" pitchFamily="34" charset="0"/>
              <a:buChar char="•"/>
            </a:pPr>
            <a:r>
              <a:rPr lang="en-US" dirty="0">
                <a:solidFill>
                  <a:srgbClr val="002E51"/>
                </a:solidFill>
              </a:rPr>
              <a:t>Evidence: Progressive </a:t>
            </a:r>
            <a:r>
              <a:rPr lang="en-US" dirty="0" err="1">
                <a:solidFill>
                  <a:srgbClr val="002E51"/>
                </a:solidFill>
              </a:rPr>
              <a:t>mCRPC</a:t>
            </a:r>
            <a:r>
              <a:rPr lang="en-US" dirty="0">
                <a:solidFill>
                  <a:srgbClr val="002E51"/>
                </a:solidFill>
              </a:rPr>
              <a:t> (2L+) </a:t>
            </a:r>
          </a:p>
          <a:p>
            <a:pPr marL="342900" indent="-342900" algn="l">
              <a:buFont typeface="Arial" panose="020B0604020202020204" pitchFamily="34" charset="0"/>
              <a:buChar char="•"/>
            </a:pPr>
            <a:r>
              <a:rPr lang="en-US" dirty="0">
                <a:solidFill>
                  <a:srgbClr val="002E51"/>
                </a:solidFill>
              </a:rPr>
              <a:t>Evidence: Frontline </a:t>
            </a:r>
            <a:r>
              <a:rPr lang="en-US" dirty="0" err="1">
                <a:solidFill>
                  <a:srgbClr val="002E51"/>
                </a:solidFill>
              </a:rPr>
              <a:t>mCRPC</a:t>
            </a:r>
            <a:r>
              <a:rPr lang="en-US" dirty="0">
                <a:solidFill>
                  <a:srgbClr val="002E51"/>
                </a:solidFill>
              </a:rPr>
              <a:t> (1L)</a:t>
            </a:r>
          </a:p>
          <a:p>
            <a:pPr marL="342900" indent="-342900" algn="l">
              <a:buFont typeface="Arial" panose="020B0604020202020204" pitchFamily="34" charset="0"/>
              <a:buChar char="•"/>
            </a:pPr>
            <a:r>
              <a:rPr lang="en-US" dirty="0">
                <a:solidFill>
                  <a:srgbClr val="002E51"/>
                </a:solidFill>
              </a:rPr>
              <a:t>Toxicity and management</a:t>
            </a:r>
          </a:p>
          <a:p>
            <a:pPr marL="342900" indent="-342900" algn="l">
              <a:buFont typeface="Arial" panose="020B0604020202020204" pitchFamily="34" charset="0"/>
              <a:buChar char="•"/>
            </a:pPr>
            <a:r>
              <a:rPr lang="en-US" dirty="0">
                <a:solidFill>
                  <a:srgbClr val="002E51"/>
                </a:solidFill>
              </a:rPr>
              <a:t>Conclusions</a:t>
            </a:r>
          </a:p>
          <a:p>
            <a:pPr marL="342900" indent="-342900" algn="l">
              <a:buFont typeface="Arial" panose="020B0604020202020204" pitchFamily="34" charset="0"/>
              <a:buChar char="•"/>
            </a:pPr>
            <a:endParaRPr lang="en-US" dirty="0">
              <a:solidFill>
                <a:srgbClr val="002E51"/>
              </a:solidFill>
            </a:endParaRPr>
          </a:p>
          <a:p>
            <a:pPr algn="l"/>
            <a:r>
              <a:rPr lang="en-US" dirty="0">
                <a:solidFill>
                  <a:srgbClr val="002E51"/>
                </a:solidFill>
              </a:rPr>
              <a:t> </a:t>
            </a:r>
          </a:p>
          <a:p>
            <a:pPr marL="342900" indent="-342900" algn="l">
              <a:buFont typeface="Arial" panose="020B0604020202020204" pitchFamily="34" charset="0"/>
              <a:buChar char="•"/>
            </a:pPr>
            <a:endParaRPr lang="en-US" dirty="0">
              <a:solidFill>
                <a:srgbClr val="002E51"/>
              </a:solidFill>
            </a:endParaRPr>
          </a:p>
          <a:p>
            <a:pPr marL="342900" indent="-342900" algn="l">
              <a:buFont typeface="Arial" panose="020B0604020202020204" pitchFamily="34" charset="0"/>
              <a:buChar char="•"/>
            </a:pPr>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Outline</a:t>
            </a:r>
          </a:p>
        </p:txBody>
      </p:sp>
    </p:spTree>
    <p:extLst>
      <p:ext uri="{BB962C8B-B14F-4D97-AF65-F5344CB8AC3E}">
        <p14:creationId xmlns:p14="http://schemas.microsoft.com/office/powerpoint/2010/main" val="124971267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10" y="127425"/>
            <a:ext cx="9141181" cy="796894"/>
          </a:xfrm>
          <a:prstGeom prst="rect">
            <a:avLst/>
          </a:prstGeom>
        </p:spPr>
        <p:txBody>
          <a:bodyPr vert="horz" wrap="square" lIns="0" tIns="240717" rIns="0" bIns="0" rtlCol="0">
            <a:spAutoFit/>
          </a:bodyPr>
          <a:lstStyle/>
          <a:p>
            <a:pPr marL="1215025">
              <a:spcBef>
                <a:spcPts val="100"/>
              </a:spcBef>
            </a:pPr>
            <a:r>
              <a:rPr spc="-25" dirty="0"/>
              <a:t>ctDNA-</a:t>
            </a:r>
            <a:r>
              <a:rPr dirty="0"/>
              <a:t>Guided Adjuvant</a:t>
            </a:r>
            <a:r>
              <a:rPr spc="-15" dirty="0"/>
              <a:t> </a:t>
            </a:r>
            <a:r>
              <a:rPr dirty="0"/>
              <a:t>IO</a:t>
            </a:r>
            <a:r>
              <a:rPr spc="5" dirty="0"/>
              <a:t> </a:t>
            </a:r>
            <a:r>
              <a:rPr spc="-10" dirty="0"/>
              <a:t>trials</a:t>
            </a:r>
          </a:p>
        </p:txBody>
      </p:sp>
      <p:grpSp>
        <p:nvGrpSpPr>
          <p:cNvPr id="3" name="object 3"/>
          <p:cNvGrpSpPr/>
          <p:nvPr/>
        </p:nvGrpSpPr>
        <p:grpSpPr>
          <a:xfrm>
            <a:off x="1410" y="766334"/>
            <a:ext cx="9141181" cy="3615845"/>
            <a:chOff x="0" y="766571"/>
            <a:chExt cx="9144000" cy="3616960"/>
          </a:xfrm>
        </p:grpSpPr>
        <p:pic>
          <p:nvPicPr>
            <p:cNvPr id="4" name="object 4"/>
            <p:cNvPicPr/>
            <p:nvPr/>
          </p:nvPicPr>
          <p:blipFill>
            <a:blip r:embed="rId2" cstate="print"/>
            <a:stretch>
              <a:fillRect/>
            </a:stretch>
          </p:blipFill>
          <p:spPr>
            <a:xfrm>
              <a:off x="0" y="1133855"/>
              <a:ext cx="5137403" cy="2773680"/>
            </a:xfrm>
            <a:prstGeom prst="rect">
              <a:avLst/>
            </a:prstGeom>
          </p:spPr>
        </p:pic>
        <p:pic>
          <p:nvPicPr>
            <p:cNvPr id="5" name="object 5"/>
            <p:cNvPicPr/>
            <p:nvPr/>
          </p:nvPicPr>
          <p:blipFill>
            <a:blip r:embed="rId3" cstate="print"/>
            <a:stretch>
              <a:fillRect/>
            </a:stretch>
          </p:blipFill>
          <p:spPr>
            <a:xfrm>
              <a:off x="4788408" y="766571"/>
              <a:ext cx="4355592" cy="3616452"/>
            </a:xfrm>
            <a:prstGeom prst="rect">
              <a:avLst/>
            </a:prstGeom>
          </p:spPr>
        </p:pic>
      </p:grpSp>
      <p:sp>
        <p:nvSpPr>
          <p:cNvPr id="6" name="object 6"/>
          <p:cNvSpPr txBox="1"/>
          <p:nvPr/>
        </p:nvSpPr>
        <p:spPr>
          <a:xfrm>
            <a:off x="197132" y="4038065"/>
            <a:ext cx="2235146" cy="197429"/>
          </a:xfrm>
          <a:prstGeom prst="rect">
            <a:avLst/>
          </a:prstGeom>
        </p:spPr>
        <p:txBody>
          <a:bodyPr vert="horz" wrap="square" lIns="0" tIns="12696" rIns="0" bIns="0" rtlCol="0">
            <a:spAutoFit/>
          </a:bodyPr>
          <a:lstStyle/>
          <a:p>
            <a:pPr marL="12696">
              <a:spcBef>
                <a:spcPts val="100"/>
              </a:spcBef>
            </a:pPr>
            <a:r>
              <a:rPr sz="1200" dirty="0">
                <a:latin typeface="Calibri"/>
                <a:cs typeface="Calibri"/>
              </a:rPr>
              <a:t>PI:</a:t>
            </a:r>
            <a:r>
              <a:rPr sz="1200" spc="-20" dirty="0">
                <a:latin typeface="Calibri"/>
                <a:cs typeface="Calibri"/>
              </a:rPr>
              <a:t> Tom</a:t>
            </a:r>
            <a:r>
              <a:rPr sz="1200" spc="-15" dirty="0">
                <a:latin typeface="Calibri"/>
                <a:cs typeface="Calibri"/>
              </a:rPr>
              <a:t> </a:t>
            </a:r>
            <a:r>
              <a:rPr sz="1200" dirty="0">
                <a:latin typeface="Calibri"/>
                <a:cs typeface="Calibri"/>
              </a:rPr>
              <a:t>Powles, MD.</a:t>
            </a:r>
            <a:r>
              <a:rPr sz="1200" spc="-40" dirty="0">
                <a:latin typeface="Calibri"/>
                <a:cs typeface="Calibri"/>
              </a:rPr>
              <a:t> </a:t>
            </a:r>
            <a:r>
              <a:rPr sz="1200" spc="-10" dirty="0">
                <a:latin typeface="Calibri"/>
                <a:cs typeface="Calibri"/>
              </a:rPr>
              <a:t>NCT04660344.</a:t>
            </a:r>
            <a:endParaRPr sz="1200">
              <a:latin typeface="Calibri"/>
              <a:cs typeface="Calibri"/>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10" y="127425"/>
            <a:ext cx="9141181" cy="848175"/>
          </a:xfrm>
          <a:prstGeom prst="rect">
            <a:avLst/>
          </a:prstGeom>
        </p:spPr>
        <p:txBody>
          <a:bodyPr vert="horz" wrap="square" lIns="0" tIns="248970" rIns="0" bIns="0" rtlCol="0">
            <a:spAutoFit/>
          </a:bodyPr>
          <a:lstStyle/>
          <a:p>
            <a:pPr marL="635">
              <a:lnSpc>
                <a:spcPts val="2389"/>
              </a:lnSpc>
              <a:spcBef>
                <a:spcPts val="105"/>
              </a:spcBef>
            </a:pPr>
            <a:r>
              <a:rPr sz="1999" dirty="0"/>
              <a:t>CheckMate</a:t>
            </a:r>
            <a:r>
              <a:rPr sz="1999" spc="-55" dirty="0"/>
              <a:t> </a:t>
            </a:r>
            <a:r>
              <a:rPr sz="1999" dirty="0"/>
              <a:t>274:</a:t>
            </a:r>
            <a:r>
              <a:rPr sz="1999" spc="-40" dirty="0"/>
              <a:t> </a:t>
            </a:r>
            <a:r>
              <a:rPr sz="1999" dirty="0"/>
              <a:t>Adjuvant</a:t>
            </a:r>
            <a:r>
              <a:rPr sz="1999" spc="-20" dirty="0"/>
              <a:t> </a:t>
            </a:r>
            <a:r>
              <a:rPr sz="1999" dirty="0"/>
              <a:t>Nivolumab</a:t>
            </a:r>
            <a:r>
              <a:rPr sz="1999" spc="-10" dirty="0"/>
              <a:t> </a:t>
            </a:r>
            <a:r>
              <a:rPr sz="1999" dirty="0"/>
              <a:t>vs</a:t>
            </a:r>
            <a:r>
              <a:rPr sz="1999" spc="-30" dirty="0"/>
              <a:t> </a:t>
            </a:r>
            <a:r>
              <a:rPr sz="1999" dirty="0"/>
              <a:t>Placebo</a:t>
            </a:r>
            <a:r>
              <a:rPr sz="1999" spc="-25" dirty="0"/>
              <a:t> </a:t>
            </a:r>
            <a:r>
              <a:rPr sz="1999" dirty="0"/>
              <a:t>After</a:t>
            </a:r>
            <a:r>
              <a:rPr sz="1999" spc="-30" dirty="0"/>
              <a:t> </a:t>
            </a:r>
            <a:r>
              <a:rPr sz="1999" dirty="0"/>
              <a:t>Radical</a:t>
            </a:r>
            <a:r>
              <a:rPr sz="1999" spc="-25" dirty="0"/>
              <a:t> </a:t>
            </a:r>
            <a:r>
              <a:rPr sz="1999" dirty="0"/>
              <a:t>Surgery</a:t>
            </a:r>
            <a:r>
              <a:rPr sz="1999" spc="-30" dirty="0"/>
              <a:t> </a:t>
            </a:r>
            <a:r>
              <a:rPr sz="1999" spc="-50" dirty="0">
                <a:latin typeface="MS PGothic"/>
                <a:cs typeface="MS PGothic"/>
              </a:rPr>
              <a:t>±</a:t>
            </a:r>
            <a:endParaRPr sz="1999">
              <a:latin typeface="MS PGothic"/>
              <a:cs typeface="MS PGothic"/>
            </a:endParaRPr>
          </a:p>
          <a:p>
            <a:pPr marL="635">
              <a:lnSpc>
                <a:spcPts val="2389"/>
              </a:lnSpc>
            </a:pPr>
            <a:r>
              <a:rPr sz="1999" dirty="0"/>
              <a:t>Neoadjuvant</a:t>
            </a:r>
            <a:r>
              <a:rPr sz="1999" spc="-30" dirty="0"/>
              <a:t> </a:t>
            </a:r>
            <a:r>
              <a:rPr sz="1999" dirty="0"/>
              <a:t>CT</a:t>
            </a:r>
            <a:r>
              <a:rPr sz="1999" spc="5" dirty="0"/>
              <a:t> </a:t>
            </a:r>
            <a:r>
              <a:rPr sz="1999" dirty="0"/>
              <a:t>in</a:t>
            </a:r>
            <a:r>
              <a:rPr sz="1999" spc="5" dirty="0"/>
              <a:t> </a:t>
            </a:r>
            <a:r>
              <a:rPr sz="1999" spc="-10" dirty="0"/>
              <a:t>High-</a:t>
            </a:r>
            <a:r>
              <a:rPr sz="1999" dirty="0"/>
              <a:t>Risk</a:t>
            </a:r>
            <a:r>
              <a:rPr sz="1999" spc="-20" dirty="0"/>
              <a:t> MIUC</a:t>
            </a:r>
            <a:endParaRPr sz="1999"/>
          </a:p>
        </p:txBody>
      </p:sp>
      <p:pic>
        <p:nvPicPr>
          <p:cNvPr id="3" name="object 3"/>
          <p:cNvPicPr/>
          <p:nvPr/>
        </p:nvPicPr>
        <p:blipFill>
          <a:blip r:embed="rId2" cstate="print"/>
          <a:stretch>
            <a:fillRect/>
          </a:stretch>
        </p:blipFill>
        <p:spPr>
          <a:xfrm>
            <a:off x="330492" y="1039047"/>
            <a:ext cx="8483016" cy="2789583"/>
          </a:xfrm>
          <a:prstGeom prst="rect">
            <a:avLst/>
          </a:prstGeom>
        </p:spPr>
      </p:pic>
      <p:sp>
        <p:nvSpPr>
          <p:cNvPr id="4" name="object 4"/>
          <p:cNvSpPr txBox="1"/>
          <p:nvPr/>
        </p:nvSpPr>
        <p:spPr>
          <a:xfrm>
            <a:off x="408598" y="4134962"/>
            <a:ext cx="2833766" cy="197429"/>
          </a:xfrm>
          <a:prstGeom prst="rect">
            <a:avLst/>
          </a:prstGeom>
        </p:spPr>
        <p:txBody>
          <a:bodyPr vert="horz" wrap="square" lIns="0" tIns="12696" rIns="0" bIns="0" rtlCol="0">
            <a:spAutoFit/>
          </a:bodyPr>
          <a:lstStyle/>
          <a:p>
            <a:pPr marL="12696">
              <a:spcBef>
                <a:spcPts val="100"/>
              </a:spcBef>
            </a:pPr>
            <a:r>
              <a:rPr sz="1200" spc="-10" dirty="0">
                <a:solidFill>
                  <a:srgbClr val="45545F"/>
                </a:solidFill>
                <a:latin typeface="Calibri"/>
                <a:cs typeface="Calibri"/>
              </a:rPr>
              <a:t>Bajorin.</a:t>
            </a:r>
            <a:r>
              <a:rPr sz="1200" spc="-30" dirty="0">
                <a:solidFill>
                  <a:srgbClr val="45545F"/>
                </a:solidFill>
                <a:latin typeface="Calibri"/>
                <a:cs typeface="Calibri"/>
              </a:rPr>
              <a:t> </a:t>
            </a:r>
            <a:r>
              <a:rPr sz="1200" spc="-10" dirty="0">
                <a:solidFill>
                  <a:srgbClr val="45545F"/>
                </a:solidFill>
                <a:latin typeface="Calibri"/>
                <a:cs typeface="Calibri"/>
              </a:rPr>
              <a:t>NEJM.</a:t>
            </a:r>
            <a:r>
              <a:rPr sz="1200" spc="-25" dirty="0">
                <a:solidFill>
                  <a:srgbClr val="45545F"/>
                </a:solidFill>
                <a:latin typeface="Calibri"/>
                <a:cs typeface="Calibri"/>
              </a:rPr>
              <a:t> </a:t>
            </a:r>
            <a:r>
              <a:rPr sz="1200" spc="-10" dirty="0">
                <a:solidFill>
                  <a:srgbClr val="45545F"/>
                </a:solidFill>
                <a:latin typeface="Calibri"/>
                <a:cs typeface="Calibri"/>
              </a:rPr>
              <a:t>2021;384:2102.</a:t>
            </a:r>
            <a:r>
              <a:rPr sz="1200" spc="10" dirty="0">
                <a:solidFill>
                  <a:srgbClr val="45545F"/>
                </a:solidFill>
                <a:latin typeface="Calibri"/>
                <a:cs typeface="Calibri"/>
              </a:rPr>
              <a:t> </a:t>
            </a:r>
            <a:r>
              <a:rPr sz="1200" spc="-10" dirty="0">
                <a:solidFill>
                  <a:srgbClr val="45545F"/>
                </a:solidFill>
                <a:latin typeface="Calibri"/>
                <a:cs typeface="Calibri"/>
              </a:rPr>
              <a:t>NCT02632409.</a:t>
            </a:r>
            <a:endParaRPr sz="1200">
              <a:latin typeface="Calibri"/>
              <a:cs typeface="Calibri"/>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10" y="127425"/>
            <a:ext cx="9141181" cy="850355"/>
          </a:xfrm>
          <a:prstGeom prst="rect">
            <a:avLst/>
          </a:prstGeom>
        </p:spPr>
        <p:txBody>
          <a:bodyPr vert="horz" wrap="square" lIns="0" tIns="293660" rIns="0" bIns="0" rtlCol="0">
            <a:spAutoFit/>
          </a:bodyPr>
          <a:lstStyle/>
          <a:p>
            <a:pPr marL="515465">
              <a:spcBef>
                <a:spcPts val="100"/>
              </a:spcBef>
            </a:pPr>
            <a:r>
              <a:rPr dirty="0"/>
              <a:t>CheckMate</a:t>
            </a:r>
            <a:r>
              <a:rPr spc="-45" dirty="0"/>
              <a:t> </a:t>
            </a:r>
            <a:r>
              <a:rPr dirty="0"/>
              <a:t>274:</a:t>
            </a:r>
            <a:r>
              <a:rPr spc="-20" dirty="0"/>
              <a:t> </a:t>
            </a:r>
            <a:r>
              <a:rPr spc="-10" dirty="0"/>
              <a:t>Disease-</a:t>
            </a:r>
            <a:r>
              <a:rPr dirty="0"/>
              <a:t>Free</a:t>
            </a:r>
            <a:r>
              <a:rPr spc="-50" dirty="0"/>
              <a:t> </a:t>
            </a:r>
            <a:r>
              <a:rPr spc="-10" dirty="0"/>
              <a:t>Survival</a:t>
            </a:r>
          </a:p>
        </p:txBody>
      </p:sp>
      <p:grpSp>
        <p:nvGrpSpPr>
          <p:cNvPr id="3" name="object 3"/>
          <p:cNvGrpSpPr/>
          <p:nvPr/>
        </p:nvGrpSpPr>
        <p:grpSpPr>
          <a:xfrm>
            <a:off x="1410" y="853176"/>
            <a:ext cx="9141181" cy="3441909"/>
            <a:chOff x="0" y="853439"/>
            <a:chExt cx="9144000" cy="3442970"/>
          </a:xfrm>
        </p:grpSpPr>
        <p:pic>
          <p:nvPicPr>
            <p:cNvPr id="4" name="object 4"/>
            <p:cNvPicPr/>
            <p:nvPr/>
          </p:nvPicPr>
          <p:blipFill>
            <a:blip r:embed="rId2" cstate="print"/>
            <a:stretch>
              <a:fillRect/>
            </a:stretch>
          </p:blipFill>
          <p:spPr>
            <a:xfrm>
              <a:off x="0" y="853439"/>
              <a:ext cx="5623559" cy="2307335"/>
            </a:xfrm>
            <a:prstGeom prst="rect">
              <a:avLst/>
            </a:prstGeom>
          </p:spPr>
        </p:pic>
        <p:pic>
          <p:nvPicPr>
            <p:cNvPr id="5" name="object 5"/>
            <p:cNvPicPr/>
            <p:nvPr/>
          </p:nvPicPr>
          <p:blipFill>
            <a:blip r:embed="rId3" cstate="print"/>
            <a:stretch>
              <a:fillRect/>
            </a:stretch>
          </p:blipFill>
          <p:spPr>
            <a:xfrm>
              <a:off x="3965448" y="2113787"/>
              <a:ext cx="5178552" cy="2182368"/>
            </a:xfrm>
            <a:prstGeom prst="rect">
              <a:avLst/>
            </a:prstGeom>
          </p:spPr>
        </p:pic>
      </p:grpSp>
      <p:sp>
        <p:nvSpPr>
          <p:cNvPr id="6" name="object 6"/>
          <p:cNvSpPr txBox="1"/>
          <p:nvPr/>
        </p:nvSpPr>
        <p:spPr>
          <a:xfrm>
            <a:off x="80124" y="4086819"/>
            <a:ext cx="1176927" cy="197429"/>
          </a:xfrm>
          <a:prstGeom prst="rect">
            <a:avLst/>
          </a:prstGeom>
        </p:spPr>
        <p:txBody>
          <a:bodyPr vert="horz" wrap="square" lIns="0" tIns="12696" rIns="0" bIns="0" rtlCol="0">
            <a:spAutoFit/>
          </a:bodyPr>
          <a:lstStyle/>
          <a:p>
            <a:pPr marL="12696">
              <a:spcBef>
                <a:spcPts val="100"/>
              </a:spcBef>
            </a:pPr>
            <a:r>
              <a:rPr sz="1200" spc="-10" dirty="0">
                <a:solidFill>
                  <a:srgbClr val="45545F"/>
                </a:solidFill>
                <a:latin typeface="Calibri"/>
                <a:cs typeface="Calibri"/>
              </a:rPr>
              <a:t>Bajorin</a:t>
            </a:r>
            <a:r>
              <a:rPr sz="1200" spc="-45" dirty="0">
                <a:solidFill>
                  <a:srgbClr val="45545F"/>
                </a:solidFill>
                <a:latin typeface="Calibri"/>
                <a:cs typeface="Calibri"/>
              </a:rPr>
              <a:t> </a:t>
            </a:r>
            <a:r>
              <a:rPr sz="1200" dirty="0">
                <a:solidFill>
                  <a:srgbClr val="45545F"/>
                </a:solidFill>
                <a:latin typeface="Calibri"/>
                <a:cs typeface="Calibri"/>
              </a:rPr>
              <a:t>NEJM</a:t>
            </a:r>
            <a:r>
              <a:rPr sz="1200" spc="-40" dirty="0">
                <a:solidFill>
                  <a:srgbClr val="45545F"/>
                </a:solidFill>
                <a:latin typeface="Calibri"/>
                <a:cs typeface="Calibri"/>
              </a:rPr>
              <a:t> </a:t>
            </a:r>
            <a:r>
              <a:rPr sz="1200" spc="-20" dirty="0">
                <a:solidFill>
                  <a:srgbClr val="45545F"/>
                </a:solidFill>
                <a:latin typeface="Calibri"/>
                <a:cs typeface="Calibri"/>
              </a:rPr>
              <a:t>2021</a:t>
            </a:r>
            <a:endParaRPr sz="1200">
              <a:latin typeface="Calibri"/>
              <a:cs typeface="Calibri"/>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4940" y="153114"/>
            <a:ext cx="8112164" cy="635439"/>
          </a:xfrm>
          <a:prstGeom prst="rect">
            <a:avLst/>
          </a:prstGeom>
        </p:spPr>
        <p:txBody>
          <a:bodyPr vert="horz" wrap="square" lIns="0" tIns="13331" rIns="0" bIns="0" rtlCol="0">
            <a:spAutoFit/>
          </a:bodyPr>
          <a:lstStyle/>
          <a:p>
            <a:pPr marL="1748264" marR="5078" indent="-1736204">
              <a:spcBef>
                <a:spcPts val="105"/>
              </a:spcBef>
            </a:pPr>
            <a:r>
              <a:rPr sz="1999" dirty="0"/>
              <a:t>ALLIANCE/AMBASSADOR:</a:t>
            </a:r>
            <a:r>
              <a:rPr sz="1999" spc="-30" dirty="0"/>
              <a:t> </a:t>
            </a:r>
            <a:r>
              <a:rPr sz="1999" dirty="0"/>
              <a:t>Adjuvant</a:t>
            </a:r>
            <a:r>
              <a:rPr sz="1999" spc="-20" dirty="0"/>
              <a:t> </a:t>
            </a:r>
            <a:r>
              <a:rPr sz="1999" dirty="0"/>
              <a:t>Pembrolizumab</a:t>
            </a:r>
            <a:r>
              <a:rPr sz="1999" spc="-55" dirty="0"/>
              <a:t> </a:t>
            </a:r>
            <a:r>
              <a:rPr sz="1999" dirty="0"/>
              <a:t>vs</a:t>
            </a:r>
            <a:r>
              <a:rPr sz="1999" spc="-35" dirty="0"/>
              <a:t> </a:t>
            </a:r>
            <a:r>
              <a:rPr sz="1999" dirty="0"/>
              <a:t>Observation</a:t>
            </a:r>
            <a:r>
              <a:rPr sz="1999" spc="-50" dirty="0"/>
              <a:t> </a:t>
            </a:r>
            <a:r>
              <a:rPr sz="1999" spc="-25" dirty="0"/>
              <a:t>in </a:t>
            </a:r>
            <a:r>
              <a:rPr sz="1999" dirty="0"/>
              <a:t>Muscle-Invasive</a:t>
            </a:r>
            <a:r>
              <a:rPr sz="1999" spc="-40" dirty="0"/>
              <a:t> </a:t>
            </a:r>
            <a:r>
              <a:rPr sz="1999" dirty="0"/>
              <a:t>or</a:t>
            </a:r>
            <a:r>
              <a:rPr sz="1999" spc="-30" dirty="0"/>
              <a:t> </a:t>
            </a:r>
            <a:r>
              <a:rPr sz="1999" dirty="0"/>
              <a:t>Locally</a:t>
            </a:r>
            <a:r>
              <a:rPr sz="1999" spc="-25" dirty="0"/>
              <a:t> </a:t>
            </a:r>
            <a:r>
              <a:rPr sz="1999" dirty="0"/>
              <a:t>Advanced</a:t>
            </a:r>
            <a:r>
              <a:rPr sz="1999" spc="-20" dirty="0"/>
              <a:t> </a:t>
            </a:r>
            <a:r>
              <a:rPr sz="1999" spc="-25" dirty="0"/>
              <a:t>UC</a:t>
            </a:r>
            <a:endParaRPr sz="1999"/>
          </a:p>
        </p:txBody>
      </p:sp>
      <p:pic>
        <p:nvPicPr>
          <p:cNvPr id="3" name="object 3"/>
          <p:cNvPicPr/>
          <p:nvPr/>
        </p:nvPicPr>
        <p:blipFill>
          <a:blip r:embed="rId2" cstate="print"/>
          <a:stretch>
            <a:fillRect/>
          </a:stretch>
        </p:blipFill>
        <p:spPr>
          <a:xfrm>
            <a:off x="1872304" y="824229"/>
            <a:ext cx="4968232" cy="3363954"/>
          </a:xfrm>
          <a:prstGeom prst="rect">
            <a:avLst/>
          </a:prstGeom>
        </p:spPr>
      </p:pic>
      <p:sp>
        <p:nvSpPr>
          <p:cNvPr id="4" name="object 4"/>
          <p:cNvSpPr txBox="1"/>
          <p:nvPr/>
        </p:nvSpPr>
        <p:spPr>
          <a:xfrm>
            <a:off x="80124" y="4093826"/>
            <a:ext cx="3199413" cy="197429"/>
          </a:xfrm>
          <a:prstGeom prst="rect">
            <a:avLst/>
          </a:prstGeom>
        </p:spPr>
        <p:txBody>
          <a:bodyPr vert="horz" wrap="square" lIns="0" tIns="12696" rIns="0" bIns="0" rtlCol="0">
            <a:spAutoFit/>
          </a:bodyPr>
          <a:lstStyle/>
          <a:p>
            <a:pPr marL="12696">
              <a:spcBef>
                <a:spcPts val="100"/>
              </a:spcBef>
            </a:pPr>
            <a:r>
              <a:rPr sz="1200" spc="-10" dirty="0">
                <a:solidFill>
                  <a:srgbClr val="45545F"/>
                </a:solidFill>
                <a:latin typeface="Calibri"/>
                <a:cs typeface="Calibri"/>
              </a:rPr>
              <a:t>Apolo.</a:t>
            </a:r>
            <a:r>
              <a:rPr sz="1200" spc="-40" dirty="0">
                <a:solidFill>
                  <a:srgbClr val="45545F"/>
                </a:solidFill>
                <a:latin typeface="Calibri"/>
                <a:cs typeface="Calibri"/>
              </a:rPr>
              <a:t> </a:t>
            </a:r>
            <a:r>
              <a:rPr sz="1200" spc="-10" dirty="0">
                <a:solidFill>
                  <a:srgbClr val="45545F"/>
                </a:solidFill>
                <a:latin typeface="Calibri"/>
                <a:cs typeface="Calibri"/>
              </a:rPr>
              <a:t>ASCO</a:t>
            </a:r>
            <a:r>
              <a:rPr sz="1200" spc="-30" dirty="0">
                <a:solidFill>
                  <a:srgbClr val="45545F"/>
                </a:solidFill>
                <a:latin typeface="Calibri"/>
                <a:cs typeface="Calibri"/>
              </a:rPr>
              <a:t> </a:t>
            </a:r>
            <a:r>
              <a:rPr sz="1200" dirty="0">
                <a:solidFill>
                  <a:srgbClr val="45545F"/>
                </a:solidFill>
                <a:latin typeface="Calibri"/>
                <a:cs typeface="Calibri"/>
              </a:rPr>
              <a:t>GU</a:t>
            </a:r>
            <a:r>
              <a:rPr sz="1200" spc="-15" dirty="0">
                <a:solidFill>
                  <a:srgbClr val="45545F"/>
                </a:solidFill>
                <a:latin typeface="Calibri"/>
                <a:cs typeface="Calibri"/>
              </a:rPr>
              <a:t> </a:t>
            </a:r>
            <a:r>
              <a:rPr sz="1200" dirty="0">
                <a:solidFill>
                  <a:srgbClr val="45545F"/>
                </a:solidFill>
                <a:latin typeface="Calibri"/>
                <a:cs typeface="Calibri"/>
              </a:rPr>
              <a:t>2019.</a:t>
            </a:r>
            <a:r>
              <a:rPr sz="1200" spc="-25" dirty="0">
                <a:solidFill>
                  <a:srgbClr val="45545F"/>
                </a:solidFill>
                <a:latin typeface="Calibri"/>
                <a:cs typeface="Calibri"/>
              </a:rPr>
              <a:t> </a:t>
            </a:r>
            <a:r>
              <a:rPr sz="1200" spc="-10" dirty="0">
                <a:solidFill>
                  <a:srgbClr val="45545F"/>
                </a:solidFill>
                <a:latin typeface="Calibri"/>
                <a:cs typeface="Calibri"/>
              </a:rPr>
              <a:t>Abstr</a:t>
            </a:r>
            <a:r>
              <a:rPr sz="1200" spc="-45" dirty="0">
                <a:solidFill>
                  <a:srgbClr val="45545F"/>
                </a:solidFill>
                <a:latin typeface="Calibri"/>
                <a:cs typeface="Calibri"/>
              </a:rPr>
              <a:t> </a:t>
            </a:r>
            <a:r>
              <a:rPr sz="1200" spc="-10" dirty="0">
                <a:solidFill>
                  <a:srgbClr val="45545F"/>
                </a:solidFill>
                <a:latin typeface="Calibri"/>
                <a:cs typeface="Calibri"/>
              </a:rPr>
              <a:t>TPS504.</a:t>
            </a:r>
            <a:r>
              <a:rPr sz="1200" spc="-25" dirty="0">
                <a:solidFill>
                  <a:srgbClr val="45545F"/>
                </a:solidFill>
                <a:latin typeface="Calibri"/>
                <a:cs typeface="Calibri"/>
              </a:rPr>
              <a:t> </a:t>
            </a:r>
            <a:r>
              <a:rPr sz="1200" spc="-10" dirty="0">
                <a:solidFill>
                  <a:srgbClr val="45545F"/>
                </a:solidFill>
                <a:latin typeface="Calibri"/>
                <a:cs typeface="Calibri"/>
              </a:rPr>
              <a:t>NCT03244384.</a:t>
            </a:r>
            <a:endParaRPr sz="1200">
              <a:latin typeface="Calibri"/>
              <a:cs typeface="Calibri"/>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15848" y="148543"/>
            <a:ext cx="2512555" cy="573863"/>
          </a:xfrm>
          <a:prstGeom prst="rect">
            <a:avLst/>
          </a:prstGeom>
        </p:spPr>
        <p:txBody>
          <a:bodyPr vert="horz" wrap="square" lIns="0" tIns="12696" rIns="0" bIns="0" rtlCol="0">
            <a:spAutoFit/>
          </a:bodyPr>
          <a:lstStyle/>
          <a:p>
            <a:pPr marL="12696">
              <a:spcBef>
                <a:spcPts val="100"/>
              </a:spcBef>
            </a:pPr>
            <a:r>
              <a:rPr b="1" spc="-10" dirty="0">
                <a:latin typeface="Arial"/>
                <a:cs typeface="Arial"/>
              </a:rPr>
              <a:t>Conclusion</a:t>
            </a:r>
          </a:p>
        </p:txBody>
      </p:sp>
      <p:sp>
        <p:nvSpPr>
          <p:cNvPr id="3" name="object 3"/>
          <p:cNvSpPr txBox="1"/>
          <p:nvPr/>
        </p:nvSpPr>
        <p:spPr>
          <a:xfrm>
            <a:off x="80124" y="959265"/>
            <a:ext cx="8628259" cy="2708710"/>
          </a:xfrm>
          <a:prstGeom prst="rect">
            <a:avLst/>
          </a:prstGeom>
        </p:spPr>
        <p:txBody>
          <a:bodyPr vert="horz" wrap="square" lIns="0" tIns="13331" rIns="0" bIns="0" rtlCol="0">
            <a:spAutoFit/>
          </a:bodyPr>
          <a:lstStyle/>
          <a:p>
            <a:pPr marL="354859" indent="-342162">
              <a:spcBef>
                <a:spcPts val="105"/>
              </a:spcBef>
              <a:buChar char="•"/>
              <a:tabLst>
                <a:tab pos="354859" algn="l"/>
              </a:tabLst>
            </a:pPr>
            <a:r>
              <a:rPr sz="1999" dirty="0">
                <a:latin typeface="Arial"/>
                <a:cs typeface="Arial"/>
              </a:rPr>
              <a:t>Neoadjuvant</a:t>
            </a:r>
            <a:r>
              <a:rPr sz="1999" spc="-30" dirty="0">
                <a:latin typeface="Arial"/>
                <a:cs typeface="Arial"/>
              </a:rPr>
              <a:t> </a:t>
            </a:r>
            <a:r>
              <a:rPr sz="1999" spc="-10" dirty="0">
                <a:latin typeface="Arial"/>
                <a:cs typeface="Arial"/>
              </a:rPr>
              <a:t>cisplatin-</a:t>
            </a:r>
            <a:r>
              <a:rPr sz="1999" dirty="0">
                <a:latin typeface="Arial"/>
                <a:cs typeface="Arial"/>
              </a:rPr>
              <a:t>based</a:t>
            </a:r>
            <a:r>
              <a:rPr sz="1999" spc="-25" dirty="0">
                <a:latin typeface="Arial"/>
                <a:cs typeface="Arial"/>
              </a:rPr>
              <a:t> </a:t>
            </a:r>
            <a:r>
              <a:rPr sz="1999" dirty="0">
                <a:latin typeface="Arial"/>
                <a:cs typeface="Arial"/>
              </a:rPr>
              <a:t>chemotherapy</a:t>
            </a:r>
            <a:r>
              <a:rPr sz="1999" spc="-30" dirty="0">
                <a:latin typeface="Arial"/>
                <a:cs typeface="Arial"/>
              </a:rPr>
              <a:t> </a:t>
            </a:r>
            <a:r>
              <a:rPr sz="1999" dirty="0">
                <a:latin typeface="Arial"/>
                <a:cs typeface="Arial"/>
              </a:rPr>
              <a:t>remains</a:t>
            </a:r>
            <a:r>
              <a:rPr sz="1999" spc="-20" dirty="0">
                <a:latin typeface="Arial"/>
                <a:cs typeface="Arial"/>
              </a:rPr>
              <a:t> </a:t>
            </a:r>
            <a:r>
              <a:rPr sz="1999" dirty="0">
                <a:latin typeface="Arial"/>
                <a:cs typeface="Arial"/>
              </a:rPr>
              <a:t>current</a:t>
            </a:r>
            <a:r>
              <a:rPr sz="1999" spc="-25" dirty="0">
                <a:latin typeface="Arial"/>
                <a:cs typeface="Arial"/>
              </a:rPr>
              <a:t> </a:t>
            </a:r>
            <a:r>
              <a:rPr sz="1999" dirty="0">
                <a:latin typeface="Arial"/>
                <a:cs typeface="Arial"/>
              </a:rPr>
              <a:t>SOC</a:t>
            </a:r>
            <a:r>
              <a:rPr sz="1999" spc="5" dirty="0">
                <a:latin typeface="Arial"/>
                <a:cs typeface="Arial"/>
              </a:rPr>
              <a:t> </a:t>
            </a:r>
            <a:r>
              <a:rPr sz="1999" spc="-25" dirty="0">
                <a:latin typeface="Arial"/>
                <a:cs typeface="Arial"/>
              </a:rPr>
              <a:t>for</a:t>
            </a:r>
            <a:endParaRPr sz="1999">
              <a:latin typeface="Arial"/>
              <a:cs typeface="Arial"/>
            </a:endParaRPr>
          </a:p>
          <a:p>
            <a:pPr marL="355493">
              <a:spcBef>
                <a:spcPts val="5"/>
              </a:spcBef>
            </a:pPr>
            <a:r>
              <a:rPr sz="1999" dirty="0">
                <a:latin typeface="Arial"/>
                <a:cs typeface="Arial"/>
              </a:rPr>
              <a:t>cisplatin</a:t>
            </a:r>
            <a:r>
              <a:rPr sz="1999" spc="-40" dirty="0">
                <a:latin typeface="Arial"/>
                <a:cs typeface="Arial"/>
              </a:rPr>
              <a:t> </a:t>
            </a:r>
            <a:r>
              <a:rPr sz="1999" dirty="0">
                <a:latin typeface="Arial"/>
                <a:cs typeface="Arial"/>
              </a:rPr>
              <a:t>eligible</a:t>
            </a:r>
            <a:r>
              <a:rPr sz="1999" spc="-10" dirty="0">
                <a:latin typeface="Arial"/>
                <a:cs typeface="Arial"/>
              </a:rPr>
              <a:t> </a:t>
            </a:r>
            <a:r>
              <a:rPr sz="1999" dirty="0">
                <a:latin typeface="Arial"/>
                <a:cs typeface="Arial"/>
              </a:rPr>
              <a:t>patients</a:t>
            </a:r>
            <a:r>
              <a:rPr sz="1999" spc="-45" dirty="0">
                <a:latin typeface="Arial"/>
                <a:cs typeface="Arial"/>
              </a:rPr>
              <a:t> </a:t>
            </a:r>
            <a:r>
              <a:rPr sz="1999" dirty="0">
                <a:latin typeface="Arial"/>
                <a:cs typeface="Arial"/>
              </a:rPr>
              <a:t>with</a:t>
            </a:r>
            <a:r>
              <a:rPr sz="1999" spc="-15" dirty="0">
                <a:latin typeface="Arial"/>
                <a:cs typeface="Arial"/>
              </a:rPr>
              <a:t> </a:t>
            </a:r>
            <a:r>
              <a:rPr sz="1999" spc="-20" dirty="0">
                <a:latin typeface="Arial"/>
                <a:cs typeface="Arial"/>
              </a:rPr>
              <a:t>MIBC</a:t>
            </a:r>
            <a:endParaRPr sz="1999">
              <a:latin typeface="Arial"/>
              <a:cs typeface="Arial"/>
            </a:endParaRPr>
          </a:p>
          <a:p>
            <a:pPr marL="354859" indent="-342162">
              <a:spcBef>
                <a:spcPts val="480"/>
              </a:spcBef>
              <a:buChar char="•"/>
              <a:tabLst>
                <a:tab pos="354859" algn="l"/>
              </a:tabLst>
            </a:pPr>
            <a:r>
              <a:rPr sz="1999" dirty="0">
                <a:latin typeface="Arial"/>
                <a:cs typeface="Arial"/>
              </a:rPr>
              <a:t>Neoadjuvant</a:t>
            </a:r>
            <a:r>
              <a:rPr sz="1999" spc="-60" dirty="0">
                <a:latin typeface="Arial"/>
                <a:cs typeface="Arial"/>
              </a:rPr>
              <a:t> </a:t>
            </a:r>
            <a:r>
              <a:rPr sz="1999" dirty="0">
                <a:latin typeface="Arial"/>
                <a:cs typeface="Arial"/>
              </a:rPr>
              <a:t>IO</a:t>
            </a:r>
            <a:r>
              <a:rPr sz="1999" spc="-40" dirty="0">
                <a:latin typeface="Arial"/>
                <a:cs typeface="Arial"/>
              </a:rPr>
              <a:t> </a:t>
            </a:r>
            <a:r>
              <a:rPr sz="1999" dirty="0">
                <a:latin typeface="Arial"/>
                <a:cs typeface="Arial"/>
              </a:rPr>
              <a:t>and</a:t>
            </a:r>
            <a:r>
              <a:rPr sz="1999" spc="-30" dirty="0">
                <a:latin typeface="Arial"/>
                <a:cs typeface="Arial"/>
              </a:rPr>
              <a:t> </a:t>
            </a:r>
            <a:r>
              <a:rPr sz="1999" dirty="0">
                <a:latin typeface="Arial"/>
                <a:cs typeface="Arial"/>
              </a:rPr>
              <a:t>IO/chemotherapy</a:t>
            </a:r>
            <a:r>
              <a:rPr sz="1999" spc="-65" dirty="0">
                <a:latin typeface="Arial"/>
                <a:cs typeface="Arial"/>
              </a:rPr>
              <a:t> </a:t>
            </a:r>
            <a:r>
              <a:rPr sz="1999" dirty="0">
                <a:latin typeface="Arial"/>
                <a:cs typeface="Arial"/>
              </a:rPr>
              <a:t>combinations</a:t>
            </a:r>
            <a:r>
              <a:rPr sz="1999" spc="-55" dirty="0">
                <a:latin typeface="Arial"/>
                <a:cs typeface="Arial"/>
              </a:rPr>
              <a:t> </a:t>
            </a:r>
            <a:r>
              <a:rPr sz="1999" dirty="0">
                <a:latin typeface="Arial"/>
                <a:cs typeface="Arial"/>
              </a:rPr>
              <a:t>have</a:t>
            </a:r>
            <a:r>
              <a:rPr sz="1999" spc="-35" dirty="0">
                <a:latin typeface="Arial"/>
                <a:cs typeface="Arial"/>
              </a:rPr>
              <a:t> </a:t>
            </a:r>
            <a:r>
              <a:rPr sz="1999" dirty="0">
                <a:latin typeface="Arial"/>
                <a:cs typeface="Arial"/>
              </a:rPr>
              <a:t>been</a:t>
            </a:r>
            <a:r>
              <a:rPr sz="1999" spc="-30" dirty="0">
                <a:latin typeface="Arial"/>
                <a:cs typeface="Arial"/>
              </a:rPr>
              <a:t> </a:t>
            </a:r>
            <a:r>
              <a:rPr sz="1999" spc="-10" dirty="0">
                <a:latin typeface="Arial"/>
                <a:cs typeface="Arial"/>
              </a:rPr>
              <a:t>explored</a:t>
            </a:r>
            <a:endParaRPr sz="1999">
              <a:latin typeface="Arial"/>
              <a:cs typeface="Arial"/>
            </a:endParaRPr>
          </a:p>
          <a:p>
            <a:pPr marL="354859" indent="-342162">
              <a:spcBef>
                <a:spcPts val="480"/>
              </a:spcBef>
              <a:buChar char="•"/>
              <a:tabLst>
                <a:tab pos="354859" algn="l"/>
              </a:tabLst>
            </a:pPr>
            <a:r>
              <a:rPr sz="1999" dirty="0">
                <a:latin typeface="Arial"/>
                <a:cs typeface="Arial"/>
              </a:rPr>
              <a:t>Bladder</a:t>
            </a:r>
            <a:r>
              <a:rPr sz="1999" spc="-25" dirty="0">
                <a:latin typeface="Arial"/>
                <a:cs typeface="Arial"/>
              </a:rPr>
              <a:t> </a:t>
            </a:r>
            <a:r>
              <a:rPr sz="1999" dirty="0">
                <a:latin typeface="Arial"/>
                <a:cs typeface="Arial"/>
              </a:rPr>
              <a:t>preservation</a:t>
            </a:r>
            <a:r>
              <a:rPr sz="1999" spc="-60" dirty="0">
                <a:latin typeface="Arial"/>
                <a:cs typeface="Arial"/>
              </a:rPr>
              <a:t> </a:t>
            </a:r>
            <a:r>
              <a:rPr sz="1999" dirty="0">
                <a:latin typeface="Arial"/>
                <a:cs typeface="Arial"/>
              </a:rPr>
              <a:t>trials</a:t>
            </a:r>
            <a:r>
              <a:rPr sz="1999" spc="-25" dirty="0">
                <a:latin typeface="Arial"/>
                <a:cs typeface="Arial"/>
              </a:rPr>
              <a:t> </a:t>
            </a:r>
            <a:r>
              <a:rPr sz="1999" dirty="0">
                <a:latin typeface="Arial"/>
                <a:cs typeface="Arial"/>
              </a:rPr>
              <a:t>are</a:t>
            </a:r>
            <a:r>
              <a:rPr sz="1999" spc="-25" dirty="0">
                <a:latin typeface="Arial"/>
                <a:cs typeface="Arial"/>
              </a:rPr>
              <a:t> </a:t>
            </a:r>
            <a:r>
              <a:rPr sz="1999" dirty="0">
                <a:latin typeface="Arial"/>
                <a:cs typeface="Arial"/>
              </a:rPr>
              <a:t>ongoing</a:t>
            </a:r>
            <a:r>
              <a:rPr sz="1999" spc="-35" dirty="0">
                <a:latin typeface="Arial"/>
                <a:cs typeface="Arial"/>
              </a:rPr>
              <a:t> </a:t>
            </a:r>
            <a:r>
              <a:rPr sz="1999" dirty="0">
                <a:latin typeface="Arial"/>
                <a:cs typeface="Arial"/>
              </a:rPr>
              <a:t>and</a:t>
            </a:r>
            <a:r>
              <a:rPr sz="1999" spc="-25" dirty="0">
                <a:latin typeface="Arial"/>
                <a:cs typeface="Arial"/>
              </a:rPr>
              <a:t> </a:t>
            </a:r>
            <a:r>
              <a:rPr sz="1999" dirty="0">
                <a:latin typeface="Arial"/>
                <a:cs typeface="Arial"/>
              </a:rPr>
              <a:t>very</a:t>
            </a:r>
            <a:r>
              <a:rPr sz="1999" spc="-20" dirty="0">
                <a:latin typeface="Arial"/>
                <a:cs typeface="Arial"/>
              </a:rPr>
              <a:t> </a:t>
            </a:r>
            <a:r>
              <a:rPr sz="1999" dirty="0">
                <a:latin typeface="Arial"/>
                <a:cs typeface="Arial"/>
              </a:rPr>
              <a:t>attractive</a:t>
            </a:r>
            <a:r>
              <a:rPr sz="1999" spc="-45" dirty="0">
                <a:latin typeface="Arial"/>
                <a:cs typeface="Arial"/>
              </a:rPr>
              <a:t> </a:t>
            </a:r>
            <a:r>
              <a:rPr sz="1999" dirty="0">
                <a:latin typeface="Arial"/>
                <a:cs typeface="Arial"/>
              </a:rPr>
              <a:t>to</a:t>
            </a:r>
            <a:r>
              <a:rPr sz="1999" spc="-25" dirty="0">
                <a:latin typeface="Arial"/>
                <a:cs typeface="Arial"/>
              </a:rPr>
              <a:t> </a:t>
            </a:r>
            <a:r>
              <a:rPr sz="1999" spc="-10" dirty="0">
                <a:latin typeface="Arial"/>
                <a:cs typeface="Arial"/>
              </a:rPr>
              <a:t>patients</a:t>
            </a:r>
            <a:endParaRPr sz="1999">
              <a:latin typeface="Arial"/>
              <a:cs typeface="Arial"/>
            </a:endParaRPr>
          </a:p>
          <a:p>
            <a:pPr marL="354859" indent="-342162">
              <a:spcBef>
                <a:spcPts val="480"/>
              </a:spcBef>
              <a:buChar char="•"/>
              <a:tabLst>
                <a:tab pos="354859" algn="l"/>
              </a:tabLst>
            </a:pPr>
            <a:r>
              <a:rPr sz="1999" dirty="0">
                <a:latin typeface="Arial"/>
                <a:cs typeface="Arial"/>
              </a:rPr>
              <a:t>TMT</a:t>
            </a:r>
            <a:r>
              <a:rPr sz="1999" spc="-20" dirty="0">
                <a:latin typeface="Arial"/>
                <a:cs typeface="Arial"/>
              </a:rPr>
              <a:t> </a:t>
            </a:r>
            <a:r>
              <a:rPr sz="1999" dirty="0">
                <a:latin typeface="Arial"/>
                <a:cs typeface="Arial"/>
              </a:rPr>
              <a:t>is</a:t>
            </a:r>
            <a:r>
              <a:rPr sz="1999" spc="-20" dirty="0">
                <a:latin typeface="Arial"/>
                <a:cs typeface="Arial"/>
              </a:rPr>
              <a:t> </a:t>
            </a:r>
            <a:r>
              <a:rPr sz="1999" dirty="0">
                <a:latin typeface="Arial"/>
                <a:cs typeface="Arial"/>
              </a:rPr>
              <a:t>another</a:t>
            </a:r>
            <a:r>
              <a:rPr sz="1999" spc="-30" dirty="0">
                <a:latin typeface="Arial"/>
                <a:cs typeface="Arial"/>
              </a:rPr>
              <a:t> </a:t>
            </a:r>
            <a:r>
              <a:rPr sz="1999" dirty="0">
                <a:latin typeface="Arial"/>
                <a:cs typeface="Arial"/>
              </a:rPr>
              <a:t>promising</a:t>
            </a:r>
            <a:r>
              <a:rPr sz="1999" spc="-45" dirty="0">
                <a:latin typeface="Arial"/>
                <a:cs typeface="Arial"/>
              </a:rPr>
              <a:t> </a:t>
            </a:r>
            <a:r>
              <a:rPr sz="1999" dirty="0">
                <a:latin typeface="Arial"/>
                <a:cs typeface="Arial"/>
              </a:rPr>
              <a:t>approach</a:t>
            </a:r>
            <a:r>
              <a:rPr sz="1999" spc="-40" dirty="0">
                <a:latin typeface="Arial"/>
                <a:cs typeface="Arial"/>
              </a:rPr>
              <a:t> </a:t>
            </a:r>
            <a:r>
              <a:rPr sz="1999" dirty="0">
                <a:latin typeface="Arial"/>
                <a:cs typeface="Arial"/>
              </a:rPr>
              <a:t>for</a:t>
            </a:r>
            <a:r>
              <a:rPr sz="1999" spc="-20" dirty="0">
                <a:latin typeface="Arial"/>
                <a:cs typeface="Arial"/>
              </a:rPr>
              <a:t> </a:t>
            </a:r>
            <a:r>
              <a:rPr sz="1999" dirty="0">
                <a:latin typeface="Arial"/>
                <a:cs typeface="Arial"/>
              </a:rPr>
              <a:t>bladder</a:t>
            </a:r>
            <a:r>
              <a:rPr sz="1999" spc="-30" dirty="0">
                <a:latin typeface="Arial"/>
                <a:cs typeface="Arial"/>
              </a:rPr>
              <a:t> </a:t>
            </a:r>
            <a:r>
              <a:rPr sz="1999" spc="-10" dirty="0">
                <a:latin typeface="Arial"/>
                <a:cs typeface="Arial"/>
              </a:rPr>
              <a:t>preservation</a:t>
            </a:r>
            <a:endParaRPr sz="1999">
              <a:latin typeface="Arial"/>
              <a:cs typeface="Arial"/>
            </a:endParaRPr>
          </a:p>
          <a:p>
            <a:pPr marL="355493" marR="5078" indent="-342797">
              <a:spcBef>
                <a:spcPts val="480"/>
              </a:spcBef>
              <a:buChar char="•"/>
              <a:tabLst>
                <a:tab pos="355493" algn="l"/>
              </a:tabLst>
            </a:pPr>
            <a:r>
              <a:rPr sz="1999" dirty="0">
                <a:latin typeface="Arial"/>
                <a:cs typeface="Arial"/>
              </a:rPr>
              <a:t>While</a:t>
            </a:r>
            <a:r>
              <a:rPr sz="1999" spc="-15" dirty="0">
                <a:latin typeface="Arial"/>
                <a:cs typeface="Arial"/>
              </a:rPr>
              <a:t> </a:t>
            </a:r>
            <a:r>
              <a:rPr sz="1999" dirty="0">
                <a:latin typeface="Arial"/>
                <a:cs typeface="Arial"/>
              </a:rPr>
              <a:t>adjuvant</a:t>
            </a:r>
            <a:r>
              <a:rPr sz="1999" spc="-35" dirty="0">
                <a:latin typeface="Arial"/>
                <a:cs typeface="Arial"/>
              </a:rPr>
              <a:t> </a:t>
            </a:r>
            <a:r>
              <a:rPr sz="1999" dirty="0">
                <a:latin typeface="Arial"/>
                <a:cs typeface="Arial"/>
              </a:rPr>
              <a:t>nivolumab</a:t>
            </a:r>
            <a:r>
              <a:rPr sz="1999" spc="-30" dirty="0">
                <a:latin typeface="Arial"/>
                <a:cs typeface="Arial"/>
              </a:rPr>
              <a:t> </a:t>
            </a:r>
            <a:r>
              <a:rPr sz="1999" dirty="0">
                <a:latin typeface="Arial"/>
                <a:cs typeface="Arial"/>
              </a:rPr>
              <a:t>has</a:t>
            </a:r>
            <a:r>
              <a:rPr sz="1999" spc="-40" dirty="0">
                <a:latin typeface="Arial"/>
                <a:cs typeface="Arial"/>
              </a:rPr>
              <a:t> </a:t>
            </a:r>
            <a:r>
              <a:rPr sz="1999" dirty="0">
                <a:latin typeface="Arial"/>
                <a:cs typeface="Arial"/>
              </a:rPr>
              <a:t>become</a:t>
            </a:r>
            <a:r>
              <a:rPr sz="1999" spc="-35" dirty="0">
                <a:latin typeface="Arial"/>
                <a:cs typeface="Arial"/>
              </a:rPr>
              <a:t> </a:t>
            </a:r>
            <a:r>
              <a:rPr sz="1999" dirty="0">
                <a:latin typeface="Arial"/>
                <a:cs typeface="Arial"/>
              </a:rPr>
              <a:t>an</a:t>
            </a:r>
            <a:r>
              <a:rPr sz="1999" spc="-25" dirty="0">
                <a:latin typeface="Arial"/>
                <a:cs typeface="Arial"/>
              </a:rPr>
              <a:t> </a:t>
            </a:r>
            <a:r>
              <a:rPr sz="1999" dirty="0">
                <a:latin typeface="Arial"/>
                <a:cs typeface="Arial"/>
              </a:rPr>
              <a:t>FDA</a:t>
            </a:r>
            <a:r>
              <a:rPr sz="1999" spc="-15" dirty="0">
                <a:latin typeface="Arial"/>
                <a:cs typeface="Arial"/>
              </a:rPr>
              <a:t> </a:t>
            </a:r>
            <a:r>
              <a:rPr sz="1999" dirty="0">
                <a:latin typeface="Arial"/>
                <a:cs typeface="Arial"/>
              </a:rPr>
              <a:t>approved</a:t>
            </a:r>
            <a:r>
              <a:rPr sz="1999" spc="-45" dirty="0">
                <a:latin typeface="Arial"/>
                <a:cs typeface="Arial"/>
              </a:rPr>
              <a:t> </a:t>
            </a:r>
            <a:r>
              <a:rPr sz="1999" dirty="0">
                <a:latin typeface="Arial"/>
                <a:cs typeface="Arial"/>
              </a:rPr>
              <a:t>option</a:t>
            </a:r>
            <a:r>
              <a:rPr sz="1999" spc="-30" dirty="0">
                <a:latin typeface="Arial"/>
                <a:cs typeface="Arial"/>
              </a:rPr>
              <a:t> </a:t>
            </a:r>
            <a:r>
              <a:rPr sz="1999" dirty="0">
                <a:latin typeface="Arial"/>
                <a:cs typeface="Arial"/>
              </a:rPr>
              <a:t>for</a:t>
            </a:r>
            <a:r>
              <a:rPr sz="1999" spc="-25" dirty="0">
                <a:latin typeface="Arial"/>
                <a:cs typeface="Arial"/>
              </a:rPr>
              <a:t> </a:t>
            </a:r>
            <a:r>
              <a:rPr sz="1999" spc="-20" dirty="0">
                <a:latin typeface="Arial"/>
                <a:cs typeface="Arial"/>
              </a:rPr>
              <a:t>high </a:t>
            </a:r>
            <a:r>
              <a:rPr sz="1999" dirty="0">
                <a:latin typeface="Arial"/>
                <a:cs typeface="Arial"/>
              </a:rPr>
              <a:t>risk</a:t>
            </a:r>
            <a:r>
              <a:rPr sz="1999" spc="-30" dirty="0">
                <a:latin typeface="Arial"/>
                <a:cs typeface="Arial"/>
              </a:rPr>
              <a:t> </a:t>
            </a:r>
            <a:r>
              <a:rPr sz="1999" dirty="0">
                <a:latin typeface="Arial"/>
                <a:cs typeface="Arial"/>
              </a:rPr>
              <a:t>MIBC post</a:t>
            </a:r>
            <a:r>
              <a:rPr sz="1999" spc="-35" dirty="0">
                <a:latin typeface="Arial"/>
                <a:cs typeface="Arial"/>
              </a:rPr>
              <a:t> </a:t>
            </a:r>
            <a:r>
              <a:rPr sz="1999" dirty="0">
                <a:latin typeface="Arial"/>
                <a:cs typeface="Arial"/>
              </a:rPr>
              <a:t>cystectomy,</a:t>
            </a:r>
            <a:r>
              <a:rPr sz="1999" spc="-45" dirty="0">
                <a:latin typeface="Arial"/>
                <a:cs typeface="Arial"/>
              </a:rPr>
              <a:t> </a:t>
            </a:r>
            <a:r>
              <a:rPr sz="1999" dirty="0">
                <a:latin typeface="Arial"/>
                <a:cs typeface="Arial"/>
              </a:rPr>
              <a:t>incorporation</a:t>
            </a:r>
            <a:r>
              <a:rPr sz="1999" spc="-55" dirty="0">
                <a:latin typeface="Arial"/>
                <a:cs typeface="Arial"/>
              </a:rPr>
              <a:t> </a:t>
            </a:r>
            <a:r>
              <a:rPr sz="1999" dirty="0">
                <a:latin typeface="Arial"/>
                <a:cs typeface="Arial"/>
              </a:rPr>
              <a:t>of</a:t>
            </a:r>
            <a:r>
              <a:rPr sz="1999" spc="5" dirty="0">
                <a:latin typeface="Arial"/>
                <a:cs typeface="Arial"/>
              </a:rPr>
              <a:t> </a:t>
            </a:r>
            <a:r>
              <a:rPr sz="1999" dirty="0">
                <a:latin typeface="Arial"/>
                <a:cs typeface="Arial"/>
              </a:rPr>
              <a:t>ctDNA</a:t>
            </a:r>
            <a:r>
              <a:rPr sz="1999" spc="-25" dirty="0">
                <a:latin typeface="Arial"/>
                <a:cs typeface="Arial"/>
              </a:rPr>
              <a:t> </a:t>
            </a:r>
            <a:r>
              <a:rPr sz="1999" dirty="0">
                <a:latin typeface="Arial"/>
                <a:cs typeface="Arial"/>
              </a:rPr>
              <a:t>for</a:t>
            </a:r>
            <a:r>
              <a:rPr sz="1999" spc="-15" dirty="0">
                <a:latin typeface="Arial"/>
                <a:cs typeface="Arial"/>
              </a:rPr>
              <a:t> </a:t>
            </a:r>
            <a:r>
              <a:rPr sz="1999" dirty="0">
                <a:latin typeface="Arial"/>
                <a:cs typeface="Arial"/>
              </a:rPr>
              <a:t>treatment</a:t>
            </a:r>
            <a:r>
              <a:rPr sz="1999" spc="-60" dirty="0">
                <a:latin typeface="Arial"/>
                <a:cs typeface="Arial"/>
              </a:rPr>
              <a:t> </a:t>
            </a:r>
            <a:r>
              <a:rPr sz="1999" spc="-10" dirty="0">
                <a:latin typeface="Arial"/>
                <a:cs typeface="Arial"/>
              </a:rPr>
              <a:t>selection </a:t>
            </a:r>
            <a:r>
              <a:rPr sz="1999" dirty="0">
                <a:latin typeface="Arial"/>
                <a:cs typeface="Arial"/>
              </a:rPr>
              <a:t>appears</a:t>
            </a:r>
            <a:r>
              <a:rPr sz="1999" spc="-45" dirty="0">
                <a:latin typeface="Arial"/>
                <a:cs typeface="Arial"/>
              </a:rPr>
              <a:t> </a:t>
            </a:r>
            <a:r>
              <a:rPr sz="1999" dirty="0">
                <a:latin typeface="Arial"/>
                <a:cs typeface="Arial"/>
              </a:rPr>
              <a:t>to</a:t>
            </a:r>
            <a:r>
              <a:rPr sz="1999" spc="-35" dirty="0">
                <a:latin typeface="Arial"/>
                <a:cs typeface="Arial"/>
              </a:rPr>
              <a:t> </a:t>
            </a:r>
            <a:r>
              <a:rPr sz="1999" dirty="0">
                <a:latin typeface="Arial"/>
                <a:cs typeface="Arial"/>
              </a:rPr>
              <a:t>be</a:t>
            </a:r>
            <a:r>
              <a:rPr sz="1999" spc="-15" dirty="0">
                <a:latin typeface="Arial"/>
                <a:cs typeface="Arial"/>
              </a:rPr>
              <a:t> </a:t>
            </a:r>
            <a:r>
              <a:rPr sz="1999" dirty="0">
                <a:latin typeface="Arial"/>
                <a:cs typeface="Arial"/>
              </a:rPr>
              <a:t>a</a:t>
            </a:r>
            <a:r>
              <a:rPr sz="1999" spc="-35" dirty="0">
                <a:latin typeface="Arial"/>
                <a:cs typeface="Arial"/>
              </a:rPr>
              <a:t> </a:t>
            </a:r>
            <a:r>
              <a:rPr sz="1999" dirty="0">
                <a:latin typeface="Arial"/>
                <a:cs typeface="Arial"/>
              </a:rPr>
              <a:t>promising</a:t>
            </a:r>
            <a:r>
              <a:rPr sz="1999" spc="-30" dirty="0">
                <a:latin typeface="Arial"/>
                <a:cs typeface="Arial"/>
              </a:rPr>
              <a:t> </a:t>
            </a:r>
            <a:r>
              <a:rPr sz="1999" spc="-10" dirty="0">
                <a:latin typeface="Arial"/>
                <a:cs typeface="Arial"/>
              </a:rPr>
              <a:t>approach</a:t>
            </a:r>
            <a:endParaRPr sz="1999">
              <a:latin typeface="Arial"/>
              <a:cs typeface="Aria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8"/>
          <a:stretch>
            <a:fillRect/>
          </a:stretch>
        </p:blipFill>
        <p:spPr>
          <a:xfrm>
            <a:off x="7037" y="0"/>
            <a:ext cx="9129925"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9"/>
          <a:stretch>
            <a:fillRect/>
          </a:stretch>
        </p:blipFill>
        <p:spPr>
          <a:xfrm>
            <a:off x="-1276" y="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0"/>
          <a:stretch>
            <a:fillRect/>
          </a:stretch>
        </p:blipFill>
        <p:spPr>
          <a:xfrm>
            <a:off x="14075" y="12699"/>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11"/>
          <a:stretch>
            <a:fillRect/>
          </a:stretch>
        </p:blipFill>
        <p:spPr>
          <a:xfrm>
            <a:off x="7037" y="91440"/>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GENITOURINARY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lIns="91440" tIns="45720" rIns="91440" bIns="45720" anchor="t">
            <a:spAutoFit/>
          </a:bodyPr>
          <a:lstStyle/>
          <a:p>
            <a:pPr algn="ctr"/>
            <a:r>
              <a:rPr lang="en-US" sz="1600" dirty="0">
                <a:solidFill>
                  <a:schemeClr val="bg1"/>
                </a:solidFill>
                <a:latin typeface="Corporate S Demi"/>
                <a:ea typeface="ＭＳ Ｐゴシック"/>
              </a:rPr>
              <a:t>Thursday, September 21, 2023 </a:t>
            </a:r>
            <a:endParaRPr lang="en-US" sz="1600" dirty="0">
              <a:solidFill>
                <a:schemeClr val="bg1"/>
              </a:solidFill>
              <a:latin typeface="Corporate S Demi" panose="02020500000000000000" pitchFamily="18" charset="0"/>
            </a:endParaRPr>
          </a:p>
        </p:txBody>
      </p:sp>
      <p:pic>
        <p:nvPicPr>
          <p:cNvPr id="6" name="Picture 5" descr="Text&#10;&#10;Description automatically generated">
            <a:extLst>
              <a:ext uri="{FF2B5EF4-FFF2-40B4-BE49-F238E27FC236}">
                <a16:creationId xmlns:a16="http://schemas.microsoft.com/office/drawing/2014/main" id="{B82652FC-1395-07DD-C834-FB9614FD9EB2}"/>
              </a:ext>
            </a:extLst>
          </p:cNvPr>
          <p:cNvPicPr>
            <a:picLocks noChangeAspect="1"/>
          </p:cNvPicPr>
          <p:nvPr/>
        </p:nvPicPr>
        <p:blipFill>
          <a:blip r:embed="rId12"/>
          <a:stretch>
            <a:fillRect/>
          </a:stretch>
        </p:blipFill>
        <p:spPr>
          <a:xfrm>
            <a:off x="6881438" y="4444914"/>
            <a:ext cx="2004529" cy="548409"/>
          </a:xfrm>
          <a:prstGeom prst="rect">
            <a:avLst/>
          </a:prstGeom>
        </p:spPr>
      </p:pic>
    </p:spTree>
    <p:extLst>
      <p:ext uri="{BB962C8B-B14F-4D97-AF65-F5344CB8AC3E}">
        <p14:creationId xmlns:p14="http://schemas.microsoft.com/office/powerpoint/2010/main" val="230218856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960504" y="1320806"/>
            <a:ext cx="7184572" cy="2915920"/>
          </a:xfrm>
        </p:spPr>
        <p:txBody>
          <a:bodyPr/>
          <a:lstStyle/>
          <a:p>
            <a:r>
              <a:rPr lang="en-US" sz="4800" b="1" dirty="0">
                <a:solidFill>
                  <a:srgbClr val="003767"/>
                </a:solidFill>
                <a:latin typeface="Arial" panose="020B0604020202020204" pitchFamily="34" charset="0"/>
                <a:cs typeface="Arial" panose="020B0604020202020204" pitchFamily="34" charset="0"/>
              </a:rPr>
              <a:t>Question-and-Answer</a:t>
            </a:r>
            <a:endParaRPr lang="en-US" sz="4800" kern="1200" dirty="0">
              <a:solidFill>
                <a:srgbClr val="002060"/>
              </a:solidFill>
              <a:latin typeface="Arial" panose="020B0604020202020204" pitchFamily="34" charset="0"/>
              <a:cs typeface="Arial" panose="020B0604020202020204" pitchFamily="34" charset="0"/>
            </a:endParaRPr>
          </a:p>
          <a:p>
            <a:endParaRPr lang="en-US" dirty="0">
              <a:solidFill>
                <a:srgbClr val="002E51"/>
              </a:solidFill>
            </a:endParaRPr>
          </a:p>
        </p:txBody>
      </p:sp>
    </p:spTree>
    <p:extLst>
      <p:ext uri="{BB962C8B-B14F-4D97-AF65-F5344CB8AC3E}">
        <p14:creationId xmlns:p14="http://schemas.microsoft.com/office/powerpoint/2010/main" val="24627827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891348" y="1260181"/>
            <a:ext cx="7392040" cy="2204975"/>
          </a:xfrm>
        </p:spPr>
        <p:txBody>
          <a:bodyPr/>
          <a:lstStyle/>
          <a:p>
            <a:pPr marL="0" indent="0" algn="ctr">
              <a:buNone/>
            </a:pPr>
            <a:r>
              <a:rPr lang="en-US" sz="4800" b="1" dirty="0">
                <a:solidFill>
                  <a:srgbClr val="003767"/>
                </a:solidFill>
                <a:latin typeface="Arial" panose="020B0604020202020204" pitchFamily="34" charset="0"/>
                <a:cs typeface="Arial" panose="020B0604020202020204" pitchFamily="34" charset="0"/>
              </a:rPr>
              <a:t>Concluding Remarks</a:t>
            </a:r>
            <a:br>
              <a:rPr lang="en-US" sz="4800" b="1" dirty="0">
                <a:solidFill>
                  <a:srgbClr val="003767"/>
                </a:solidFill>
                <a:latin typeface="Arial" panose="020B0604020202020204" pitchFamily="34" charset="0"/>
                <a:cs typeface="Arial" panose="020B0604020202020204" pitchFamily="34" charset="0"/>
              </a:rPr>
            </a:br>
            <a:r>
              <a:rPr lang="en-US" sz="4800" b="1" dirty="0">
                <a:solidFill>
                  <a:srgbClr val="003767"/>
                </a:solidFill>
                <a:latin typeface="Arial" panose="020B0604020202020204" pitchFamily="34" charset="0"/>
                <a:cs typeface="Arial" panose="020B0604020202020204" pitchFamily="34" charset="0"/>
              </a:rPr>
              <a:t>Thank you for attending!</a:t>
            </a:r>
            <a:endParaRPr lang="en-US" sz="4800" dirty="0"/>
          </a:p>
        </p:txBody>
      </p:sp>
    </p:spTree>
    <p:extLst>
      <p:ext uri="{BB962C8B-B14F-4D97-AF65-F5344CB8AC3E}">
        <p14:creationId xmlns:p14="http://schemas.microsoft.com/office/powerpoint/2010/main" val="110598255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695242"/>
            <a:ext cx="6400800" cy="567266"/>
          </a:xfrm>
        </p:spPr>
        <p:txBody>
          <a:bodyPr/>
          <a:lstStyle/>
          <a:p>
            <a:r>
              <a:rPr lang="en-US" sz="2800">
                <a:solidFill>
                  <a:srgbClr val="002E51"/>
                </a:solidFill>
              </a:rPr>
              <a:t>Thank you for coming!</a:t>
            </a:r>
          </a:p>
        </p:txBody>
      </p:sp>
      <p:sp>
        <p:nvSpPr>
          <p:cNvPr id="4" name="Title 3"/>
          <p:cNvSpPr>
            <a:spLocks noGrp="1"/>
          </p:cNvSpPr>
          <p:nvPr>
            <p:ph type="title"/>
          </p:nvPr>
        </p:nvSpPr>
        <p:spPr>
          <a:xfrm>
            <a:off x="0" y="891686"/>
            <a:ext cx="9144000" cy="807256"/>
          </a:xfrm>
        </p:spPr>
        <p:txBody>
          <a:bodyPr/>
          <a:lstStyle/>
          <a:p>
            <a:r>
              <a:rPr lang="en-US" sz="4000" b="1" i="1"/>
              <a:t>Concluding Remarks</a:t>
            </a:r>
          </a:p>
        </p:txBody>
      </p:sp>
      <p:pic>
        <p:nvPicPr>
          <p:cNvPr id="5" name="Picture 4" descr="A qr code with black squares&#10;&#10;Description automatically generated with low confidence">
            <a:extLst>
              <a:ext uri="{FF2B5EF4-FFF2-40B4-BE49-F238E27FC236}">
                <a16:creationId xmlns:a16="http://schemas.microsoft.com/office/drawing/2014/main" id="{7A354AB6-E479-1B15-5D28-25D6702496BB}"/>
              </a:ext>
            </a:extLst>
          </p:cNvPr>
          <p:cNvPicPr>
            <a:picLocks noChangeAspect="1"/>
          </p:cNvPicPr>
          <p:nvPr/>
        </p:nvPicPr>
        <p:blipFill>
          <a:blip r:embed="rId2"/>
          <a:stretch>
            <a:fillRect/>
          </a:stretch>
        </p:blipFill>
        <p:spPr>
          <a:xfrm>
            <a:off x="2546596" y="2709331"/>
            <a:ext cx="1232439" cy="1232439"/>
          </a:xfrm>
          <a:prstGeom prst="rect">
            <a:avLst/>
          </a:prstGeom>
        </p:spPr>
      </p:pic>
      <p:sp>
        <p:nvSpPr>
          <p:cNvPr id="6" name="Subtitle 1">
            <a:extLst>
              <a:ext uri="{FF2B5EF4-FFF2-40B4-BE49-F238E27FC236}">
                <a16:creationId xmlns:a16="http://schemas.microsoft.com/office/drawing/2014/main" id="{3F62123A-5C1F-D58F-6ECF-3363DE8965B5}"/>
              </a:ext>
            </a:extLst>
          </p:cNvPr>
          <p:cNvSpPr txBox="1">
            <a:spLocks/>
          </p:cNvSpPr>
          <p:nvPr/>
        </p:nvSpPr>
        <p:spPr bwMode="auto">
          <a:xfrm>
            <a:off x="3913027" y="3149597"/>
            <a:ext cx="2894170" cy="73565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algn="l"/>
            <a:r>
              <a:rPr lang="en-US" sz="1600" kern="0">
                <a:solidFill>
                  <a:srgbClr val="002E51"/>
                </a:solidFill>
              </a:rPr>
              <a:t>Please scan the QR code here to complete a brief survey about tonight's event. </a:t>
            </a:r>
          </a:p>
        </p:txBody>
      </p:sp>
    </p:spTree>
    <p:extLst>
      <p:ext uri="{BB962C8B-B14F-4D97-AF65-F5344CB8AC3E}">
        <p14:creationId xmlns:p14="http://schemas.microsoft.com/office/powerpoint/2010/main" val="82785293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solidFill>
                  <a:srgbClr val="003767"/>
                </a:solidFill>
              </a:rPr>
              <a:t>Thank You to Our Supporters:</a:t>
            </a:r>
            <a:endParaRPr lang="en-US" b="1" dirty="0"/>
          </a:p>
        </p:txBody>
      </p:sp>
      <p:pic>
        <p:nvPicPr>
          <p:cNvPr id="10" name="Picture 9" descr="Logo&#10;&#10;Description automatically generated">
            <a:extLst>
              <a:ext uri="{FF2B5EF4-FFF2-40B4-BE49-F238E27FC236}">
                <a16:creationId xmlns:a16="http://schemas.microsoft.com/office/drawing/2014/main" id="{FF1CA5D2-3F0F-4E39-8E73-66DAA69BC1A7}"/>
              </a:ext>
            </a:extLst>
          </p:cNvPr>
          <p:cNvPicPr>
            <a:picLocks noChangeAspect="1"/>
          </p:cNvPicPr>
          <p:nvPr/>
        </p:nvPicPr>
        <p:blipFill>
          <a:blip r:embed="rId2"/>
          <a:stretch>
            <a:fillRect/>
          </a:stretch>
        </p:blipFill>
        <p:spPr>
          <a:xfrm>
            <a:off x="2713809" y="2769794"/>
            <a:ext cx="3547412" cy="881597"/>
          </a:xfrm>
          <a:prstGeom prst="rect">
            <a:avLst/>
          </a:prstGeom>
        </p:spPr>
      </p:pic>
      <p:pic>
        <p:nvPicPr>
          <p:cNvPr id="2" name="Picture 1" descr="A close up of a logo&#10;&#10;Description automatically generated">
            <a:extLst>
              <a:ext uri="{FF2B5EF4-FFF2-40B4-BE49-F238E27FC236}">
                <a16:creationId xmlns:a16="http://schemas.microsoft.com/office/drawing/2014/main" id="{5619A5AB-57BE-0A98-04E6-02289D7967F8}"/>
              </a:ext>
            </a:extLst>
          </p:cNvPr>
          <p:cNvPicPr>
            <a:picLocks noChangeAspect="1"/>
          </p:cNvPicPr>
          <p:nvPr/>
        </p:nvPicPr>
        <p:blipFill>
          <a:blip r:embed="rId3"/>
          <a:stretch>
            <a:fillRect/>
          </a:stretch>
        </p:blipFill>
        <p:spPr>
          <a:xfrm>
            <a:off x="2600574" y="1123281"/>
            <a:ext cx="3957806" cy="1078696"/>
          </a:xfrm>
          <a:prstGeom prst="rect">
            <a:avLst/>
          </a:prstGeom>
        </p:spPr>
      </p:pic>
    </p:spTree>
    <p:extLst>
      <p:ext uri="{BB962C8B-B14F-4D97-AF65-F5344CB8AC3E}">
        <p14:creationId xmlns:p14="http://schemas.microsoft.com/office/powerpoint/2010/main" val="2493987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799" y="959882"/>
            <a:ext cx="8005273" cy="3282604"/>
          </a:xfrm>
        </p:spPr>
        <p:txBody>
          <a:bodyPr/>
          <a:lstStyle/>
          <a:p>
            <a:r>
              <a:rPr lang="en-US" dirty="0"/>
              <a:t>2020</a:t>
            </a:r>
          </a:p>
          <a:p>
            <a:pPr lvl="1"/>
            <a:r>
              <a:rPr lang="en-US" b="1" dirty="0" err="1"/>
              <a:t>Olaparib</a:t>
            </a:r>
            <a:r>
              <a:rPr lang="en-US" dirty="0"/>
              <a:t> for HRR-mutated </a:t>
            </a:r>
            <a:r>
              <a:rPr lang="en-US" dirty="0" err="1"/>
              <a:t>mCRPC</a:t>
            </a:r>
            <a:r>
              <a:rPr lang="en-US" dirty="0"/>
              <a:t> post ARSI </a:t>
            </a:r>
            <a:r>
              <a:rPr lang="en-US" sz="1800" baseline="30000" dirty="0"/>
              <a:t>[</a:t>
            </a:r>
            <a:r>
              <a:rPr lang="en-US" sz="1800" baseline="30000" dirty="0" err="1"/>
              <a:t>PROfound</a:t>
            </a:r>
            <a:r>
              <a:rPr lang="en-US" sz="1800" baseline="30000" dirty="0"/>
              <a:t>]</a:t>
            </a:r>
          </a:p>
          <a:p>
            <a:pPr lvl="1"/>
            <a:r>
              <a:rPr lang="en-US" b="1" dirty="0" err="1"/>
              <a:t>Rucaparib</a:t>
            </a:r>
            <a:r>
              <a:rPr lang="en-US" dirty="0"/>
              <a:t> for BRCA-mutated </a:t>
            </a:r>
            <a:r>
              <a:rPr lang="en-US" dirty="0" err="1"/>
              <a:t>mCRPC</a:t>
            </a:r>
            <a:r>
              <a:rPr lang="en-US" dirty="0"/>
              <a:t> post ARSI </a:t>
            </a:r>
            <a:r>
              <a:rPr lang="en-US" i="1" dirty="0"/>
              <a:t>and</a:t>
            </a:r>
            <a:r>
              <a:rPr lang="en-US" dirty="0"/>
              <a:t>    </a:t>
            </a:r>
            <a:r>
              <a:rPr lang="en-US" dirty="0" err="1"/>
              <a:t>taxane</a:t>
            </a:r>
            <a:r>
              <a:rPr lang="en-US" dirty="0"/>
              <a:t> </a:t>
            </a:r>
            <a:r>
              <a:rPr lang="en-US" sz="1800" baseline="30000" dirty="0"/>
              <a:t>[TRITON2/3]</a:t>
            </a:r>
          </a:p>
          <a:p>
            <a:r>
              <a:rPr lang="en-US" dirty="0"/>
              <a:t>2023</a:t>
            </a:r>
          </a:p>
          <a:p>
            <a:pPr lvl="1"/>
            <a:r>
              <a:rPr lang="en-US" b="1" dirty="0" err="1"/>
              <a:t>Olaparib</a:t>
            </a:r>
            <a:r>
              <a:rPr lang="en-US" b="1" dirty="0"/>
              <a:t>/</a:t>
            </a:r>
            <a:r>
              <a:rPr lang="en-US" b="1" dirty="0" err="1"/>
              <a:t>abiraterone</a:t>
            </a:r>
            <a:r>
              <a:rPr lang="en-US" dirty="0"/>
              <a:t> for BRCA-mutated </a:t>
            </a:r>
            <a:r>
              <a:rPr lang="en-US" dirty="0" err="1"/>
              <a:t>mCRPC</a:t>
            </a:r>
            <a:r>
              <a:rPr lang="en-US" dirty="0"/>
              <a:t> </a:t>
            </a:r>
            <a:r>
              <a:rPr lang="en-US" sz="1800" baseline="30000" dirty="0"/>
              <a:t>[</a:t>
            </a:r>
            <a:r>
              <a:rPr lang="en-US" sz="1800" baseline="30000" dirty="0" err="1"/>
              <a:t>PROpel</a:t>
            </a:r>
            <a:r>
              <a:rPr lang="en-US" sz="1800" baseline="30000" dirty="0"/>
              <a:t>]</a:t>
            </a:r>
          </a:p>
          <a:p>
            <a:pPr lvl="1"/>
            <a:r>
              <a:rPr lang="en-US" b="1" dirty="0" err="1"/>
              <a:t>Niraparib</a:t>
            </a:r>
            <a:r>
              <a:rPr lang="en-US" b="1" dirty="0"/>
              <a:t>/</a:t>
            </a:r>
            <a:r>
              <a:rPr lang="en-US" b="1" dirty="0" err="1"/>
              <a:t>abiraterone</a:t>
            </a:r>
            <a:r>
              <a:rPr lang="en-US" dirty="0"/>
              <a:t> for BRCA-mutated </a:t>
            </a:r>
            <a:r>
              <a:rPr lang="en-US" dirty="0" err="1"/>
              <a:t>mCRPC</a:t>
            </a:r>
            <a:r>
              <a:rPr lang="en-US" dirty="0"/>
              <a:t> </a:t>
            </a:r>
            <a:r>
              <a:rPr lang="en-US" sz="1800" baseline="30000" dirty="0"/>
              <a:t>[MAGNITUDE]</a:t>
            </a:r>
          </a:p>
          <a:p>
            <a:pPr lvl="1"/>
            <a:r>
              <a:rPr lang="en-US" b="1" dirty="0" err="1"/>
              <a:t>Talozaparib</a:t>
            </a:r>
            <a:r>
              <a:rPr lang="en-US" b="1" dirty="0"/>
              <a:t>/enzalutamide</a:t>
            </a:r>
            <a:r>
              <a:rPr lang="en-US" dirty="0"/>
              <a:t> for HRR-mutated </a:t>
            </a:r>
            <a:r>
              <a:rPr lang="en-US" dirty="0" err="1"/>
              <a:t>mCRPC</a:t>
            </a:r>
            <a:r>
              <a:rPr lang="en-US" dirty="0"/>
              <a:t> </a:t>
            </a:r>
            <a:r>
              <a:rPr lang="en-US" sz="1800" baseline="30000" dirty="0"/>
              <a:t>[TALAPRO2]</a:t>
            </a:r>
          </a:p>
        </p:txBody>
      </p:sp>
      <p:sp>
        <p:nvSpPr>
          <p:cNvPr id="3" name="Title 2"/>
          <p:cNvSpPr>
            <a:spLocks noGrp="1"/>
          </p:cNvSpPr>
          <p:nvPr>
            <p:ph type="title"/>
          </p:nvPr>
        </p:nvSpPr>
        <p:spPr/>
        <p:txBody>
          <a:bodyPr/>
          <a:lstStyle/>
          <a:p>
            <a:r>
              <a:rPr lang="en-US" b="1" dirty="0"/>
              <a:t>Regulatory approvals</a:t>
            </a:r>
          </a:p>
        </p:txBody>
      </p:sp>
    </p:spTree>
    <p:extLst>
      <p:ext uri="{BB962C8B-B14F-4D97-AF65-F5344CB8AC3E}">
        <p14:creationId xmlns:p14="http://schemas.microsoft.com/office/powerpoint/2010/main" val="1988855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Rationale &amp; mechanism of action</a:t>
            </a:r>
          </a:p>
        </p:txBody>
      </p:sp>
      <p:pic>
        <p:nvPicPr>
          <p:cNvPr id="4" name="Picture 3"/>
          <p:cNvPicPr>
            <a:picLocks noChangeAspect="1"/>
          </p:cNvPicPr>
          <p:nvPr/>
        </p:nvPicPr>
        <p:blipFill>
          <a:blip r:embed="rId2"/>
          <a:stretch>
            <a:fillRect/>
          </a:stretch>
        </p:blipFill>
        <p:spPr>
          <a:xfrm>
            <a:off x="770315" y="743484"/>
            <a:ext cx="7603370" cy="3573519"/>
          </a:xfrm>
          <a:prstGeom prst="rect">
            <a:avLst/>
          </a:prstGeom>
        </p:spPr>
      </p:pic>
      <p:sp>
        <p:nvSpPr>
          <p:cNvPr id="5" name="TextBox 4"/>
          <p:cNvSpPr txBox="1"/>
          <p:nvPr/>
        </p:nvSpPr>
        <p:spPr>
          <a:xfrm>
            <a:off x="3486685" y="4633996"/>
            <a:ext cx="3187582" cy="276999"/>
          </a:xfrm>
          <a:prstGeom prst="rect">
            <a:avLst/>
          </a:prstGeom>
          <a:noFill/>
        </p:spPr>
        <p:txBody>
          <a:bodyPr wrap="square" rtlCol="0">
            <a:spAutoFit/>
          </a:bodyPr>
          <a:lstStyle/>
          <a:p>
            <a:r>
              <a:rPr lang="en-US" sz="1200" dirty="0">
                <a:solidFill>
                  <a:schemeClr val="bg2"/>
                </a:solidFill>
              </a:rPr>
              <a:t>Adapted from: Clarke et al., ASCO GU 2023</a:t>
            </a:r>
          </a:p>
        </p:txBody>
      </p:sp>
    </p:spTree>
    <p:extLst>
      <p:ext uri="{BB962C8B-B14F-4D97-AF65-F5344CB8AC3E}">
        <p14:creationId xmlns:p14="http://schemas.microsoft.com/office/powerpoint/2010/main" val="891575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err="1">
                <a:solidFill>
                  <a:srgbClr val="002E51"/>
                </a:solidFill>
              </a:rPr>
              <a:t>PARPi</a:t>
            </a:r>
            <a:r>
              <a:rPr lang="en-US" dirty="0">
                <a:solidFill>
                  <a:srgbClr val="002E51"/>
                </a:solidFill>
              </a:rPr>
              <a:t> in progressive </a:t>
            </a:r>
            <a:r>
              <a:rPr lang="en-US" dirty="0" err="1">
                <a:solidFill>
                  <a:srgbClr val="002E51"/>
                </a:solidFill>
              </a:rPr>
              <a:t>mCRPC</a:t>
            </a:r>
            <a:endParaRPr lang="en-US" dirty="0"/>
          </a:p>
        </p:txBody>
      </p:sp>
      <p:sp>
        <p:nvSpPr>
          <p:cNvPr id="4" name="TextBox 3"/>
          <p:cNvSpPr txBox="1"/>
          <p:nvPr/>
        </p:nvSpPr>
        <p:spPr bwMode="auto">
          <a:xfrm>
            <a:off x="3471985" y="4636835"/>
            <a:ext cx="30142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p>
            <a:pPr algn="l"/>
            <a:r>
              <a:rPr lang="en-US" sz="1200" dirty="0">
                <a:solidFill>
                  <a:schemeClr val="bg1">
                    <a:lumMod val="50000"/>
                  </a:schemeClr>
                </a:solidFill>
              </a:rPr>
              <a:t>De Bono et al., NEJM 2020; Hussain et al., NEJM 2020; </a:t>
            </a:r>
            <a:r>
              <a:rPr lang="en-US" sz="1200" dirty="0" err="1">
                <a:solidFill>
                  <a:schemeClr val="bg1">
                    <a:lumMod val="50000"/>
                  </a:schemeClr>
                </a:solidFill>
              </a:rPr>
              <a:t>Abida</a:t>
            </a:r>
            <a:r>
              <a:rPr lang="en-US" sz="1200" dirty="0">
                <a:solidFill>
                  <a:schemeClr val="bg1">
                    <a:lumMod val="50000"/>
                  </a:schemeClr>
                </a:solidFill>
              </a:rPr>
              <a:t> et al., JCO 2020 </a:t>
            </a:r>
          </a:p>
        </p:txBody>
      </p:sp>
      <p:pic>
        <p:nvPicPr>
          <p:cNvPr id="5" name="Picture 4"/>
          <p:cNvPicPr>
            <a:picLocks noChangeAspect="1"/>
          </p:cNvPicPr>
          <p:nvPr/>
        </p:nvPicPr>
        <p:blipFill>
          <a:blip r:embed="rId2"/>
          <a:stretch>
            <a:fillRect/>
          </a:stretch>
        </p:blipFill>
        <p:spPr>
          <a:xfrm>
            <a:off x="137054" y="833590"/>
            <a:ext cx="8868726" cy="3525759"/>
          </a:xfrm>
          <a:prstGeom prst="rect">
            <a:avLst/>
          </a:prstGeom>
        </p:spPr>
      </p:pic>
      <p:pic>
        <p:nvPicPr>
          <p:cNvPr id="6" name="Picture 5"/>
          <p:cNvPicPr>
            <a:picLocks noChangeAspect="1"/>
          </p:cNvPicPr>
          <p:nvPr/>
        </p:nvPicPr>
        <p:blipFill>
          <a:blip r:embed="rId3"/>
          <a:stretch>
            <a:fillRect/>
          </a:stretch>
        </p:blipFill>
        <p:spPr>
          <a:xfrm>
            <a:off x="1599785" y="5377035"/>
            <a:ext cx="5944430" cy="3572374"/>
          </a:xfrm>
          <a:prstGeom prst="rect">
            <a:avLst/>
          </a:prstGeom>
        </p:spPr>
      </p:pic>
    </p:spTree>
    <p:extLst>
      <p:ext uri="{BB962C8B-B14F-4D97-AF65-F5344CB8AC3E}">
        <p14:creationId xmlns:p14="http://schemas.microsoft.com/office/powerpoint/2010/main" val="2036903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err="1"/>
              <a:t>rPFS</a:t>
            </a:r>
            <a:r>
              <a:rPr lang="en-US" sz="2800" dirty="0"/>
              <a:t>/OS benefit in </a:t>
            </a:r>
            <a:r>
              <a:rPr lang="en-US" sz="2800" dirty="0" err="1"/>
              <a:t>PROfound</a:t>
            </a:r>
            <a:r>
              <a:rPr lang="en-US" sz="2800" dirty="0"/>
              <a:t> driven by BRCA</a:t>
            </a:r>
          </a:p>
        </p:txBody>
      </p:sp>
      <p:pic>
        <p:nvPicPr>
          <p:cNvPr id="4" name="Picture 3"/>
          <p:cNvPicPr>
            <a:picLocks noChangeAspect="1"/>
          </p:cNvPicPr>
          <p:nvPr/>
        </p:nvPicPr>
        <p:blipFill>
          <a:blip r:embed="rId2"/>
          <a:stretch>
            <a:fillRect/>
          </a:stretch>
        </p:blipFill>
        <p:spPr>
          <a:xfrm>
            <a:off x="4582899" y="1228059"/>
            <a:ext cx="4189372" cy="2846691"/>
          </a:xfrm>
          <a:prstGeom prst="rect">
            <a:avLst/>
          </a:prstGeom>
        </p:spPr>
      </p:pic>
      <p:pic>
        <p:nvPicPr>
          <p:cNvPr id="5" name="Picture 4"/>
          <p:cNvPicPr>
            <a:picLocks noChangeAspect="1"/>
          </p:cNvPicPr>
          <p:nvPr/>
        </p:nvPicPr>
        <p:blipFill>
          <a:blip r:embed="rId3"/>
          <a:stretch>
            <a:fillRect/>
          </a:stretch>
        </p:blipFill>
        <p:spPr>
          <a:xfrm>
            <a:off x="308850" y="1228059"/>
            <a:ext cx="4074675" cy="2846691"/>
          </a:xfrm>
          <a:prstGeom prst="rect">
            <a:avLst/>
          </a:prstGeom>
        </p:spPr>
      </p:pic>
      <p:sp>
        <p:nvSpPr>
          <p:cNvPr id="7" name="Content Placeholder 2"/>
          <p:cNvSpPr txBox="1">
            <a:spLocks/>
          </p:cNvSpPr>
          <p:nvPr/>
        </p:nvSpPr>
        <p:spPr bwMode="auto">
          <a:xfrm>
            <a:off x="308850" y="900203"/>
            <a:ext cx="4074675" cy="38186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ctr">
              <a:buFontTx/>
              <a:buNone/>
            </a:pPr>
            <a:r>
              <a:rPr lang="en-US" sz="1600" b="1" kern="0" dirty="0"/>
              <a:t>Cohort A [BRCA1/2 or ATM]</a:t>
            </a:r>
          </a:p>
        </p:txBody>
      </p:sp>
      <p:sp>
        <p:nvSpPr>
          <p:cNvPr id="9" name="Content Placeholder 2"/>
          <p:cNvSpPr txBox="1">
            <a:spLocks/>
          </p:cNvSpPr>
          <p:nvPr/>
        </p:nvSpPr>
        <p:spPr bwMode="auto">
          <a:xfrm>
            <a:off x="4582899" y="850203"/>
            <a:ext cx="4189372" cy="443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97648" rIns="0" bIns="97648" numCol="1" anchor="t" anchorCtr="0" compatLnSpc="1">
            <a:prstTxWarp prst="textNoShape">
              <a:avLst/>
            </a:prstTxWarp>
            <a:spAutoFit/>
          </a:bodyPr>
          <a:lstStyle>
            <a:lvl1pPr marL="242888" indent="-242888" algn="l" defTabSz="901700" rtl="0" eaLnBrk="0" fontAlgn="base" hangingPunct="0">
              <a:spcBef>
                <a:spcPts val="400"/>
              </a:spcBef>
              <a:spcAft>
                <a:spcPts val="200"/>
              </a:spcAft>
              <a:buClr>
                <a:schemeClr val="tx2"/>
              </a:buClr>
              <a:buSzPct val="120000"/>
              <a:buFont typeface="Lucida Grande" panose="020B0600040502020204" pitchFamily="34" charset="0"/>
              <a:buChar char="‣"/>
              <a:defRPr sz="2000" b="0" kern="1200">
                <a:solidFill>
                  <a:schemeClr val="tx1"/>
                </a:solidFill>
                <a:latin typeface="+mn-lt"/>
                <a:ea typeface="+mn-ea"/>
                <a:cs typeface="+mn-cs"/>
              </a:defRPr>
            </a:lvl1pPr>
            <a:lvl2pPr marL="660400" indent="-303213" algn="l" defTabSz="901700" rtl="0" eaLnBrk="0" fontAlgn="base" hangingPunct="0">
              <a:spcBef>
                <a:spcPts val="200"/>
              </a:spcBef>
              <a:spcAft>
                <a:spcPts val="200"/>
              </a:spcAft>
              <a:buClr>
                <a:schemeClr val="tx1"/>
              </a:buClr>
              <a:buSzPct val="110000"/>
              <a:buFont typeface="Arial" panose="020B0604020202020204" pitchFamily="34" charset="0"/>
              <a:buChar char="•"/>
              <a:defRPr kern="1200">
                <a:solidFill>
                  <a:schemeClr val="bg1">
                    <a:lumMod val="50000"/>
                  </a:schemeClr>
                </a:solidFill>
                <a:latin typeface="+mn-lt"/>
                <a:ea typeface="+mn-ea"/>
                <a:cs typeface="+mn-cs"/>
              </a:defRPr>
            </a:lvl2pPr>
            <a:lvl3pPr marL="1077913" indent="-303213" algn="l" defTabSz="901700" rtl="0" eaLnBrk="0" fontAlgn="base" hangingPunct="0">
              <a:spcBef>
                <a:spcPts val="200"/>
              </a:spcBef>
              <a:spcAft>
                <a:spcPts val="200"/>
              </a:spcAft>
              <a:buClr>
                <a:schemeClr val="accent1"/>
              </a:buClr>
              <a:buFont typeface="Arial" panose="020B0604020202020204" pitchFamily="34" charset="0"/>
              <a:buChar char="–"/>
              <a:defRPr sz="1600" b="0" kern="1200">
                <a:solidFill>
                  <a:schemeClr val="bg1">
                    <a:lumMod val="50000"/>
                  </a:schemeClr>
                </a:solidFill>
                <a:latin typeface="+mn-lt"/>
                <a:ea typeface="+mn-ea"/>
                <a:cs typeface="+mn-cs"/>
              </a:defRPr>
            </a:lvl3pPr>
            <a:lvl4pPr marL="1438275" indent="-246063" algn="l" defTabSz="901700" rtl="0" eaLnBrk="0" fontAlgn="base" hangingPunct="0">
              <a:spcBef>
                <a:spcPts val="200"/>
              </a:spcBef>
              <a:spcAft>
                <a:spcPts val="200"/>
              </a:spcAft>
              <a:buClr>
                <a:schemeClr val="tx2"/>
              </a:buClr>
              <a:buFont typeface="Arial" panose="020B0604020202020204" pitchFamily="34" charset="0"/>
              <a:buChar char="•"/>
              <a:defRPr sz="1600" kern="1200">
                <a:solidFill>
                  <a:schemeClr val="bg1">
                    <a:lumMod val="50000"/>
                  </a:schemeClr>
                </a:solidFill>
                <a:latin typeface="+mn-lt"/>
                <a:ea typeface="+mn-ea"/>
                <a:cs typeface="+mn-cs"/>
              </a:defRPr>
            </a:lvl4pPr>
            <a:lvl5pPr marL="1795463" indent="-242888" algn="l" defTabSz="901700" rtl="0" eaLnBrk="0" fontAlgn="base" hangingPunct="0">
              <a:spcBef>
                <a:spcPts val="200"/>
              </a:spcBef>
              <a:spcAft>
                <a:spcPts val="200"/>
              </a:spcAft>
              <a:buClr>
                <a:schemeClr val="tx2"/>
              </a:buClr>
              <a:buFont typeface="Franklin Gothic Book" panose="020B0503020102020204" pitchFamily="34" charset="0"/>
              <a:buChar char="–"/>
              <a:defRPr sz="16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Lucida Grande" panose="020B0600040502020204" pitchFamily="34" charset="0"/>
              <a:buNone/>
            </a:pPr>
            <a:r>
              <a:rPr lang="en-US" sz="1600" b="1" dirty="0"/>
              <a:t>Cohort B [Other HRR]</a:t>
            </a:r>
          </a:p>
        </p:txBody>
      </p:sp>
      <p:sp>
        <p:nvSpPr>
          <p:cNvPr id="10" name="Rectangle 9"/>
          <p:cNvSpPr/>
          <p:nvPr/>
        </p:nvSpPr>
        <p:spPr bwMode="auto">
          <a:xfrm>
            <a:off x="2486396" y="1876084"/>
            <a:ext cx="1645358" cy="283394"/>
          </a:xfrm>
          <a:prstGeom prst="rect">
            <a:avLst/>
          </a:prstGeom>
          <a:noFill/>
          <a:ln w="28575"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12" name="Rectangle 11"/>
          <p:cNvSpPr/>
          <p:nvPr/>
        </p:nvSpPr>
        <p:spPr>
          <a:xfrm>
            <a:off x="3315768" y="4573639"/>
            <a:ext cx="3520868" cy="461665"/>
          </a:xfrm>
          <a:prstGeom prst="rect">
            <a:avLst/>
          </a:prstGeom>
        </p:spPr>
        <p:txBody>
          <a:bodyPr wrap="square">
            <a:spAutoFit/>
          </a:bodyPr>
          <a:lstStyle/>
          <a:p>
            <a:r>
              <a:rPr lang="en-US" sz="1200" dirty="0">
                <a:solidFill>
                  <a:schemeClr val="bg1">
                    <a:lumMod val="50000"/>
                  </a:schemeClr>
                </a:solidFill>
              </a:rPr>
              <a:t>De Bono et al, NEJM 2020; Hussain et al, NEJM 2020</a:t>
            </a:r>
            <a:endParaRPr lang="en-US" sz="1200" dirty="0"/>
          </a:p>
        </p:txBody>
      </p:sp>
      <p:pic>
        <p:nvPicPr>
          <p:cNvPr id="14" name="Picture 13"/>
          <p:cNvPicPr>
            <a:picLocks noChangeAspect="1"/>
          </p:cNvPicPr>
          <p:nvPr/>
        </p:nvPicPr>
        <p:blipFill>
          <a:blip r:embed="rId4"/>
          <a:stretch>
            <a:fillRect/>
          </a:stretch>
        </p:blipFill>
        <p:spPr>
          <a:xfrm>
            <a:off x="4572000" y="5467603"/>
            <a:ext cx="5801535" cy="4582164"/>
          </a:xfrm>
          <a:prstGeom prst="rect">
            <a:avLst/>
          </a:prstGeom>
        </p:spPr>
      </p:pic>
      <p:grpSp>
        <p:nvGrpSpPr>
          <p:cNvPr id="6" name="Group 5"/>
          <p:cNvGrpSpPr/>
          <p:nvPr/>
        </p:nvGrpSpPr>
        <p:grpSpPr>
          <a:xfrm>
            <a:off x="2467323" y="2363490"/>
            <a:ext cx="3823857" cy="1880402"/>
            <a:chOff x="2467323" y="2363490"/>
            <a:chExt cx="3823857" cy="1880402"/>
          </a:xfrm>
        </p:grpSpPr>
        <p:pic>
          <p:nvPicPr>
            <p:cNvPr id="11" name="Picture 10"/>
            <p:cNvPicPr>
              <a:picLocks noChangeAspect="1"/>
            </p:cNvPicPr>
            <p:nvPr/>
          </p:nvPicPr>
          <p:blipFill rotWithShape="1">
            <a:blip r:embed="rId5"/>
            <a:srcRect t="69942" b="744"/>
            <a:stretch/>
          </p:blipFill>
          <p:spPr>
            <a:xfrm>
              <a:off x="2475869" y="2826586"/>
              <a:ext cx="3815311" cy="1417306"/>
            </a:xfrm>
            <a:prstGeom prst="rect">
              <a:avLst/>
            </a:prstGeom>
          </p:spPr>
        </p:pic>
        <p:pic>
          <p:nvPicPr>
            <p:cNvPr id="13" name="Picture 12" descr="Image"/>
            <p:cNvPicPr>
              <a:picLocks noChangeAspect="1"/>
            </p:cNvPicPr>
            <p:nvPr/>
          </p:nvPicPr>
          <p:blipFill rotWithShape="1">
            <a:blip r:embed="rId6" cstate="print"/>
            <a:srcRect l="49812" r="-1" b="90133"/>
            <a:stretch/>
          </p:blipFill>
          <p:spPr>
            <a:xfrm>
              <a:off x="2467323" y="2363490"/>
              <a:ext cx="3813836" cy="474651"/>
            </a:xfrm>
            <a:prstGeom prst="rect">
              <a:avLst/>
            </a:prstGeom>
          </p:spPr>
        </p:pic>
      </p:grpSp>
      <p:sp>
        <p:nvSpPr>
          <p:cNvPr id="15" name="Rectangle 14"/>
          <p:cNvSpPr/>
          <p:nvPr/>
        </p:nvSpPr>
        <p:spPr bwMode="auto">
          <a:xfrm>
            <a:off x="2452644" y="2838140"/>
            <a:ext cx="3847082" cy="498889"/>
          </a:xfrm>
          <a:prstGeom prst="rect">
            <a:avLst/>
          </a:prstGeom>
          <a:noFill/>
          <a:ln w="28575"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Tree>
    <p:extLst>
      <p:ext uri="{BB962C8B-B14F-4D97-AF65-F5344CB8AC3E}">
        <p14:creationId xmlns:p14="http://schemas.microsoft.com/office/powerpoint/2010/main" val="410903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sosceles Triangle 10"/>
          <p:cNvSpPr/>
          <p:nvPr/>
        </p:nvSpPr>
        <p:spPr bwMode="auto">
          <a:xfrm rot="10021561">
            <a:off x="419785" y="2430010"/>
            <a:ext cx="5403516" cy="2838495"/>
          </a:xfrm>
          <a:prstGeom prst="triangle">
            <a:avLst>
              <a:gd name="adj" fmla="val 28610"/>
            </a:avLst>
          </a:prstGeom>
          <a:solidFill>
            <a:srgbClr val="002243">
              <a:lumMod val="10000"/>
              <a:lumOff val="90000"/>
            </a:srgbClr>
          </a:solidFill>
          <a:ln w="9525" cap="flat" cmpd="sng" algn="ctr">
            <a:solidFill>
              <a:srgbClr val="00224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800000"/>
              </a:solidFill>
              <a:effectLst/>
              <a:uLnTx/>
              <a:uFillTx/>
              <a:latin typeface="Arial" panose="020B0604020202020204" pitchFamily="34" charset="0"/>
              <a:ea typeface="+mn-ea"/>
              <a:cs typeface="+mn-cs"/>
            </a:endParaRPr>
          </a:p>
        </p:txBody>
      </p:sp>
      <p:sp>
        <p:nvSpPr>
          <p:cNvPr id="2" name="Content Placeholder 1"/>
          <p:cNvSpPr>
            <a:spLocks noGrp="1"/>
          </p:cNvSpPr>
          <p:nvPr>
            <p:ph idx="1"/>
          </p:nvPr>
        </p:nvSpPr>
        <p:spPr>
          <a:xfrm>
            <a:off x="-32052" y="779125"/>
            <a:ext cx="5108253" cy="3282604"/>
          </a:xfrm>
        </p:spPr>
        <p:txBody>
          <a:bodyPr/>
          <a:lstStyle/>
          <a:p>
            <a:r>
              <a:rPr lang="en-US" sz="2000" dirty="0"/>
              <a:t>N=405 chemo-naïve </a:t>
            </a:r>
            <a:r>
              <a:rPr lang="en-US" sz="2000" dirty="0" err="1"/>
              <a:t>mCRPC</a:t>
            </a:r>
            <a:r>
              <a:rPr lang="en-US" sz="2000" dirty="0"/>
              <a:t> BRCA1/2- or ATM-mutated progressive on ARSI</a:t>
            </a:r>
          </a:p>
          <a:p>
            <a:r>
              <a:rPr lang="en-US" sz="2000" dirty="0"/>
              <a:t>Randomized 2:1 </a:t>
            </a:r>
            <a:r>
              <a:rPr lang="en-US" sz="2000" dirty="0" err="1"/>
              <a:t>rucaparib</a:t>
            </a:r>
            <a:r>
              <a:rPr lang="en-US" sz="2000" dirty="0"/>
              <a:t> v physician’s choice (docetaxel or alternate ARSI)</a:t>
            </a:r>
          </a:p>
        </p:txBody>
      </p:sp>
      <p:sp>
        <p:nvSpPr>
          <p:cNvPr id="3" name="Title 2"/>
          <p:cNvSpPr>
            <a:spLocks noGrp="1"/>
          </p:cNvSpPr>
          <p:nvPr>
            <p:ph type="title"/>
          </p:nvPr>
        </p:nvSpPr>
        <p:spPr/>
        <p:txBody>
          <a:bodyPr/>
          <a:lstStyle/>
          <a:p>
            <a:r>
              <a:rPr lang="en-US" sz="2800" dirty="0"/>
              <a:t>Similarly, </a:t>
            </a:r>
            <a:r>
              <a:rPr lang="en-US" sz="2800" dirty="0" err="1"/>
              <a:t>rPFS</a:t>
            </a:r>
            <a:r>
              <a:rPr lang="en-US" sz="2800" dirty="0"/>
              <a:t> benefit in TRITON3 driven by BRCA</a:t>
            </a:r>
          </a:p>
        </p:txBody>
      </p:sp>
      <p:pic>
        <p:nvPicPr>
          <p:cNvPr id="12" name="Picture 11"/>
          <p:cNvPicPr>
            <a:picLocks noChangeAspect="1"/>
          </p:cNvPicPr>
          <p:nvPr/>
        </p:nvPicPr>
        <p:blipFill>
          <a:blip r:embed="rId2"/>
          <a:stretch>
            <a:fillRect/>
          </a:stretch>
        </p:blipFill>
        <p:spPr>
          <a:xfrm>
            <a:off x="5449153" y="625768"/>
            <a:ext cx="3503467" cy="4523365"/>
          </a:xfrm>
          <a:prstGeom prst="rect">
            <a:avLst/>
          </a:prstGeom>
        </p:spPr>
      </p:pic>
      <p:pic>
        <p:nvPicPr>
          <p:cNvPr id="13" name="Picture 12"/>
          <p:cNvPicPr>
            <a:picLocks noChangeAspect="1"/>
          </p:cNvPicPr>
          <p:nvPr/>
        </p:nvPicPr>
        <p:blipFill rotWithShape="1">
          <a:blip r:embed="rId3"/>
          <a:srcRect b="50817"/>
          <a:stretch/>
        </p:blipFill>
        <p:spPr>
          <a:xfrm>
            <a:off x="115900" y="3070275"/>
            <a:ext cx="4456100" cy="1926197"/>
          </a:xfrm>
          <a:prstGeom prst="rect">
            <a:avLst/>
          </a:prstGeom>
        </p:spPr>
      </p:pic>
      <p:sp>
        <p:nvSpPr>
          <p:cNvPr id="14" name="Rectangle 13"/>
          <p:cNvSpPr/>
          <p:nvPr/>
        </p:nvSpPr>
        <p:spPr>
          <a:xfrm>
            <a:off x="1505162" y="4946827"/>
            <a:ext cx="1850186" cy="276999"/>
          </a:xfrm>
          <a:prstGeom prst="rect">
            <a:avLst/>
          </a:prstGeom>
        </p:spPr>
        <p:txBody>
          <a:bodyPr wrap="none">
            <a:spAutoFit/>
          </a:bodyPr>
          <a:lstStyle/>
          <a:p>
            <a:r>
              <a:rPr lang="en-US" sz="1200" dirty="0" err="1">
                <a:solidFill>
                  <a:schemeClr val="bg1">
                    <a:lumMod val="50000"/>
                  </a:schemeClr>
                </a:solidFill>
              </a:rPr>
              <a:t>Fizazi</a:t>
            </a:r>
            <a:r>
              <a:rPr lang="en-US" sz="1200" dirty="0">
                <a:solidFill>
                  <a:schemeClr val="bg1">
                    <a:lumMod val="50000"/>
                  </a:schemeClr>
                </a:solidFill>
              </a:rPr>
              <a:t> et al., NEJM 2023</a:t>
            </a:r>
            <a:endParaRPr lang="en-US" sz="1200" dirty="0"/>
          </a:p>
        </p:txBody>
      </p:sp>
      <p:sp>
        <p:nvSpPr>
          <p:cNvPr id="8" name="Rectangle 7"/>
          <p:cNvSpPr/>
          <p:nvPr/>
        </p:nvSpPr>
        <p:spPr bwMode="auto">
          <a:xfrm>
            <a:off x="7973041" y="1106409"/>
            <a:ext cx="979579" cy="214855"/>
          </a:xfrm>
          <a:prstGeom prst="rect">
            <a:avLst/>
          </a:prstGeom>
          <a:noFill/>
          <a:ln w="28575"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9" name="Rectangle 8"/>
          <p:cNvSpPr/>
          <p:nvPr/>
        </p:nvSpPr>
        <p:spPr bwMode="auto">
          <a:xfrm>
            <a:off x="3355348" y="3707560"/>
            <a:ext cx="1216652" cy="178640"/>
          </a:xfrm>
          <a:prstGeom prst="rect">
            <a:avLst/>
          </a:prstGeom>
          <a:noFill/>
          <a:ln w="28575"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Tree>
    <p:extLst>
      <p:ext uri="{BB962C8B-B14F-4D97-AF65-F5344CB8AC3E}">
        <p14:creationId xmlns:p14="http://schemas.microsoft.com/office/powerpoint/2010/main" val="395025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799" y="959882"/>
            <a:ext cx="7858125" cy="3282604"/>
          </a:xfrm>
        </p:spPr>
        <p:txBody>
          <a:bodyPr/>
          <a:lstStyle/>
          <a:p>
            <a:r>
              <a:rPr lang="en-US" dirty="0" err="1"/>
              <a:t>Olaparib</a:t>
            </a:r>
            <a:r>
              <a:rPr lang="en-US" dirty="0"/>
              <a:t>/</a:t>
            </a:r>
            <a:r>
              <a:rPr lang="en-US" dirty="0" err="1"/>
              <a:t>abiraterone</a:t>
            </a:r>
            <a:r>
              <a:rPr lang="en-US" dirty="0"/>
              <a:t> (</a:t>
            </a:r>
            <a:r>
              <a:rPr lang="en-US" dirty="0" err="1"/>
              <a:t>PROpel</a:t>
            </a:r>
            <a:r>
              <a:rPr lang="en-US" dirty="0"/>
              <a:t>)</a:t>
            </a:r>
          </a:p>
          <a:p>
            <a:endParaRPr lang="en-US" dirty="0"/>
          </a:p>
          <a:p>
            <a:r>
              <a:rPr lang="en-US" dirty="0" err="1"/>
              <a:t>Niraparib</a:t>
            </a:r>
            <a:r>
              <a:rPr lang="en-US" dirty="0"/>
              <a:t>/</a:t>
            </a:r>
            <a:r>
              <a:rPr lang="en-US" dirty="0" err="1"/>
              <a:t>abiraterone</a:t>
            </a:r>
            <a:r>
              <a:rPr lang="en-US" dirty="0"/>
              <a:t> (MAGNITUDE)</a:t>
            </a:r>
          </a:p>
          <a:p>
            <a:endParaRPr lang="en-US" dirty="0"/>
          </a:p>
          <a:p>
            <a:r>
              <a:rPr lang="en-US" dirty="0" err="1"/>
              <a:t>Talozaparib</a:t>
            </a:r>
            <a:r>
              <a:rPr lang="en-US" dirty="0"/>
              <a:t>/enzalutamide (TALAPRO2)</a:t>
            </a:r>
          </a:p>
          <a:p>
            <a:endParaRPr lang="en-US" dirty="0"/>
          </a:p>
          <a:p>
            <a:endParaRPr lang="en-US" dirty="0"/>
          </a:p>
        </p:txBody>
      </p:sp>
      <p:sp>
        <p:nvSpPr>
          <p:cNvPr id="3" name="Title 2"/>
          <p:cNvSpPr>
            <a:spLocks noGrp="1"/>
          </p:cNvSpPr>
          <p:nvPr>
            <p:ph type="title"/>
          </p:nvPr>
        </p:nvSpPr>
        <p:spPr/>
        <p:txBody>
          <a:bodyPr/>
          <a:lstStyle/>
          <a:p>
            <a:r>
              <a:rPr lang="en-US" dirty="0" err="1"/>
              <a:t>PARPi</a:t>
            </a:r>
            <a:r>
              <a:rPr lang="en-US" dirty="0"/>
              <a:t>/ARSI combinations in 1L </a:t>
            </a:r>
            <a:r>
              <a:rPr lang="en-US" dirty="0" err="1"/>
              <a:t>mCRPC</a:t>
            </a:r>
            <a:endParaRPr lang="en-US" dirty="0"/>
          </a:p>
        </p:txBody>
      </p:sp>
    </p:spTree>
    <p:extLst>
      <p:ext uri="{BB962C8B-B14F-4D97-AF65-F5344CB8AC3E}">
        <p14:creationId xmlns:p14="http://schemas.microsoft.com/office/powerpoint/2010/main" val="2141857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err="1"/>
              <a:t>PROpel</a:t>
            </a:r>
            <a:endParaRPr lang="en-US" dirty="0"/>
          </a:p>
        </p:txBody>
      </p:sp>
      <p:pic>
        <p:nvPicPr>
          <p:cNvPr id="4" name="Picture 3"/>
          <p:cNvPicPr>
            <a:picLocks noChangeAspect="1"/>
          </p:cNvPicPr>
          <p:nvPr/>
        </p:nvPicPr>
        <p:blipFill>
          <a:blip r:embed="rId2"/>
          <a:stretch>
            <a:fillRect/>
          </a:stretch>
        </p:blipFill>
        <p:spPr>
          <a:xfrm>
            <a:off x="462508" y="780430"/>
            <a:ext cx="8219120" cy="3547020"/>
          </a:xfrm>
          <a:prstGeom prst="rect">
            <a:avLst/>
          </a:prstGeom>
        </p:spPr>
      </p:pic>
      <p:sp>
        <p:nvSpPr>
          <p:cNvPr id="5" name="Rectangle 4"/>
          <p:cNvSpPr/>
          <p:nvPr/>
        </p:nvSpPr>
        <p:spPr>
          <a:xfrm>
            <a:off x="3482816" y="4669828"/>
            <a:ext cx="3183436" cy="276999"/>
          </a:xfrm>
          <a:prstGeom prst="rect">
            <a:avLst/>
          </a:prstGeom>
        </p:spPr>
        <p:txBody>
          <a:bodyPr wrap="none">
            <a:spAutoFit/>
          </a:bodyPr>
          <a:lstStyle/>
          <a:p>
            <a:r>
              <a:rPr lang="en-US" sz="1200" dirty="0">
                <a:solidFill>
                  <a:schemeClr val="bg1">
                    <a:lumMod val="50000"/>
                  </a:schemeClr>
                </a:solidFill>
              </a:rPr>
              <a:t>Adapted from: Clarke et al., ASCO GU 2023</a:t>
            </a:r>
            <a:endParaRPr lang="en-US" sz="1200" dirty="0"/>
          </a:p>
        </p:txBody>
      </p:sp>
      <p:sp>
        <p:nvSpPr>
          <p:cNvPr id="6" name="Rectangle 5"/>
          <p:cNvSpPr/>
          <p:nvPr/>
        </p:nvSpPr>
        <p:spPr bwMode="auto">
          <a:xfrm>
            <a:off x="4832455" y="2746267"/>
            <a:ext cx="3154867" cy="293917"/>
          </a:xfrm>
          <a:prstGeom prst="rect">
            <a:avLst/>
          </a:prstGeom>
          <a:noFill/>
          <a:ln w="28575"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Tree>
    <p:extLst>
      <p:ext uri="{BB962C8B-B14F-4D97-AF65-F5344CB8AC3E}">
        <p14:creationId xmlns:p14="http://schemas.microsoft.com/office/powerpoint/2010/main" val="57166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1798064"/>
            <a:ext cx="9144000" cy="2204975"/>
          </a:xfrm>
        </p:spPr>
        <p:txBody>
          <a:bodyPr/>
          <a:lstStyle/>
          <a:p>
            <a:pPr>
              <a:spcBef>
                <a:spcPts val="20"/>
              </a:spcBef>
            </a:pPr>
            <a:r>
              <a:rPr lang="en-US" b="1" kern="1200">
                <a:solidFill>
                  <a:srgbClr val="002060"/>
                </a:solidFill>
                <a:cs typeface="Arial"/>
              </a:rPr>
              <a:t>Steven Frommeyer</a:t>
            </a:r>
          </a:p>
          <a:p>
            <a:pPr>
              <a:spcBef>
                <a:spcPts val="20"/>
              </a:spcBef>
            </a:pPr>
            <a:r>
              <a:rPr lang="en-US" kern="1200" dirty="0">
                <a:solidFill>
                  <a:srgbClr val="002060"/>
                </a:solidFill>
                <a:latin typeface="Arial"/>
                <a:cs typeface="Arial"/>
              </a:rPr>
              <a:t>Executive Director, Global Ambassador Strategies, Oncology</a:t>
            </a:r>
            <a:endParaRPr lang="en-US" dirty="0"/>
          </a:p>
          <a:p>
            <a:pPr marL="0" indent="0" algn="ctr" defTabSz="1619594">
              <a:spcBef>
                <a:spcPts val="0"/>
              </a:spcBef>
              <a:buNone/>
            </a:pPr>
            <a:r>
              <a:rPr lang="en-US" kern="1200" dirty="0">
                <a:solidFill>
                  <a:srgbClr val="002060"/>
                </a:solidFill>
                <a:latin typeface="Arial" panose="020B0604020202020204" pitchFamily="34" charset="0"/>
                <a:cs typeface="Arial" panose="020B0604020202020204" pitchFamily="34" charset="0"/>
              </a:rPr>
              <a:t>MJH Life Sciences™</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Welcome</a:t>
            </a:r>
          </a:p>
        </p:txBody>
      </p:sp>
    </p:spTree>
    <p:extLst>
      <p:ext uri="{BB962C8B-B14F-4D97-AF65-F5344CB8AC3E}">
        <p14:creationId xmlns:p14="http://schemas.microsoft.com/office/powerpoint/2010/main" val="1250068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err="1"/>
              <a:t>PROpel</a:t>
            </a:r>
            <a:r>
              <a:rPr lang="en-US" dirty="0"/>
              <a:t>: </a:t>
            </a:r>
            <a:r>
              <a:rPr lang="en-US" dirty="0" err="1"/>
              <a:t>rPFS</a:t>
            </a:r>
            <a:endParaRPr lang="en-US" dirty="0"/>
          </a:p>
        </p:txBody>
      </p:sp>
      <p:pic>
        <p:nvPicPr>
          <p:cNvPr id="4" name="Picture 3"/>
          <p:cNvPicPr>
            <a:picLocks noChangeAspect="1"/>
          </p:cNvPicPr>
          <p:nvPr/>
        </p:nvPicPr>
        <p:blipFill>
          <a:blip r:embed="rId2"/>
          <a:stretch>
            <a:fillRect/>
          </a:stretch>
        </p:blipFill>
        <p:spPr>
          <a:xfrm>
            <a:off x="1958822" y="959882"/>
            <a:ext cx="5226356" cy="3282604"/>
          </a:xfrm>
          <a:prstGeom prst="rect">
            <a:avLst/>
          </a:prstGeom>
        </p:spPr>
      </p:pic>
      <p:sp>
        <p:nvSpPr>
          <p:cNvPr id="7" name="Rectangle 6"/>
          <p:cNvSpPr/>
          <p:nvPr/>
        </p:nvSpPr>
        <p:spPr>
          <a:xfrm>
            <a:off x="3482816" y="4669828"/>
            <a:ext cx="3183436" cy="276999"/>
          </a:xfrm>
          <a:prstGeom prst="rect">
            <a:avLst/>
          </a:prstGeom>
        </p:spPr>
        <p:txBody>
          <a:bodyPr wrap="none">
            <a:spAutoFit/>
          </a:bodyPr>
          <a:lstStyle/>
          <a:p>
            <a:r>
              <a:rPr lang="en-US" sz="1200" dirty="0">
                <a:solidFill>
                  <a:schemeClr val="bg1">
                    <a:lumMod val="50000"/>
                  </a:schemeClr>
                </a:solidFill>
              </a:rPr>
              <a:t>Adapted from: Clarke et al., ASCO GU 2023</a:t>
            </a:r>
            <a:endParaRPr lang="en-US" sz="1200" dirty="0"/>
          </a:p>
        </p:txBody>
      </p:sp>
    </p:spTree>
    <p:extLst>
      <p:ext uri="{BB962C8B-B14F-4D97-AF65-F5344CB8AC3E}">
        <p14:creationId xmlns:p14="http://schemas.microsoft.com/office/powerpoint/2010/main" val="3079321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err="1"/>
              <a:t>PROpel</a:t>
            </a:r>
            <a:r>
              <a:rPr lang="en-US" dirty="0"/>
              <a:t>: </a:t>
            </a:r>
            <a:r>
              <a:rPr lang="en-US" dirty="0" err="1"/>
              <a:t>rPFS</a:t>
            </a:r>
            <a:r>
              <a:rPr lang="en-US" dirty="0"/>
              <a:t> (subgroups)</a:t>
            </a:r>
          </a:p>
        </p:txBody>
      </p:sp>
      <p:pic>
        <p:nvPicPr>
          <p:cNvPr id="5" name="Picture 4"/>
          <p:cNvPicPr>
            <a:picLocks noChangeAspect="1"/>
          </p:cNvPicPr>
          <p:nvPr/>
        </p:nvPicPr>
        <p:blipFill>
          <a:blip r:embed="rId2"/>
          <a:stretch>
            <a:fillRect/>
          </a:stretch>
        </p:blipFill>
        <p:spPr>
          <a:xfrm>
            <a:off x="384950" y="857151"/>
            <a:ext cx="8374100" cy="3488066"/>
          </a:xfrm>
          <a:prstGeom prst="rect">
            <a:avLst/>
          </a:prstGeom>
        </p:spPr>
      </p:pic>
      <p:sp>
        <p:nvSpPr>
          <p:cNvPr id="6" name="Rectangle 5"/>
          <p:cNvSpPr/>
          <p:nvPr/>
        </p:nvSpPr>
        <p:spPr>
          <a:xfrm>
            <a:off x="3482816" y="4669828"/>
            <a:ext cx="3183436" cy="276999"/>
          </a:xfrm>
          <a:prstGeom prst="rect">
            <a:avLst/>
          </a:prstGeom>
        </p:spPr>
        <p:txBody>
          <a:bodyPr wrap="none">
            <a:spAutoFit/>
          </a:bodyPr>
          <a:lstStyle/>
          <a:p>
            <a:r>
              <a:rPr lang="en-US" sz="1200" dirty="0">
                <a:solidFill>
                  <a:schemeClr val="bg1">
                    <a:lumMod val="50000"/>
                  </a:schemeClr>
                </a:solidFill>
              </a:rPr>
              <a:t>Adapted from: Clarke et al., ASCO GU 2023</a:t>
            </a:r>
            <a:endParaRPr lang="en-US" sz="1200" dirty="0"/>
          </a:p>
        </p:txBody>
      </p:sp>
      <p:sp>
        <p:nvSpPr>
          <p:cNvPr id="7" name="Rectangle 6"/>
          <p:cNvSpPr/>
          <p:nvPr/>
        </p:nvSpPr>
        <p:spPr bwMode="auto">
          <a:xfrm>
            <a:off x="841037" y="3290278"/>
            <a:ext cx="7488923" cy="179754"/>
          </a:xfrm>
          <a:prstGeom prst="rect">
            <a:avLst/>
          </a:prstGeom>
          <a:noFill/>
          <a:ln w="28575"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Tree>
    <p:extLst>
      <p:ext uri="{BB962C8B-B14F-4D97-AF65-F5344CB8AC3E}">
        <p14:creationId xmlns:p14="http://schemas.microsoft.com/office/powerpoint/2010/main" val="307246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err="1"/>
              <a:t>PROpel</a:t>
            </a:r>
            <a:r>
              <a:rPr lang="en-US" dirty="0"/>
              <a:t>: OS</a:t>
            </a:r>
          </a:p>
        </p:txBody>
      </p:sp>
      <p:pic>
        <p:nvPicPr>
          <p:cNvPr id="4" name="Picture 3"/>
          <p:cNvPicPr>
            <a:picLocks noChangeAspect="1"/>
          </p:cNvPicPr>
          <p:nvPr/>
        </p:nvPicPr>
        <p:blipFill>
          <a:blip r:embed="rId2"/>
          <a:stretch>
            <a:fillRect/>
          </a:stretch>
        </p:blipFill>
        <p:spPr>
          <a:xfrm>
            <a:off x="354401" y="783848"/>
            <a:ext cx="8435197" cy="3458638"/>
          </a:xfrm>
          <a:prstGeom prst="rect">
            <a:avLst/>
          </a:prstGeom>
        </p:spPr>
      </p:pic>
      <p:sp>
        <p:nvSpPr>
          <p:cNvPr id="5" name="Rectangle 4"/>
          <p:cNvSpPr/>
          <p:nvPr/>
        </p:nvSpPr>
        <p:spPr>
          <a:xfrm>
            <a:off x="3482816" y="4669828"/>
            <a:ext cx="3183436" cy="276999"/>
          </a:xfrm>
          <a:prstGeom prst="rect">
            <a:avLst/>
          </a:prstGeom>
        </p:spPr>
        <p:txBody>
          <a:bodyPr wrap="none">
            <a:spAutoFit/>
          </a:bodyPr>
          <a:lstStyle/>
          <a:p>
            <a:r>
              <a:rPr lang="en-US" sz="1200" dirty="0">
                <a:solidFill>
                  <a:schemeClr val="bg1">
                    <a:lumMod val="50000"/>
                  </a:schemeClr>
                </a:solidFill>
              </a:rPr>
              <a:t>Adapted from: Clarke et al., ASCO GU 2023</a:t>
            </a:r>
            <a:endParaRPr lang="en-US" sz="1200" dirty="0"/>
          </a:p>
        </p:txBody>
      </p:sp>
    </p:spTree>
    <p:extLst>
      <p:ext uri="{BB962C8B-B14F-4D97-AF65-F5344CB8AC3E}">
        <p14:creationId xmlns:p14="http://schemas.microsoft.com/office/powerpoint/2010/main" val="1669242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err="1"/>
              <a:t>PROpel</a:t>
            </a:r>
            <a:r>
              <a:rPr lang="en-US" dirty="0"/>
              <a:t>: OS (subgroups)</a:t>
            </a:r>
          </a:p>
        </p:txBody>
      </p:sp>
      <p:pic>
        <p:nvPicPr>
          <p:cNvPr id="4" name="Picture 3"/>
          <p:cNvPicPr>
            <a:picLocks noChangeAspect="1"/>
          </p:cNvPicPr>
          <p:nvPr/>
        </p:nvPicPr>
        <p:blipFill>
          <a:blip r:embed="rId2"/>
          <a:stretch>
            <a:fillRect/>
          </a:stretch>
        </p:blipFill>
        <p:spPr>
          <a:xfrm>
            <a:off x="685800" y="959882"/>
            <a:ext cx="7748247" cy="3282604"/>
          </a:xfrm>
          <a:prstGeom prst="rect">
            <a:avLst/>
          </a:prstGeom>
        </p:spPr>
      </p:pic>
      <p:sp>
        <p:nvSpPr>
          <p:cNvPr id="5" name="Rectangle 4"/>
          <p:cNvSpPr/>
          <p:nvPr/>
        </p:nvSpPr>
        <p:spPr>
          <a:xfrm>
            <a:off x="3482816" y="4669828"/>
            <a:ext cx="3183436" cy="276999"/>
          </a:xfrm>
          <a:prstGeom prst="rect">
            <a:avLst/>
          </a:prstGeom>
        </p:spPr>
        <p:txBody>
          <a:bodyPr wrap="none">
            <a:spAutoFit/>
          </a:bodyPr>
          <a:lstStyle/>
          <a:p>
            <a:r>
              <a:rPr lang="en-US" sz="1200" dirty="0">
                <a:solidFill>
                  <a:schemeClr val="bg1">
                    <a:lumMod val="50000"/>
                  </a:schemeClr>
                </a:solidFill>
              </a:rPr>
              <a:t>Adapted from: Clarke et al., ASCO GU 2023</a:t>
            </a:r>
            <a:endParaRPr lang="en-US" sz="1200" dirty="0"/>
          </a:p>
        </p:txBody>
      </p:sp>
      <p:sp>
        <p:nvSpPr>
          <p:cNvPr id="6" name="Rectangle 5"/>
          <p:cNvSpPr/>
          <p:nvPr/>
        </p:nvSpPr>
        <p:spPr bwMode="auto">
          <a:xfrm>
            <a:off x="751829" y="3257713"/>
            <a:ext cx="7488923" cy="157610"/>
          </a:xfrm>
          <a:prstGeom prst="rect">
            <a:avLst/>
          </a:prstGeom>
          <a:noFill/>
          <a:ln w="28575"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Tree>
    <p:extLst>
      <p:ext uri="{BB962C8B-B14F-4D97-AF65-F5344CB8AC3E}">
        <p14:creationId xmlns:p14="http://schemas.microsoft.com/office/powerpoint/2010/main" val="301542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a:t>MAGNITUDE</a:t>
            </a:r>
          </a:p>
        </p:txBody>
      </p:sp>
      <p:pic>
        <p:nvPicPr>
          <p:cNvPr id="4" name="Picture 3"/>
          <p:cNvPicPr>
            <a:picLocks noChangeAspect="1"/>
          </p:cNvPicPr>
          <p:nvPr/>
        </p:nvPicPr>
        <p:blipFill>
          <a:blip r:embed="rId2"/>
          <a:stretch>
            <a:fillRect/>
          </a:stretch>
        </p:blipFill>
        <p:spPr>
          <a:xfrm>
            <a:off x="233475" y="716415"/>
            <a:ext cx="8677049" cy="3611036"/>
          </a:xfrm>
          <a:prstGeom prst="rect">
            <a:avLst/>
          </a:prstGeom>
        </p:spPr>
      </p:pic>
      <p:sp>
        <p:nvSpPr>
          <p:cNvPr id="5" name="Rectangle 4"/>
          <p:cNvSpPr/>
          <p:nvPr/>
        </p:nvSpPr>
        <p:spPr>
          <a:xfrm>
            <a:off x="3482816" y="4669828"/>
            <a:ext cx="1968359" cy="276999"/>
          </a:xfrm>
          <a:prstGeom prst="rect">
            <a:avLst/>
          </a:prstGeom>
        </p:spPr>
        <p:txBody>
          <a:bodyPr wrap="none">
            <a:spAutoFit/>
          </a:bodyPr>
          <a:lstStyle/>
          <a:p>
            <a:r>
              <a:rPr lang="en-US" sz="1200" dirty="0">
                <a:solidFill>
                  <a:schemeClr val="bg1">
                    <a:lumMod val="50000"/>
                  </a:schemeClr>
                </a:solidFill>
              </a:rPr>
              <a:t>Chi et al., Ann </a:t>
            </a:r>
            <a:r>
              <a:rPr lang="en-US" sz="1200" dirty="0" err="1">
                <a:solidFill>
                  <a:schemeClr val="bg1">
                    <a:lumMod val="50000"/>
                  </a:schemeClr>
                </a:solidFill>
              </a:rPr>
              <a:t>Oncol</a:t>
            </a:r>
            <a:r>
              <a:rPr lang="en-US" sz="1200" dirty="0">
                <a:solidFill>
                  <a:schemeClr val="bg1">
                    <a:lumMod val="50000"/>
                  </a:schemeClr>
                </a:solidFill>
              </a:rPr>
              <a:t> 2023</a:t>
            </a:r>
            <a:endParaRPr lang="en-US" sz="1200" dirty="0"/>
          </a:p>
        </p:txBody>
      </p:sp>
      <p:pic>
        <p:nvPicPr>
          <p:cNvPr id="7" name="Main graphic"/>
          <p:cNvPicPr/>
          <p:nvPr/>
        </p:nvPicPr>
        <p:blipFill rotWithShape="1">
          <a:blip r:embed="rId3"/>
          <a:srcRect l="2320" t="35161" r="62904" b="24537"/>
          <a:stretch/>
        </p:blipFill>
        <p:spPr>
          <a:xfrm>
            <a:off x="233475" y="716415"/>
            <a:ext cx="8677049" cy="3611036"/>
          </a:xfrm>
          <a:prstGeom prst="rect">
            <a:avLst/>
          </a:prstGeom>
          <a:ln>
            <a:noFill/>
          </a:ln>
        </p:spPr>
      </p:pic>
      <p:sp>
        <p:nvSpPr>
          <p:cNvPr id="8" name="Rectangle 7"/>
          <p:cNvSpPr/>
          <p:nvPr/>
        </p:nvSpPr>
        <p:spPr bwMode="auto">
          <a:xfrm>
            <a:off x="233475" y="3880273"/>
            <a:ext cx="8677049" cy="243153"/>
          </a:xfrm>
          <a:prstGeom prst="rect">
            <a:avLst/>
          </a:prstGeom>
          <a:noFill/>
          <a:ln w="28575"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Tree>
    <p:extLst>
      <p:ext uri="{BB962C8B-B14F-4D97-AF65-F5344CB8AC3E}">
        <p14:creationId xmlns:p14="http://schemas.microsoft.com/office/powerpoint/2010/main" val="314469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sz="3200" dirty="0"/>
              <a:t>MAGNITUDE: </a:t>
            </a:r>
            <a:r>
              <a:rPr lang="en-US" sz="3200" dirty="0" err="1"/>
              <a:t>rPFS</a:t>
            </a:r>
            <a:r>
              <a:rPr lang="en-US" sz="3200" dirty="0"/>
              <a:t> in BRCA1/2 subgroup</a:t>
            </a:r>
          </a:p>
        </p:txBody>
      </p:sp>
      <p:pic>
        <p:nvPicPr>
          <p:cNvPr id="4" name="Main graphic"/>
          <p:cNvPicPr/>
          <p:nvPr/>
        </p:nvPicPr>
        <p:blipFill>
          <a:blip r:embed="rId2"/>
          <a:stretch/>
        </p:blipFill>
        <p:spPr>
          <a:xfrm>
            <a:off x="2194686" y="959882"/>
            <a:ext cx="4754627" cy="3282604"/>
          </a:xfrm>
          <a:prstGeom prst="rect">
            <a:avLst/>
          </a:prstGeom>
          <a:ln>
            <a:noFill/>
          </a:ln>
        </p:spPr>
      </p:pic>
      <p:sp>
        <p:nvSpPr>
          <p:cNvPr id="5" name="Rectangle 4"/>
          <p:cNvSpPr/>
          <p:nvPr/>
        </p:nvSpPr>
        <p:spPr>
          <a:xfrm>
            <a:off x="3482816" y="4669828"/>
            <a:ext cx="1968359" cy="276999"/>
          </a:xfrm>
          <a:prstGeom prst="rect">
            <a:avLst/>
          </a:prstGeom>
        </p:spPr>
        <p:txBody>
          <a:bodyPr wrap="none">
            <a:spAutoFit/>
          </a:bodyPr>
          <a:lstStyle/>
          <a:p>
            <a:r>
              <a:rPr lang="en-US" sz="1200" dirty="0">
                <a:solidFill>
                  <a:schemeClr val="bg1">
                    <a:lumMod val="50000"/>
                  </a:schemeClr>
                </a:solidFill>
              </a:rPr>
              <a:t>Chi et al., Ann </a:t>
            </a:r>
            <a:r>
              <a:rPr lang="en-US" sz="1200" dirty="0" err="1">
                <a:solidFill>
                  <a:schemeClr val="bg1">
                    <a:lumMod val="50000"/>
                  </a:schemeClr>
                </a:solidFill>
              </a:rPr>
              <a:t>Oncol</a:t>
            </a:r>
            <a:r>
              <a:rPr lang="en-US" sz="1200" dirty="0">
                <a:solidFill>
                  <a:schemeClr val="bg1">
                    <a:lumMod val="50000"/>
                  </a:schemeClr>
                </a:solidFill>
              </a:rPr>
              <a:t> 2023</a:t>
            </a:r>
            <a:endParaRPr lang="en-US" sz="1200" dirty="0"/>
          </a:p>
        </p:txBody>
      </p:sp>
    </p:spTree>
    <p:extLst>
      <p:ext uri="{BB962C8B-B14F-4D97-AF65-F5344CB8AC3E}">
        <p14:creationId xmlns:p14="http://schemas.microsoft.com/office/powerpoint/2010/main" val="23166704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sz="3200" dirty="0"/>
              <a:t>MAGNITUDE: OS in BRCA1/2 subgroup</a:t>
            </a:r>
          </a:p>
        </p:txBody>
      </p:sp>
      <p:pic>
        <p:nvPicPr>
          <p:cNvPr id="4" name="Main graphic"/>
          <p:cNvPicPr/>
          <p:nvPr/>
        </p:nvPicPr>
        <p:blipFill>
          <a:blip r:embed="rId2"/>
          <a:stretch/>
        </p:blipFill>
        <p:spPr>
          <a:xfrm>
            <a:off x="392946" y="822960"/>
            <a:ext cx="8349530" cy="3419525"/>
          </a:xfrm>
          <a:prstGeom prst="rect">
            <a:avLst/>
          </a:prstGeom>
          <a:ln>
            <a:noFill/>
          </a:ln>
        </p:spPr>
      </p:pic>
      <p:sp>
        <p:nvSpPr>
          <p:cNvPr id="5" name="Rectangle 4"/>
          <p:cNvSpPr/>
          <p:nvPr/>
        </p:nvSpPr>
        <p:spPr>
          <a:xfrm>
            <a:off x="3482816" y="4669828"/>
            <a:ext cx="1968359" cy="276999"/>
          </a:xfrm>
          <a:prstGeom prst="rect">
            <a:avLst/>
          </a:prstGeom>
        </p:spPr>
        <p:txBody>
          <a:bodyPr wrap="none">
            <a:spAutoFit/>
          </a:bodyPr>
          <a:lstStyle/>
          <a:p>
            <a:r>
              <a:rPr lang="en-US" sz="1200" dirty="0">
                <a:solidFill>
                  <a:schemeClr val="bg1">
                    <a:lumMod val="50000"/>
                  </a:schemeClr>
                </a:solidFill>
              </a:rPr>
              <a:t>Chi et al., Ann </a:t>
            </a:r>
            <a:r>
              <a:rPr lang="en-US" sz="1200" dirty="0" err="1">
                <a:solidFill>
                  <a:schemeClr val="bg1">
                    <a:lumMod val="50000"/>
                  </a:schemeClr>
                </a:solidFill>
              </a:rPr>
              <a:t>Oncol</a:t>
            </a:r>
            <a:r>
              <a:rPr lang="en-US" sz="1200" dirty="0">
                <a:solidFill>
                  <a:schemeClr val="bg1">
                    <a:lumMod val="50000"/>
                  </a:schemeClr>
                </a:solidFill>
              </a:rPr>
              <a:t> 2023</a:t>
            </a:r>
            <a:endParaRPr lang="en-US" sz="1200" dirty="0"/>
          </a:p>
        </p:txBody>
      </p:sp>
    </p:spTree>
    <p:extLst>
      <p:ext uri="{BB962C8B-B14F-4D97-AF65-F5344CB8AC3E}">
        <p14:creationId xmlns:p14="http://schemas.microsoft.com/office/powerpoint/2010/main" val="21557807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a:t>TALAPRO2</a:t>
            </a:r>
          </a:p>
        </p:txBody>
      </p:sp>
      <p:pic>
        <p:nvPicPr>
          <p:cNvPr id="4" name="Picture 3"/>
          <p:cNvPicPr>
            <a:picLocks noChangeAspect="1"/>
          </p:cNvPicPr>
          <p:nvPr/>
        </p:nvPicPr>
        <p:blipFill>
          <a:blip r:embed="rId3"/>
          <a:stretch>
            <a:fillRect/>
          </a:stretch>
        </p:blipFill>
        <p:spPr>
          <a:xfrm>
            <a:off x="501573" y="691213"/>
            <a:ext cx="8140854" cy="3625702"/>
          </a:xfrm>
          <a:prstGeom prst="rect">
            <a:avLst/>
          </a:prstGeom>
        </p:spPr>
      </p:pic>
      <p:sp>
        <p:nvSpPr>
          <p:cNvPr id="5" name="Rectangle 4"/>
          <p:cNvSpPr/>
          <p:nvPr/>
        </p:nvSpPr>
        <p:spPr>
          <a:xfrm>
            <a:off x="3482816" y="4669828"/>
            <a:ext cx="3285579" cy="276999"/>
          </a:xfrm>
          <a:prstGeom prst="rect">
            <a:avLst/>
          </a:prstGeom>
        </p:spPr>
        <p:txBody>
          <a:bodyPr wrap="none">
            <a:spAutoFit/>
          </a:bodyPr>
          <a:lstStyle/>
          <a:p>
            <a:r>
              <a:rPr lang="en-US" sz="1200" dirty="0">
                <a:solidFill>
                  <a:schemeClr val="bg1">
                    <a:lumMod val="50000"/>
                  </a:schemeClr>
                </a:solidFill>
              </a:rPr>
              <a:t>Adapted from: Agarwal et al., ASCO GU 2023</a:t>
            </a:r>
            <a:endParaRPr lang="en-US" sz="1200" dirty="0"/>
          </a:p>
        </p:txBody>
      </p:sp>
      <p:sp>
        <p:nvSpPr>
          <p:cNvPr id="6" name="Rectangle 5"/>
          <p:cNvSpPr/>
          <p:nvPr/>
        </p:nvSpPr>
        <p:spPr bwMode="auto">
          <a:xfrm>
            <a:off x="685800" y="3555050"/>
            <a:ext cx="7772400" cy="376015"/>
          </a:xfrm>
          <a:prstGeom prst="rect">
            <a:avLst/>
          </a:prstGeom>
          <a:solidFill>
            <a:srgbClr val="002657"/>
          </a:solidFill>
          <a:ln w="9525" cap="flat" cmpd="sng" algn="ctr">
            <a:solidFill>
              <a:srgbClr val="00265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19855597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a:t>TALAPRO2: </a:t>
            </a:r>
            <a:r>
              <a:rPr lang="en-US" dirty="0" err="1"/>
              <a:t>rPFS</a:t>
            </a:r>
            <a:endParaRPr lang="en-US" dirty="0"/>
          </a:p>
        </p:txBody>
      </p:sp>
      <p:pic>
        <p:nvPicPr>
          <p:cNvPr id="5" name="Picture 4"/>
          <p:cNvPicPr>
            <a:picLocks noChangeAspect="1"/>
          </p:cNvPicPr>
          <p:nvPr/>
        </p:nvPicPr>
        <p:blipFill>
          <a:blip r:embed="rId2"/>
          <a:stretch>
            <a:fillRect/>
          </a:stretch>
        </p:blipFill>
        <p:spPr>
          <a:xfrm>
            <a:off x="242480" y="732255"/>
            <a:ext cx="8659040" cy="3510231"/>
          </a:xfrm>
          <a:prstGeom prst="rect">
            <a:avLst/>
          </a:prstGeom>
        </p:spPr>
      </p:pic>
      <p:sp>
        <p:nvSpPr>
          <p:cNvPr id="6" name="Rectangle 5"/>
          <p:cNvSpPr/>
          <p:nvPr/>
        </p:nvSpPr>
        <p:spPr>
          <a:xfrm>
            <a:off x="3482816" y="4669828"/>
            <a:ext cx="3285579" cy="276999"/>
          </a:xfrm>
          <a:prstGeom prst="rect">
            <a:avLst/>
          </a:prstGeom>
        </p:spPr>
        <p:txBody>
          <a:bodyPr wrap="none">
            <a:spAutoFit/>
          </a:bodyPr>
          <a:lstStyle/>
          <a:p>
            <a:r>
              <a:rPr lang="en-US" sz="1200" dirty="0">
                <a:solidFill>
                  <a:schemeClr val="bg1">
                    <a:lumMod val="50000"/>
                  </a:schemeClr>
                </a:solidFill>
              </a:rPr>
              <a:t>Adapted from: Agarwal et al., ASCO GU 2023</a:t>
            </a:r>
            <a:endParaRPr lang="en-US" sz="1200" dirty="0"/>
          </a:p>
        </p:txBody>
      </p:sp>
    </p:spTree>
    <p:extLst>
      <p:ext uri="{BB962C8B-B14F-4D97-AF65-F5344CB8AC3E}">
        <p14:creationId xmlns:p14="http://schemas.microsoft.com/office/powerpoint/2010/main" val="29435557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TALAPRO2: </a:t>
            </a:r>
            <a:r>
              <a:rPr lang="en-US" dirty="0" err="1"/>
              <a:t>rPFS</a:t>
            </a:r>
            <a:r>
              <a:rPr lang="en-US" dirty="0"/>
              <a:t> (subgroups)</a:t>
            </a:r>
          </a:p>
        </p:txBody>
      </p:sp>
      <p:grpSp>
        <p:nvGrpSpPr>
          <p:cNvPr id="2" name="Group 1"/>
          <p:cNvGrpSpPr/>
          <p:nvPr/>
        </p:nvGrpSpPr>
        <p:grpSpPr>
          <a:xfrm>
            <a:off x="428046" y="984886"/>
            <a:ext cx="8297434" cy="3030548"/>
            <a:chOff x="428046" y="984886"/>
            <a:chExt cx="8297434" cy="3030548"/>
          </a:xfrm>
        </p:grpSpPr>
        <p:pic>
          <p:nvPicPr>
            <p:cNvPr id="6" name="Picture 5"/>
            <p:cNvPicPr>
              <a:picLocks noChangeAspect="1"/>
            </p:cNvPicPr>
            <p:nvPr/>
          </p:nvPicPr>
          <p:blipFill rotWithShape="1">
            <a:blip r:embed="rId2"/>
            <a:srcRect t="10652"/>
            <a:stretch/>
          </p:blipFill>
          <p:spPr>
            <a:xfrm>
              <a:off x="447099" y="1810918"/>
              <a:ext cx="8268854" cy="2204516"/>
            </a:xfrm>
            <a:prstGeom prst="rect">
              <a:avLst/>
            </a:prstGeom>
          </p:spPr>
        </p:pic>
        <p:pic>
          <p:nvPicPr>
            <p:cNvPr id="5" name="Picture 4"/>
            <p:cNvPicPr>
              <a:picLocks noChangeAspect="1"/>
            </p:cNvPicPr>
            <p:nvPr/>
          </p:nvPicPr>
          <p:blipFill rotWithShape="1">
            <a:blip r:embed="rId3"/>
            <a:srcRect t="4062"/>
            <a:stretch/>
          </p:blipFill>
          <p:spPr>
            <a:xfrm>
              <a:off x="428046" y="1225996"/>
              <a:ext cx="8287907" cy="584922"/>
            </a:xfrm>
            <a:prstGeom prst="rect">
              <a:avLst/>
            </a:prstGeom>
          </p:spPr>
        </p:pic>
        <p:pic>
          <p:nvPicPr>
            <p:cNvPr id="4" name="Picture 3"/>
            <p:cNvPicPr>
              <a:picLocks noChangeAspect="1"/>
            </p:cNvPicPr>
            <p:nvPr/>
          </p:nvPicPr>
          <p:blipFill rotWithShape="1">
            <a:blip r:embed="rId2"/>
            <a:srcRect b="90117"/>
            <a:stretch/>
          </p:blipFill>
          <p:spPr>
            <a:xfrm>
              <a:off x="456626" y="984886"/>
              <a:ext cx="8268854" cy="243839"/>
            </a:xfrm>
            <a:prstGeom prst="rect">
              <a:avLst/>
            </a:prstGeom>
          </p:spPr>
        </p:pic>
      </p:grpSp>
      <p:sp>
        <p:nvSpPr>
          <p:cNvPr id="7" name="Rectangle 6"/>
          <p:cNvSpPr/>
          <p:nvPr/>
        </p:nvSpPr>
        <p:spPr>
          <a:xfrm>
            <a:off x="3482816" y="4669828"/>
            <a:ext cx="2044149" cy="276999"/>
          </a:xfrm>
          <a:prstGeom prst="rect">
            <a:avLst/>
          </a:prstGeom>
        </p:spPr>
        <p:txBody>
          <a:bodyPr wrap="none">
            <a:spAutoFit/>
          </a:bodyPr>
          <a:lstStyle/>
          <a:p>
            <a:r>
              <a:rPr lang="en-US" sz="1200" dirty="0">
                <a:solidFill>
                  <a:schemeClr val="bg1">
                    <a:lumMod val="50000"/>
                  </a:schemeClr>
                </a:solidFill>
              </a:rPr>
              <a:t>Agarwal et al., Lancet 2023</a:t>
            </a:r>
            <a:endParaRPr lang="en-US" sz="1200" dirty="0"/>
          </a:p>
        </p:txBody>
      </p:sp>
      <p:sp>
        <p:nvSpPr>
          <p:cNvPr id="8" name="Rectangle 7"/>
          <p:cNvSpPr/>
          <p:nvPr/>
        </p:nvSpPr>
        <p:spPr bwMode="auto">
          <a:xfrm>
            <a:off x="428046" y="1866186"/>
            <a:ext cx="8207954" cy="185842"/>
          </a:xfrm>
          <a:prstGeom prst="rect">
            <a:avLst/>
          </a:prstGeom>
          <a:noFill/>
          <a:ln w="28575"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10" name="Rectangle 9"/>
          <p:cNvSpPr/>
          <p:nvPr/>
        </p:nvSpPr>
        <p:spPr bwMode="auto">
          <a:xfrm>
            <a:off x="428046" y="2634221"/>
            <a:ext cx="8207954" cy="185842"/>
          </a:xfrm>
          <a:prstGeom prst="rect">
            <a:avLst/>
          </a:prstGeom>
          <a:noFill/>
          <a:ln w="28575"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Tree>
    <p:extLst>
      <p:ext uri="{BB962C8B-B14F-4D97-AF65-F5344CB8AC3E}">
        <p14:creationId xmlns:p14="http://schemas.microsoft.com/office/powerpoint/2010/main" val="81068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solidFill>
                  <a:srgbClr val="003767"/>
                </a:solidFill>
              </a:rPr>
              <a:t>Thank You to Our Supporters:</a:t>
            </a:r>
            <a:endParaRPr lang="en-US" b="1" dirty="0"/>
          </a:p>
        </p:txBody>
      </p:sp>
      <p:pic>
        <p:nvPicPr>
          <p:cNvPr id="10" name="Picture 9" descr="Logo&#10;&#10;Description automatically generated">
            <a:extLst>
              <a:ext uri="{FF2B5EF4-FFF2-40B4-BE49-F238E27FC236}">
                <a16:creationId xmlns:a16="http://schemas.microsoft.com/office/drawing/2014/main" id="{FF1CA5D2-3F0F-4E39-8E73-66DAA69BC1A7}"/>
              </a:ext>
            </a:extLst>
          </p:cNvPr>
          <p:cNvPicPr>
            <a:picLocks noChangeAspect="1"/>
          </p:cNvPicPr>
          <p:nvPr/>
        </p:nvPicPr>
        <p:blipFill>
          <a:blip r:embed="rId2"/>
          <a:stretch>
            <a:fillRect/>
          </a:stretch>
        </p:blipFill>
        <p:spPr>
          <a:xfrm>
            <a:off x="2713809" y="2769794"/>
            <a:ext cx="3547412" cy="881597"/>
          </a:xfrm>
          <a:prstGeom prst="rect">
            <a:avLst/>
          </a:prstGeom>
        </p:spPr>
      </p:pic>
      <p:pic>
        <p:nvPicPr>
          <p:cNvPr id="2" name="Picture 1" descr="A close up of a logo&#10;&#10;Description automatically generated">
            <a:extLst>
              <a:ext uri="{FF2B5EF4-FFF2-40B4-BE49-F238E27FC236}">
                <a16:creationId xmlns:a16="http://schemas.microsoft.com/office/drawing/2014/main" id="{5619A5AB-57BE-0A98-04E6-02289D7967F8}"/>
              </a:ext>
            </a:extLst>
          </p:cNvPr>
          <p:cNvPicPr>
            <a:picLocks noChangeAspect="1"/>
          </p:cNvPicPr>
          <p:nvPr/>
        </p:nvPicPr>
        <p:blipFill>
          <a:blip r:embed="rId3"/>
          <a:stretch>
            <a:fillRect/>
          </a:stretch>
        </p:blipFill>
        <p:spPr>
          <a:xfrm>
            <a:off x="2600574" y="1123281"/>
            <a:ext cx="3957806" cy="1078696"/>
          </a:xfrm>
          <a:prstGeom prst="rect">
            <a:avLst/>
          </a:prstGeom>
        </p:spPr>
      </p:pic>
    </p:spTree>
    <p:extLst>
      <p:ext uri="{BB962C8B-B14F-4D97-AF65-F5344CB8AC3E}">
        <p14:creationId xmlns:p14="http://schemas.microsoft.com/office/powerpoint/2010/main" val="4281471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a:t>TALAPRO2: </a:t>
            </a:r>
            <a:r>
              <a:rPr lang="en-US" dirty="0" err="1"/>
              <a:t>rPFS</a:t>
            </a:r>
            <a:r>
              <a:rPr lang="en-US" dirty="0"/>
              <a:t> in </a:t>
            </a:r>
            <a:r>
              <a:rPr lang="en-US" dirty="0" err="1"/>
              <a:t>HRRm</a:t>
            </a:r>
            <a:r>
              <a:rPr lang="en-US" dirty="0"/>
              <a:t> cohort </a:t>
            </a:r>
          </a:p>
        </p:txBody>
      </p:sp>
      <p:pic>
        <p:nvPicPr>
          <p:cNvPr id="4" name="Picture 3"/>
          <p:cNvPicPr>
            <a:picLocks noChangeAspect="1"/>
          </p:cNvPicPr>
          <p:nvPr/>
        </p:nvPicPr>
        <p:blipFill>
          <a:blip r:embed="rId2"/>
          <a:stretch>
            <a:fillRect/>
          </a:stretch>
        </p:blipFill>
        <p:spPr>
          <a:xfrm>
            <a:off x="422962" y="821953"/>
            <a:ext cx="8298076" cy="3420533"/>
          </a:xfrm>
          <a:prstGeom prst="rect">
            <a:avLst/>
          </a:prstGeom>
        </p:spPr>
      </p:pic>
      <p:sp>
        <p:nvSpPr>
          <p:cNvPr id="5" name="Rectangle 4"/>
          <p:cNvSpPr/>
          <p:nvPr/>
        </p:nvSpPr>
        <p:spPr>
          <a:xfrm>
            <a:off x="3482816" y="4669828"/>
            <a:ext cx="2867645" cy="276999"/>
          </a:xfrm>
          <a:prstGeom prst="rect">
            <a:avLst/>
          </a:prstGeom>
        </p:spPr>
        <p:txBody>
          <a:bodyPr wrap="none">
            <a:spAutoFit/>
          </a:bodyPr>
          <a:lstStyle/>
          <a:p>
            <a:r>
              <a:rPr lang="en-US" sz="1200" dirty="0">
                <a:solidFill>
                  <a:schemeClr val="bg1">
                    <a:lumMod val="50000"/>
                  </a:schemeClr>
                </a:solidFill>
              </a:rPr>
              <a:t>Adapted from: </a:t>
            </a:r>
            <a:r>
              <a:rPr lang="en-US" sz="1200" dirty="0" err="1">
                <a:solidFill>
                  <a:schemeClr val="bg1">
                    <a:lumMod val="50000"/>
                  </a:schemeClr>
                </a:solidFill>
              </a:rPr>
              <a:t>Fizazi</a:t>
            </a:r>
            <a:r>
              <a:rPr lang="en-US" sz="1200" dirty="0">
                <a:solidFill>
                  <a:schemeClr val="bg1">
                    <a:lumMod val="50000"/>
                  </a:schemeClr>
                </a:solidFill>
              </a:rPr>
              <a:t> et al., ASCO 2023</a:t>
            </a:r>
            <a:endParaRPr lang="en-US" sz="1200" dirty="0"/>
          </a:p>
        </p:txBody>
      </p:sp>
    </p:spTree>
    <p:extLst>
      <p:ext uri="{BB962C8B-B14F-4D97-AF65-F5344CB8AC3E}">
        <p14:creationId xmlns:p14="http://schemas.microsoft.com/office/powerpoint/2010/main" val="1523667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a:t>TALAPRO2: </a:t>
            </a:r>
            <a:r>
              <a:rPr lang="en-US" dirty="0" err="1"/>
              <a:t>rPFS</a:t>
            </a:r>
            <a:r>
              <a:rPr lang="en-US" dirty="0"/>
              <a:t> in </a:t>
            </a:r>
            <a:r>
              <a:rPr lang="en-US" dirty="0" err="1"/>
              <a:t>HRRm</a:t>
            </a:r>
            <a:r>
              <a:rPr lang="en-US" dirty="0"/>
              <a:t> cohort </a:t>
            </a:r>
          </a:p>
        </p:txBody>
      </p:sp>
      <p:pic>
        <p:nvPicPr>
          <p:cNvPr id="5" name="Picture 4"/>
          <p:cNvPicPr>
            <a:picLocks noChangeAspect="1"/>
          </p:cNvPicPr>
          <p:nvPr/>
        </p:nvPicPr>
        <p:blipFill>
          <a:blip r:embed="rId2"/>
          <a:stretch>
            <a:fillRect/>
          </a:stretch>
        </p:blipFill>
        <p:spPr>
          <a:xfrm>
            <a:off x="198620" y="747560"/>
            <a:ext cx="8746760" cy="3494926"/>
          </a:xfrm>
          <a:prstGeom prst="rect">
            <a:avLst/>
          </a:prstGeom>
        </p:spPr>
      </p:pic>
      <p:sp>
        <p:nvSpPr>
          <p:cNvPr id="6" name="Rectangle 5"/>
          <p:cNvSpPr/>
          <p:nvPr/>
        </p:nvSpPr>
        <p:spPr>
          <a:xfrm>
            <a:off x="3482816" y="4669828"/>
            <a:ext cx="2867645" cy="276999"/>
          </a:xfrm>
          <a:prstGeom prst="rect">
            <a:avLst/>
          </a:prstGeom>
        </p:spPr>
        <p:txBody>
          <a:bodyPr wrap="none">
            <a:spAutoFit/>
          </a:bodyPr>
          <a:lstStyle/>
          <a:p>
            <a:r>
              <a:rPr lang="en-US" sz="1200" dirty="0">
                <a:solidFill>
                  <a:schemeClr val="bg1">
                    <a:lumMod val="50000"/>
                  </a:schemeClr>
                </a:solidFill>
              </a:rPr>
              <a:t>Adapted from: </a:t>
            </a:r>
            <a:r>
              <a:rPr lang="en-US" sz="1200" dirty="0" err="1">
                <a:solidFill>
                  <a:schemeClr val="bg1">
                    <a:lumMod val="50000"/>
                  </a:schemeClr>
                </a:solidFill>
              </a:rPr>
              <a:t>Fizazi</a:t>
            </a:r>
            <a:r>
              <a:rPr lang="en-US" sz="1200" dirty="0">
                <a:solidFill>
                  <a:schemeClr val="bg1">
                    <a:lumMod val="50000"/>
                  </a:schemeClr>
                </a:solidFill>
              </a:rPr>
              <a:t> et al., ASCO 2023</a:t>
            </a:r>
            <a:endParaRPr lang="en-US" sz="1200" dirty="0"/>
          </a:p>
        </p:txBody>
      </p:sp>
    </p:spTree>
    <p:extLst>
      <p:ext uri="{BB962C8B-B14F-4D97-AF65-F5344CB8AC3E}">
        <p14:creationId xmlns:p14="http://schemas.microsoft.com/office/powerpoint/2010/main" val="19400897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a:t>TALAPRO2: OS in </a:t>
            </a:r>
            <a:r>
              <a:rPr lang="en-US" dirty="0" err="1"/>
              <a:t>HRRm</a:t>
            </a:r>
            <a:r>
              <a:rPr lang="en-US" dirty="0"/>
              <a:t> cohort </a:t>
            </a:r>
          </a:p>
        </p:txBody>
      </p:sp>
      <p:pic>
        <p:nvPicPr>
          <p:cNvPr id="4" name="Picture 3"/>
          <p:cNvPicPr>
            <a:picLocks noChangeAspect="1"/>
          </p:cNvPicPr>
          <p:nvPr/>
        </p:nvPicPr>
        <p:blipFill>
          <a:blip r:embed="rId2"/>
          <a:stretch>
            <a:fillRect/>
          </a:stretch>
        </p:blipFill>
        <p:spPr>
          <a:xfrm>
            <a:off x="316310" y="813487"/>
            <a:ext cx="8511379" cy="3428999"/>
          </a:xfrm>
          <a:prstGeom prst="rect">
            <a:avLst/>
          </a:prstGeom>
        </p:spPr>
      </p:pic>
      <p:sp>
        <p:nvSpPr>
          <p:cNvPr id="5" name="Rectangle 4"/>
          <p:cNvSpPr/>
          <p:nvPr/>
        </p:nvSpPr>
        <p:spPr>
          <a:xfrm>
            <a:off x="3482816" y="4669828"/>
            <a:ext cx="2867645" cy="276999"/>
          </a:xfrm>
          <a:prstGeom prst="rect">
            <a:avLst/>
          </a:prstGeom>
        </p:spPr>
        <p:txBody>
          <a:bodyPr wrap="none">
            <a:spAutoFit/>
          </a:bodyPr>
          <a:lstStyle/>
          <a:p>
            <a:r>
              <a:rPr lang="en-US" sz="1200" dirty="0">
                <a:solidFill>
                  <a:schemeClr val="bg1">
                    <a:lumMod val="50000"/>
                  </a:schemeClr>
                </a:solidFill>
              </a:rPr>
              <a:t>Adapted from: </a:t>
            </a:r>
            <a:r>
              <a:rPr lang="en-US" sz="1200" dirty="0" err="1">
                <a:solidFill>
                  <a:schemeClr val="bg1">
                    <a:lumMod val="50000"/>
                  </a:schemeClr>
                </a:solidFill>
              </a:rPr>
              <a:t>Fizazi</a:t>
            </a:r>
            <a:r>
              <a:rPr lang="en-US" sz="1200" dirty="0">
                <a:solidFill>
                  <a:schemeClr val="bg1">
                    <a:lumMod val="50000"/>
                  </a:schemeClr>
                </a:solidFill>
              </a:rPr>
              <a:t> et al., ASCO 2023</a:t>
            </a:r>
            <a:endParaRPr lang="en-US" sz="1200" dirty="0"/>
          </a:p>
        </p:txBody>
      </p:sp>
    </p:spTree>
    <p:extLst>
      <p:ext uri="{BB962C8B-B14F-4D97-AF65-F5344CB8AC3E}">
        <p14:creationId xmlns:p14="http://schemas.microsoft.com/office/powerpoint/2010/main" val="3311953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a:t>Summary</a:t>
            </a:r>
          </a:p>
        </p:txBody>
      </p:sp>
      <p:sp>
        <p:nvSpPr>
          <p:cNvPr id="5" name="Rectangle 4"/>
          <p:cNvSpPr/>
          <p:nvPr/>
        </p:nvSpPr>
        <p:spPr>
          <a:xfrm>
            <a:off x="3482816" y="4584371"/>
            <a:ext cx="3259816" cy="276999"/>
          </a:xfrm>
          <a:prstGeom prst="rect">
            <a:avLst/>
          </a:prstGeom>
        </p:spPr>
        <p:txBody>
          <a:bodyPr wrap="square">
            <a:spAutoFit/>
          </a:bodyPr>
          <a:lstStyle/>
          <a:p>
            <a:r>
              <a:rPr lang="en-US" sz="1200" dirty="0">
                <a:solidFill>
                  <a:schemeClr val="bg1">
                    <a:lumMod val="65000"/>
                  </a:schemeClr>
                </a:solidFill>
              </a:rPr>
              <a:t>Adapted from: </a:t>
            </a:r>
            <a:r>
              <a:rPr lang="en-US" sz="1200" dirty="0" err="1">
                <a:solidFill>
                  <a:schemeClr val="bg1">
                    <a:lumMod val="65000"/>
                  </a:schemeClr>
                </a:solidFill>
              </a:rPr>
              <a:t>Antonarakis</a:t>
            </a:r>
            <a:r>
              <a:rPr lang="en-US" sz="1200" dirty="0">
                <a:solidFill>
                  <a:schemeClr val="bg1">
                    <a:lumMod val="65000"/>
                  </a:schemeClr>
                </a:solidFill>
              </a:rPr>
              <a:t> et al., JCO 2023</a:t>
            </a:r>
          </a:p>
        </p:txBody>
      </p:sp>
      <p:grpSp>
        <p:nvGrpSpPr>
          <p:cNvPr id="16" name="Group 15"/>
          <p:cNvGrpSpPr/>
          <p:nvPr/>
        </p:nvGrpSpPr>
        <p:grpSpPr>
          <a:xfrm>
            <a:off x="813046" y="1053748"/>
            <a:ext cx="7525511" cy="2535702"/>
            <a:chOff x="1551340" y="2281727"/>
            <a:chExt cx="6041319" cy="1877675"/>
          </a:xfrm>
        </p:grpSpPr>
        <p:pic>
          <p:nvPicPr>
            <p:cNvPr id="1026" name="Picture 2" descr="Figure"/>
            <p:cNvPicPr>
              <a:picLocks noChangeAspect="1" noChangeArrowheads="1"/>
            </p:cNvPicPr>
            <p:nvPr/>
          </p:nvPicPr>
          <p:blipFill rotWithShape="1">
            <a:blip r:embed="rId2">
              <a:extLst>
                <a:ext uri="{28A0092B-C50C-407E-A947-70E740481C1C}">
                  <a14:useLocalDpi xmlns:a14="http://schemas.microsoft.com/office/drawing/2010/main" val="0"/>
                </a:ext>
              </a:extLst>
            </a:blip>
            <a:srcRect t="53430"/>
            <a:stretch/>
          </p:blipFill>
          <p:spPr bwMode="auto">
            <a:xfrm>
              <a:off x="1551340" y="2281727"/>
              <a:ext cx="6041319" cy="187767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
            <a:srcRect t="1" r="3516" b="25752"/>
            <a:stretch/>
          </p:blipFill>
          <p:spPr>
            <a:xfrm>
              <a:off x="3919865" y="3242383"/>
              <a:ext cx="1011058" cy="99023"/>
            </a:xfrm>
            <a:prstGeom prst="rect">
              <a:avLst/>
            </a:prstGeom>
          </p:spPr>
        </p:pic>
        <p:pic>
          <p:nvPicPr>
            <p:cNvPr id="10" name="Picture 9"/>
            <p:cNvPicPr>
              <a:picLocks noChangeAspect="1"/>
            </p:cNvPicPr>
            <p:nvPr/>
          </p:nvPicPr>
          <p:blipFill>
            <a:blip r:embed="rId4"/>
            <a:stretch>
              <a:fillRect/>
            </a:stretch>
          </p:blipFill>
          <p:spPr>
            <a:xfrm>
              <a:off x="6237119" y="3221765"/>
              <a:ext cx="727705" cy="136895"/>
            </a:xfrm>
            <a:prstGeom prst="rect">
              <a:avLst/>
            </a:prstGeom>
          </p:spPr>
        </p:pic>
        <p:pic>
          <p:nvPicPr>
            <p:cNvPr id="11" name="Picture 10"/>
            <p:cNvPicPr>
              <a:picLocks noChangeAspect="1"/>
            </p:cNvPicPr>
            <p:nvPr/>
          </p:nvPicPr>
          <p:blipFill>
            <a:blip r:embed="rId5"/>
            <a:stretch>
              <a:fillRect/>
            </a:stretch>
          </p:blipFill>
          <p:spPr>
            <a:xfrm>
              <a:off x="4701873" y="2812390"/>
              <a:ext cx="587976" cy="133275"/>
            </a:xfrm>
            <a:prstGeom prst="rect">
              <a:avLst/>
            </a:prstGeom>
          </p:spPr>
        </p:pic>
        <p:pic>
          <p:nvPicPr>
            <p:cNvPr id="13" name="Picture 12"/>
            <p:cNvPicPr>
              <a:picLocks noChangeAspect="1"/>
            </p:cNvPicPr>
            <p:nvPr/>
          </p:nvPicPr>
          <p:blipFill>
            <a:blip r:embed="rId6"/>
            <a:stretch>
              <a:fillRect/>
            </a:stretch>
          </p:blipFill>
          <p:spPr>
            <a:xfrm>
              <a:off x="6257242" y="2825550"/>
              <a:ext cx="656305" cy="115023"/>
            </a:xfrm>
            <a:prstGeom prst="rect">
              <a:avLst/>
            </a:prstGeom>
          </p:spPr>
        </p:pic>
        <p:pic>
          <p:nvPicPr>
            <p:cNvPr id="14" name="Picture 13"/>
            <p:cNvPicPr>
              <a:picLocks noChangeAspect="1"/>
            </p:cNvPicPr>
            <p:nvPr/>
          </p:nvPicPr>
          <p:blipFill rotWithShape="1">
            <a:blip r:embed="rId7"/>
            <a:srcRect r="12751" b="15761"/>
            <a:stretch/>
          </p:blipFill>
          <p:spPr>
            <a:xfrm>
              <a:off x="4941157" y="2409383"/>
              <a:ext cx="519605" cy="103081"/>
            </a:xfrm>
            <a:prstGeom prst="rect">
              <a:avLst/>
            </a:prstGeom>
          </p:spPr>
        </p:pic>
        <p:pic>
          <p:nvPicPr>
            <p:cNvPr id="15" name="Picture 14"/>
            <p:cNvPicPr>
              <a:picLocks noChangeAspect="1"/>
            </p:cNvPicPr>
            <p:nvPr/>
          </p:nvPicPr>
          <p:blipFill>
            <a:blip r:embed="rId8"/>
            <a:stretch>
              <a:fillRect/>
            </a:stretch>
          </p:blipFill>
          <p:spPr>
            <a:xfrm>
              <a:off x="6237119" y="2398915"/>
              <a:ext cx="667881" cy="110234"/>
            </a:xfrm>
            <a:prstGeom prst="rect">
              <a:avLst/>
            </a:prstGeom>
          </p:spPr>
        </p:pic>
      </p:grpSp>
      <p:sp>
        <p:nvSpPr>
          <p:cNvPr id="19" name="TextBox 18"/>
          <p:cNvSpPr txBox="1"/>
          <p:nvPr/>
        </p:nvSpPr>
        <p:spPr>
          <a:xfrm>
            <a:off x="837466" y="3588362"/>
            <a:ext cx="3721846" cy="784830"/>
          </a:xfrm>
          <a:prstGeom prst="rect">
            <a:avLst/>
          </a:prstGeom>
          <a:noFill/>
        </p:spPr>
        <p:txBody>
          <a:bodyPr wrap="square" rtlCol="0">
            <a:spAutoFit/>
          </a:bodyPr>
          <a:lstStyle/>
          <a:p>
            <a:pPr>
              <a:lnSpc>
                <a:spcPct val="150000"/>
              </a:lnSpc>
              <a:spcBef>
                <a:spcPts val="0"/>
              </a:spcBef>
            </a:pPr>
            <a:r>
              <a:rPr lang="en-US" sz="1000" b="1" dirty="0">
                <a:latin typeface="Arial Narrow" panose="020B0606020202030204" pitchFamily="34" charset="0"/>
              </a:rPr>
              <a:t>    TALAPRO2	</a:t>
            </a:r>
            <a:r>
              <a:rPr lang="en-US" sz="1000" b="1" dirty="0" err="1">
                <a:latin typeface="Arial Narrow" panose="020B0606020202030204" pitchFamily="34" charset="0"/>
              </a:rPr>
              <a:t>talozaparib</a:t>
            </a:r>
            <a:r>
              <a:rPr lang="en-US" sz="1000" b="1" dirty="0">
                <a:latin typeface="Arial Narrow" panose="020B0606020202030204" pitchFamily="34" charset="0"/>
              </a:rPr>
              <a:t> +/- enzalutamide</a:t>
            </a:r>
          </a:p>
          <a:p>
            <a:pPr>
              <a:lnSpc>
                <a:spcPct val="150000"/>
              </a:lnSpc>
              <a:spcBef>
                <a:spcPts val="0"/>
              </a:spcBef>
            </a:pPr>
            <a:r>
              <a:rPr lang="en-US" sz="1000" b="1" dirty="0">
                <a:latin typeface="Arial Narrow" panose="020B0606020202030204" pitchFamily="34" charset="0"/>
              </a:rPr>
              <a:t>	</a:t>
            </a:r>
            <a:r>
              <a:rPr lang="en-US" sz="1000" b="1" dirty="0" err="1">
                <a:solidFill>
                  <a:srgbClr val="55B0AC"/>
                </a:solidFill>
                <a:latin typeface="Arial Narrow" panose="020B0606020202030204" pitchFamily="34" charset="0"/>
              </a:rPr>
              <a:t>olaparib</a:t>
            </a:r>
            <a:r>
              <a:rPr lang="en-US" sz="1000" b="1" dirty="0">
                <a:solidFill>
                  <a:srgbClr val="55B0AC"/>
                </a:solidFill>
                <a:latin typeface="Arial Narrow" panose="020B0606020202030204" pitchFamily="34" charset="0"/>
              </a:rPr>
              <a:t> +/- </a:t>
            </a:r>
            <a:r>
              <a:rPr lang="en-US" sz="1000" b="1" dirty="0" err="1">
                <a:solidFill>
                  <a:srgbClr val="55B0AC"/>
                </a:solidFill>
                <a:latin typeface="Arial Narrow" panose="020B0606020202030204" pitchFamily="34" charset="0"/>
              </a:rPr>
              <a:t>abiraterone</a:t>
            </a:r>
            <a:endParaRPr lang="en-US" sz="1000" b="1" dirty="0">
              <a:solidFill>
                <a:srgbClr val="55B0AC"/>
              </a:solidFill>
              <a:latin typeface="Arial Narrow" panose="020B0606020202030204" pitchFamily="34" charset="0"/>
            </a:endParaRPr>
          </a:p>
          <a:p>
            <a:pPr lvl="1">
              <a:lnSpc>
                <a:spcPct val="150000"/>
              </a:lnSpc>
              <a:spcBef>
                <a:spcPts val="0"/>
              </a:spcBef>
            </a:pPr>
            <a:r>
              <a:rPr lang="en-US" sz="1000" b="1" dirty="0">
                <a:latin typeface="Arial Narrow" panose="020B0606020202030204" pitchFamily="34" charset="0"/>
              </a:rPr>
              <a:t>	</a:t>
            </a:r>
            <a:r>
              <a:rPr lang="en-US" sz="1000" b="1" dirty="0" err="1">
                <a:solidFill>
                  <a:srgbClr val="832A39"/>
                </a:solidFill>
                <a:latin typeface="Arial Narrow" panose="020B0606020202030204" pitchFamily="34" charset="0"/>
              </a:rPr>
              <a:t>niraparib</a:t>
            </a:r>
            <a:r>
              <a:rPr lang="en-US" sz="1000" b="1" dirty="0">
                <a:solidFill>
                  <a:srgbClr val="832A39"/>
                </a:solidFill>
                <a:latin typeface="Arial Narrow" panose="020B0606020202030204" pitchFamily="34" charset="0"/>
              </a:rPr>
              <a:t> +/- </a:t>
            </a:r>
            <a:r>
              <a:rPr lang="en-US" sz="1000" b="1" dirty="0" err="1">
                <a:solidFill>
                  <a:srgbClr val="832A39"/>
                </a:solidFill>
                <a:latin typeface="Arial Narrow" panose="020B0606020202030204" pitchFamily="34" charset="0"/>
              </a:rPr>
              <a:t>abiraterone</a:t>
            </a:r>
            <a:endParaRPr lang="en-US" sz="1000" b="1" dirty="0">
              <a:solidFill>
                <a:srgbClr val="832A39"/>
              </a:solidFill>
              <a:latin typeface="Arial Narrow" panose="020B0606020202030204" pitchFamily="34" charset="0"/>
            </a:endParaRPr>
          </a:p>
        </p:txBody>
      </p:sp>
      <p:sp>
        <p:nvSpPr>
          <p:cNvPr id="20" name="TextBox 19"/>
          <p:cNvSpPr txBox="1"/>
          <p:nvPr/>
        </p:nvSpPr>
        <p:spPr>
          <a:xfrm>
            <a:off x="3560413" y="3190876"/>
            <a:ext cx="4344447" cy="307777"/>
          </a:xfrm>
          <a:prstGeom prst="rect">
            <a:avLst/>
          </a:prstGeom>
          <a:solidFill>
            <a:schemeClr val="bg1"/>
          </a:solidFill>
        </p:spPr>
        <p:txBody>
          <a:bodyPr wrap="square" rtlCol="0">
            <a:spAutoFit/>
          </a:bodyPr>
          <a:lstStyle/>
          <a:p>
            <a:pPr algn="ctr"/>
            <a:r>
              <a:rPr lang="en-US" sz="1400" b="1" dirty="0" err="1">
                <a:solidFill>
                  <a:srgbClr val="3574A7"/>
                </a:solidFill>
                <a:latin typeface="Arial Narrow" panose="020B0606020202030204" pitchFamily="34" charset="0"/>
              </a:rPr>
              <a:t>PARPi</a:t>
            </a:r>
            <a:r>
              <a:rPr lang="en-US" sz="1400" b="1" dirty="0">
                <a:solidFill>
                  <a:srgbClr val="3574A7"/>
                </a:solidFill>
                <a:latin typeface="Arial Narrow" panose="020B0606020202030204" pitchFamily="34" charset="0"/>
              </a:rPr>
              <a:t> + ARSI better           </a:t>
            </a:r>
            <a:r>
              <a:rPr lang="en-US" sz="1400" b="1" dirty="0">
                <a:solidFill>
                  <a:srgbClr val="AA5424"/>
                </a:solidFill>
                <a:latin typeface="Arial Narrow" panose="020B0606020202030204" pitchFamily="34" charset="0"/>
              </a:rPr>
              <a:t>Placebo + ARSI better</a:t>
            </a:r>
          </a:p>
        </p:txBody>
      </p:sp>
      <p:pic>
        <p:nvPicPr>
          <p:cNvPr id="29" name="Picture 2" descr="Figure"/>
          <p:cNvPicPr>
            <a:picLocks noChangeAspect="1" noChangeArrowheads="1"/>
          </p:cNvPicPr>
          <p:nvPr/>
        </p:nvPicPr>
        <p:blipFill rotWithShape="1">
          <a:blip r:embed="rId2">
            <a:extLst>
              <a:ext uri="{28A0092B-C50C-407E-A947-70E740481C1C}">
                <a14:useLocalDpi xmlns:a14="http://schemas.microsoft.com/office/drawing/2010/main" val="0"/>
              </a:ext>
            </a:extLst>
          </a:blip>
          <a:srcRect l="24759" t="58274" r="63658" b="32937"/>
          <a:stretch/>
        </p:blipFill>
        <p:spPr bwMode="auto">
          <a:xfrm>
            <a:off x="966871" y="3866777"/>
            <a:ext cx="871671" cy="478565"/>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8412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848785"/>
            <a:ext cx="7772400" cy="3282604"/>
          </a:xfrm>
        </p:spPr>
        <p:txBody>
          <a:bodyPr/>
          <a:lstStyle/>
          <a:p>
            <a:r>
              <a:rPr lang="en-US" sz="2000" dirty="0"/>
              <a:t>Hematologic (</a:t>
            </a:r>
            <a:r>
              <a:rPr lang="en-US" sz="2000" u="sng" dirty="0"/>
              <a:t>anemia</a:t>
            </a:r>
            <a:r>
              <a:rPr lang="en-US" sz="2000" dirty="0"/>
              <a:t>, leukopenia, thrombocytopenia)</a:t>
            </a:r>
          </a:p>
          <a:p>
            <a:r>
              <a:rPr lang="en-US" sz="2000" dirty="0"/>
              <a:t>GI (decreased appetite, nausea, diarrhea, constipation)</a:t>
            </a:r>
          </a:p>
          <a:p>
            <a:r>
              <a:rPr lang="en-US" sz="2000" dirty="0"/>
              <a:t>Fatigue, asthenia</a:t>
            </a:r>
          </a:p>
          <a:p>
            <a:r>
              <a:rPr lang="en-US" sz="2000" dirty="0"/>
              <a:t>Rare: thrombosis/PE, pneumonitis, MDS/AML</a:t>
            </a:r>
          </a:p>
          <a:p>
            <a:endParaRPr lang="en-US" dirty="0"/>
          </a:p>
          <a:p>
            <a:endParaRPr lang="en-US" dirty="0"/>
          </a:p>
          <a:p>
            <a:endParaRPr lang="en-US" dirty="0"/>
          </a:p>
        </p:txBody>
      </p:sp>
      <p:sp>
        <p:nvSpPr>
          <p:cNvPr id="3" name="Title 2"/>
          <p:cNvSpPr>
            <a:spLocks noGrp="1"/>
          </p:cNvSpPr>
          <p:nvPr>
            <p:ph type="title"/>
          </p:nvPr>
        </p:nvSpPr>
        <p:spPr/>
        <p:txBody>
          <a:bodyPr/>
          <a:lstStyle/>
          <a:p>
            <a:r>
              <a:rPr lang="en-US" dirty="0"/>
              <a:t>Key toxicities</a:t>
            </a:r>
          </a:p>
        </p:txBody>
      </p:sp>
      <p:graphicFrame>
        <p:nvGraphicFramePr>
          <p:cNvPr id="4" name="Content Placeholder 3"/>
          <p:cNvGraphicFramePr>
            <a:graphicFrameLocks/>
          </p:cNvGraphicFramePr>
          <p:nvPr/>
        </p:nvGraphicFramePr>
        <p:xfrm>
          <a:off x="1018540" y="2399083"/>
          <a:ext cx="6771112" cy="1645920"/>
        </p:xfrm>
        <a:graphic>
          <a:graphicData uri="http://schemas.openxmlformats.org/drawingml/2006/table">
            <a:tbl>
              <a:tblPr firstRow="1" bandRow="1">
                <a:tableStyleId>{073A0DAA-6AF3-43AB-8588-CEC1D06C72B9}</a:tableStyleId>
              </a:tblPr>
              <a:tblGrid>
                <a:gridCol w="2128930">
                  <a:extLst>
                    <a:ext uri="{9D8B030D-6E8A-4147-A177-3AD203B41FA5}">
                      <a16:colId xmlns:a16="http://schemas.microsoft.com/office/drawing/2014/main" val="407439116"/>
                    </a:ext>
                  </a:extLst>
                </a:gridCol>
                <a:gridCol w="1547394">
                  <a:extLst>
                    <a:ext uri="{9D8B030D-6E8A-4147-A177-3AD203B41FA5}">
                      <a16:colId xmlns:a16="http://schemas.microsoft.com/office/drawing/2014/main" val="294112744"/>
                    </a:ext>
                  </a:extLst>
                </a:gridCol>
                <a:gridCol w="1547394">
                  <a:extLst>
                    <a:ext uri="{9D8B030D-6E8A-4147-A177-3AD203B41FA5}">
                      <a16:colId xmlns:a16="http://schemas.microsoft.com/office/drawing/2014/main" val="1857801402"/>
                    </a:ext>
                  </a:extLst>
                </a:gridCol>
                <a:gridCol w="1547394">
                  <a:extLst>
                    <a:ext uri="{9D8B030D-6E8A-4147-A177-3AD203B41FA5}">
                      <a16:colId xmlns:a16="http://schemas.microsoft.com/office/drawing/2014/main" val="409282865"/>
                    </a:ext>
                  </a:extLst>
                </a:gridCol>
              </a:tblGrid>
              <a:tr h="274320">
                <a:tc>
                  <a:txBody>
                    <a:bodyPr/>
                    <a:lstStyle/>
                    <a:p>
                      <a:endParaRPr lang="en-US" sz="1200" dirty="0"/>
                    </a:p>
                  </a:txBody>
                  <a:tcPr/>
                </a:tc>
                <a:tc>
                  <a:txBody>
                    <a:bodyPr/>
                    <a:lstStyle/>
                    <a:p>
                      <a:r>
                        <a:rPr lang="en-US" sz="1200" dirty="0" err="1"/>
                        <a:t>PROpel</a:t>
                      </a:r>
                      <a:endParaRPr lang="en-US" sz="1200" dirty="0"/>
                    </a:p>
                  </a:txBody>
                  <a:tcPr/>
                </a:tc>
                <a:tc>
                  <a:txBody>
                    <a:bodyPr/>
                    <a:lstStyle/>
                    <a:p>
                      <a:r>
                        <a:rPr lang="en-US" sz="1200" dirty="0"/>
                        <a:t>MAGNITUDE</a:t>
                      </a:r>
                    </a:p>
                  </a:txBody>
                  <a:tcPr/>
                </a:tc>
                <a:tc>
                  <a:txBody>
                    <a:bodyPr/>
                    <a:lstStyle/>
                    <a:p>
                      <a:r>
                        <a:rPr lang="en-US" sz="1200" dirty="0"/>
                        <a:t>TALAPRO2</a:t>
                      </a:r>
                    </a:p>
                  </a:txBody>
                  <a:tcPr/>
                </a:tc>
                <a:extLst>
                  <a:ext uri="{0D108BD9-81ED-4DB2-BD59-A6C34878D82A}">
                    <a16:rowId xmlns:a16="http://schemas.microsoft.com/office/drawing/2014/main" val="4257784966"/>
                  </a:ext>
                </a:extLst>
              </a:tr>
              <a:tr h="274320">
                <a:tc>
                  <a:txBody>
                    <a:bodyPr/>
                    <a:lstStyle/>
                    <a:p>
                      <a:r>
                        <a:rPr lang="en-US" sz="1200" dirty="0"/>
                        <a:t>Any AE grade≥3</a:t>
                      </a:r>
                    </a:p>
                  </a:txBody>
                  <a:tcPr/>
                </a:tc>
                <a:tc>
                  <a:txBody>
                    <a:bodyPr/>
                    <a:lstStyle/>
                    <a:p>
                      <a:r>
                        <a:rPr lang="en-US" sz="1200" dirty="0"/>
                        <a:t>55.8%</a:t>
                      </a:r>
                    </a:p>
                  </a:txBody>
                  <a:tcPr/>
                </a:tc>
                <a:tc>
                  <a:txBody>
                    <a:bodyPr/>
                    <a:lstStyle/>
                    <a:p>
                      <a:r>
                        <a:rPr lang="en-US" sz="1200" dirty="0"/>
                        <a:t>72.2%</a:t>
                      </a:r>
                    </a:p>
                  </a:txBody>
                  <a:tcPr/>
                </a:tc>
                <a:tc>
                  <a:txBody>
                    <a:bodyPr/>
                    <a:lstStyle/>
                    <a:p>
                      <a:r>
                        <a:rPr lang="en-US" sz="1200" dirty="0"/>
                        <a:t>71.9%</a:t>
                      </a:r>
                    </a:p>
                  </a:txBody>
                  <a:tcPr/>
                </a:tc>
                <a:extLst>
                  <a:ext uri="{0D108BD9-81ED-4DB2-BD59-A6C34878D82A}">
                    <a16:rowId xmlns:a16="http://schemas.microsoft.com/office/drawing/2014/main" val="1395205278"/>
                  </a:ext>
                </a:extLst>
              </a:tr>
              <a:tr h="274320">
                <a:tc>
                  <a:txBody>
                    <a:bodyPr/>
                    <a:lstStyle/>
                    <a:p>
                      <a:r>
                        <a:rPr lang="en-US" sz="1200" b="1" dirty="0"/>
                        <a:t>Anemia grade≥3</a:t>
                      </a:r>
                    </a:p>
                  </a:txBody>
                  <a:tcPr/>
                </a:tc>
                <a:tc>
                  <a:txBody>
                    <a:bodyPr/>
                    <a:lstStyle/>
                    <a:p>
                      <a:r>
                        <a:rPr lang="en-US" sz="1200" b="1" dirty="0"/>
                        <a:t>16.1%</a:t>
                      </a:r>
                    </a:p>
                  </a:txBody>
                  <a:tcPr/>
                </a:tc>
                <a:tc>
                  <a:txBody>
                    <a:bodyPr/>
                    <a:lstStyle/>
                    <a:p>
                      <a:r>
                        <a:rPr lang="en-US" sz="1200" b="1" dirty="0"/>
                        <a:t>29.7%</a:t>
                      </a:r>
                    </a:p>
                  </a:txBody>
                  <a:tcPr/>
                </a:tc>
                <a:tc>
                  <a:txBody>
                    <a:bodyPr/>
                    <a:lstStyle/>
                    <a:p>
                      <a:r>
                        <a:rPr lang="en-US" sz="1200" b="1" dirty="0"/>
                        <a:t>46.5%*</a:t>
                      </a:r>
                    </a:p>
                  </a:txBody>
                  <a:tcPr/>
                </a:tc>
                <a:extLst>
                  <a:ext uri="{0D108BD9-81ED-4DB2-BD59-A6C34878D82A}">
                    <a16:rowId xmlns:a16="http://schemas.microsoft.com/office/drawing/2014/main" val="4025784852"/>
                  </a:ext>
                </a:extLst>
              </a:tr>
              <a:tr h="274320">
                <a:tc>
                  <a:txBody>
                    <a:bodyPr/>
                    <a:lstStyle/>
                    <a:p>
                      <a:r>
                        <a:rPr lang="en-US" sz="1200" dirty="0"/>
                        <a:t>Dose interruption</a:t>
                      </a:r>
                    </a:p>
                  </a:txBody>
                  <a:tcPr/>
                </a:tc>
                <a:tc>
                  <a:txBody>
                    <a:bodyPr/>
                    <a:lstStyle/>
                    <a:p>
                      <a:r>
                        <a:rPr lang="en-US" sz="1200" dirty="0"/>
                        <a:t>49%</a:t>
                      </a:r>
                    </a:p>
                  </a:txBody>
                  <a:tcPr/>
                </a:tc>
                <a:tc>
                  <a:txBody>
                    <a:bodyPr/>
                    <a:lstStyle/>
                    <a:p>
                      <a:r>
                        <a:rPr lang="en-US" sz="1200" dirty="0"/>
                        <a:t>49.1%</a:t>
                      </a:r>
                    </a:p>
                  </a:txBody>
                  <a:tcPr/>
                </a:tc>
                <a:tc>
                  <a:txBody>
                    <a:bodyPr/>
                    <a:lstStyle/>
                    <a:p>
                      <a:r>
                        <a:rPr lang="en-US" sz="1200" dirty="0"/>
                        <a:t>75.4%</a:t>
                      </a:r>
                    </a:p>
                  </a:txBody>
                  <a:tcPr/>
                </a:tc>
                <a:extLst>
                  <a:ext uri="{0D108BD9-81ED-4DB2-BD59-A6C34878D82A}">
                    <a16:rowId xmlns:a16="http://schemas.microsoft.com/office/drawing/2014/main" val="692398406"/>
                  </a:ext>
                </a:extLst>
              </a:tr>
              <a:tr h="274320">
                <a:tc>
                  <a:txBody>
                    <a:bodyPr/>
                    <a:lstStyle/>
                    <a:p>
                      <a:r>
                        <a:rPr lang="en-US" sz="1200" dirty="0"/>
                        <a:t>Dose reduction</a:t>
                      </a:r>
                    </a:p>
                  </a:txBody>
                  <a:tcPr/>
                </a:tc>
                <a:tc>
                  <a:txBody>
                    <a:bodyPr/>
                    <a:lstStyle/>
                    <a:p>
                      <a:r>
                        <a:rPr lang="en-US" sz="1200" dirty="0"/>
                        <a:t>22.6%</a:t>
                      </a:r>
                    </a:p>
                  </a:txBody>
                  <a:tcPr/>
                </a:tc>
                <a:tc>
                  <a:txBody>
                    <a:bodyPr/>
                    <a:lstStyle/>
                    <a:p>
                      <a:r>
                        <a:rPr lang="en-US" sz="1200" dirty="0"/>
                        <a:t>20.3%</a:t>
                      </a:r>
                    </a:p>
                  </a:txBody>
                  <a:tcPr/>
                </a:tc>
                <a:tc>
                  <a:txBody>
                    <a:bodyPr/>
                    <a:lstStyle/>
                    <a:p>
                      <a:r>
                        <a:rPr lang="en-US" sz="1200" dirty="0"/>
                        <a:t>56.0%</a:t>
                      </a:r>
                    </a:p>
                  </a:txBody>
                  <a:tcPr/>
                </a:tc>
                <a:extLst>
                  <a:ext uri="{0D108BD9-81ED-4DB2-BD59-A6C34878D82A}">
                    <a16:rowId xmlns:a16="http://schemas.microsoft.com/office/drawing/2014/main" val="3202025270"/>
                  </a:ext>
                </a:extLst>
              </a:tr>
              <a:tr h="274320">
                <a:tc>
                  <a:txBody>
                    <a:bodyPr/>
                    <a:lstStyle/>
                    <a:p>
                      <a:r>
                        <a:rPr lang="en-US" sz="1200" dirty="0"/>
                        <a:t>Discontinuation</a:t>
                      </a:r>
                    </a:p>
                  </a:txBody>
                  <a:tcPr/>
                </a:tc>
                <a:tc>
                  <a:txBody>
                    <a:bodyPr/>
                    <a:lstStyle/>
                    <a:p>
                      <a:r>
                        <a:rPr lang="en-US" sz="1200" dirty="0"/>
                        <a:t>17.3%</a:t>
                      </a:r>
                    </a:p>
                  </a:txBody>
                  <a:tcPr/>
                </a:tc>
                <a:tc>
                  <a:txBody>
                    <a:bodyPr/>
                    <a:lstStyle/>
                    <a:p>
                      <a:r>
                        <a:rPr lang="en-US" sz="1200" dirty="0"/>
                        <a:t>15.1%</a:t>
                      </a:r>
                    </a:p>
                  </a:txBody>
                  <a:tcPr/>
                </a:tc>
                <a:tc>
                  <a:txBody>
                    <a:bodyPr/>
                    <a:lstStyle/>
                    <a:p>
                      <a:r>
                        <a:rPr lang="en-US" sz="1200" dirty="0"/>
                        <a:t>19.1%</a:t>
                      </a:r>
                    </a:p>
                  </a:txBody>
                  <a:tcPr/>
                </a:tc>
                <a:extLst>
                  <a:ext uri="{0D108BD9-81ED-4DB2-BD59-A6C34878D82A}">
                    <a16:rowId xmlns:a16="http://schemas.microsoft.com/office/drawing/2014/main" val="3704467472"/>
                  </a:ext>
                </a:extLst>
              </a:tr>
            </a:tbl>
          </a:graphicData>
        </a:graphic>
      </p:graphicFrame>
      <p:sp>
        <p:nvSpPr>
          <p:cNvPr id="5" name="Rectangle 4"/>
          <p:cNvSpPr/>
          <p:nvPr/>
        </p:nvSpPr>
        <p:spPr>
          <a:xfrm>
            <a:off x="3482816" y="4498911"/>
            <a:ext cx="3259816" cy="646331"/>
          </a:xfrm>
          <a:prstGeom prst="rect">
            <a:avLst/>
          </a:prstGeom>
        </p:spPr>
        <p:txBody>
          <a:bodyPr wrap="square">
            <a:spAutoFit/>
          </a:bodyPr>
          <a:lstStyle/>
          <a:p>
            <a:r>
              <a:rPr lang="en-US" sz="1200" dirty="0">
                <a:solidFill>
                  <a:schemeClr val="bg1">
                    <a:lumMod val="65000"/>
                  </a:schemeClr>
                </a:solidFill>
              </a:rPr>
              <a:t>Adapted from: Clarke et al., ASCO GU 2023; Agarwal et al., ASCO GU 2023; Chi et al., Ann </a:t>
            </a:r>
            <a:r>
              <a:rPr lang="en-US" sz="1200" dirty="0" err="1">
                <a:solidFill>
                  <a:schemeClr val="bg1">
                    <a:lumMod val="65000"/>
                  </a:schemeClr>
                </a:solidFill>
              </a:rPr>
              <a:t>Oncol</a:t>
            </a:r>
            <a:r>
              <a:rPr lang="en-US" sz="1200" dirty="0">
                <a:solidFill>
                  <a:schemeClr val="bg1">
                    <a:lumMod val="65000"/>
                  </a:schemeClr>
                </a:solidFill>
              </a:rPr>
              <a:t> 2023 </a:t>
            </a:r>
          </a:p>
        </p:txBody>
      </p:sp>
      <p:sp>
        <p:nvSpPr>
          <p:cNvPr id="6" name="Rectangle 5"/>
          <p:cNvSpPr/>
          <p:nvPr/>
        </p:nvSpPr>
        <p:spPr>
          <a:xfrm>
            <a:off x="-72641" y="4149180"/>
            <a:ext cx="9216641" cy="261610"/>
          </a:xfrm>
          <a:prstGeom prst="rect">
            <a:avLst/>
          </a:prstGeom>
        </p:spPr>
        <p:txBody>
          <a:bodyPr wrap="square">
            <a:spAutoFit/>
          </a:bodyPr>
          <a:lstStyle/>
          <a:p>
            <a:r>
              <a:rPr lang="en-US" sz="1100" dirty="0"/>
              <a:t>*TALAPRO2: 49.0% had G1-2 anemia at baseline; G3-4 anemia median onset 3.3mo; 8.3% discontinued </a:t>
            </a:r>
            <a:r>
              <a:rPr lang="en-US" sz="1100" dirty="0" err="1"/>
              <a:t>talazoparib</a:t>
            </a:r>
            <a:r>
              <a:rPr lang="en-US" sz="1100" dirty="0"/>
              <a:t> due to anemia</a:t>
            </a:r>
          </a:p>
        </p:txBody>
      </p:sp>
    </p:spTree>
    <p:extLst>
      <p:ext uri="{BB962C8B-B14F-4D97-AF65-F5344CB8AC3E}">
        <p14:creationId xmlns:p14="http://schemas.microsoft.com/office/powerpoint/2010/main" val="1302600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Aft>
                <a:spcPts val="1200"/>
              </a:spcAft>
            </a:pPr>
            <a:r>
              <a:rPr lang="en-US" dirty="0"/>
              <a:t>Consistently, </a:t>
            </a:r>
            <a:r>
              <a:rPr lang="en-US" dirty="0" err="1"/>
              <a:t>BRCAm</a:t>
            </a:r>
            <a:r>
              <a:rPr lang="en-US" dirty="0"/>
              <a:t> pts derive greatest benefit from </a:t>
            </a:r>
            <a:r>
              <a:rPr lang="en-US" dirty="0" err="1"/>
              <a:t>PARPi</a:t>
            </a:r>
            <a:r>
              <a:rPr lang="en-US" dirty="0"/>
              <a:t>+/-ARSI</a:t>
            </a:r>
          </a:p>
          <a:p>
            <a:pPr>
              <a:spcAft>
                <a:spcPts val="1200"/>
              </a:spcAft>
            </a:pPr>
            <a:r>
              <a:rPr lang="en-US" dirty="0"/>
              <a:t>Non-BRCA </a:t>
            </a:r>
            <a:r>
              <a:rPr lang="en-US" dirty="0" err="1"/>
              <a:t>HRRm</a:t>
            </a:r>
            <a:r>
              <a:rPr lang="en-US" dirty="0"/>
              <a:t> pts may derive intermediate benefit, though intragroup heterogeneity</a:t>
            </a:r>
          </a:p>
          <a:p>
            <a:pPr>
              <a:spcAft>
                <a:spcPts val="1200"/>
              </a:spcAft>
            </a:pPr>
            <a:r>
              <a:rPr lang="en-US" dirty="0"/>
              <a:t>Early germline/somatic testing is critical to identify populations most likely to benefit, to inform sequencing, and to identify trial opportunities</a:t>
            </a:r>
          </a:p>
        </p:txBody>
      </p:sp>
      <p:sp>
        <p:nvSpPr>
          <p:cNvPr id="3" name="Title 2"/>
          <p:cNvSpPr>
            <a:spLocks noGrp="1"/>
          </p:cNvSpPr>
          <p:nvPr>
            <p:ph type="title"/>
          </p:nvPr>
        </p:nvSpPr>
        <p:spPr/>
        <p:txBody>
          <a:bodyPr/>
          <a:lstStyle/>
          <a:p>
            <a:r>
              <a:rPr lang="en-US" dirty="0"/>
              <a:t>Conclusions</a:t>
            </a:r>
          </a:p>
        </p:txBody>
      </p:sp>
    </p:spTree>
    <p:extLst>
      <p:ext uri="{BB962C8B-B14F-4D97-AF65-F5344CB8AC3E}">
        <p14:creationId xmlns:p14="http://schemas.microsoft.com/office/powerpoint/2010/main" val="927519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a:t>
            </a:r>
            <a:r>
              <a:rPr lang="en-US" dirty="0" err="1"/>
              <a:t>BRCAm</a:t>
            </a:r>
            <a:r>
              <a:rPr lang="en-US" dirty="0"/>
              <a:t> </a:t>
            </a:r>
            <a:r>
              <a:rPr lang="en-US" dirty="0" err="1"/>
              <a:t>mCRPC</a:t>
            </a:r>
            <a:r>
              <a:rPr lang="en-US" dirty="0"/>
              <a:t> without ARSI resistance:</a:t>
            </a:r>
          </a:p>
          <a:p>
            <a:pPr lvl="1"/>
            <a:r>
              <a:rPr lang="en-US" dirty="0"/>
              <a:t>Level 1 evidence supports </a:t>
            </a:r>
            <a:r>
              <a:rPr lang="en-US" dirty="0" err="1"/>
              <a:t>PARPi</a:t>
            </a:r>
            <a:r>
              <a:rPr lang="en-US" dirty="0"/>
              <a:t>/ARSI combinations</a:t>
            </a:r>
          </a:p>
          <a:p>
            <a:pPr lvl="1"/>
            <a:r>
              <a:rPr lang="en-US" dirty="0"/>
              <a:t>OS benefit for </a:t>
            </a:r>
            <a:r>
              <a:rPr lang="en-US" dirty="0" err="1"/>
              <a:t>olaparib</a:t>
            </a:r>
            <a:r>
              <a:rPr lang="en-US" dirty="0"/>
              <a:t>/</a:t>
            </a:r>
            <a:r>
              <a:rPr lang="en-US" dirty="0" err="1"/>
              <a:t>abiraterone</a:t>
            </a:r>
            <a:r>
              <a:rPr lang="en-US" dirty="0"/>
              <a:t> only (as of yet), other combinations with </a:t>
            </a:r>
            <a:r>
              <a:rPr lang="en-US" dirty="0" err="1"/>
              <a:t>rPFS</a:t>
            </a:r>
            <a:r>
              <a:rPr lang="en-US" dirty="0"/>
              <a:t> benefit</a:t>
            </a:r>
          </a:p>
          <a:p>
            <a:endParaRPr lang="en-US" dirty="0"/>
          </a:p>
          <a:p>
            <a:r>
              <a:rPr lang="en-US" dirty="0"/>
              <a:t>In </a:t>
            </a:r>
            <a:r>
              <a:rPr lang="en-US" dirty="0" err="1"/>
              <a:t>BRCAm</a:t>
            </a:r>
            <a:r>
              <a:rPr lang="en-US" dirty="0"/>
              <a:t> </a:t>
            </a:r>
            <a:r>
              <a:rPr lang="en-US" dirty="0" err="1"/>
              <a:t>mCRPC</a:t>
            </a:r>
            <a:r>
              <a:rPr lang="en-US" dirty="0"/>
              <a:t> progressive on ARSI +/- </a:t>
            </a:r>
            <a:r>
              <a:rPr lang="en-US" dirty="0" err="1"/>
              <a:t>taxane</a:t>
            </a:r>
            <a:r>
              <a:rPr lang="en-US" dirty="0"/>
              <a:t>:</a:t>
            </a:r>
          </a:p>
          <a:p>
            <a:pPr lvl="1"/>
            <a:r>
              <a:rPr lang="en-US" dirty="0"/>
              <a:t>Level 1 evidence supports </a:t>
            </a:r>
            <a:r>
              <a:rPr lang="en-US" dirty="0" err="1"/>
              <a:t>PARPi</a:t>
            </a:r>
            <a:r>
              <a:rPr lang="en-US" dirty="0"/>
              <a:t> alone</a:t>
            </a:r>
          </a:p>
          <a:p>
            <a:pPr lvl="1"/>
            <a:r>
              <a:rPr lang="en-US" dirty="0"/>
              <a:t>Role for </a:t>
            </a:r>
            <a:r>
              <a:rPr lang="en-US" dirty="0" err="1"/>
              <a:t>PARPi</a:t>
            </a:r>
            <a:r>
              <a:rPr lang="en-US" dirty="0"/>
              <a:t>/ARSI combinations uncertain</a:t>
            </a:r>
          </a:p>
          <a:p>
            <a:pPr lvl="1"/>
            <a:endParaRPr lang="en-US" dirty="0"/>
          </a:p>
          <a:p>
            <a:endParaRPr lang="en-US" dirty="0"/>
          </a:p>
          <a:p>
            <a:endParaRPr lang="en-US" dirty="0"/>
          </a:p>
          <a:p>
            <a:endParaRPr lang="en-US" dirty="0"/>
          </a:p>
        </p:txBody>
      </p:sp>
      <p:sp>
        <p:nvSpPr>
          <p:cNvPr id="3" name="Title 2"/>
          <p:cNvSpPr>
            <a:spLocks noGrp="1"/>
          </p:cNvSpPr>
          <p:nvPr>
            <p:ph type="title"/>
          </p:nvPr>
        </p:nvSpPr>
        <p:spPr/>
        <p:txBody>
          <a:bodyPr/>
          <a:lstStyle/>
          <a:p>
            <a:r>
              <a:rPr lang="en-US" dirty="0"/>
              <a:t>Conclusions</a:t>
            </a:r>
          </a:p>
        </p:txBody>
      </p:sp>
    </p:spTree>
    <p:extLst>
      <p:ext uri="{BB962C8B-B14F-4D97-AF65-F5344CB8AC3E}">
        <p14:creationId xmlns:p14="http://schemas.microsoft.com/office/powerpoint/2010/main" val="19137459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8"/>
          <a:stretch>
            <a:fillRect/>
          </a:stretch>
        </p:blipFill>
        <p:spPr>
          <a:xfrm>
            <a:off x="7037" y="0"/>
            <a:ext cx="9129925"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9"/>
          <a:stretch>
            <a:fillRect/>
          </a:stretch>
        </p:blipFill>
        <p:spPr>
          <a:xfrm>
            <a:off x="-1276" y="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0"/>
          <a:stretch>
            <a:fillRect/>
          </a:stretch>
        </p:blipFill>
        <p:spPr>
          <a:xfrm>
            <a:off x="14075" y="12699"/>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11"/>
          <a:stretch>
            <a:fillRect/>
          </a:stretch>
        </p:blipFill>
        <p:spPr>
          <a:xfrm>
            <a:off x="7037" y="91440"/>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GENITOURINARY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Thursday, September 21, 2023 </a:t>
            </a:r>
          </a:p>
        </p:txBody>
      </p:sp>
      <p:pic>
        <p:nvPicPr>
          <p:cNvPr id="6" name="Picture 5" descr="Text&#10;&#10;Description automatically generated">
            <a:extLst>
              <a:ext uri="{FF2B5EF4-FFF2-40B4-BE49-F238E27FC236}">
                <a16:creationId xmlns:a16="http://schemas.microsoft.com/office/drawing/2014/main" id="{B82652FC-1395-07DD-C834-FB9614FD9EB2}"/>
              </a:ext>
            </a:extLst>
          </p:cNvPr>
          <p:cNvPicPr>
            <a:picLocks noChangeAspect="1"/>
          </p:cNvPicPr>
          <p:nvPr/>
        </p:nvPicPr>
        <p:blipFill>
          <a:blip r:embed="rId12"/>
          <a:stretch>
            <a:fillRect/>
          </a:stretch>
        </p:blipFill>
        <p:spPr>
          <a:xfrm>
            <a:off x="6881438" y="4444914"/>
            <a:ext cx="2004529" cy="548409"/>
          </a:xfrm>
          <a:prstGeom prst="rect">
            <a:avLst/>
          </a:prstGeom>
        </p:spPr>
      </p:pic>
    </p:spTree>
    <p:extLst>
      <p:ext uri="{BB962C8B-B14F-4D97-AF65-F5344CB8AC3E}">
        <p14:creationId xmlns:p14="http://schemas.microsoft.com/office/powerpoint/2010/main" val="42736635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59837" y="1798064"/>
            <a:ext cx="7529803" cy="2204975"/>
          </a:xfrm>
        </p:spPr>
        <p:txBody>
          <a:bodyPr/>
          <a:lstStyle/>
          <a:p>
            <a:r>
              <a:rPr lang="en-US" b="1" dirty="0">
                <a:solidFill>
                  <a:srgbClr val="002E51"/>
                </a:solidFill>
              </a:rPr>
              <a:t>Vivek Narayan, MD MSCE</a:t>
            </a:r>
          </a:p>
          <a:p>
            <a:r>
              <a:rPr lang="en-US" dirty="0">
                <a:solidFill>
                  <a:srgbClr val="002E51"/>
                </a:solidFill>
              </a:rPr>
              <a:t>Assistant Professor of Medicine</a:t>
            </a:r>
          </a:p>
          <a:p>
            <a:r>
              <a:rPr lang="en-US" dirty="0">
                <a:solidFill>
                  <a:srgbClr val="002E51"/>
                </a:solidFill>
              </a:rPr>
              <a:t>University of Pennsylvania, Abramson Cancer Center</a:t>
            </a:r>
          </a:p>
          <a:p>
            <a:r>
              <a:rPr lang="en-US" dirty="0">
                <a:solidFill>
                  <a:srgbClr val="002E51"/>
                </a:solidFill>
              </a:rPr>
              <a:t>Philadelphia, PA</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Case Discussion:  PARP Inhibitors in Prostate Cancer</a:t>
            </a:r>
          </a:p>
        </p:txBody>
      </p:sp>
    </p:spTree>
    <p:extLst>
      <p:ext uri="{BB962C8B-B14F-4D97-AF65-F5344CB8AC3E}">
        <p14:creationId xmlns:p14="http://schemas.microsoft.com/office/powerpoint/2010/main" val="4427834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04D4D3-EC5B-FC44-B3BC-720BA6BD4654}"/>
              </a:ext>
            </a:extLst>
          </p:cNvPr>
          <p:cNvSpPr>
            <a:spLocks noGrp="1"/>
          </p:cNvSpPr>
          <p:nvPr>
            <p:ph idx="1"/>
          </p:nvPr>
        </p:nvSpPr>
        <p:spPr>
          <a:xfrm>
            <a:off x="2034074" y="730552"/>
            <a:ext cx="6442788" cy="3147278"/>
          </a:xfrm>
        </p:spPr>
        <p:txBody>
          <a:bodyPr/>
          <a:lstStyle/>
          <a:p>
            <a:pPr marL="0" indent="0">
              <a:buNone/>
            </a:pPr>
            <a:r>
              <a:rPr lang="en-US" sz="1800" dirty="0"/>
              <a:t>62 </a:t>
            </a:r>
            <a:r>
              <a:rPr lang="en-US" sz="1800" dirty="0" err="1"/>
              <a:t>yo</a:t>
            </a:r>
            <a:r>
              <a:rPr lang="en-US" sz="1800" dirty="0"/>
              <a:t> presented with de novo metastatic prostate cancer (bone and LN metastases)</a:t>
            </a:r>
          </a:p>
          <a:p>
            <a:r>
              <a:rPr lang="en-US" sz="1800" dirty="0"/>
              <a:t>Initiated ADT + abiraterone – progression to </a:t>
            </a:r>
            <a:r>
              <a:rPr lang="en-US" sz="1800" dirty="0" err="1"/>
              <a:t>mCRPC</a:t>
            </a:r>
            <a:r>
              <a:rPr lang="en-US" sz="1800" dirty="0"/>
              <a:t> following 10 months (rising PSA, new bone lesions, minimal pain)</a:t>
            </a:r>
          </a:p>
          <a:p>
            <a:r>
              <a:rPr lang="en-US" sz="1800" dirty="0"/>
              <a:t>Metastatic LN biopsy:  </a:t>
            </a:r>
            <a:r>
              <a:rPr lang="en-US" sz="1800" dirty="0">
                <a:solidFill>
                  <a:srgbClr val="FF0000"/>
                </a:solidFill>
              </a:rPr>
              <a:t>pathogenic BRCA2 mutation </a:t>
            </a:r>
            <a:r>
              <a:rPr lang="en-US" sz="1800" dirty="0"/>
              <a:t>(subsequent germline testing negative)</a:t>
            </a:r>
          </a:p>
          <a:p>
            <a:r>
              <a:rPr lang="en-US" sz="1800" dirty="0">
                <a:solidFill>
                  <a:schemeClr val="accent2"/>
                </a:solidFill>
              </a:rPr>
              <a:t>What is your recommended next-line treatment?</a:t>
            </a:r>
          </a:p>
          <a:p>
            <a:pPr marL="457200" lvl="1" indent="0">
              <a:buNone/>
            </a:pPr>
            <a:r>
              <a:rPr lang="en-US" sz="1400" dirty="0">
                <a:solidFill>
                  <a:schemeClr val="accent2"/>
                </a:solidFill>
              </a:rPr>
              <a:t>	A) Docetaxel</a:t>
            </a:r>
          </a:p>
          <a:p>
            <a:pPr marL="457200" lvl="1" indent="0">
              <a:buNone/>
            </a:pPr>
            <a:r>
              <a:rPr lang="en-US" sz="1400" dirty="0">
                <a:solidFill>
                  <a:schemeClr val="accent2"/>
                </a:solidFill>
              </a:rPr>
              <a:t>	B) PARP inhibitor (Olaparib, Rucaparib)</a:t>
            </a:r>
          </a:p>
          <a:p>
            <a:pPr marL="457200" lvl="1" indent="0">
              <a:buNone/>
            </a:pPr>
            <a:r>
              <a:rPr lang="en-US" sz="1400" dirty="0">
                <a:solidFill>
                  <a:schemeClr val="accent2"/>
                </a:solidFill>
              </a:rPr>
              <a:t>	C) Enzalutamide</a:t>
            </a:r>
          </a:p>
          <a:p>
            <a:pPr marL="457200" lvl="1" indent="0">
              <a:buNone/>
            </a:pPr>
            <a:r>
              <a:rPr lang="en-US" sz="1400" dirty="0">
                <a:solidFill>
                  <a:schemeClr val="accent2"/>
                </a:solidFill>
              </a:rPr>
              <a:t>	D) Other </a:t>
            </a:r>
          </a:p>
          <a:p>
            <a:pPr marL="0" indent="0">
              <a:buNone/>
            </a:pPr>
            <a:endParaRPr lang="en-US" dirty="0"/>
          </a:p>
        </p:txBody>
      </p:sp>
      <p:sp>
        <p:nvSpPr>
          <p:cNvPr id="4" name="Title 3"/>
          <p:cNvSpPr>
            <a:spLocks noGrp="1"/>
          </p:cNvSpPr>
          <p:nvPr>
            <p:ph type="title" idx="4294967295"/>
          </p:nvPr>
        </p:nvSpPr>
        <p:spPr>
          <a:xfrm>
            <a:off x="0" y="127000"/>
            <a:ext cx="9144000" cy="808038"/>
          </a:xfrm>
          <a:prstGeom prst="rect">
            <a:avLst/>
          </a:prstGeom>
        </p:spPr>
        <p:txBody>
          <a:bodyPr/>
          <a:lstStyle/>
          <a:p>
            <a:r>
              <a:rPr lang="en-US" sz="2400" b="1" dirty="0">
                <a:solidFill>
                  <a:schemeClr val="accent2"/>
                </a:solidFill>
              </a:rPr>
              <a:t>Case 1:  </a:t>
            </a:r>
            <a:r>
              <a:rPr lang="en-US" sz="2400" b="1" dirty="0" err="1">
                <a:solidFill>
                  <a:schemeClr val="accent2"/>
                </a:solidFill>
              </a:rPr>
              <a:t>PARPi</a:t>
            </a:r>
            <a:r>
              <a:rPr lang="en-US" sz="2400" b="1" dirty="0">
                <a:solidFill>
                  <a:schemeClr val="accent2"/>
                </a:solidFill>
              </a:rPr>
              <a:t> in </a:t>
            </a:r>
            <a:r>
              <a:rPr lang="en-US" sz="2400" b="1" dirty="0" err="1">
                <a:solidFill>
                  <a:schemeClr val="accent2"/>
                </a:solidFill>
              </a:rPr>
              <a:t>mCRPC</a:t>
            </a:r>
            <a:r>
              <a:rPr lang="en-US" sz="2400" b="1" dirty="0">
                <a:solidFill>
                  <a:schemeClr val="accent2"/>
                </a:solidFill>
              </a:rPr>
              <a:t> post-</a:t>
            </a:r>
            <a:r>
              <a:rPr lang="en-US" sz="2400" b="1" dirty="0" err="1">
                <a:solidFill>
                  <a:schemeClr val="accent2"/>
                </a:solidFill>
              </a:rPr>
              <a:t>ARPi</a:t>
            </a:r>
            <a:r>
              <a:rPr lang="en-US" sz="2400" b="1" dirty="0">
                <a:solidFill>
                  <a:schemeClr val="accent2"/>
                </a:solidFill>
              </a:rPr>
              <a:t> (PROFOUND, TRITON3)</a:t>
            </a:r>
          </a:p>
        </p:txBody>
      </p:sp>
      <p:pic>
        <p:nvPicPr>
          <p:cNvPr id="6" name="Picture 5">
            <a:extLst>
              <a:ext uri="{FF2B5EF4-FFF2-40B4-BE49-F238E27FC236}">
                <a16:creationId xmlns:a16="http://schemas.microsoft.com/office/drawing/2014/main" id="{F7AD20D6-7E17-AB45-A712-670409F54078}"/>
              </a:ext>
            </a:extLst>
          </p:cNvPr>
          <p:cNvPicPr>
            <a:picLocks noChangeAspect="1"/>
          </p:cNvPicPr>
          <p:nvPr/>
        </p:nvPicPr>
        <p:blipFill>
          <a:blip r:embed="rId2"/>
          <a:stretch>
            <a:fillRect/>
          </a:stretch>
        </p:blipFill>
        <p:spPr>
          <a:xfrm>
            <a:off x="0" y="716691"/>
            <a:ext cx="1669393" cy="1409960"/>
          </a:xfrm>
          <a:prstGeom prst="rect">
            <a:avLst/>
          </a:prstGeom>
        </p:spPr>
      </p:pic>
      <p:pic>
        <p:nvPicPr>
          <p:cNvPr id="7" name="Picture 6">
            <a:extLst>
              <a:ext uri="{FF2B5EF4-FFF2-40B4-BE49-F238E27FC236}">
                <a16:creationId xmlns:a16="http://schemas.microsoft.com/office/drawing/2014/main" id="{3C26CF80-DE22-AB4A-9175-C8F168031450}"/>
              </a:ext>
            </a:extLst>
          </p:cNvPr>
          <p:cNvPicPr>
            <a:picLocks noChangeAspect="1"/>
          </p:cNvPicPr>
          <p:nvPr/>
        </p:nvPicPr>
        <p:blipFill>
          <a:blip r:embed="rId3"/>
          <a:stretch>
            <a:fillRect/>
          </a:stretch>
        </p:blipFill>
        <p:spPr>
          <a:xfrm>
            <a:off x="172222" y="2126651"/>
            <a:ext cx="1324947" cy="2092619"/>
          </a:xfrm>
          <a:prstGeom prst="rect">
            <a:avLst/>
          </a:prstGeom>
        </p:spPr>
      </p:pic>
    </p:spTree>
    <p:extLst>
      <p:ext uri="{BB962C8B-B14F-4D97-AF65-F5344CB8AC3E}">
        <p14:creationId xmlns:p14="http://schemas.microsoft.com/office/powerpoint/2010/main" val="4753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C114EF-FD1D-1FD2-8880-5BD7AE8F1B57}"/>
              </a:ext>
            </a:extLst>
          </p:cNvPr>
          <p:cNvPicPr>
            <a:picLocks noChangeAspect="1"/>
          </p:cNvPicPr>
          <p:nvPr/>
        </p:nvPicPr>
        <p:blipFill>
          <a:blip r:embed="rId2"/>
          <a:stretch>
            <a:fillRect/>
          </a:stretch>
        </p:blipFill>
        <p:spPr>
          <a:xfrm>
            <a:off x="369960" y="191079"/>
            <a:ext cx="8404080" cy="4083545"/>
          </a:xfrm>
          <a:prstGeom prst="rect">
            <a:avLst/>
          </a:prstGeom>
        </p:spPr>
      </p:pic>
    </p:spTree>
    <p:extLst>
      <p:ext uri="{BB962C8B-B14F-4D97-AF65-F5344CB8AC3E}">
        <p14:creationId xmlns:p14="http://schemas.microsoft.com/office/powerpoint/2010/main" val="2359932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04D4D3-EC5B-FC44-B3BC-720BA6BD4654}"/>
              </a:ext>
            </a:extLst>
          </p:cNvPr>
          <p:cNvSpPr>
            <a:spLocks noGrp="1"/>
          </p:cNvSpPr>
          <p:nvPr>
            <p:ph idx="1"/>
          </p:nvPr>
        </p:nvSpPr>
        <p:spPr>
          <a:xfrm>
            <a:off x="2034074" y="730552"/>
            <a:ext cx="6442788" cy="3147278"/>
          </a:xfrm>
        </p:spPr>
        <p:txBody>
          <a:bodyPr/>
          <a:lstStyle/>
          <a:p>
            <a:pPr marL="0" indent="0">
              <a:buNone/>
            </a:pPr>
            <a:r>
              <a:rPr lang="en-US" sz="1800" dirty="0"/>
              <a:t>62 </a:t>
            </a:r>
            <a:r>
              <a:rPr lang="en-US" sz="1800" dirty="0" err="1"/>
              <a:t>yo</a:t>
            </a:r>
            <a:r>
              <a:rPr lang="en-US" sz="1800" dirty="0"/>
              <a:t> presented with de novo metastatic prostate cancer (bone and LN metastases)</a:t>
            </a:r>
          </a:p>
          <a:p>
            <a:r>
              <a:rPr lang="en-US" sz="1800" dirty="0"/>
              <a:t>Initiated ADT + abiraterone – progression to </a:t>
            </a:r>
            <a:r>
              <a:rPr lang="en-US" sz="1800" dirty="0" err="1"/>
              <a:t>mCRPC</a:t>
            </a:r>
            <a:r>
              <a:rPr lang="en-US" sz="1800" dirty="0"/>
              <a:t> following 10 months (rising PSA, new bone lesions, minimal pain)</a:t>
            </a:r>
          </a:p>
          <a:p>
            <a:r>
              <a:rPr lang="en-US" sz="1800" dirty="0">
                <a:solidFill>
                  <a:srgbClr val="FF0000"/>
                </a:solidFill>
              </a:rPr>
              <a:t>Germline ATM mutation</a:t>
            </a:r>
            <a:endParaRPr lang="en-US" sz="1800" dirty="0"/>
          </a:p>
          <a:p>
            <a:r>
              <a:rPr lang="en-US" sz="1800" dirty="0">
                <a:solidFill>
                  <a:schemeClr val="accent2"/>
                </a:solidFill>
              </a:rPr>
              <a:t>What is your recommended next-line treatment?</a:t>
            </a:r>
          </a:p>
          <a:p>
            <a:pPr marL="457200" lvl="1" indent="0">
              <a:buNone/>
            </a:pPr>
            <a:r>
              <a:rPr lang="en-US" sz="1400" dirty="0">
                <a:solidFill>
                  <a:schemeClr val="accent2"/>
                </a:solidFill>
              </a:rPr>
              <a:t>	A) Docetaxel</a:t>
            </a:r>
          </a:p>
          <a:p>
            <a:pPr marL="457200" lvl="1" indent="0">
              <a:buNone/>
            </a:pPr>
            <a:r>
              <a:rPr lang="en-US" sz="1400" dirty="0">
                <a:solidFill>
                  <a:schemeClr val="accent2"/>
                </a:solidFill>
              </a:rPr>
              <a:t>	B) PARP inhibitor (Olaparib)</a:t>
            </a:r>
          </a:p>
          <a:p>
            <a:pPr marL="457200" lvl="1" indent="0">
              <a:buNone/>
            </a:pPr>
            <a:r>
              <a:rPr lang="en-US" sz="1400" dirty="0">
                <a:solidFill>
                  <a:schemeClr val="accent2"/>
                </a:solidFill>
              </a:rPr>
              <a:t>	C) Enzalutamide</a:t>
            </a:r>
          </a:p>
          <a:p>
            <a:pPr marL="457200" lvl="1" indent="0">
              <a:buNone/>
            </a:pPr>
            <a:r>
              <a:rPr lang="en-US" sz="1400" dirty="0">
                <a:solidFill>
                  <a:schemeClr val="accent2"/>
                </a:solidFill>
              </a:rPr>
              <a:t>	D) Other </a:t>
            </a:r>
          </a:p>
          <a:p>
            <a:pPr marL="0" indent="0">
              <a:buNone/>
            </a:pPr>
            <a:endParaRPr lang="en-US" dirty="0"/>
          </a:p>
        </p:txBody>
      </p:sp>
      <p:sp>
        <p:nvSpPr>
          <p:cNvPr id="4" name="Title 3"/>
          <p:cNvSpPr>
            <a:spLocks noGrp="1"/>
          </p:cNvSpPr>
          <p:nvPr>
            <p:ph type="title" idx="4294967295"/>
          </p:nvPr>
        </p:nvSpPr>
        <p:spPr>
          <a:xfrm>
            <a:off x="0" y="127000"/>
            <a:ext cx="9144000" cy="808038"/>
          </a:xfrm>
          <a:prstGeom prst="rect">
            <a:avLst/>
          </a:prstGeom>
        </p:spPr>
        <p:txBody>
          <a:bodyPr/>
          <a:lstStyle/>
          <a:p>
            <a:r>
              <a:rPr lang="en-US" sz="2200" b="1" dirty="0">
                <a:solidFill>
                  <a:schemeClr val="accent2"/>
                </a:solidFill>
              </a:rPr>
              <a:t>Case 1 </a:t>
            </a:r>
            <a:r>
              <a:rPr lang="en-US" sz="2200" b="1" dirty="0">
                <a:solidFill>
                  <a:srgbClr val="FF0000"/>
                </a:solidFill>
              </a:rPr>
              <a:t>Modified</a:t>
            </a:r>
            <a:r>
              <a:rPr lang="en-US" sz="2200" b="1" dirty="0">
                <a:solidFill>
                  <a:schemeClr val="accent2"/>
                </a:solidFill>
              </a:rPr>
              <a:t>:  </a:t>
            </a:r>
            <a:r>
              <a:rPr lang="en-US" sz="2200" b="1" dirty="0" err="1">
                <a:solidFill>
                  <a:schemeClr val="accent2"/>
                </a:solidFill>
              </a:rPr>
              <a:t>PARPi</a:t>
            </a:r>
            <a:r>
              <a:rPr lang="en-US" sz="2200" b="1" dirty="0">
                <a:solidFill>
                  <a:schemeClr val="accent2"/>
                </a:solidFill>
              </a:rPr>
              <a:t> in </a:t>
            </a:r>
            <a:r>
              <a:rPr lang="en-US" sz="2200" b="1" dirty="0" err="1">
                <a:solidFill>
                  <a:schemeClr val="accent2"/>
                </a:solidFill>
              </a:rPr>
              <a:t>mCRPC</a:t>
            </a:r>
            <a:r>
              <a:rPr lang="en-US" sz="2200" b="1" dirty="0">
                <a:solidFill>
                  <a:schemeClr val="accent2"/>
                </a:solidFill>
              </a:rPr>
              <a:t> post-</a:t>
            </a:r>
            <a:r>
              <a:rPr lang="en-US" sz="2200" b="1" dirty="0" err="1">
                <a:solidFill>
                  <a:schemeClr val="accent2"/>
                </a:solidFill>
              </a:rPr>
              <a:t>ARPi</a:t>
            </a:r>
            <a:r>
              <a:rPr lang="en-US" sz="2200" b="1" dirty="0">
                <a:solidFill>
                  <a:schemeClr val="accent2"/>
                </a:solidFill>
              </a:rPr>
              <a:t> </a:t>
            </a:r>
            <a:r>
              <a:rPr lang="en-US" sz="1800" b="1" dirty="0">
                <a:solidFill>
                  <a:schemeClr val="accent2"/>
                </a:solidFill>
              </a:rPr>
              <a:t>(PROFOUND, TRITON3)</a:t>
            </a:r>
          </a:p>
        </p:txBody>
      </p:sp>
      <p:pic>
        <p:nvPicPr>
          <p:cNvPr id="6" name="Picture 5">
            <a:extLst>
              <a:ext uri="{FF2B5EF4-FFF2-40B4-BE49-F238E27FC236}">
                <a16:creationId xmlns:a16="http://schemas.microsoft.com/office/drawing/2014/main" id="{F7AD20D6-7E17-AB45-A712-670409F54078}"/>
              </a:ext>
            </a:extLst>
          </p:cNvPr>
          <p:cNvPicPr>
            <a:picLocks noChangeAspect="1"/>
          </p:cNvPicPr>
          <p:nvPr/>
        </p:nvPicPr>
        <p:blipFill>
          <a:blip r:embed="rId2"/>
          <a:stretch>
            <a:fillRect/>
          </a:stretch>
        </p:blipFill>
        <p:spPr>
          <a:xfrm>
            <a:off x="0" y="716691"/>
            <a:ext cx="1669393" cy="1409960"/>
          </a:xfrm>
          <a:prstGeom prst="rect">
            <a:avLst/>
          </a:prstGeom>
        </p:spPr>
      </p:pic>
      <p:pic>
        <p:nvPicPr>
          <p:cNvPr id="7" name="Picture 6">
            <a:extLst>
              <a:ext uri="{FF2B5EF4-FFF2-40B4-BE49-F238E27FC236}">
                <a16:creationId xmlns:a16="http://schemas.microsoft.com/office/drawing/2014/main" id="{3C26CF80-DE22-AB4A-9175-C8F168031450}"/>
              </a:ext>
            </a:extLst>
          </p:cNvPr>
          <p:cNvPicPr>
            <a:picLocks noChangeAspect="1"/>
          </p:cNvPicPr>
          <p:nvPr/>
        </p:nvPicPr>
        <p:blipFill>
          <a:blip r:embed="rId3"/>
          <a:stretch>
            <a:fillRect/>
          </a:stretch>
        </p:blipFill>
        <p:spPr>
          <a:xfrm>
            <a:off x="172222" y="2126651"/>
            <a:ext cx="1324947" cy="2092619"/>
          </a:xfrm>
          <a:prstGeom prst="rect">
            <a:avLst/>
          </a:prstGeom>
        </p:spPr>
      </p:pic>
    </p:spTree>
    <p:extLst>
      <p:ext uri="{BB962C8B-B14F-4D97-AF65-F5344CB8AC3E}">
        <p14:creationId xmlns:p14="http://schemas.microsoft.com/office/powerpoint/2010/main" val="160633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04D4D3-EC5B-FC44-B3BC-720BA6BD4654}"/>
              </a:ext>
            </a:extLst>
          </p:cNvPr>
          <p:cNvSpPr>
            <a:spLocks noGrp="1"/>
          </p:cNvSpPr>
          <p:nvPr>
            <p:ph idx="1"/>
          </p:nvPr>
        </p:nvSpPr>
        <p:spPr>
          <a:xfrm>
            <a:off x="2034074" y="730551"/>
            <a:ext cx="6442788" cy="3608183"/>
          </a:xfrm>
        </p:spPr>
        <p:txBody>
          <a:bodyPr/>
          <a:lstStyle/>
          <a:p>
            <a:pPr marL="0" indent="0">
              <a:buNone/>
            </a:pPr>
            <a:r>
              <a:rPr lang="en-US" sz="1600" dirty="0"/>
              <a:t>67 </a:t>
            </a:r>
            <a:r>
              <a:rPr lang="en-US" sz="1600" dirty="0" err="1"/>
              <a:t>yo</a:t>
            </a:r>
            <a:r>
              <a:rPr lang="en-US" sz="1600" dirty="0"/>
              <a:t> with biochemical progression following prostatectomy and salvage RT.</a:t>
            </a:r>
          </a:p>
          <a:p>
            <a:r>
              <a:rPr lang="en-US" sz="1600" dirty="0"/>
              <a:t>Received intermittent ADT for ~2 years.</a:t>
            </a:r>
          </a:p>
          <a:p>
            <a:r>
              <a:rPr lang="en-US" sz="1600" dirty="0"/>
              <a:t>Now with rapidly rising PSA despite castrate testosterone.  CT/bone scan imaging with new pelvic LN and low-burden bone metastases.  (</a:t>
            </a:r>
            <a:r>
              <a:rPr lang="en-US" sz="1600" dirty="0" err="1"/>
              <a:t>mCRPC</a:t>
            </a:r>
            <a:r>
              <a:rPr lang="en-US" sz="1600" dirty="0"/>
              <a:t>)</a:t>
            </a:r>
          </a:p>
          <a:p>
            <a:r>
              <a:rPr lang="en-US" sz="1600" dirty="0"/>
              <a:t>Metastatic LN biopsy:  </a:t>
            </a:r>
            <a:r>
              <a:rPr lang="en-US" sz="1600" dirty="0">
                <a:solidFill>
                  <a:srgbClr val="FF0000"/>
                </a:solidFill>
              </a:rPr>
              <a:t>pathogenic BRCA2 mutation</a:t>
            </a:r>
            <a:r>
              <a:rPr lang="en-US" sz="1600" dirty="0"/>
              <a:t> (subsequent germline testing negative)</a:t>
            </a:r>
          </a:p>
          <a:p>
            <a:r>
              <a:rPr lang="en-US" sz="1600" dirty="0">
                <a:solidFill>
                  <a:schemeClr val="accent2"/>
                </a:solidFill>
              </a:rPr>
              <a:t>What is your recommended next-line treatment?</a:t>
            </a:r>
          </a:p>
          <a:p>
            <a:pPr marL="457200" lvl="1" indent="0">
              <a:buNone/>
            </a:pPr>
            <a:r>
              <a:rPr lang="en-US" sz="1400" dirty="0">
                <a:solidFill>
                  <a:schemeClr val="accent2"/>
                </a:solidFill>
              </a:rPr>
              <a:t>	A) Abiraterone alone (and use Olaparib later)</a:t>
            </a:r>
          </a:p>
          <a:p>
            <a:pPr marL="457200" lvl="1" indent="0">
              <a:buNone/>
            </a:pPr>
            <a:r>
              <a:rPr lang="en-US" sz="1400" dirty="0">
                <a:solidFill>
                  <a:schemeClr val="accent2"/>
                </a:solidFill>
              </a:rPr>
              <a:t>	B) Abiraterone + Olaparib </a:t>
            </a:r>
          </a:p>
          <a:p>
            <a:pPr marL="457200" lvl="1" indent="0">
              <a:buNone/>
            </a:pPr>
            <a:r>
              <a:rPr lang="en-US" sz="1400" dirty="0">
                <a:solidFill>
                  <a:schemeClr val="accent2"/>
                </a:solidFill>
              </a:rPr>
              <a:t>	C) Docetaxel</a:t>
            </a:r>
          </a:p>
          <a:p>
            <a:pPr marL="457200" lvl="1" indent="0">
              <a:buNone/>
            </a:pPr>
            <a:r>
              <a:rPr lang="en-US" sz="1400" dirty="0">
                <a:solidFill>
                  <a:schemeClr val="accent2"/>
                </a:solidFill>
              </a:rPr>
              <a:t>	D) Other </a:t>
            </a:r>
          </a:p>
          <a:p>
            <a:pPr marL="0" indent="0">
              <a:buNone/>
            </a:pPr>
            <a:endParaRPr lang="en-US" dirty="0"/>
          </a:p>
        </p:txBody>
      </p:sp>
      <p:sp>
        <p:nvSpPr>
          <p:cNvPr id="4" name="Title 3"/>
          <p:cNvSpPr>
            <a:spLocks noGrp="1"/>
          </p:cNvSpPr>
          <p:nvPr>
            <p:ph type="title" idx="4294967295"/>
          </p:nvPr>
        </p:nvSpPr>
        <p:spPr>
          <a:xfrm>
            <a:off x="0" y="127000"/>
            <a:ext cx="9144000" cy="808038"/>
          </a:xfrm>
          <a:prstGeom prst="rect">
            <a:avLst/>
          </a:prstGeom>
        </p:spPr>
        <p:txBody>
          <a:bodyPr/>
          <a:lstStyle/>
          <a:p>
            <a:r>
              <a:rPr lang="en-US" sz="2400" b="1" dirty="0">
                <a:solidFill>
                  <a:schemeClr val="accent2"/>
                </a:solidFill>
              </a:rPr>
              <a:t>Case 2:  </a:t>
            </a:r>
            <a:r>
              <a:rPr lang="en-US" sz="2400" b="1" dirty="0" err="1">
                <a:solidFill>
                  <a:schemeClr val="accent2"/>
                </a:solidFill>
              </a:rPr>
              <a:t>PARPi</a:t>
            </a:r>
            <a:r>
              <a:rPr lang="en-US" sz="2400" b="1" dirty="0">
                <a:solidFill>
                  <a:schemeClr val="accent2"/>
                </a:solidFill>
              </a:rPr>
              <a:t> in 1</a:t>
            </a:r>
            <a:r>
              <a:rPr lang="en-US" sz="2400" b="1" baseline="30000" dirty="0">
                <a:solidFill>
                  <a:schemeClr val="accent2"/>
                </a:solidFill>
              </a:rPr>
              <a:t>st</a:t>
            </a:r>
            <a:r>
              <a:rPr lang="en-US" sz="2400" b="1" dirty="0">
                <a:solidFill>
                  <a:schemeClr val="accent2"/>
                </a:solidFill>
              </a:rPr>
              <a:t> Line </a:t>
            </a:r>
            <a:r>
              <a:rPr lang="en-US" sz="2400" b="1" dirty="0" err="1">
                <a:solidFill>
                  <a:schemeClr val="accent2"/>
                </a:solidFill>
              </a:rPr>
              <a:t>mCRPC</a:t>
            </a:r>
            <a:r>
              <a:rPr lang="en-US" sz="2400" b="1" dirty="0">
                <a:solidFill>
                  <a:schemeClr val="accent2"/>
                </a:solidFill>
              </a:rPr>
              <a:t> post-ADT (PROPEL)</a:t>
            </a:r>
          </a:p>
        </p:txBody>
      </p:sp>
      <p:pic>
        <p:nvPicPr>
          <p:cNvPr id="2" name="Picture 1">
            <a:extLst>
              <a:ext uri="{FF2B5EF4-FFF2-40B4-BE49-F238E27FC236}">
                <a16:creationId xmlns:a16="http://schemas.microsoft.com/office/drawing/2014/main" id="{D1977B8A-9F8E-954F-8638-21FF522CC04B}"/>
              </a:ext>
            </a:extLst>
          </p:cNvPr>
          <p:cNvPicPr>
            <a:picLocks noChangeAspect="1"/>
          </p:cNvPicPr>
          <p:nvPr/>
        </p:nvPicPr>
        <p:blipFill>
          <a:blip r:embed="rId2"/>
          <a:stretch>
            <a:fillRect/>
          </a:stretch>
        </p:blipFill>
        <p:spPr>
          <a:xfrm>
            <a:off x="135748" y="730552"/>
            <a:ext cx="1762579" cy="1976874"/>
          </a:xfrm>
          <a:prstGeom prst="rect">
            <a:avLst/>
          </a:prstGeom>
        </p:spPr>
      </p:pic>
    </p:spTree>
    <p:extLst>
      <p:ext uri="{BB962C8B-B14F-4D97-AF65-F5344CB8AC3E}">
        <p14:creationId xmlns:p14="http://schemas.microsoft.com/office/powerpoint/2010/main" val="90505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04D4D3-EC5B-FC44-B3BC-720BA6BD4654}"/>
              </a:ext>
            </a:extLst>
          </p:cNvPr>
          <p:cNvSpPr>
            <a:spLocks noGrp="1"/>
          </p:cNvSpPr>
          <p:nvPr>
            <p:ph idx="1"/>
          </p:nvPr>
        </p:nvSpPr>
        <p:spPr>
          <a:xfrm>
            <a:off x="2034074" y="842522"/>
            <a:ext cx="6442788" cy="3608183"/>
          </a:xfrm>
        </p:spPr>
        <p:txBody>
          <a:bodyPr/>
          <a:lstStyle/>
          <a:p>
            <a:pPr marL="0" indent="0">
              <a:buNone/>
            </a:pPr>
            <a:r>
              <a:rPr lang="en-US" sz="1600" dirty="0"/>
              <a:t>67 </a:t>
            </a:r>
            <a:r>
              <a:rPr lang="en-US" sz="1600" dirty="0" err="1"/>
              <a:t>yo</a:t>
            </a:r>
            <a:r>
              <a:rPr lang="en-US" sz="1600" dirty="0"/>
              <a:t> with biochemical progression following prostatectomy and salvage RT.</a:t>
            </a:r>
          </a:p>
          <a:p>
            <a:r>
              <a:rPr lang="en-US" sz="1600" dirty="0"/>
              <a:t>Received intermittent ADT for ~2 years.</a:t>
            </a:r>
          </a:p>
          <a:p>
            <a:r>
              <a:rPr lang="en-US" sz="1600" dirty="0"/>
              <a:t>Now with rapidly rising PSA despite castrate testosterone.  CT/bone scan imaging with new pelvic LN and low-burden bone metastases.  (</a:t>
            </a:r>
            <a:r>
              <a:rPr lang="en-US" sz="1600" dirty="0" err="1"/>
              <a:t>mCRPC</a:t>
            </a:r>
            <a:r>
              <a:rPr lang="en-US" sz="1600" dirty="0"/>
              <a:t>)</a:t>
            </a:r>
          </a:p>
          <a:p>
            <a:r>
              <a:rPr lang="en-US" sz="1600" dirty="0"/>
              <a:t>Metastatic LN biopsy:  </a:t>
            </a:r>
            <a:r>
              <a:rPr lang="en-US" sz="1600" dirty="0">
                <a:solidFill>
                  <a:srgbClr val="FF0000"/>
                </a:solidFill>
              </a:rPr>
              <a:t>pathogenic BRCA2 mutation</a:t>
            </a:r>
            <a:r>
              <a:rPr lang="en-US" sz="1600" dirty="0"/>
              <a:t> (subsequent germline testing negative).  </a:t>
            </a:r>
            <a:r>
              <a:rPr lang="en-US" sz="1600" dirty="0">
                <a:solidFill>
                  <a:srgbClr val="FF0000"/>
                </a:solidFill>
              </a:rPr>
              <a:t>Hgb 9.8 g/dL</a:t>
            </a:r>
          </a:p>
          <a:p>
            <a:r>
              <a:rPr lang="en-US" sz="1600" dirty="0">
                <a:solidFill>
                  <a:schemeClr val="accent2"/>
                </a:solidFill>
              </a:rPr>
              <a:t>What is your recommended next-line treatment?</a:t>
            </a:r>
          </a:p>
          <a:p>
            <a:pPr marL="457200" lvl="1" indent="0">
              <a:buNone/>
            </a:pPr>
            <a:r>
              <a:rPr lang="en-US" sz="1400" dirty="0">
                <a:solidFill>
                  <a:schemeClr val="accent2"/>
                </a:solidFill>
              </a:rPr>
              <a:t>	A) Abiraterone alone (and use Olaparib later) </a:t>
            </a:r>
          </a:p>
          <a:p>
            <a:pPr marL="457200" lvl="1" indent="0">
              <a:buNone/>
            </a:pPr>
            <a:r>
              <a:rPr lang="en-US" sz="1400" dirty="0">
                <a:solidFill>
                  <a:schemeClr val="accent2"/>
                </a:solidFill>
              </a:rPr>
              <a:t>	B) Abiraterone + Olaparib </a:t>
            </a:r>
          </a:p>
          <a:p>
            <a:pPr marL="457200" lvl="1" indent="0">
              <a:buNone/>
            </a:pPr>
            <a:r>
              <a:rPr lang="en-US" sz="1400" dirty="0">
                <a:solidFill>
                  <a:schemeClr val="accent2"/>
                </a:solidFill>
              </a:rPr>
              <a:t>	C) Abiraterone + Niraparib</a:t>
            </a:r>
          </a:p>
          <a:p>
            <a:pPr marL="457200" lvl="1" indent="0">
              <a:buNone/>
            </a:pPr>
            <a:r>
              <a:rPr lang="en-US" sz="1400" dirty="0">
                <a:solidFill>
                  <a:schemeClr val="accent2"/>
                </a:solidFill>
              </a:rPr>
              <a:t>	D) Enzalutamide + </a:t>
            </a:r>
            <a:r>
              <a:rPr lang="en-US" sz="1400" dirty="0" err="1">
                <a:solidFill>
                  <a:schemeClr val="accent2"/>
                </a:solidFill>
              </a:rPr>
              <a:t>Talazoparib</a:t>
            </a:r>
            <a:endParaRPr lang="en-US" sz="1400" dirty="0">
              <a:solidFill>
                <a:schemeClr val="accent2"/>
              </a:solidFill>
            </a:endParaRPr>
          </a:p>
          <a:p>
            <a:pPr marL="0" indent="0">
              <a:buNone/>
            </a:pPr>
            <a:endParaRPr lang="en-US" dirty="0"/>
          </a:p>
        </p:txBody>
      </p:sp>
      <p:sp>
        <p:nvSpPr>
          <p:cNvPr id="4" name="Title 3"/>
          <p:cNvSpPr>
            <a:spLocks noGrp="1"/>
          </p:cNvSpPr>
          <p:nvPr>
            <p:ph type="title" idx="4294967295"/>
          </p:nvPr>
        </p:nvSpPr>
        <p:spPr>
          <a:xfrm>
            <a:off x="0" y="127000"/>
            <a:ext cx="9144000" cy="808038"/>
          </a:xfrm>
          <a:prstGeom prst="rect">
            <a:avLst/>
          </a:prstGeom>
        </p:spPr>
        <p:txBody>
          <a:bodyPr/>
          <a:lstStyle/>
          <a:p>
            <a:r>
              <a:rPr lang="en-US" sz="2200" b="1" dirty="0">
                <a:solidFill>
                  <a:schemeClr val="accent2"/>
                </a:solidFill>
              </a:rPr>
              <a:t>Case 2 </a:t>
            </a:r>
            <a:r>
              <a:rPr lang="en-US" sz="2200" b="1" dirty="0">
                <a:solidFill>
                  <a:srgbClr val="FF0000"/>
                </a:solidFill>
              </a:rPr>
              <a:t>Modified</a:t>
            </a:r>
            <a:r>
              <a:rPr lang="en-US" sz="2200" b="1" dirty="0">
                <a:solidFill>
                  <a:schemeClr val="accent2"/>
                </a:solidFill>
              </a:rPr>
              <a:t>:  </a:t>
            </a:r>
            <a:r>
              <a:rPr lang="en-US" sz="2200" b="1" dirty="0" err="1">
                <a:solidFill>
                  <a:schemeClr val="accent2"/>
                </a:solidFill>
              </a:rPr>
              <a:t>PARPi</a:t>
            </a:r>
            <a:r>
              <a:rPr lang="en-US" sz="2200" b="1" dirty="0">
                <a:solidFill>
                  <a:schemeClr val="accent2"/>
                </a:solidFill>
              </a:rPr>
              <a:t> in 1</a:t>
            </a:r>
            <a:r>
              <a:rPr lang="en-US" sz="2200" b="1" baseline="30000" dirty="0">
                <a:solidFill>
                  <a:schemeClr val="accent2"/>
                </a:solidFill>
              </a:rPr>
              <a:t>st</a:t>
            </a:r>
            <a:r>
              <a:rPr lang="en-US" sz="2200" b="1" dirty="0">
                <a:solidFill>
                  <a:schemeClr val="accent2"/>
                </a:solidFill>
              </a:rPr>
              <a:t> Line </a:t>
            </a:r>
            <a:r>
              <a:rPr lang="en-US" sz="2200" b="1" dirty="0" err="1">
                <a:solidFill>
                  <a:schemeClr val="accent2"/>
                </a:solidFill>
              </a:rPr>
              <a:t>mCRPC</a:t>
            </a:r>
            <a:r>
              <a:rPr lang="en-US" sz="2200" b="1" dirty="0">
                <a:solidFill>
                  <a:schemeClr val="accent2"/>
                </a:solidFill>
              </a:rPr>
              <a:t> post-ADT (PROPEL, MAGNITUDE, TALAPRO2)</a:t>
            </a:r>
          </a:p>
        </p:txBody>
      </p:sp>
      <p:pic>
        <p:nvPicPr>
          <p:cNvPr id="2" name="Picture 1">
            <a:extLst>
              <a:ext uri="{FF2B5EF4-FFF2-40B4-BE49-F238E27FC236}">
                <a16:creationId xmlns:a16="http://schemas.microsoft.com/office/drawing/2014/main" id="{D1977B8A-9F8E-954F-8638-21FF522CC04B}"/>
              </a:ext>
            </a:extLst>
          </p:cNvPr>
          <p:cNvPicPr>
            <a:picLocks noChangeAspect="1"/>
          </p:cNvPicPr>
          <p:nvPr/>
        </p:nvPicPr>
        <p:blipFill>
          <a:blip r:embed="rId2"/>
          <a:stretch>
            <a:fillRect/>
          </a:stretch>
        </p:blipFill>
        <p:spPr>
          <a:xfrm>
            <a:off x="135748" y="730552"/>
            <a:ext cx="1762579" cy="1976874"/>
          </a:xfrm>
          <a:prstGeom prst="rect">
            <a:avLst/>
          </a:prstGeom>
        </p:spPr>
      </p:pic>
    </p:spTree>
    <p:extLst>
      <p:ext uri="{BB962C8B-B14F-4D97-AF65-F5344CB8AC3E}">
        <p14:creationId xmlns:p14="http://schemas.microsoft.com/office/powerpoint/2010/main" val="158242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04D4D3-EC5B-FC44-B3BC-720BA6BD4654}"/>
              </a:ext>
            </a:extLst>
          </p:cNvPr>
          <p:cNvSpPr>
            <a:spLocks noGrp="1"/>
          </p:cNvSpPr>
          <p:nvPr>
            <p:ph idx="1"/>
          </p:nvPr>
        </p:nvSpPr>
        <p:spPr>
          <a:xfrm>
            <a:off x="2034074" y="730551"/>
            <a:ext cx="6442788" cy="3608183"/>
          </a:xfrm>
        </p:spPr>
        <p:txBody>
          <a:bodyPr/>
          <a:lstStyle/>
          <a:p>
            <a:pPr marL="0" indent="0">
              <a:buNone/>
            </a:pPr>
            <a:r>
              <a:rPr lang="en-US" sz="1600" dirty="0"/>
              <a:t>67 </a:t>
            </a:r>
            <a:r>
              <a:rPr lang="en-US" sz="1600" dirty="0" err="1"/>
              <a:t>yo</a:t>
            </a:r>
            <a:r>
              <a:rPr lang="en-US" sz="1600" dirty="0"/>
              <a:t> with metastatic prostate cancer </a:t>
            </a:r>
            <a:r>
              <a:rPr lang="en-US" sz="1600" dirty="0">
                <a:solidFill>
                  <a:srgbClr val="FF0000"/>
                </a:solidFill>
              </a:rPr>
              <a:t>(germline BRCA2 mutation)</a:t>
            </a:r>
          </a:p>
          <a:p>
            <a:r>
              <a:rPr lang="en-US" sz="1600" dirty="0"/>
              <a:t>Receives ADT with abiraterone/prednisone (</a:t>
            </a:r>
            <a:r>
              <a:rPr lang="en-US" sz="1600" dirty="0" err="1"/>
              <a:t>mCSPC</a:t>
            </a:r>
            <a:r>
              <a:rPr lang="en-US" sz="1600" dirty="0"/>
              <a:t>)</a:t>
            </a:r>
          </a:p>
          <a:p>
            <a:r>
              <a:rPr lang="en-US" sz="1600" dirty="0"/>
              <a:t>16 months later:  Rising PSA, but NO radiographic or symptomatic progression (</a:t>
            </a:r>
            <a:r>
              <a:rPr lang="en-US" sz="1600" dirty="0" err="1"/>
              <a:t>mCRPC</a:t>
            </a:r>
            <a:r>
              <a:rPr lang="en-US" sz="1600" dirty="0"/>
              <a:t>)</a:t>
            </a:r>
          </a:p>
          <a:p>
            <a:r>
              <a:rPr lang="en-US" sz="1600" dirty="0">
                <a:solidFill>
                  <a:schemeClr val="accent2"/>
                </a:solidFill>
              </a:rPr>
              <a:t>What is your recommended next-line treatment?</a:t>
            </a:r>
          </a:p>
          <a:p>
            <a:pPr marL="457200" lvl="1" indent="0">
              <a:buNone/>
            </a:pPr>
            <a:r>
              <a:rPr lang="en-US" sz="1400" dirty="0">
                <a:solidFill>
                  <a:schemeClr val="accent2"/>
                </a:solidFill>
              </a:rPr>
              <a:t>	A) Enzalutamide</a:t>
            </a:r>
          </a:p>
          <a:p>
            <a:pPr marL="457200" lvl="1" indent="0">
              <a:buNone/>
            </a:pPr>
            <a:r>
              <a:rPr lang="en-US" sz="1400" dirty="0">
                <a:solidFill>
                  <a:schemeClr val="accent2"/>
                </a:solidFill>
              </a:rPr>
              <a:t>	B) Enzalutamide + </a:t>
            </a:r>
            <a:r>
              <a:rPr lang="en-US" sz="1400" dirty="0" err="1">
                <a:solidFill>
                  <a:schemeClr val="accent2"/>
                </a:solidFill>
              </a:rPr>
              <a:t>Talazoparib</a:t>
            </a:r>
            <a:r>
              <a:rPr lang="en-US" sz="1400" dirty="0">
                <a:solidFill>
                  <a:schemeClr val="accent2"/>
                </a:solidFill>
              </a:rPr>
              <a:t>  </a:t>
            </a:r>
          </a:p>
          <a:p>
            <a:pPr marL="457200" lvl="1" indent="0">
              <a:buNone/>
            </a:pPr>
            <a:r>
              <a:rPr lang="en-US" sz="1400" dirty="0">
                <a:solidFill>
                  <a:schemeClr val="accent2"/>
                </a:solidFill>
              </a:rPr>
              <a:t>	C) Continue abiraterone; Add Olaparib or Niraparib </a:t>
            </a:r>
          </a:p>
          <a:p>
            <a:pPr marL="457200" lvl="1" indent="0">
              <a:buNone/>
            </a:pPr>
            <a:r>
              <a:rPr lang="en-US" sz="1400" dirty="0">
                <a:solidFill>
                  <a:schemeClr val="accent2"/>
                </a:solidFill>
              </a:rPr>
              <a:t>	D) PARP inhibitor alone (Olaparib)</a:t>
            </a:r>
          </a:p>
          <a:p>
            <a:pPr marL="457200" lvl="1" indent="0">
              <a:buNone/>
            </a:pPr>
            <a:r>
              <a:rPr lang="en-US" sz="1400" dirty="0">
                <a:solidFill>
                  <a:schemeClr val="accent2"/>
                </a:solidFill>
              </a:rPr>
              <a:t>	E) Other</a:t>
            </a:r>
          </a:p>
          <a:p>
            <a:pPr marL="457200" lvl="1" indent="0">
              <a:buNone/>
            </a:pPr>
            <a:r>
              <a:rPr lang="en-US" sz="1400" dirty="0">
                <a:solidFill>
                  <a:schemeClr val="accent2"/>
                </a:solidFill>
              </a:rPr>
              <a:t>	</a:t>
            </a:r>
            <a:endParaRPr lang="en-US" dirty="0"/>
          </a:p>
        </p:txBody>
      </p:sp>
      <p:sp>
        <p:nvSpPr>
          <p:cNvPr id="4" name="Title 3"/>
          <p:cNvSpPr>
            <a:spLocks noGrp="1"/>
          </p:cNvSpPr>
          <p:nvPr>
            <p:ph type="title" idx="4294967295"/>
          </p:nvPr>
        </p:nvSpPr>
        <p:spPr>
          <a:xfrm>
            <a:off x="0" y="127000"/>
            <a:ext cx="9144000" cy="808038"/>
          </a:xfrm>
          <a:prstGeom prst="rect">
            <a:avLst/>
          </a:prstGeom>
        </p:spPr>
        <p:txBody>
          <a:bodyPr/>
          <a:lstStyle/>
          <a:p>
            <a:r>
              <a:rPr lang="en-US" sz="2400" b="1" dirty="0">
                <a:solidFill>
                  <a:schemeClr val="accent2"/>
                </a:solidFill>
              </a:rPr>
              <a:t>Case 3:  </a:t>
            </a:r>
            <a:r>
              <a:rPr lang="en-US" sz="2400" b="1" dirty="0" err="1">
                <a:solidFill>
                  <a:schemeClr val="accent2"/>
                </a:solidFill>
              </a:rPr>
              <a:t>PARPi</a:t>
            </a:r>
            <a:r>
              <a:rPr lang="en-US" sz="2400" b="1" dirty="0">
                <a:solidFill>
                  <a:schemeClr val="accent2"/>
                </a:solidFill>
              </a:rPr>
              <a:t> in 1</a:t>
            </a:r>
            <a:r>
              <a:rPr lang="en-US" sz="2400" b="1" baseline="30000" dirty="0">
                <a:solidFill>
                  <a:schemeClr val="accent2"/>
                </a:solidFill>
              </a:rPr>
              <a:t>st</a:t>
            </a:r>
            <a:r>
              <a:rPr lang="en-US" sz="2400" b="1" dirty="0">
                <a:solidFill>
                  <a:schemeClr val="accent2"/>
                </a:solidFill>
              </a:rPr>
              <a:t> Line </a:t>
            </a:r>
            <a:r>
              <a:rPr lang="en-US" sz="2400" b="1" dirty="0" err="1">
                <a:solidFill>
                  <a:schemeClr val="accent2"/>
                </a:solidFill>
              </a:rPr>
              <a:t>mCRPC</a:t>
            </a:r>
            <a:r>
              <a:rPr lang="en-US" sz="2400" b="1" dirty="0">
                <a:solidFill>
                  <a:schemeClr val="accent2"/>
                </a:solidFill>
              </a:rPr>
              <a:t> (post-</a:t>
            </a:r>
            <a:r>
              <a:rPr lang="en-US" sz="2400" b="1" dirty="0" err="1">
                <a:solidFill>
                  <a:schemeClr val="accent2"/>
                </a:solidFill>
              </a:rPr>
              <a:t>ARPi</a:t>
            </a:r>
            <a:r>
              <a:rPr lang="en-US" sz="2400" b="1" dirty="0">
                <a:solidFill>
                  <a:schemeClr val="accent2"/>
                </a:solidFill>
              </a:rPr>
              <a:t> for </a:t>
            </a:r>
            <a:r>
              <a:rPr lang="en-US" sz="2400" b="1" dirty="0" err="1">
                <a:solidFill>
                  <a:schemeClr val="accent2"/>
                </a:solidFill>
              </a:rPr>
              <a:t>mCSPC</a:t>
            </a:r>
            <a:r>
              <a:rPr lang="en-US" sz="2400" b="1" dirty="0">
                <a:solidFill>
                  <a:schemeClr val="accent2"/>
                </a:solidFill>
              </a:rPr>
              <a:t>) </a:t>
            </a:r>
          </a:p>
        </p:txBody>
      </p:sp>
      <p:pic>
        <p:nvPicPr>
          <p:cNvPr id="5" name="Picture 4">
            <a:extLst>
              <a:ext uri="{FF2B5EF4-FFF2-40B4-BE49-F238E27FC236}">
                <a16:creationId xmlns:a16="http://schemas.microsoft.com/office/drawing/2014/main" id="{500A831C-081F-4F4F-AAD0-EF5BE5004EF2}"/>
              </a:ext>
            </a:extLst>
          </p:cNvPr>
          <p:cNvPicPr>
            <a:picLocks noChangeAspect="1"/>
          </p:cNvPicPr>
          <p:nvPr/>
        </p:nvPicPr>
        <p:blipFill>
          <a:blip r:embed="rId2"/>
          <a:stretch>
            <a:fillRect/>
          </a:stretch>
        </p:blipFill>
        <p:spPr>
          <a:xfrm>
            <a:off x="82008" y="766826"/>
            <a:ext cx="1870059" cy="1870059"/>
          </a:xfrm>
          <a:prstGeom prst="rect">
            <a:avLst/>
          </a:prstGeom>
        </p:spPr>
      </p:pic>
    </p:spTree>
    <p:extLst>
      <p:ext uri="{BB962C8B-B14F-4D97-AF65-F5344CB8AC3E}">
        <p14:creationId xmlns:p14="http://schemas.microsoft.com/office/powerpoint/2010/main" val="146282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04D4D3-EC5B-FC44-B3BC-720BA6BD4654}"/>
              </a:ext>
            </a:extLst>
          </p:cNvPr>
          <p:cNvSpPr>
            <a:spLocks noGrp="1"/>
          </p:cNvSpPr>
          <p:nvPr>
            <p:ph idx="1"/>
          </p:nvPr>
        </p:nvSpPr>
        <p:spPr>
          <a:xfrm>
            <a:off x="2034074" y="730551"/>
            <a:ext cx="6442788" cy="3608183"/>
          </a:xfrm>
        </p:spPr>
        <p:txBody>
          <a:bodyPr/>
          <a:lstStyle/>
          <a:p>
            <a:pPr marL="0" indent="0">
              <a:buNone/>
            </a:pPr>
            <a:r>
              <a:rPr lang="en-US" sz="1600" dirty="0"/>
              <a:t>67 </a:t>
            </a:r>
            <a:r>
              <a:rPr lang="en-US" sz="1600" dirty="0" err="1"/>
              <a:t>yo</a:t>
            </a:r>
            <a:r>
              <a:rPr lang="en-US" sz="1600" dirty="0"/>
              <a:t> with metastatic prostate cancer </a:t>
            </a:r>
            <a:r>
              <a:rPr lang="en-US" sz="1600" dirty="0">
                <a:solidFill>
                  <a:srgbClr val="FF0000"/>
                </a:solidFill>
              </a:rPr>
              <a:t>(germline BRCA2 mutation)</a:t>
            </a:r>
          </a:p>
          <a:p>
            <a:r>
              <a:rPr lang="en-US" sz="1600" dirty="0"/>
              <a:t>Receives ADT with abiraterone/prednisone (</a:t>
            </a:r>
            <a:r>
              <a:rPr lang="en-US" sz="1600" dirty="0" err="1"/>
              <a:t>mCSPC</a:t>
            </a:r>
            <a:r>
              <a:rPr lang="en-US" sz="1600" dirty="0"/>
              <a:t>)</a:t>
            </a:r>
          </a:p>
          <a:p>
            <a:r>
              <a:rPr lang="en-US" sz="1600" dirty="0"/>
              <a:t>16 months later:  </a:t>
            </a:r>
            <a:r>
              <a:rPr lang="en-US" sz="1600" dirty="0">
                <a:solidFill>
                  <a:srgbClr val="FF0000"/>
                </a:solidFill>
              </a:rPr>
              <a:t>Rapidly rising PSA, radiographic progression, new bone pain (</a:t>
            </a:r>
            <a:r>
              <a:rPr lang="en-US" sz="1600" dirty="0" err="1">
                <a:solidFill>
                  <a:srgbClr val="FF0000"/>
                </a:solidFill>
              </a:rPr>
              <a:t>mCRPC</a:t>
            </a:r>
            <a:r>
              <a:rPr lang="en-US" sz="1600" dirty="0">
                <a:solidFill>
                  <a:srgbClr val="FF0000"/>
                </a:solidFill>
              </a:rPr>
              <a:t>)</a:t>
            </a:r>
          </a:p>
          <a:p>
            <a:r>
              <a:rPr lang="en-US" sz="1600" dirty="0">
                <a:solidFill>
                  <a:schemeClr val="accent2"/>
                </a:solidFill>
              </a:rPr>
              <a:t>What is your recommended next-line treatment?</a:t>
            </a:r>
          </a:p>
          <a:p>
            <a:pPr marL="457200" lvl="1" indent="0">
              <a:buNone/>
            </a:pPr>
            <a:r>
              <a:rPr lang="en-US" sz="1400" dirty="0">
                <a:solidFill>
                  <a:schemeClr val="accent2"/>
                </a:solidFill>
              </a:rPr>
              <a:t>	A) Enzalutamide</a:t>
            </a:r>
          </a:p>
          <a:p>
            <a:pPr marL="457200" lvl="1" indent="0">
              <a:buNone/>
            </a:pPr>
            <a:r>
              <a:rPr lang="en-US" sz="1400" dirty="0">
                <a:solidFill>
                  <a:schemeClr val="accent2"/>
                </a:solidFill>
              </a:rPr>
              <a:t>	B) Enzalutamide + </a:t>
            </a:r>
            <a:r>
              <a:rPr lang="en-US" sz="1400" dirty="0" err="1">
                <a:solidFill>
                  <a:schemeClr val="accent2"/>
                </a:solidFill>
              </a:rPr>
              <a:t>Talazoparib</a:t>
            </a:r>
            <a:r>
              <a:rPr lang="en-US" sz="1400" dirty="0">
                <a:solidFill>
                  <a:schemeClr val="accent2"/>
                </a:solidFill>
              </a:rPr>
              <a:t>  </a:t>
            </a:r>
          </a:p>
          <a:p>
            <a:pPr marL="457200" lvl="1" indent="0">
              <a:buNone/>
            </a:pPr>
            <a:r>
              <a:rPr lang="en-US" sz="1400" dirty="0">
                <a:solidFill>
                  <a:schemeClr val="accent2"/>
                </a:solidFill>
              </a:rPr>
              <a:t>	C) Continue abiraterone; Add Olaparib or Niraparib </a:t>
            </a:r>
          </a:p>
          <a:p>
            <a:pPr marL="457200" lvl="1" indent="0">
              <a:buNone/>
            </a:pPr>
            <a:r>
              <a:rPr lang="en-US" sz="1400" dirty="0">
                <a:solidFill>
                  <a:schemeClr val="accent2"/>
                </a:solidFill>
              </a:rPr>
              <a:t>	D) PARP inhibitor alone (Olaparib)</a:t>
            </a:r>
          </a:p>
          <a:p>
            <a:pPr marL="457200" lvl="1" indent="0">
              <a:buNone/>
            </a:pPr>
            <a:r>
              <a:rPr lang="en-US" sz="1400" dirty="0">
                <a:solidFill>
                  <a:schemeClr val="accent2"/>
                </a:solidFill>
              </a:rPr>
              <a:t>	E) Other</a:t>
            </a:r>
          </a:p>
          <a:p>
            <a:pPr marL="457200" lvl="1" indent="0">
              <a:buNone/>
            </a:pPr>
            <a:r>
              <a:rPr lang="en-US" sz="1400" dirty="0">
                <a:solidFill>
                  <a:schemeClr val="accent2"/>
                </a:solidFill>
              </a:rPr>
              <a:t>	</a:t>
            </a:r>
            <a:endParaRPr lang="en-US" dirty="0"/>
          </a:p>
        </p:txBody>
      </p:sp>
      <p:sp>
        <p:nvSpPr>
          <p:cNvPr id="4" name="Title 3"/>
          <p:cNvSpPr>
            <a:spLocks noGrp="1"/>
          </p:cNvSpPr>
          <p:nvPr>
            <p:ph type="title" idx="4294967295"/>
          </p:nvPr>
        </p:nvSpPr>
        <p:spPr>
          <a:xfrm>
            <a:off x="0" y="127000"/>
            <a:ext cx="9144000" cy="808038"/>
          </a:xfrm>
          <a:prstGeom prst="rect">
            <a:avLst/>
          </a:prstGeom>
        </p:spPr>
        <p:txBody>
          <a:bodyPr/>
          <a:lstStyle/>
          <a:p>
            <a:r>
              <a:rPr lang="en-US" sz="2200" b="1" dirty="0">
                <a:solidFill>
                  <a:schemeClr val="accent2"/>
                </a:solidFill>
              </a:rPr>
              <a:t>Case 3 </a:t>
            </a:r>
            <a:r>
              <a:rPr lang="en-US" sz="2200" b="1" dirty="0">
                <a:solidFill>
                  <a:srgbClr val="FF0000"/>
                </a:solidFill>
              </a:rPr>
              <a:t>Modified</a:t>
            </a:r>
            <a:r>
              <a:rPr lang="en-US" sz="2200" b="1" dirty="0">
                <a:solidFill>
                  <a:schemeClr val="accent2"/>
                </a:solidFill>
              </a:rPr>
              <a:t>:  </a:t>
            </a:r>
            <a:r>
              <a:rPr lang="en-US" sz="2200" b="1" dirty="0" err="1">
                <a:solidFill>
                  <a:schemeClr val="accent2"/>
                </a:solidFill>
              </a:rPr>
              <a:t>PARPi</a:t>
            </a:r>
            <a:r>
              <a:rPr lang="en-US" sz="2200" b="1" dirty="0">
                <a:solidFill>
                  <a:schemeClr val="accent2"/>
                </a:solidFill>
              </a:rPr>
              <a:t> in 1</a:t>
            </a:r>
            <a:r>
              <a:rPr lang="en-US" sz="2200" b="1" baseline="30000" dirty="0">
                <a:solidFill>
                  <a:schemeClr val="accent2"/>
                </a:solidFill>
              </a:rPr>
              <a:t>st</a:t>
            </a:r>
            <a:r>
              <a:rPr lang="en-US" sz="2200" b="1" dirty="0">
                <a:solidFill>
                  <a:schemeClr val="accent2"/>
                </a:solidFill>
              </a:rPr>
              <a:t> Line </a:t>
            </a:r>
            <a:r>
              <a:rPr lang="en-US" sz="2200" b="1" dirty="0" err="1">
                <a:solidFill>
                  <a:schemeClr val="accent2"/>
                </a:solidFill>
              </a:rPr>
              <a:t>mCRPC</a:t>
            </a:r>
            <a:r>
              <a:rPr lang="en-US" sz="2200" b="1" dirty="0">
                <a:solidFill>
                  <a:schemeClr val="accent2"/>
                </a:solidFill>
              </a:rPr>
              <a:t> (post-</a:t>
            </a:r>
            <a:r>
              <a:rPr lang="en-US" sz="2200" b="1" dirty="0" err="1">
                <a:solidFill>
                  <a:schemeClr val="accent2"/>
                </a:solidFill>
              </a:rPr>
              <a:t>ARPi</a:t>
            </a:r>
            <a:r>
              <a:rPr lang="en-US" sz="2200" b="1" dirty="0">
                <a:solidFill>
                  <a:schemeClr val="accent2"/>
                </a:solidFill>
              </a:rPr>
              <a:t> for </a:t>
            </a:r>
            <a:r>
              <a:rPr lang="en-US" sz="2200" b="1" dirty="0" err="1">
                <a:solidFill>
                  <a:schemeClr val="accent2"/>
                </a:solidFill>
              </a:rPr>
              <a:t>mCSPC</a:t>
            </a:r>
            <a:r>
              <a:rPr lang="en-US" sz="2200" b="1" dirty="0">
                <a:solidFill>
                  <a:schemeClr val="accent2"/>
                </a:solidFill>
              </a:rPr>
              <a:t>) </a:t>
            </a:r>
          </a:p>
        </p:txBody>
      </p:sp>
      <p:pic>
        <p:nvPicPr>
          <p:cNvPr id="5" name="Picture 4">
            <a:extLst>
              <a:ext uri="{FF2B5EF4-FFF2-40B4-BE49-F238E27FC236}">
                <a16:creationId xmlns:a16="http://schemas.microsoft.com/office/drawing/2014/main" id="{500A831C-081F-4F4F-AAD0-EF5BE5004EF2}"/>
              </a:ext>
            </a:extLst>
          </p:cNvPr>
          <p:cNvPicPr>
            <a:picLocks noChangeAspect="1"/>
          </p:cNvPicPr>
          <p:nvPr/>
        </p:nvPicPr>
        <p:blipFill>
          <a:blip r:embed="rId2"/>
          <a:stretch>
            <a:fillRect/>
          </a:stretch>
        </p:blipFill>
        <p:spPr>
          <a:xfrm>
            <a:off x="82008" y="766826"/>
            <a:ext cx="1870059" cy="1870059"/>
          </a:xfrm>
          <a:prstGeom prst="rect">
            <a:avLst/>
          </a:prstGeom>
        </p:spPr>
      </p:pic>
      <p:sp>
        <p:nvSpPr>
          <p:cNvPr id="6" name="TextBox 5">
            <a:extLst>
              <a:ext uri="{FF2B5EF4-FFF2-40B4-BE49-F238E27FC236}">
                <a16:creationId xmlns:a16="http://schemas.microsoft.com/office/drawing/2014/main" id="{071CA861-41B3-F94E-A82C-EABD686F6B54}"/>
              </a:ext>
            </a:extLst>
          </p:cNvPr>
          <p:cNvSpPr txBox="1"/>
          <p:nvPr/>
        </p:nvSpPr>
        <p:spPr>
          <a:xfrm>
            <a:off x="1245636" y="3638939"/>
            <a:ext cx="6652727" cy="584775"/>
          </a:xfrm>
          <a:prstGeom prst="rect">
            <a:avLst/>
          </a:prstGeom>
          <a:noFill/>
        </p:spPr>
        <p:txBody>
          <a:bodyPr wrap="square" rtlCol="0">
            <a:spAutoFit/>
          </a:bodyPr>
          <a:lstStyle/>
          <a:p>
            <a:r>
              <a:rPr lang="en-US" sz="1600" dirty="0">
                <a:solidFill>
                  <a:srgbClr val="FF0000"/>
                </a:solidFill>
              </a:rPr>
              <a:t>How (if at all) would your recommendation change if patient received enzalutamide/apalutamide/</a:t>
            </a:r>
            <a:r>
              <a:rPr lang="en-US" sz="1600" dirty="0" err="1">
                <a:solidFill>
                  <a:srgbClr val="FF0000"/>
                </a:solidFill>
              </a:rPr>
              <a:t>darolutamide</a:t>
            </a:r>
            <a:r>
              <a:rPr lang="en-US" sz="1600" dirty="0">
                <a:solidFill>
                  <a:srgbClr val="FF0000"/>
                </a:solidFill>
              </a:rPr>
              <a:t> in the </a:t>
            </a:r>
            <a:r>
              <a:rPr lang="en-US" sz="1600" dirty="0" err="1">
                <a:solidFill>
                  <a:srgbClr val="FF0000"/>
                </a:solidFill>
              </a:rPr>
              <a:t>mCSPC</a:t>
            </a:r>
            <a:r>
              <a:rPr lang="en-US" sz="1600" dirty="0">
                <a:solidFill>
                  <a:srgbClr val="FF0000"/>
                </a:solidFill>
              </a:rPr>
              <a:t> setting?</a:t>
            </a:r>
          </a:p>
        </p:txBody>
      </p:sp>
    </p:spTree>
    <p:extLst>
      <p:ext uri="{BB962C8B-B14F-4D97-AF65-F5344CB8AC3E}">
        <p14:creationId xmlns:p14="http://schemas.microsoft.com/office/powerpoint/2010/main" val="353217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11261" y="2382"/>
            <a:ext cx="9121479" cy="5143501"/>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11261" y="2382"/>
            <a:ext cx="9121479" cy="5143501"/>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11261" y="2382"/>
            <a:ext cx="9121479" cy="5143501"/>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4229" y="-10307"/>
            <a:ext cx="9121479" cy="5143501"/>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4230" y="2382"/>
            <a:ext cx="9135542" cy="5143501"/>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8"/>
          <a:stretch>
            <a:fillRect/>
          </a:stretch>
        </p:blipFill>
        <p:spPr>
          <a:xfrm>
            <a:off x="11261" y="2382"/>
            <a:ext cx="9121479" cy="5143501"/>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9"/>
          <a:stretch>
            <a:fillRect/>
          </a:stretch>
        </p:blipFill>
        <p:spPr>
          <a:xfrm>
            <a:off x="2955" y="2382"/>
            <a:ext cx="9121479" cy="5143501"/>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0"/>
          <a:stretch>
            <a:fillRect/>
          </a:stretch>
        </p:blipFill>
        <p:spPr>
          <a:xfrm>
            <a:off x="18292" y="15069"/>
            <a:ext cx="9121479" cy="5143501"/>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11"/>
          <a:stretch>
            <a:fillRect/>
          </a:stretch>
        </p:blipFill>
        <p:spPr>
          <a:xfrm>
            <a:off x="11261" y="93737"/>
            <a:ext cx="9121479" cy="5143501"/>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4230" y="2586820"/>
            <a:ext cx="9121479" cy="369204"/>
          </a:xfrm>
          <a:prstGeom prst="rect">
            <a:avLst/>
          </a:prstGeom>
        </p:spPr>
        <p:txBody>
          <a:bodyPr wrap="square">
            <a:spAutoFit/>
          </a:bodyPr>
          <a:lstStyle/>
          <a:p>
            <a:pPr algn="ctr"/>
            <a:r>
              <a:rPr lang="en-US" sz="1799" spc="599" dirty="0">
                <a:solidFill>
                  <a:srgbClr val="FFC82C"/>
                </a:solidFill>
                <a:latin typeface="Corporate A Medium" panose="02000503080000020004" pitchFamily="2" charset="0"/>
              </a:rPr>
              <a:t>GENITOURINARY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8292" y="3073434"/>
            <a:ext cx="9121479" cy="338234"/>
          </a:xfrm>
          <a:prstGeom prst="rect">
            <a:avLst/>
          </a:prstGeom>
        </p:spPr>
        <p:txBody>
          <a:bodyPr wrap="square">
            <a:spAutoFit/>
          </a:bodyPr>
          <a:lstStyle/>
          <a:p>
            <a:pPr algn="ctr"/>
            <a:r>
              <a:rPr lang="en-US" sz="1598" dirty="0">
                <a:solidFill>
                  <a:schemeClr val="bg1"/>
                </a:solidFill>
                <a:latin typeface="Corporate S Demi" panose="02020500000000000000" pitchFamily="18" charset="0"/>
              </a:rPr>
              <a:t>Thursday, September 21, 2023 </a:t>
            </a:r>
          </a:p>
        </p:txBody>
      </p:sp>
      <p:pic>
        <p:nvPicPr>
          <p:cNvPr id="6" name="Picture 5" descr="Text&#10;&#10;Description automatically generated">
            <a:extLst>
              <a:ext uri="{FF2B5EF4-FFF2-40B4-BE49-F238E27FC236}">
                <a16:creationId xmlns:a16="http://schemas.microsoft.com/office/drawing/2014/main" id="{B82652FC-1395-07DD-C834-FB9614FD9EB2}"/>
              </a:ext>
            </a:extLst>
          </p:cNvPr>
          <p:cNvPicPr>
            <a:picLocks noChangeAspect="1"/>
          </p:cNvPicPr>
          <p:nvPr/>
        </p:nvPicPr>
        <p:blipFill>
          <a:blip r:embed="rId12"/>
          <a:stretch>
            <a:fillRect/>
          </a:stretch>
        </p:blipFill>
        <p:spPr>
          <a:xfrm>
            <a:off x="6879303" y="4443184"/>
            <a:ext cx="2002675" cy="547902"/>
          </a:xfrm>
          <a:prstGeom prst="rect">
            <a:avLst/>
          </a:prstGeom>
        </p:spPr>
      </p:pic>
    </p:spTree>
    <p:extLst>
      <p:ext uri="{BB962C8B-B14F-4D97-AF65-F5344CB8AC3E}">
        <p14:creationId xmlns:p14="http://schemas.microsoft.com/office/powerpoint/2010/main" val="36271500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4561" y="1798783"/>
            <a:ext cx="6394879" cy="2202935"/>
          </a:xfrm>
        </p:spPr>
        <p:txBody>
          <a:bodyPr/>
          <a:lstStyle/>
          <a:p>
            <a:r>
              <a:rPr lang="en-US" b="1" dirty="0" err="1">
                <a:solidFill>
                  <a:srgbClr val="002E51"/>
                </a:solidFill>
              </a:rPr>
              <a:t>Ronac</a:t>
            </a:r>
            <a:r>
              <a:rPr lang="en-US" b="1" dirty="0">
                <a:solidFill>
                  <a:srgbClr val="002E51"/>
                </a:solidFill>
              </a:rPr>
              <a:t> </a:t>
            </a:r>
            <a:r>
              <a:rPr lang="en-US" b="1" dirty="0" err="1">
                <a:solidFill>
                  <a:srgbClr val="002E51"/>
                </a:solidFill>
              </a:rPr>
              <a:t>Mamtani</a:t>
            </a:r>
            <a:r>
              <a:rPr lang="en-US" b="1" dirty="0">
                <a:solidFill>
                  <a:srgbClr val="002E51"/>
                </a:solidFill>
              </a:rPr>
              <a:t>, MD MSCE</a:t>
            </a:r>
          </a:p>
          <a:p>
            <a:r>
              <a:rPr lang="en-US" dirty="0">
                <a:solidFill>
                  <a:srgbClr val="002E51"/>
                </a:solidFill>
              </a:rPr>
              <a:t>Assistant Professor of Medicine</a:t>
            </a:r>
          </a:p>
          <a:p>
            <a:r>
              <a:rPr lang="en-US" dirty="0">
                <a:solidFill>
                  <a:srgbClr val="002E51"/>
                </a:solidFill>
              </a:rPr>
              <a:t>Division of Hematology-Oncology</a:t>
            </a:r>
            <a:br>
              <a:rPr lang="en-US" dirty="0">
                <a:solidFill>
                  <a:srgbClr val="002E51"/>
                </a:solidFill>
              </a:rPr>
            </a:br>
            <a:r>
              <a:rPr lang="en-US" dirty="0">
                <a:solidFill>
                  <a:srgbClr val="002E51"/>
                </a:solidFill>
              </a:rPr>
              <a:t>Penn Medicine Abramson Cancer Center</a:t>
            </a:r>
          </a:p>
          <a:p>
            <a:r>
              <a:rPr lang="en-US" dirty="0">
                <a:solidFill>
                  <a:srgbClr val="002E51"/>
                </a:solidFill>
              </a:rPr>
              <a:t>Philadelphia, PA</a:t>
            </a:r>
          </a:p>
        </p:txBody>
      </p:sp>
      <p:sp>
        <p:nvSpPr>
          <p:cNvPr id="4" name="Title 3"/>
          <p:cNvSpPr>
            <a:spLocks noGrp="1"/>
          </p:cNvSpPr>
          <p:nvPr>
            <p:ph type="title"/>
          </p:nvPr>
        </p:nvSpPr>
        <p:spPr>
          <a:xfrm>
            <a:off x="4229" y="129729"/>
            <a:ext cx="9135542" cy="786208"/>
          </a:xfrm>
        </p:spPr>
        <p:txBody>
          <a:bodyPr/>
          <a:lstStyle/>
          <a:p>
            <a:r>
              <a:rPr lang="en-US" b="1" dirty="0">
                <a:solidFill>
                  <a:srgbClr val="002060"/>
                </a:solidFill>
              </a:rPr>
              <a:t>Treatment strategies in metastatic urothelial cancer</a:t>
            </a:r>
          </a:p>
        </p:txBody>
      </p:sp>
    </p:spTree>
    <p:extLst>
      <p:ext uri="{BB962C8B-B14F-4D97-AF65-F5344CB8AC3E}">
        <p14:creationId xmlns:p14="http://schemas.microsoft.com/office/powerpoint/2010/main" val="5732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33714" y="1169702"/>
            <a:ext cx="7587205" cy="2913223"/>
          </a:xfrm>
        </p:spPr>
        <p:txBody>
          <a:bodyPr/>
          <a:lstStyle/>
          <a:p>
            <a:pPr marL="342900" indent="-342900" algn="l">
              <a:buFont typeface="Arial" panose="020B0604020202020204" pitchFamily="34" charset="0"/>
              <a:buChar char="•"/>
            </a:pPr>
            <a:r>
              <a:rPr lang="en-US" sz="2100" dirty="0"/>
              <a:t>Therapeutic classes in </a:t>
            </a:r>
            <a:r>
              <a:rPr lang="en-US" sz="2100" dirty="0" err="1"/>
              <a:t>mUC</a:t>
            </a:r>
            <a:r>
              <a:rPr lang="en-US" sz="2100" dirty="0"/>
              <a:t> (then and now) – 5 min</a:t>
            </a:r>
          </a:p>
          <a:p>
            <a:pPr marL="342900" indent="-342900" algn="l">
              <a:buFont typeface="Arial" panose="020B0604020202020204" pitchFamily="34" charset="0"/>
              <a:buChar char="•"/>
            </a:pPr>
            <a:r>
              <a:rPr lang="en-US" sz="2100" dirty="0"/>
              <a:t>Current treatment sequencing (by level of evidence) – 5 min</a:t>
            </a:r>
          </a:p>
          <a:p>
            <a:pPr marL="342900" indent="-342900" algn="l">
              <a:buFont typeface="Arial" panose="020B0604020202020204" pitchFamily="34" charset="0"/>
              <a:buChar char="•"/>
            </a:pPr>
            <a:r>
              <a:rPr lang="en-US" sz="2100" dirty="0"/>
              <a:t>Insights from routine care (real-world evidence) – 5 min</a:t>
            </a:r>
          </a:p>
          <a:p>
            <a:pPr marL="342900" indent="-342900" algn="l">
              <a:buFont typeface="Arial" panose="020B0604020202020204" pitchFamily="34" charset="0"/>
              <a:buChar char="•"/>
            </a:pPr>
            <a:r>
              <a:rPr lang="en-US" sz="2100" dirty="0"/>
              <a:t>New first-line treatment option (recent approval) – 5 min</a:t>
            </a:r>
          </a:p>
          <a:p>
            <a:pPr marL="342900" indent="-342900" algn="l">
              <a:buFont typeface="Arial" panose="020B0604020202020204" pitchFamily="34" charset="0"/>
              <a:buChar char="•"/>
            </a:pPr>
            <a:endParaRPr lang="en-US" dirty="0">
              <a:solidFill>
                <a:srgbClr val="002E51"/>
              </a:solidFill>
            </a:endParaRPr>
          </a:p>
        </p:txBody>
      </p:sp>
      <p:sp>
        <p:nvSpPr>
          <p:cNvPr id="4" name="Title 3"/>
          <p:cNvSpPr>
            <a:spLocks noGrp="1"/>
          </p:cNvSpPr>
          <p:nvPr>
            <p:ph type="title"/>
          </p:nvPr>
        </p:nvSpPr>
        <p:spPr>
          <a:xfrm>
            <a:off x="4229" y="129728"/>
            <a:ext cx="9135542" cy="806510"/>
          </a:xfrm>
        </p:spPr>
        <p:txBody>
          <a:bodyPr/>
          <a:lstStyle/>
          <a:p>
            <a:r>
              <a:rPr lang="en-US" b="1" dirty="0">
                <a:solidFill>
                  <a:srgbClr val="002060"/>
                </a:solidFill>
              </a:rPr>
              <a:t>Agenda</a:t>
            </a:r>
          </a:p>
        </p:txBody>
      </p:sp>
    </p:spTree>
    <p:extLst>
      <p:ext uri="{BB962C8B-B14F-4D97-AF65-F5344CB8AC3E}">
        <p14:creationId xmlns:p14="http://schemas.microsoft.com/office/powerpoint/2010/main" val="33987222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6A6B4-AF7F-CE81-14B7-3C058F357ECB}"/>
              </a:ext>
            </a:extLst>
          </p:cNvPr>
          <p:cNvSpPr>
            <a:spLocks noGrp="1"/>
          </p:cNvSpPr>
          <p:nvPr>
            <p:ph type="title"/>
          </p:nvPr>
        </p:nvSpPr>
        <p:spPr>
          <a:xfrm>
            <a:off x="628650" y="276225"/>
            <a:ext cx="8223688" cy="994172"/>
          </a:xfrm>
        </p:spPr>
        <p:txBody>
          <a:bodyPr>
            <a:normAutofit/>
          </a:bodyPr>
          <a:lstStyle/>
          <a:p>
            <a:r>
              <a:rPr lang="en-US" sz="3000" b="1" dirty="0">
                <a:solidFill>
                  <a:srgbClr val="002060"/>
                </a:solidFill>
                <a:latin typeface="Arial" panose="020B0604020202020204" pitchFamily="34" charset="0"/>
                <a:cs typeface="Arial" panose="020B0604020202020204" pitchFamily="34" charset="0"/>
              </a:rPr>
              <a:t>Therapeutic classes before 2016 (pre –IO)</a:t>
            </a:r>
          </a:p>
        </p:txBody>
      </p:sp>
      <p:graphicFrame>
        <p:nvGraphicFramePr>
          <p:cNvPr id="4" name="Table 4">
            <a:extLst>
              <a:ext uri="{FF2B5EF4-FFF2-40B4-BE49-F238E27FC236}">
                <a16:creationId xmlns:a16="http://schemas.microsoft.com/office/drawing/2014/main" id="{B78C73D5-3C0A-DC65-AD24-32BD7E80B691}"/>
              </a:ext>
            </a:extLst>
          </p:cNvPr>
          <p:cNvGraphicFramePr>
            <a:graphicFrameLocks noGrp="1"/>
          </p:cNvGraphicFramePr>
          <p:nvPr>
            <p:ph idx="1"/>
          </p:nvPr>
        </p:nvGraphicFramePr>
        <p:xfrm>
          <a:off x="628650" y="1371600"/>
          <a:ext cx="4732020" cy="1645920"/>
        </p:xfrm>
        <a:graphic>
          <a:graphicData uri="http://schemas.openxmlformats.org/drawingml/2006/table">
            <a:tbl>
              <a:tblPr firstRow="1" bandRow="1">
                <a:tableStyleId>{5C22544A-7EE6-4342-B048-85BDC9FD1C3A}</a:tableStyleId>
              </a:tblPr>
              <a:tblGrid>
                <a:gridCol w="1972661">
                  <a:extLst>
                    <a:ext uri="{9D8B030D-6E8A-4147-A177-3AD203B41FA5}">
                      <a16:colId xmlns:a16="http://schemas.microsoft.com/office/drawing/2014/main" val="2414870008"/>
                    </a:ext>
                  </a:extLst>
                </a:gridCol>
                <a:gridCol w="1568669">
                  <a:extLst>
                    <a:ext uri="{9D8B030D-6E8A-4147-A177-3AD203B41FA5}">
                      <a16:colId xmlns:a16="http://schemas.microsoft.com/office/drawing/2014/main" val="3395727358"/>
                    </a:ext>
                  </a:extLst>
                </a:gridCol>
                <a:gridCol w="1190691">
                  <a:extLst>
                    <a:ext uri="{9D8B030D-6E8A-4147-A177-3AD203B41FA5}">
                      <a16:colId xmlns:a16="http://schemas.microsoft.com/office/drawing/2014/main" val="4273544707"/>
                    </a:ext>
                  </a:extLst>
                </a:gridCol>
              </a:tblGrid>
              <a:tr h="685800">
                <a:tc>
                  <a:txBody>
                    <a:bodyPr/>
                    <a:lstStyle/>
                    <a:p>
                      <a:r>
                        <a:rPr lang="en-US" sz="1400" dirty="0"/>
                        <a:t>Therapeutic class</a:t>
                      </a:r>
                    </a:p>
                  </a:txBody>
                  <a:tcPr marL="68580" marR="68580" marT="34290" marB="3429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r>
                        <a:rPr lang="en-US" sz="1400" dirty="0"/>
                        <a:t>First-line</a:t>
                      </a:r>
                    </a:p>
                  </a:txBody>
                  <a:tcPr marL="68580" marR="6858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r>
                        <a:rPr lang="en-US" sz="1400" dirty="0"/>
                        <a:t>Post-platinum</a:t>
                      </a:r>
                    </a:p>
                    <a:p>
                      <a:r>
                        <a:rPr lang="en-US" sz="1400" dirty="0"/>
                        <a:t>PD</a:t>
                      </a:r>
                    </a:p>
                  </a:txBody>
                  <a:tcPr marL="68580" marR="6858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3533340477"/>
                  </a:ext>
                </a:extLst>
              </a:tr>
              <a:tr h="480060">
                <a:tc>
                  <a:txBody>
                    <a:bodyPr/>
                    <a:lstStyle/>
                    <a:p>
                      <a:r>
                        <a:rPr lang="en-US" sz="1400" dirty="0"/>
                        <a:t>Platinum-chemotherapy</a:t>
                      </a:r>
                    </a:p>
                    <a:p>
                      <a:r>
                        <a:rPr lang="en-US" sz="1400" dirty="0"/>
                        <a:t>(cisplatin or carboplatin)</a:t>
                      </a:r>
                    </a:p>
                  </a:txBody>
                  <a:tcPr marL="68580" marR="68580" marT="34290" marB="3429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400" dirty="0"/>
                        <a:t>Platinum-eligible</a:t>
                      </a:r>
                    </a:p>
                  </a:txBody>
                  <a:tcPr marL="68580" marR="68580" marT="34290" marB="34290">
                    <a:lnL w="38100" cap="flat" cmpd="sng" algn="ctr">
                      <a:solidFill>
                        <a:srgbClr val="002060"/>
                      </a:solidFill>
                      <a:prstDash val="solid"/>
                      <a:round/>
                      <a:headEnd type="none" w="med" len="med"/>
                      <a:tailEnd type="none" w="med" len="med"/>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00"/>
                    </a:solidFill>
                  </a:tcPr>
                </a:tc>
                <a:tc>
                  <a:txBody>
                    <a:bodyPr/>
                    <a:lstStyle/>
                    <a:p>
                      <a:endParaRPr lang="en-US" sz="1400" dirty="0"/>
                    </a:p>
                  </a:txBody>
                  <a:tcPr marL="68580" marR="68580" marT="34290" marB="34290">
                    <a:lnL w="12700" cmpd="sng">
                      <a:noFill/>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47302433"/>
                  </a:ext>
                </a:extLst>
              </a:tr>
              <a:tr h="685800">
                <a:tc>
                  <a:txBody>
                    <a:bodyPr/>
                    <a:lstStyle/>
                    <a:p>
                      <a:endParaRPr lang="en-US" sz="1400" dirty="0"/>
                    </a:p>
                    <a:p>
                      <a:r>
                        <a:rPr lang="en-US" sz="1400" dirty="0"/>
                        <a:t>Single-agent cytotoxic</a:t>
                      </a:r>
                    </a:p>
                    <a:p>
                      <a:r>
                        <a:rPr lang="en-US" sz="1400" dirty="0"/>
                        <a:t>chemotherapy</a:t>
                      </a:r>
                    </a:p>
                  </a:txBody>
                  <a:tcPr marL="68580" marR="68580" marT="34290" marB="3429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lang="en-US" sz="1400" dirty="0"/>
                    </a:p>
                  </a:txBody>
                  <a:tcPr marL="68580" marR="68580" marT="34290" marB="34290">
                    <a:lnL w="381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dirty="0" err="1"/>
                        <a:t>Taxane</a:t>
                      </a:r>
                      <a:endParaRPr lang="en-US" sz="1400" dirty="0"/>
                    </a:p>
                    <a:p>
                      <a:r>
                        <a:rPr lang="en-US" sz="1400" dirty="0"/>
                        <a:t>Pemetrexed</a:t>
                      </a:r>
                    </a:p>
                    <a:p>
                      <a:r>
                        <a:rPr lang="en-US" sz="1400" dirty="0"/>
                        <a:t>Vinflunine</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986261762"/>
                  </a:ext>
                </a:extLst>
              </a:tr>
            </a:tbl>
          </a:graphicData>
        </a:graphic>
      </p:graphicFrame>
      <p:sp>
        <p:nvSpPr>
          <p:cNvPr id="3" name="Rectangle 2">
            <a:extLst>
              <a:ext uri="{FF2B5EF4-FFF2-40B4-BE49-F238E27FC236}">
                <a16:creationId xmlns:a16="http://schemas.microsoft.com/office/drawing/2014/main" id="{BA6E5C1B-1175-476A-1261-AF447567BCF4}"/>
              </a:ext>
            </a:extLst>
          </p:cNvPr>
          <p:cNvSpPr/>
          <p:nvPr/>
        </p:nvSpPr>
        <p:spPr>
          <a:xfrm>
            <a:off x="42952" y="3457428"/>
            <a:ext cx="512630" cy="33132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Box 6">
            <a:extLst>
              <a:ext uri="{FF2B5EF4-FFF2-40B4-BE49-F238E27FC236}">
                <a16:creationId xmlns:a16="http://schemas.microsoft.com/office/drawing/2014/main" id="{141E3206-E68A-0669-C955-2BA344002FBF}"/>
              </a:ext>
            </a:extLst>
          </p:cNvPr>
          <p:cNvSpPr txBox="1"/>
          <p:nvPr/>
        </p:nvSpPr>
        <p:spPr>
          <a:xfrm>
            <a:off x="555582" y="3484591"/>
            <a:ext cx="1697901" cy="369332"/>
          </a:xfrm>
          <a:prstGeom prst="rect">
            <a:avLst/>
          </a:prstGeom>
          <a:noFill/>
        </p:spPr>
        <p:txBody>
          <a:bodyPr wrap="none" rtlCol="0">
            <a:spAutoFit/>
          </a:bodyPr>
          <a:lstStyle/>
          <a:p>
            <a:r>
              <a:rPr lang="en-US" sz="1800" dirty="0"/>
              <a:t>Chemotherapy</a:t>
            </a:r>
          </a:p>
        </p:txBody>
      </p:sp>
    </p:spTree>
    <p:extLst>
      <p:ext uri="{BB962C8B-B14F-4D97-AF65-F5344CB8AC3E}">
        <p14:creationId xmlns:p14="http://schemas.microsoft.com/office/powerpoint/2010/main" val="20821996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6A6B4-AF7F-CE81-14B7-3C058F357ECB}"/>
              </a:ext>
            </a:extLst>
          </p:cNvPr>
          <p:cNvSpPr>
            <a:spLocks noGrp="1"/>
          </p:cNvSpPr>
          <p:nvPr>
            <p:ph type="title"/>
          </p:nvPr>
        </p:nvSpPr>
        <p:spPr/>
        <p:txBody>
          <a:bodyPr>
            <a:normAutofit fontScale="90000"/>
          </a:bodyPr>
          <a:lstStyle/>
          <a:p>
            <a:r>
              <a:rPr lang="en-US" sz="3000" b="1" dirty="0">
                <a:solidFill>
                  <a:srgbClr val="002060"/>
                </a:solidFill>
                <a:latin typeface="Arial" panose="020B0604020202020204" pitchFamily="34" charset="0"/>
                <a:cs typeface="Arial" panose="020B0604020202020204" pitchFamily="34" charset="0"/>
              </a:rPr>
              <a:t>Therapeutic classes after 2016 (post-IO)</a:t>
            </a:r>
          </a:p>
        </p:txBody>
      </p:sp>
      <p:graphicFrame>
        <p:nvGraphicFramePr>
          <p:cNvPr id="4" name="Table 4">
            <a:extLst>
              <a:ext uri="{FF2B5EF4-FFF2-40B4-BE49-F238E27FC236}">
                <a16:creationId xmlns:a16="http://schemas.microsoft.com/office/drawing/2014/main" id="{B78C73D5-3C0A-DC65-AD24-32BD7E80B691}"/>
              </a:ext>
            </a:extLst>
          </p:cNvPr>
          <p:cNvGraphicFramePr>
            <a:graphicFrameLocks noGrp="1"/>
          </p:cNvGraphicFramePr>
          <p:nvPr>
            <p:ph idx="1"/>
          </p:nvPr>
        </p:nvGraphicFramePr>
        <p:xfrm>
          <a:off x="628650" y="1371600"/>
          <a:ext cx="7886700" cy="2404110"/>
        </p:xfrm>
        <a:graphic>
          <a:graphicData uri="http://schemas.openxmlformats.org/drawingml/2006/table">
            <a:tbl>
              <a:tblPr firstRow="1" bandRow="1">
                <a:tableStyleId>{5C22544A-7EE6-4342-B048-85BDC9FD1C3A}</a:tableStyleId>
              </a:tblPr>
              <a:tblGrid>
                <a:gridCol w="1972661">
                  <a:extLst>
                    <a:ext uri="{9D8B030D-6E8A-4147-A177-3AD203B41FA5}">
                      <a16:colId xmlns:a16="http://schemas.microsoft.com/office/drawing/2014/main" val="2414870008"/>
                    </a:ext>
                  </a:extLst>
                </a:gridCol>
                <a:gridCol w="1568669">
                  <a:extLst>
                    <a:ext uri="{9D8B030D-6E8A-4147-A177-3AD203B41FA5}">
                      <a16:colId xmlns:a16="http://schemas.microsoft.com/office/drawing/2014/main" val="3395727358"/>
                    </a:ext>
                  </a:extLst>
                </a:gridCol>
                <a:gridCol w="1190691">
                  <a:extLst>
                    <a:ext uri="{9D8B030D-6E8A-4147-A177-3AD203B41FA5}">
                      <a16:colId xmlns:a16="http://schemas.microsoft.com/office/drawing/2014/main" val="4273544707"/>
                    </a:ext>
                  </a:extLst>
                </a:gridCol>
                <a:gridCol w="1577340">
                  <a:extLst>
                    <a:ext uri="{9D8B030D-6E8A-4147-A177-3AD203B41FA5}">
                      <a16:colId xmlns:a16="http://schemas.microsoft.com/office/drawing/2014/main" val="4168034419"/>
                    </a:ext>
                  </a:extLst>
                </a:gridCol>
                <a:gridCol w="1577340">
                  <a:extLst>
                    <a:ext uri="{9D8B030D-6E8A-4147-A177-3AD203B41FA5}">
                      <a16:colId xmlns:a16="http://schemas.microsoft.com/office/drawing/2014/main" val="1713304010"/>
                    </a:ext>
                  </a:extLst>
                </a:gridCol>
              </a:tblGrid>
              <a:tr h="480060">
                <a:tc>
                  <a:txBody>
                    <a:bodyPr/>
                    <a:lstStyle/>
                    <a:p>
                      <a:r>
                        <a:rPr lang="en-US" sz="1400" dirty="0"/>
                        <a:t>Therapeutic class</a:t>
                      </a:r>
                    </a:p>
                  </a:txBody>
                  <a:tcPr marL="68580" marR="68580" marT="34290" marB="3429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r>
                        <a:rPr lang="en-US" sz="1400" dirty="0"/>
                        <a:t>First-line</a:t>
                      </a:r>
                    </a:p>
                  </a:txBody>
                  <a:tcPr marL="68580" marR="6858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r>
                        <a:rPr lang="en-US" sz="1400" dirty="0"/>
                        <a:t>Maintenance</a:t>
                      </a:r>
                    </a:p>
                    <a:p>
                      <a:r>
                        <a:rPr lang="en-US" sz="1400" dirty="0"/>
                        <a:t>Non-PD</a:t>
                      </a:r>
                    </a:p>
                  </a:txBody>
                  <a:tcPr marL="68580" marR="6858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r>
                        <a:rPr lang="en-US" sz="1400" dirty="0"/>
                        <a:t>Post-platinum</a:t>
                      </a:r>
                    </a:p>
                    <a:p>
                      <a:r>
                        <a:rPr lang="en-US" sz="1400" dirty="0"/>
                        <a:t>PD</a:t>
                      </a:r>
                    </a:p>
                  </a:txBody>
                  <a:tcPr marL="68580" marR="6858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r>
                        <a:rPr lang="en-US" sz="1400" dirty="0"/>
                        <a:t>Post-IO</a:t>
                      </a:r>
                    </a:p>
                  </a:txBody>
                  <a:tcPr marL="68580" marR="68580" marT="34290" marB="3429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3533340477"/>
                  </a:ext>
                </a:extLst>
              </a:tr>
              <a:tr h="685800">
                <a:tc>
                  <a:txBody>
                    <a:bodyPr/>
                    <a:lstStyle/>
                    <a:p>
                      <a:r>
                        <a:rPr lang="en-US" sz="1400" dirty="0"/>
                        <a:t>Platinum-chemotherapy*</a:t>
                      </a:r>
                    </a:p>
                    <a:p>
                      <a:r>
                        <a:rPr lang="en-US" sz="1400" dirty="0"/>
                        <a:t>(cisplatin or carboplatin)</a:t>
                      </a:r>
                    </a:p>
                  </a:txBody>
                  <a:tcPr marL="68580" marR="68580" marT="34290" marB="3429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400" dirty="0"/>
                        <a:t>Platinum-eligible</a:t>
                      </a:r>
                    </a:p>
                  </a:txBody>
                  <a:tcPr marL="68580" marR="68580" marT="34290" marB="34290">
                    <a:lnL w="38100" cap="flat" cmpd="sng" algn="ctr">
                      <a:solidFill>
                        <a:srgbClr val="002060"/>
                      </a:solidFill>
                      <a:prstDash val="solid"/>
                      <a:round/>
                      <a:headEnd type="none" w="med" len="med"/>
                      <a:tailEnd type="none" w="med" len="med"/>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00"/>
                    </a:solidFill>
                  </a:tcPr>
                </a:tc>
                <a:tc>
                  <a:txBody>
                    <a:bodyPr/>
                    <a:lstStyle/>
                    <a:p>
                      <a:endParaRPr lang="en-US" sz="1400" dirty="0"/>
                    </a:p>
                  </a:txBody>
                  <a:tcPr marL="68580" marR="68580" marT="34290" marB="34290">
                    <a:lnL w="12700" cmpd="sng">
                      <a:noFill/>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400" dirty="0"/>
                    </a:p>
                  </a:txBody>
                  <a:tcPr marL="68580" marR="68580" marT="34290" marB="34290">
                    <a:lnL w="38100" cap="flat" cmpd="sng" algn="ctr">
                      <a:noFill/>
                      <a:prstDash val="solid"/>
                      <a:round/>
                      <a:headEnd type="none" w="med" len="med"/>
                      <a:tailEnd type="none" w="med" len="med"/>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400" dirty="0"/>
                    </a:p>
                  </a:txBody>
                  <a:tcPr marL="68580" marR="68580" marT="34290" marB="34290">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47302433"/>
                  </a:ext>
                </a:extLst>
              </a:tr>
              <a:tr h="685800">
                <a:tc>
                  <a:txBody>
                    <a:bodyPr/>
                    <a:lstStyle/>
                    <a:p>
                      <a:r>
                        <a:rPr lang="en-US" sz="1400" dirty="0"/>
                        <a:t>Immunotherapy</a:t>
                      </a:r>
                    </a:p>
                    <a:p>
                      <a:r>
                        <a:rPr lang="en-US" sz="1400" dirty="0"/>
                        <a:t>(IO)</a:t>
                      </a:r>
                    </a:p>
                  </a:txBody>
                  <a:tcPr marL="68580" marR="68580" marT="34290" marB="3429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r>
                        <a:rPr lang="en-US" sz="1400" dirty="0"/>
                        <a:t>Platinum-ineligible</a:t>
                      </a:r>
                    </a:p>
                    <a:p>
                      <a:r>
                        <a:rPr lang="en-US" sz="1400" dirty="0"/>
                        <a:t>(pembrolizumab)</a:t>
                      </a:r>
                    </a:p>
                  </a:txBody>
                  <a:tcPr marL="68580" marR="68580" marT="34290" marB="34290">
                    <a:lnL w="381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6">
                        <a:lumMod val="60000"/>
                        <a:lumOff val="40000"/>
                      </a:schemeClr>
                    </a:solidFill>
                  </a:tcPr>
                </a:tc>
                <a:tc>
                  <a:txBody>
                    <a:bodyPr/>
                    <a:lstStyle/>
                    <a:p>
                      <a:r>
                        <a:rPr lang="en-US" sz="1400" dirty="0"/>
                        <a:t>Avelumab*</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60000"/>
                        <a:lumOff val="40000"/>
                      </a:schemeClr>
                    </a:solidFill>
                  </a:tcPr>
                </a:tc>
                <a:tc>
                  <a:txBody>
                    <a:bodyPr/>
                    <a:lstStyle/>
                    <a:p>
                      <a:r>
                        <a:rPr lang="en-US" sz="1400" dirty="0"/>
                        <a:t>Pembrolizumab*</a:t>
                      </a:r>
                    </a:p>
                    <a:p>
                      <a:r>
                        <a:rPr lang="en-US" sz="1400" dirty="0"/>
                        <a:t>Nivolumab</a:t>
                      </a:r>
                    </a:p>
                    <a:p>
                      <a:r>
                        <a:rPr lang="en-US" sz="1400" dirty="0"/>
                        <a:t>Avelumab</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60000"/>
                        <a:lumOff val="40000"/>
                      </a:schemeClr>
                    </a:solidFill>
                  </a:tcPr>
                </a:tc>
                <a:tc>
                  <a:txBody>
                    <a:bodyPr/>
                    <a:lstStyle/>
                    <a:p>
                      <a:endParaRPr lang="en-US" sz="1400" dirty="0"/>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6261762"/>
                  </a:ext>
                </a:extLst>
              </a:tr>
              <a:tr h="685800">
                <a:tc>
                  <a:txBody>
                    <a:bodyPr/>
                    <a:lstStyle/>
                    <a:p>
                      <a:r>
                        <a:rPr lang="en-US" sz="1400" dirty="0"/>
                        <a:t>Antibody drug conjugate</a:t>
                      </a:r>
                    </a:p>
                    <a:p>
                      <a:r>
                        <a:rPr lang="en-US" sz="1400" dirty="0"/>
                        <a:t>(ADC)</a:t>
                      </a:r>
                    </a:p>
                  </a:txBody>
                  <a:tcPr marL="68580" marR="68580" marT="34290" marB="3429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r>
                        <a:rPr lang="en-US" sz="1400" dirty="0" err="1"/>
                        <a:t>Enfortumab</a:t>
                      </a:r>
                      <a:r>
                        <a:rPr lang="en-US" sz="1400" dirty="0"/>
                        <a:t> + Pembrolizumab</a:t>
                      </a:r>
                    </a:p>
                  </a:txBody>
                  <a:tcPr marL="68580" marR="68580" marT="34290" marB="34290">
                    <a:lnL w="381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endParaRPr lang="en-US" sz="1400" dirty="0"/>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r>
                        <a:rPr lang="en-US" sz="1400" dirty="0" err="1"/>
                        <a:t>Enfortumab</a:t>
                      </a:r>
                      <a:r>
                        <a:rPr lang="en-US" sz="1400" dirty="0"/>
                        <a:t>*</a:t>
                      </a:r>
                    </a:p>
                    <a:p>
                      <a:pPr algn="ctr"/>
                      <a:r>
                        <a:rPr lang="en-US" sz="1400" dirty="0"/>
                        <a:t>                                         Sacituzumab</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hMerge="1">
                  <a:txBody>
                    <a:bodyPr/>
                    <a:lstStyle/>
                    <a:p>
                      <a:endParaRPr lang="en-US" dirty="0"/>
                    </a:p>
                  </a:txBody>
                  <a:tcPr/>
                </a:tc>
                <a:extLst>
                  <a:ext uri="{0D108BD9-81ED-4DB2-BD59-A6C34878D82A}">
                    <a16:rowId xmlns:a16="http://schemas.microsoft.com/office/drawing/2014/main" val="2684596731"/>
                  </a:ext>
                </a:extLst>
              </a:tr>
              <a:tr h="278130">
                <a:tc>
                  <a:txBody>
                    <a:bodyPr/>
                    <a:lstStyle/>
                    <a:p>
                      <a:r>
                        <a:rPr lang="en-US" sz="1400" dirty="0"/>
                        <a:t>FGFR inhibitor</a:t>
                      </a:r>
                    </a:p>
                  </a:txBody>
                  <a:tcPr marL="68580" marR="68580" marT="34290" marB="3429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sz="1400" dirty="0"/>
                    </a:p>
                  </a:txBody>
                  <a:tcPr marL="68580" marR="68580" marT="34290" marB="34290">
                    <a:lnL w="381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B0F0"/>
                    </a:solidFill>
                  </a:tcPr>
                </a:tc>
                <a:tc>
                  <a:txBody>
                    <a:bodyPr/>
                    <a:lstStyle/>
                    <a:p>
                      <a:endParaRPr lang="en-US" sz="1400" dirty="0"/>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F0"/>
                    </a:solidFill>
                  </a:tcPr>
                </a:tc>
                <a:tc gridSpan="2">
                  <a:txBody>
                    <a:bodyPr/>
                    <a:lstStyle/>
                    <a:p>
                      <a:pPr algn="ctr"/>
                      <a:r>
                        <a:rPr lang="en-US" sz="1400" dirty="0"/>
                        <a:t>                                        Erdafitinib*</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F0"/>
                    </a:solidFill>
                  </a:tcPr>
                </a:tc>
                <a:tc hMerge="1">
                  <a:txBody>
                    <a:bodyPr/>
                    <a:lstStyle/>
                    <a:p>
                      <a:endParaRPr lang="en-US" dirty="0"/>
                    </a:p>
                  </a:txBody>
                  <a:tcPr/>
                </a:tc>
                <a:extLst>
                  <a:ext uri="{0D108BD9-81ED-4DB2-BD59-A6C34878D82A}">
                    <a16:rowId xmlns:a16="http://schemas.microsoft.com/office/drawing/2014/main" val="378928743"/>
                  </a:ext>
                </a:extLst>
              </a:tr>
            </a:tbl>
          </a:graphicData>
        </a:graphic>
      </p:graphicFrame>
      <p:sp>
        <p:nvSpPr>
          <p:cNvPr id="9" name="Rectangle 8">
            <a:extLst>
              <a:ext uri="{FF2B5EF4-FFF2-40B4-BE49-F238E27FC236}">
                <a16:creationId xmlns:a16="http://schemas.microsoft.com/office/drawing/2014/main" id="{FBB3CC30-6E48-51BC-8E74-30D57DF3DDA6}"/>
              </a:ext>
            </a:extLst>
          </p:cNvPr>
          <p:cNvSpPr/>
          <p:nvPr/>
        </p:nvSpPr>
        <p:spPr>
          <a:xfrm>
            <a:off x="42952" y="3977750"/>
            <a:ext cx="512630" cy="331325"/>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823FE904-B743-DBE1-A74A-9499096E5D68}"/>
              </a:ext>
            </a:extLst>
          </p:cNvPr>
          <p:cNvSpPr/>
          <p:nvPr/>
        </p:nvSpPr>
        <p:spPr>
          <a:xfrm>
            <a:off x="42952" y="4395780"/>
            <a:ext cx="512630" cy="331325"/>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Box 11">
            <a:extLst>
              <a:ext uri="{FF2B5EF4-FFF2-40B4-BE49-F238E27FC236}">
                <a16:creationId xmlns:a16="http://schemas.microsoft.com/office/drawing/2014/main" id="{85C0E600-1564-D296-44AC-DA38A5691CD7}"/>
              </a:ext>
            </a:extLst>
          </p:cNvPr>
          <p:cNvSpPr txBox="1"/>
          <p:nvPr/>
        </p:nvSpPr>
        <p:spPr>
          <a:xfrm>
            <a:off x="564228" y="4001914"/>
            <a:ext cx="1787669" cy="369332"/>
          </a:xfrm>
          <a:prstGeom prst="rect">
            <a:avLst/>
          </a:prstGeom>
          <a:noFill/>
        </p:spPr>
        <p:txBody>
          <a:bodyPr wrap="none" rtlCol="0">
            <a:spAutoFit/>
          </a:bodyPr>
          <a:lstStyle/>
          <a:p>
            <a:r>
              <a:rPr lang="en-US" sz="1800" dirty="0"/>
              <a:t>Immunotherapy</a:t>
            </a:r>
          </a:p>
        </p:txBody>
      </p:sp>
      <p:sp>
        <p:nvSpPr>
          <p:cNvPr id="13" name="TextBox 12">
            <a:extLst>
              <a:ext uri="{FF2B5EF4-FFF2-40B4-BE49-F238E27FC236}">
                <a16:creationId xmlns:a16="http://schemas.microsoft.com/office/drawing/2014/main" id="{8C7A1E6C-88FE-32F0-B455-117BA7672091}"/>
              </a:ext>
            </a:extLst>
          </p:cNvPr>
          <p:cNvSpPr txBox="1"/>
          <p:nvPr/>
        </p:nvSpPr>
        <p:spPr>
          <a:xfrm>
            <a:off x="564227" y="4421084"/>
            <a:ext cx="3506088" cy="369332"/>
          </a:xfrm>
          <a:prstGeom prst="rect">
            <a:avLst/>
          </a:prstGeom>
          <a:noFill/>
        </p:spPr>
        <p:txBody>
          <a:bodyPr wrap="none" rtlCol="0">
            <a:spAutoFit/>
          </a:bodyPr>
          <a:lstStyle/>
          <a:p>
            <a:r>
              <a:rPr lang="en-US" sz="1800" dirty="0"/>
              <a:t>Antibody drug conjugate therapy</a:t>
            </a:r>
          </a:p>
        </p:txBody>
      </p:sp>
      <p:sp>
        <p:nvSpPr>
          <p:cNvPr id="3" name="TextBox 2">
            <a:extLst>
              <a:ext uri="{FF2B5EF4-FFF2-40B4-BE49-F238E27FC236}">
                <a16:creationId xmlns:a16="http://schemas.microsoft.com/office/drawing/2014/main" id="{69E09F28-09CF-0C9C-57C6-8A4F66742793}"/>
              </a:ext>
            </a:extLst>
          </p:cNvPr>
          <p:cNvSpPr txBox="1"/>
          <p:nvPr/>
        </p:nvSpPr>
        <p:spPr>
          <a:xfrm>
            <a:off x="5147632" y="4854718"/>
            <a:ext cx="2223750"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Gupta, ASCO, 2022</a:t>
            </a:r>
          </a:p>
        </p:txBody>
      </p:sp>
      <p:sp>
        <p:nvSpPr>
          <p:cNvPr id="5" name="Rectangle 4">
            <a:extLst>
              <a:ext uri="{FF2B5EF4-FFF2-40B4-BE49-F238E27FC236}">
                <a16:creationId xmlns:a16="http://schemas.microsoft.com/office/drawing/2014/main" id="{7EE923DE-EA77-FA36-B151-8748000F8397}"/>
              </a:ext>
            </a:extLst>
          </p:cNvPr>
          <p:cNvSpPr/>
          <p:nvPr/>
        </p:nvSpPr>
        <p:spPr>
          <a:xfrm>
            <a:off x="42952" y="4800392"/>
            <a:ext cx="512630" cy="331325"/>
          </a:xfrm>
          <a:prstGeom prst="rect">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Box 5">
            <a:extLst>
              <a:ext uri="{FF2B5EF4-FFF2-40B4-BE49-F238E27FC236}">
                <a16:creationId xmlns:a16="http://schemas.microsoft.com/office/drawing/2014/main" id="{51EEC14F-9CA1-4034-58D1-9D7F37D5C6A6}"/>
              </a:ext>
            </a:extLst>
          </p:cNvPr>
          <p:cNvSpPr txBox="1"/>
          <p:nvPr/>
        </p:nvSpPr>
        <p:spPr>
          <a:xfrm>
            <a:off x="564227" y="4825696"/>
            <a:ext cx="2492990" cy="369332"/>
          </a:xfrm>
          <a:prstGeom prst="rect">
            <a:avLst/>
          </a:prstGeom>
          <a:noFill/>
        </p:spPr>
        <p:txBody>
          <a:bodyPr wrap="none" rtlCol="0">
            <a:spAutoFit/>
          </a:bodyPr>
          <a:lstStyle/>
          <a:p>
            <a:r>
              <a:rPr lang="en-US" sz="1800" dirty="0"/>
              <a:t>Gene targeted therapy</a:t>
            </a:r>
          </a:p>
        </p:txBody>
      </p:sp>
      <p:sp>
        <p:nvSpPr>
          <p:cNvPr id="7" name="TextBox 6">
            <a:extLst>
              <a:ext uri="{FF2B5EF4-FFF2-40B4-BE49-F238E27FC236}">
                <a16:creationId xmlns:a16="http://schemas.microsoft.com/office/drawing/2014/main" id="{8F5BA19B-C1E8-3A7B-B598-B656686E4D33}"/>
              </a:ext>
            </a:extLst>
          </p:cNvPr>
          <p:cNvSpPr txBox="1"/>
          <p:nvPr/>
        </p:nvSpPr>
        <p:spPr>
          <a:xfrm>
            <a:off x="5079052" y="3977750"/>
            <a:ext cx="3297698" cy="323165"/>
          </a:xfrm>
          <a:prstGeom prst="rect">
            <a:avLst/>
          </a:prstGeom>
          <a:noFill/>
        </p:spPr>
        <p:txBody>
          <a:bodyPr wrap="none" rtlCol="0">
            <a:spAutoFit/>
          </a:bodyPr>
          <a:lstStyle/>
          <a:p>
            <a:r>
              <a:rPr lang="en-US" sz="1500" dirty="0"/>
              <a:t>* Proven OS benefit in Phase 3 RCT</a:t>
            </a:r>
          </a:p>
        </p:txBody>
      </p:sp>
    </p:spTree>
    <p:extLst>
      <p:ext uri="{BB962C8B-B14F-4D97-AF65-F5344CB8AC3E}">
        <p14:creationId xmlns:p14="http://schemas.microsoft.com/office/powerpoint/2010/main" val="5262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web page&#10;&#10;Description automatically generated with low confidence">
            <a:extLst>
              <a:ext uri="{FF2B5EF4-FFF2-40B4-BE49-F238E27FC236}">
                <a16:creationId xmlns:a16="http://schemas.microsoft.com/office/drawing/2014/main" id="{7F8FA186-0545-F7A8-36CD-4C65713039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919"/>
            <a:ext cx="9144000" cy="5151120"/>
          </a:xfrm>
          <a:prstGeom prst="rect">
            <a:avLst/>
          </a:prstGeom>
        </p:spPr>
      </p:pic>
    </p:spTree>
    <p:extLst>
      <p:ext uri="{BB962C8B-B14F-4D97-AF65-F5344CB8AC3E}">
        <p14:creationId xmlns:p14="http://schemas.microsoft.com/office/powerpoint/2010/main" val="4868798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5B586-94AF-51A6-3614-5579AF8F2D1C}"/>
              </a:ext>
            </a:extLst>
          </p:cNvPr>
          <p:cNvSpPr>
            <a:spLocks noGrp="1"/>
          </p:cNvSpPr>
          <p:nvPr>
            <p:ph type="title"/>
          </p:nvPr>
        </p:nvSpPr>
        <p:spPr>
          <a:xfrm>
            <a:off x="628650" y="276225"/>
            <a:ext cx="8318281" cy="994172"/>
          </a:xfrm>
        </p:spPr>
        <p:txBody>
          <a:bodyPr>
            <a:normAutofit/>
          </a:bodyPr>
          <a:lstStyle/>
          <a:p>
            <a:r>
              <a:rPr lang="en-US" sz="2700" b="1" dirty="0">
                <a:solidFill>
                  <a:srgbClr val="002060"/>
                </a:solidFill>
                <a:latin typeface="Arial" panose="020B0604020202020204" pitchFamily="34" charset="0"/>
                <a:cs typeface="Arial" panose="020B0604020202020204" pitchFamily="34" charset="0"/>
              </a:rPr>
              <a:t>Treatment sequence, by level of evidence, ‘23</a:t>
            </a:r>
          </a:p>
        </p:txBody>
      </p:sp>
      <p:sp>
        <p:nvSpPr>
          <p:cNvPr id="4" name="Rectangle 3">
            <a:extLst>
              <a:ext uri="{FF2B5EF4-FFF2-40B4-BE49-F238E27FC236}">
                <a16:creationId xmlns:a16="http://schemas.microsoft.com/office/drawing/2014/main" id="{CE9EB282-477D-956A-3D95-A3136E5ACAE7}"/>
              </a:ext>
            </a:extLst>
          </p:cNvPr>
          <p:cNvSpPr/>
          <p:nvPr/>
        </p:nvSpPr>
        <p:spPr>
          <a:xfrm>
            <a:off x="433552" y="1681411"/>
            <a:ext cx="1789386" cy="725214"/>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Cisplatin-eligible</a:t>
            </a:r>
          </a:p>
        </p:txBody>
      </p:sp>
      <p:sp>
        <p:nvSpPr>
          <p:cNvPr id="5" name="Rectangle 4">
            <a:extLst>
              <a:ext uri="{FF2B5EF4-FFF2-40B4-BE49-F238E27FC236}">
                <a16:creationId xmlns:a16="http://schemas.microsoft.com/office/drawing/2014/main" id="{D17C0350-9FFE-8C2E-1FD1-23AEBD858639}"/>
              </a:ext>
            </a:extLst>
          </p:cNvPr>
          <p:cNvSpPr/>
          <p:nvPr/>
        </p:nvSpPr>
        <p:spPr>
          <a:xfrm>
            <a:off x="433552" y="2522320"/>
            <a:ext cx="1789386" cy="725214"/>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Cisplatin-ineligible</a:t>
            </a:r>
          </a:p>
        </p:txBody>
      </p:sp>
      <p:sp>
        <p:nvSpPr>
          <p:cNvPr id="6" name="Rectangle 5">
            <a:extLst>
              <a:ext uri="{FF2B5EF4-FFF2-40B4-BE49-F238E27FC236}">
                <a16:creationId xmlns:a16="http://schemas.microsoft.com/office/drawing/2014/main" id="{4A406256-1785-83A9-AEDC-016F10859027}"/>
              </a:ext>
            </a:extLst>
          </p:cNvPr>
          <p:cNvSpPr/>
          <p:nvPr/>
        </p:nvSpPr>
        <p:spPr>
          <a:xfrm>
            <a:off x="2876222" y="2153104"/>
            <a:ext cx="1789386" cy="725214"/>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Platinum-chemo</a:t>
            </a:r>
          </a:p>
          <a:p>
            <a:pPr algn="ctr"/>
            <a:r>
              <a:rPr lang="en-US" sz="1800" b="1" dirty="0">
                <a:solidFill>
                  <a:schemeClr val="tx1"/>
                </a:solidFill>
              </a:rPr>
              <a:t>4-6 cycles</a:t>
            </a:r>
          </a:p>
        </p:txBody>
      </p:sp>
      <p:sp>
        <p:nvSpPr>
          <p:cNvPr id="7" name="Rectangle 6">
            <a:extLst>
              <a:ext uri="{FF2B5EF4-FFF2-40B4-BE49-F238E27FC236}">
                <a16:creationId xmlns:a16="http://schemas.microsoft.com/office/drawing/2014/main" id="{1BE97F06-1741-EB11-73C7-A94030CFCBD6}"/>
              </a:ext>
            </a:extLst>
          </p:cNvPr>
          <p:cNvSpPr/>
          <p:nvPr/>
        </p:nvSpPr>
        <p:spPr>
          <a:xfrm>
            <a:off x="4936578" y="2151830"/>
            <a:ext cx="1789386" cy="725214"/>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tx1"/>
              </a:solidFill>
            </a:endParaRPr>
          </a:p>
        </p:txBody>
      </p:sp>
      <p:sp>
        <p:nvSpPr>
          <p:cNvPr id="8" name="Rectangle 7">
            <a:extLst>
              <a:ext uri="{FF2B5EF4-FFF2-40B4-BE49-F238E27FC236}">
                <a16:creationId xmlns:a16="http://schemas.microsoft.com/office/drawing/2014/main" id="{B130B3A0-92ED-DD3F-9D9F-0ACCFE467411}"/>
              </a:ext>
            </a:extLst>
          </p:cNvPr>
          <p:cNvSpPr/>
          <p:nvPr/>
        </p:nvSpPr>
        <p:spPr>
          <a:xfrm>
            <a:off x="7094483" y="1649880"/>
            <a:ext cx="1789386" cy="725214"/>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rPr>
              <a:t>Enfortumab</a:t>
            </a:r>
            <a:endParaRPr lang="en-US" sz="1800" b="1" dirty="0">
              <a:solidFill>
                <a:schemeClr val="tx1"/>
              </a:solidFill>
            </a:endParaRPr>
          </a:p>
        </p:txBody>
      </p:sp>
      <p:sp>
        <p:nvSpPr>
          <p:cNvPr id="9" name="Rectangle 8">
            <a:extLst>
              <a:ext uri="{FF2B5EF4-FFF2-40B4-BE49-F238E27FC236}">
                <a16:creationId xmlns:a16="http://schemas.microsoft.com/office/drawing/2014/main" id="{7D379215-E465-A227-FC2B-EA42A9EF9D4D}"/>
              </a:ext>
            </a:extLst>
          </p:cNvPr>
          <p:cNvSpPr/>
          <p:nvPr/>
        </p:nvSpPr>
        <p:spPr>
          <a:xfrm>
            <a:off x="7094483" y="2590699"/>
            <a:ext cx="1789386" cy="725214"/>
          </a:xfrm>
          <a:prstGeom prst="rect">
            <a:avLst/>
          </a:prstGeom>
          <a:solidFill>
            <a:srgbClr val="FFFF0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Erdafitinib</a:t>
            </a:r>
          </a:p>
          <a:p>
            <a:pPr algn="ctr"/>
            <a:r>
              <a:rPr lang="en-US" sz="1800" b="1" dirty="0">
                <a:solidFill>
                  <a:schemeClr val="tx1"/>
                </a:solidFill>
              </a:rPr>
              <a:t>(FGFR+)</a:t>
            </a:r>
          </a:p>
        </p:txBody>
      </p:sp>
      <p:sp>
        <p:nvSpPr>
          <p:cNvPr id="10" name="Right Arrow 9">
            <a:extLst>
              <a:ext uri="{FF2B5EF4-FFF2-40B4-BE49-F238E27FC236}">
                <a16:creationId xmlns:a16="http://schemas.microsoft.com/office/drawing/2014/main" id="{FBB0B84D-D6D0-B670-4E2E-4A9D7AC0AD69}"/>
              </a:ext>
            </a:extLst>
          </p:cNvPr>
          <p:cNvSpPr/>
          <p:nvPr/>
        </p:nvSpPr>
        <p:spPr>
          <a:xfrm>
            <a:off x="2332804" y="1942383"/>
            <a:ext cx="433552" cy="115987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2" name="Straight Connector 11">
            <a:extLst>
              <a:ext uri="{FF2B5EF4-FFF2-40B4-BE49-F238E27FC236}">
                <a16:creationId xmlns:a16="http://schemas.microsoft.com/office/drawing/2014/main" id="{4A401CEE-29FE-AE5A-E46A-BB9D11F7957F}"/>
              </a:ext>
            </a:extLst>
          </p:cNvPr>
          <p:cNvCxnSpPr/>
          <p:nvPr/>
        </p:nvCxnSpPr>
        <p:spPr>
          <a:xfrm>
            <a:off x="2876222" y="4688680"/>
            <a:ext cx="1789386"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2DBC73F6-D902-9AB2-19B7-AB923CBB4B4D}"/>
              </a:ext>
            </a:extLst>
          </p:cNvPr>
          <p:cNvCxnSpPr/>
          <p:nvPr/>
        </p:nvCxnSpPr>
        <p:spPr>
          <a:xfrm>
            <a:off x="5000625" y="4688680"/>
            <a:ext cx="1789386"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1188FDA6-14F9-8AC1-1A9E-B540C67658C1}"/>
              </a:ext>
            </a:extLst>
          </p:cNvPr>
          <p:cNvCxnSpPr/>
          <p:nvPr/>
        </p:nvCxnSpPr>
        <p:spPr>
          <a:xfrm>
            <a:off x="7094483" y="4688680"/>
            <a:ext cx="1789386" cy="0"/>
          </a:xfrm>
          <a:prstGeom prst="line">
            <a:avLst/>
          </a:prstGeom>
          <a:ln w="76200"/>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B0EE9DC5-B021-CE4E-01E8-6517991D9920}"/>
              </a:ext>
            </a:extLst>
          </p:cNvPr>
          <p:cNvSpPr txBox="1"/>
          <p:nvPr/>
        </p:nvSpPr>
        <p:spPr>
          <a:xfrm>
            <a:off x="3399611" y="4733538"/>
            <a:ext cx="1159292" cy="369332"/>
          </a:xfrm>
          <a:prstGeom prst="rect">
            <a:avLst/>
          </a:prstGeom>
          <a:noFill/>
        </p:spPr>
        <p:txBody>
          <a:bodyPr wrap="none" rtlCol="0">
            <a:spAutoFit/>
          </a:bodyPr>
          <a:lstStyle/>
          <a:p>
            <a:r>
              <a:rPr lang="en-US" sz="1800" b="1" dirty="0"/>
              <a:t>First-line</a:t>
            </a:r>
          </a:p>
        </p:txBody>
      </p:sp>
      <p:sp>
        <p:nvSpPr>
          <p:cNvPr id="16" name="TextBox 15">
            <a:extLst>
              <a:ext uri="{FF2B5EF4-FFF2-40B4-BE49-F238E27FC236}">
                <a16:creationId xmlns:a16="http://schemas.microsoft.com/office/drawing/2014/main" id="{32B70236-765B-7344-6C69-3C4292DF2797}"/>
              </a:ext>
            </a:extLst>
          </p:cNvPr>
          <p:cNvSpPr txBox="1"/>
          <p:nvPr/>
        </p:nvSpPr>
        <p:spPr>
          <a:xfrm>
            <a:off x="5000625" y="4733538"/>
            <a:ext cx="2720617" cy="369332"/>
          </a:xfrm>
          <a:prstGeom prst="rect">
            <a:avLst/>
          </a:prstGeom>
          <a:noFill/>
        </p:spPr>
        <p:txBody>
          <a:bodyPr wrap="none" rtlCol="0">
            <a:spAutoFit/>
          </a:bodyPr>
          <a:lstStyle/>
          <a:p>
            <a:r>
              <a:rPr lang="en-US" sz="1800" b="1" dirty="0"/>
              <a:t>Maintenance or 2</a:t>
            </a:r>
            <a:r>
              <a:rPr lang="en-US" sz="1800" b="1" baseline="30000" dirty="0"/>
              <a:t>nd</a:t>
            </a:r>
            <a:r>
              <a:rPr lang="en-US" sz="1800" b="1" dirty="0"/>
              <a:t> line</a:t>
            </a:r>
          </a:p>
        </p:txBody>
      </p:sp>
      <p:sp>
        <p:nvSpPr>
          <p:cNvPr id="17" name="TextBox 16">
            <a:extLst>
              <a:ext uri="{FF2B5EF4-FFF2-40B4-BE49-F238E27FC236}">
                <a16:creationId xmlns:a16="http://schemas.microsoft.com/office/drawing/2014/main" id="{F9A039B5-EBDA-4DF8-730F-43BF7C2202A9}"/>
              </a:ext>
            </a:extLst>
          </p:cNvPr>
          <p:cNvSpPr txBox="1"/>
          <p:nvPr/>
        </p:nvSpPr>
        <p:spPr>
          <a:xfrm>
            <a:off x="7289369" y="4728259"/>
            <a:ext cx="2108269" cy="369332"/>
          </a:xfrm>
          <a:prstGeom prst="rect">
            <a:avLst/>
          </a:prstGeom>
          <a:noFill/>
        </p:spPr>
        <p:txBody>
          <a:bodyPr wrap="none" rtlCol="0">
            <a:spAutoFit/>
          </a:bodyPr>
          <a:lstStyle/>
          <a:p>
            <a:r>
              <a:rPr lang="en-US" sz="1800" b="1" dirty="0"/>
              <a:t>3</a:t>
            </a:r>
            <a:r>
              <a:rPr lang="en-US" sz="1800" b="1" baseline="30000" dirty="0"/>
              <a:t>rd</a:t>
            </a:r>
            <a:r>
              <a:rPr lang="en-US" sz="1800" b="1" dirty="0"/>
              <a:t> line or beyond</a:t>
            </a:r>
          </a:p>
        </p:txBody>
      </p:sp>
      <p:sp>
        <p:nvSpPr>
          <p:cNvPr id="18" name="Rectangle 17">
            <a:extLst>
              <a:ext uri="{FF2B5EF4-FFF2-40B4-BE49-F238E27FC236}">
                <a16:creationId xmlns:a16="http://schemas.microsoft.com/office/drawing/2014/main" id="{F4C1658A-A53C-9FAD-A1F8-78C71336BBD4}"/>
              </a:ext>
            </a:extLst>
          </p:cNvPr>
          <p:cNvSpPr/>
          <p:nvPr/>
        </p:nvSpPr>
        <p:spPr>
          <a:xfrm>
            <a:off x="42952" y="3457428"/>
            <a:ext cx="512630" cy="331325"/>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B8B689D6-8D98-3533-BADC-30DBC4D08F0C}"/>
              </a:ext>
            </a:extLst>
          </p:cNvPr>
          <p:cNvSpPr/>
          <p:nvPr/>
        </p:nvSpPr>
        <p:spPr>
          <a:xfrm>
            <a:off x="42952" y="3875459"/>
            <a:ext cx="512630" cy="33132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95BE3E40-A823-18AA-5376-E8E57782E70B}"/>
              </a:ext>
            </a:extLst>
          </p:cNvPr>
          <p:cNvSpPr/>
          <p:nvPr/>
        </p:nvSpPr>
        <p:spPr>
          <a:xfrm>
            <a:off x="42952" y="4322933"/>
            <a:ext cx="512630" cy="331325"/>
          </a:xfrm>
          <a:prstGeom prst="rect">
            <a:avLst/>
          </a:prstGeom>
          <a:solidFill>
            <a:srgbClr val="FFFF0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TextBox 24">
            <a:extLst>
              <a:ext uri="{FF2B5EF4-FFF2-40B4-BE49-F238E27FC236}">
                <a16:creationId xmlns:a16="http://schemas.microsoft.com/office/drawing/2014/main" id="{A110BA3B-6463-7086-9DE9-48041CD17F80}"/>
              </a:ext>
            </a:extLst>
          </p:cNvPr>
          <p:cNvSpPr txBox="1"/>
          <p:nvPr/>
        </p:nvSpPr>
        <p:spPr>
          <a:xfrm>
            <a:off x="555582" y="3484591"/>
            <a:ext cx="1685077" cy="369332"/>
          </a:xfrm>
          <a:prstGeom prst="rect">
            <a:avLst/>
          </a:prstGeom>
          <a:noFill/>
        </p:spPr>
        <p:txBody>
          <a:bodyPr wrap="none" rtlCol="0">
            <a:spAutoFit/>
          </a:bodyPr>
          <a:lstStyle/>
          <a:p>
            <a:r>
              <a:rPr lang="en-US" sz="1800" dirty="0"/>
              <a:t>Clinical factors</a:t>
            </a:r>
          </a:p>
        </p:txBody>
      </p:sp>
      <p:sp>
        <p:nvSpPr>
          <p:cNvPr id="26" name="TextBox 25">
            <a:extLst>
              <a:ext uri="{FF2B5EF4-FFF2-40B4-BE49-F238E27FC236}">
                <a16:creationId xmlns:a16="http://schemas.microsoft.com/office/drawing/2014/main" id="{B6F4AA1C-C201-BD88-8A7E-9032222482F1}"/>
              </a:ext>
            </a:extLst>
          </p:cNvPr>
          <p:cNvSpPr txBox="1"/>
          <p:nvPr/>
        </p:nvSpPr>
        <p:spPr>
          <a:xfrm>
            <a:off x="555582" y="3903761"/>
            <a:ext cx="3640805" cy="369332"/>
          </a:xfrm>
          <a:prstGeom prst="rect">
            <a:avLst/>
          </a:prstGeom>
          <a:noFill/>
        </p:spPr>
        <p:txBody>
          <a:bodyPr wrap="none" rtlCol="0">
            <a:spAutoFit/>
          </a:bodyPr>
          <a:lstStyle/>
          <a:p>
            <a:r>
              <a:rPr lang="en-US" sz="1800" dirty="0"/>
              <a:t>FDA approved, + level 1 evidence</a:t>
            </a:r>
          </a:p>
        </p:txBody>
      </p:sp>
      <p:sp>
        <p:nvSpPr>
          <p:cNvPr id="27" name="TextBox 26">
            <a:extLst>
              <a:ext uri="{FF2B5EF4-FFF2-40B4-BE49-F238E27FC236}">
                <a16:creationId xmlns:a16="http://schemas.microsoft.com/office/drawing/2014/main" id="{0544D3A0-70F6-A6CB-B56D-DFF869C26300}"/>
              </a:ext>
            </a:extLst>
          </p:cNvPr>
          <p:cNvSpPr txBox="1"/>
          <p:nvPr/>
        </p:nvSpPr>
        <p:spPr>
          <a:xfrm>
            <a:off x="546937" y="4325931"/>
            <a:ext cx="3647217" cy="369332"/>
          </a:xfrm>
          <a:prstGeom prst="rect">
            <a:avLst/>
          </a:prstGeom>
          <a:noFill/>
        </p:spPr>
        <p:txBody>
          <a:bodyPr wrap="none" rtlCol="0">
            <a:spAutoFit/>
          </a:bodyPr>
          <a:lstStyle/>
          <a:p>
            <a:r>
              <a:rPr lang="en-US" sz="1800" dirty="0"/>
              <a:t>FDA approved, - level 1 evidence </a:t>
            </a:r>
          </a:p>
        </p:txBody>
      </p:sp>
      <p:sp>
        <p:nvSpPr>
          <p:cNvPr id="28" name="Rectangle 27">
            <a:extLst>
              <a:ext uri="{FF2B5EF4-FFF2-40B4-BE49-F238E27FC236}">
                <a16:creationId xmlns:a16="http://schemas.microsoft.com/office/drawing/2014/main" id="{98CFBEBB-5B72-D0B2-B4BA-2DF5621AEE70}"/>
              </a:ext>
            </a:extLst>
          </p:cNvPr>
          <p:cNvSpPr/>
          <p:nvPr/>
        </p:nvSpPr>
        <p:spPr>
          <a:xfrm>
            <a:off x="7584274" y="2944626"/>
            <a:ext cx="809804" cy="331325"/>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tx1"/>
              </a:solidFill>
            </a:endParaRPr>
          </a:p>
          <a:p>
            <a:pPr algn="ctr"/>
            <a:r>
              <a:rPr lang="en-US" sz="1800" b="1" dirty="0">
                <a:solidFill>
                  <a:schemeClr val="tx1"/>
                </a:solidFill>
              </a:rPr>
              <a:t>(FGFR+)</a:t>
            </a:r>
          </a:p>
          <a:p>
            <a:pPr algn="ctr"/>
            <a:endParaRPr lang="en-US" sz="1800" dirty="0"/>
          </a:p>
        </p:txBody>
      </p:sp>
      <p:sp>
        <p:nvSpPr>
          <p:cNvPr id="29" name="Rectangle 28">
            <a:extLst>
              <a:ext uri="{FF2B5EF4-FFF2-40B4-BE49-F238E27FC236}">
                <a16:creationId xmlns:a16="http://schemas.microsoft.com/office/drawing/2014/main" id="{467351FA-23F8-3205-822D-484AB6E97266}"/>
              </a:ext>
            </a:extLst>
          </p:cNvPr>
          <p:cNvSpPr/>
          <p:nvPr/>
        </p:nvSpPr>
        <p:spPr>
          <a:xfrm>
            <a:off x="5300947" y="2462583"/>
            <a:ext cx="1060649" cy="331325"/>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tx1"/>
              </a:solidFill>
            </a:endParaRPr>
          </a:p>
          <a:p>
            <a:pPr algn="ctr"/>
            <a:r>
              <a:rPr lang="en-US" sz="1800" b="1" dirty="0">
                <a:solidFill>
                  <a:schemeClr val="tx1"/>
                </a:solidFill>
              </a:rPr>
              <a:t>PD vs no PD</a:t>
            </a:r>
          </a:p>
          <a:p>
            <a:pPr algn="ctr"/>
            <a:endParaRPr lang="en-US" sz="1800" dirty="0"/>
          </a:p>
        </p:txBody>
      </p:sp>
      <p:sp>
        <p:nvSpPr>
          <p:cNvPr id="30" name="TextBox 29">
            <a:extLst>
              <a:ext uri="{FF2B5EF4-FFF2-40B4-BE49-F238E27FC236}">
                <a16:creationId xmlns:a16="http://schemas.microsoft.com/office/drawing/2014/main" id="{FA2714F9-ADD2-E50C-1B10-09D238DCB87A}"/>
              </a:ext>
            </a:extLst>
          </p:cNvPr>
          <p:cNvSpPr txBox="1"/>
          <p:nvPr/>
        </p:nvSpPr>
        <p:spPr>
          <a:xfrm>
            <a:off x="5680869" y="2176996"/>
            <a:ext cx="428322" cy="369332"/>
          </a:xfrm>
          <a:prstGeom prst="rect">
            <a:avLst/>
          </a:prstGeom>
          <a:noFill/>
        </p:spPr>
        <p:txBody>
          <a:bodyPr wrap="none" rtlCol="0">
            <a:spAutoFit/>
          </a:bodyPr>
          <a:lstStyle/>
          <a:p>
            <a:r>
              <a:rPr lang="en-US" sz="1800" b="1" dirty="0"/>
              <a:t>IO</a:t>
            </a:r>
          </a:p>
        </p:txBody>
      </p:sp>
      <p:sp>
        <p:nvSpPr>
          <p:cNvPr id="31" name="Rectangle 30">
            <a:extLst>
              <a:ext uri="{FF2B5EF4-FFF2-40B4-BE49-F238E27FC236}">
                <a16:creationId xmlns:a16="http://schemas.microsoft.com/office/drawing/2014/main" id="{F423663A-D65A-47EF-518B-8675F2A8F57F}"/>
              </a:ext>
            </a:extLst>
          </p:cNvPr>
          <p:cNvSpPr/>
          <p:nvPr/>
        </p:nvSpPr>
        <p:spPr>
          <a:xfrm>
            <a:off x="7094482" y="3541154"/>
            <a:ext cx="1789386" cy="725214"/>
          </a:xfrm>
          <a:prstGeom prst="rect">
            <a:avLst/>
          </a:prstGeom>
          <a:solidFill>
            <a:srgbClr val="FFFF0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Sacituzumab</a:t>
            </a:r>
          </a:p>
        </p:txBody>
      </p:sp>
      <p:sp>
        <p:nvSpPr>
          <p:cNvPr id="3" name="TextBox 2">
            <a:extLst>
              <a:ext uri="{FF2B5EF4-FFF2-40B4-BE49-F238E27FC236}">
                <a16:creationId xmlns:a16="http://schemas.microsoft.com/office/drawing/2014/main" id="{3287B2B9-7247-E2E4-F43E-9E9D823D4BA0}"/>
              </a:ext>
            </a:extLst>
          </p:cNvPr>
          <p:cNvSpPr txBox="1"/>
          <p:nvPr/>
        </p:nvSpPr>
        <p:spPr>
          <a:xfrm>
            <a:off x="-27097" y="4965767"/>
            <a:ext cx="6859570" cy="253916"/>
          </a:xfrm>
          <a:prstGeom prst="rect">
            <a:avLst/>
          </a:prstGeom>
          <a:noFill/>
        </p:spPr>
        <p:txBody>
          <a:bodyPr wrap="none" rtlCol="0">
            <a:spAutoFit/>
          </a:bodyPr>
          <a:lstStyle/>
          <a:p>
            <a:r>
              <a:rPr lang="en-US" sz="1050" dirty="0" err="1">
                <a:latin typeface="Arial" panose="020B0604020202020204" pitchFamily="34" charset="0"/>
                <a:cs typeface="Arial" panose="020B0604020202020204" pitchFamily="34" charset="0"/>
              </a:rPr>
              <a:t>Galsky</a:t>
            </a:r>
            <a:r>
              <a:rPr lang="en-US" sz="1050" dirty="0">
                <a:latin typeface="Arial" panose="020B0604020202020204" pitchFamily="34" charset="0"/>
                <a:cs typeface="Arial" panose="020B0604020202020204" pitchFamily="34" charset="0"/>
              </a:rPr>
              <a:t>, </a:t>
            </a:r>
            <a:r>
              <a:rPr lang="en-US" sz="1050" dirty="0">
                <a:solidFill>
                  <a:srgbClr val="333333"/>
                </a:solidFill>
                <a:latin typeface="Arial" panose="020B0604020202020204" pitchFamily="34" charset="0"/>
                <a:cs typeface="Arial" panose="020B0604020202020204" pitchFamily="34" charset="0"/>
              </a:rPr>
              <a:t>12th European Multidisciplinary Congress on Urological Cancers (EMUC), 2020; Jun et al., JCMT, 2022</a:t>
            </a:r>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96945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5B586-94AF-51A6-3614-5579AF8F2D1C}"/>
              </a:ext>
            </a:extLst>
          </p:cNvPr>
          <p:cNvSpPr>
            <a:spLocks noGrp="1"/>
          </p:cNvSpPr>
          <p:nvPr>
            <p:ph type="title"/>
          </p:nvPr>
        </p:nvSpPr>
        <p:spPr>
          <a:xfrm>
            <a:off x="628650" y="276225"/>
            <a:ext cx="8318281" cy="994172"/>
          </a:xfrm>
        </p:spPr>
        <p:txBody>
          <a:bodyPr>
            <a:normAutofit/>
          </a:bodyPr>
          <a:lstStyle/>
          <a:p>
            <a:r>
              <a:rPr lang="en-US" sz="2700" b="1" dirty="0">
                <a:solidFill>
                  <a:srgbClr val="002060"/>
                </a:solidFill>
                <a:latin typeface="Arial" panose="020B0604020202020204" pitchFamily="34" charset="0"/>
                <a:cs typeface="Arial" panose="020B0604020202020204" pitchFamily="34" charset="0"/>
              </a:rPr>
              <a:t>Strongest evidence for IO benefit is post-platinum </a:t>
            </a:r>
          </a:p>
        </p:txBody>
      </p:sp>
      <p:sp>
        <p:nvSpPr>
          <p:cNvPr id="4" name="Rectangle 3">
            <a:extLst>
              <a:ext uri="{FF2B5EF4-FFF2-40B4-BE49-F238E27FC236}">
                <a16:creationId xmlns:a16="http://schemas.microsoft.com/office/drawing/2014/main" id="{CE9EB282-477D-956A-3D95-A3136E5ACAE7}"/>
              </a:ext>
            </a:extLst>
          </p:cNvPr>
          <p:cNvSpPr/>
          <p:nvPr/>
        </p:nvSpPr>
        <p:spPr>
          <a:xfrm>
            <a:off x="433552" y="1681411"/>
            <a:ext cx="1789386" cy="725214"/>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Cisplatin-eligible</a:t>
            </a:r>
          </a:p>
        </p:txBody>
      </p:sp>
      <p:sp>
        <p:nvSpPr>
          <p:cNvPr id="5" name="Rectangle 4">
            <a:extLst>
              <a:ext uri="{FF2B5EF4-FFF2-40B4-BE49-F238E27FC236}">
                <a16:creationId xmlns:a16="http://schemas.microsoft.com/office/drawing/2014/main" id="{D17C0350-9FFE-8C2E-1FD1-23AEBD858639}"/>
              </a:ext>
            </a:extLst>
          </p:cNvPr>
          <p:cNvSpPr/>
          <p:nvPr/>
        </p:nvSpPr>
        <p:spPr>
          <a:xfrm>
            <a:off x="433552" y="2522320"/>
            <a:ext cx="1789386" cy="725214"/>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Cisplatin-ineligible</a:t>
            </a:r>
          </a:p>
        </p:txBody>
      </p:sp>
      <p:sp>
        <p:nvSpPr>
          <p:cNvPr id="6" name="Rectangle 5">
            <a:extLst>
              <a:ext uri="{FF2B5EF4-FFF2-40B4-BE49-F238E27FC236}">
                <a16:creationId xmlns:a16="http://schemas.microsoft.com/office/drawing/2014/main" id="{4A406256-1785-83A9-AEDC-016F10859027}"/>
              </a:ext>
            </a:extLst>
          </p:cNvPr>
          <p:cNvSpPr/>
          <p:nvPr/>
        </p:nvSpPr>
        <p:spPr>
          <a:xfrm>
            <a:off x="2876222" y="2153104"/>
            <a:ext cx="1789386" cy="725214"/>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Platinum-chemo</a:t>
            </a:r>
          </a:p>
          <a:p>
            <a:pPr algn="ctr"/>
            <a:r>
              <a:rPr lang="en-US" sz="1800" b="1" dirty="0">
                <a:solidFill>
                  <a:schemeClr val="tx1"/>
                </a:solidFill>
              </a:rPr>
              <a:t>4-6 cycles</a:t>
            </a:r>
          </a:p>
        </p:txBody>
      </p:sp>
      <p:sp>
        <p:nvSpPr>
          <p:cNvPr id="7" name="Rectangle 6">
            <a:extLst>
              <a:ext uri="{FF2B5EF4-FFF2-40B4-BE49-F238E27FC236}">
                <a16:creationId xmlns:a16="http://schemas.microsoft.com/office/drawing/2014/main" id="{1BE97F06-1741-EB11-73C7-A94030CFCBD6}"/>
              </a:ext>
            </a:extLst>
          </p:cNvPr>
          <p:cNvSpPr/>
          <p:nvPr/>
        </p:nvSpPr>
        <p:spPr>
          <a:xfrm>
            <a:off x="4936578" y="2151830"/>
            <a:ext cx="1789386" cy="725214"/>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IO</a:t>
            </a:r>
          </a:p>
          <a:p>
            <a:pPr algn="ctr"/>
            <a:r>
              <a:rPr lang="en-US" sz="1800" b="1" dirty="0">
                <a:solidFill>
                  <a:schemeClr val="tx1"/>
                </a:solidFill>
              </a:rPr>
              <a:t>Pembrolizumab – PD</a:t>
            </a:r>
          </a:p>
          <a:p>
            <a:pPr algn="ctr"/>
            <a:r>
              <a:rPr lang="en-US" sz="1800" b="1" dirty="0">
                <a:solidFill>
                  <a:schemeClr val="tx1"/>
                </a:solidFill>
              </a:rPr>
              <a:t>Avelumab – no PD</a:t>
            </a:r>
          </a:p>
        </p:txBody>
      </p:sp>
      <p:sp>
        <p:nvSpPr>
          <p:cNvPr id="8" name="Rectangle 7">
            <a:extLst>
              <a:ext uri="{FF2B5EF4-FFF2-40B4-BE49-F238E27FC236}">
                <a16:creationId xmlns:a16="http://schemas.microsoft.com/office/drawing/2014/main" id="{B130B3A0-92ED-DD3F-9D9F-0ACCFE467411}"/>
              </a:ext>
            </a:extLst>
          </p:cNvPr>
          <p:cNvSpPr/>
          <p:nvPr/>
        </p:nvSpPr>
        <p:spPr>
          <a:xfrm>
            <a:off x="7094483" y="1649880"/>
            <a:ext cx="1789386" cy="725214"/>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rPr>
              <a:t>Enfortumab</a:t>
            </a:r>
            <a:endParaRPr lang="en-US" sz="1800" b="1" dirty="0">
              <a:solidFill>
                <a:schemeClr val="tx1"/>
              </a:solidFill>
            </a:endParaRPr>
          </a:p>
        </p:txBody>
      </p:sp>
      <p:sp>
        <p:nvSpPr>
          <p:cNvPr id="9" name="Rectangle 8">
            <a:extLst>
              <a:ext uri="{FF2B5EF4-FFF2-40B4-BE49-F238E27FC236}">
                <a16:creationId xmlns:a16="http://schemas.microsoft.com/office/drawing/2014/main" id="{7D379215-E465-A227-FC2B-EA42A9EF9D4D}"/>
              </a:ext>
            </a:extLst>
          </p:cNvPr>
          <p:cNvSpPr/>
          <p:nvPr/>
        </p:nvSpPr>
        <p:spPr>
          <a:xfrm>
            <a:off x="7094483" y="2590699"/>
            <a:ext cx="1789386" cy="725214"/>
          </a:xfrm>
          <a:prstGeom prst="rect">
            <a:avLst/>
          </a:prstGeom>
          <a:solidFill>
            <a:srgbClr val="FFFF0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Erdafitinib</a:t>
            </a:r>
          </a:p>
          <a:p>
            <a:pPr algn="ctr"/>
            <a:r>
              <a:rPr lang="en-US" sz="1800" b="1" dirty="0">
                <a:solidFill>
                  <a:schemeClr val="tx1"/>
                </a:solidFill>
              </a:rPr>
              <a:t>(FGFR+)</a:t>
            </a:r>
          </a:p>
        </p:txBody>
      </p:sp>
      <p:sp>
        <p:nvSpPr>
          <p:cNvPr id="10" name="Right Arrow 9">
            <a:extLst>
              <a:ext uri="{FF2B5EF4-FFF2-40B4-BE49-F238E27FC236}">
                <a16:creationId xmlns:a16="http://schemas.microsoft.com/office/drawing/2014/main" id="{FBB0B84D-D6D0-B670-4E2E-4A9D7AC0AD69}"/>
              </a:ext>
            </a:extLst>
          </p:cNvPr>
          <p:cNvSpPr/>
          <p:nvPr/>
        </p:nvSpPr>
        <p:spPr>
          <a:xfrm>
            <a:off x="2332804" y="1942383"/>
            <a:ext cx="433552" cy="115987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2" name="Straight Connector 11">
            <a:extLst>
              <a:ext uri="{FF2B5EF4-FFF2-40B4-BE49-F238E27FC236}">
                <a16:creationId xmlns:a16="http://schemas.microsoft.com/office/drawing/2014/main" id="{4A401CEE-29FE-AE5A-E46A-BB9D11F7957F}"/>
              </a:ext>
            </a:extLst>
          </p:cNvPr>
          <p:cNvCxnSpPr/>
          <p:nvPr/>
        </p:nvCxnSpPr>
        <p:spPr>
          <a:xfrm>
            <a:off x="2876222" y="4688680"/>
            <a:ext cx="1789386"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2DBC73F6-D902-9AB2-19B7-AB923CBB4B4D}"/>
              </a:ext>
            </a:extLst>
          </p:cNvPr>
          <p:cNvCxnSpPr/>
          <p:nvPr/>
        </p:nvCxnSpPr>
        <p:spPr>
          <a:xfrm>
            <a:off x="5000625" y="4688680"/>
            <a:ext cx="1789386"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1188FDA6-14F9-8AC1-1A9E-B540C67658C1}"/>
              </a:ext>
            </a:extLst>
          </p:cNvPr>
          <p:cNvCxnSpPr/>
          <p:nvPr/>
        </p:nvCxnSpPr>
        <p:spPr>
          <a:xfrm>
            <a:off x="7094483" y="4688680"/>
            <a:ext cx="1789386" cy="0"/>
          </a:xfrm>
          <a:prstGeom prst="line">
            <a:avLst/>
          </a:prstGeom>
          <a:ln w="76200"/>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B0EE9DC5-B021-CE4E-01E8-6517991D9920}"/>
              </a:ext>
            </a:extLst>
          </p:cNvPr>
          <p:cNvSpPr txBox="1"/>
          <p:nvPr/>
        </p:nvSpPr>
        <p:spPr>
          <a:xfrm>
            <a:off x="3399611" y="4733538"/>
            <a:ext cx="1159292" cy="369332"/>
          </a:xfrm>
          <a:prstGeom prst="rect">
            <a:avLst/>
          </a:prstGeom>
          <a:noFill/>
        </p:spPr>
        <p:txBody>
          <a:bodyPr wrap="none" rtlCol="0">
            <a:spAutoFit/>
          </a:bodyPr>
          <a:lstStyle/>
          <a:p>
            <a:r>
              <a:rPr lang="en-US" sz="1800" b="1" dirty="0"/>
              <a:t>First-line</a:t>
            </a:r>
          </a:p>
        </p:txBody>
      </p:sp>
      <p:sp>
        <p:nvSpPr>
          <p:cNvPr id="16" name="TextBox 15">
            <a:extLst>
              <a:ext uri="{FF2B5EF4-FFF2-40B4-BE49-F238E27FC236}">
                <a16:creationId xmlns:a16="http://schemas.microsoft.com/office/drawing/2014/main" id="{32B70236-765B-7344-6C69-3C4292DF2797}"/>
              </a:ext>
            </a:extLst>
          </p:cNvPr>
          <p:cNvSpPr txBox="1"/>
          <p:nvPr/>
        </p:nvSpPr>
        <p:spPr>
          <a:xfrm>
            <a:off x="5000625" y="4733538"/>
            <a:ext cx="2720617" cy="369332"/>
          </a:xfrm>
          <a:prstGeom prst="rect">
            <a:avLst/>
          </a:prstGeom>
          <a:noFill/>
        </p:spPr>
        <p:txBody>
          <a:bodyPr wrap="none" rtlCol="0">
            <a:spAutoFit/>
          </a:bodyPr>
          <a:lstStyle/>
          <a:p>
            <a:r>
              <a:rPr lang="en-US" sz="1800" b="1" dirty="0"/>
              <a:t>Maintenance or 2</a:t>
            </a:r>
            <a:r>
              <a:rPr lang="en-US" sz="1800" b="1" baseline="30000" dirty="0"/>
              <a:t>nd</a:t>
            </a:r>
            <a:r>
              <a:rPr lang="en-US" sz="1800" b="1" dirty="0"/>
              <a:t> line</a:t>
            </a:r>
          </a:p>
        </p:txBody>
      </p:sp>
      <p:sp>
        <p:nvSpPr>
          <p:cNvPr id="17" name="TextBox 16">
            <a:extLst>
              <a:ext uri="{FF2B5EF4-FFF2-40B4-BE49-F238E27FC236}">
                <a16:creationId xmlns:a16="http://schemas.microsoft.com/office/drawing/2014/main" id="{F9A039B5-EBDA-4DF8-730F-43BF7C2202A9}"/>
              </a:ext>
            </a:extLst>
          </p:cNvPr>
          <p:cNvSpPr txBox="1"/>
          <p:nvPr/>
        </p:nvSpPr>
        <p:spPr>
          <a:xfrm>
            <a:off x="7289369" y="4728259"/>
            <a:ext cx="2108269" cy="369332"/>
          </a:xfrm>
          <a:prstGeom prst="rect">
            <a:avLst/>
          </a:prstGeom>
          <a:noFill/>
        </p:spPr>
        <p:txBody>
          <a:bodyPr wrap="none" rtlCol="0">
            <a:spAutoFit/>
          </a:bodyPr>
          <a:lstStyle/>
          <a:p>
            <a:r>
              <a:rPr lang="en-US" sz="1800" b="1" dirty="0"/>
              <a:t>3</a:t>
            </a:r>
            <a:r>
              <a:rPr lang="en-US" sz="1800" b="1" baseline="30000" dirty="0"/>
              <a:t>rd</a:t>
            </a:r>
            <a:r>
              <a:rPr lang="en-US" sz="1800" b="1" dirty="0"/>
              <a:t> line or beyond</a:t>
            </a:r>
          </a:p>
        </p:txBody>
      </p:sp>
      <p:sp>
        <p:nvSpPr>
          <p:cNvPr id="11" name="Oval 10">
            <a:extLst>
              <a:ext uri="{FF2B5EF4-FFF2-40B4-BE49-F238E27FC236}">
                <a16:creationId xmlns:a16="http://schemas.microsoft.com/office/drawing/2014/main" id="{18754F30-13A8-A6B0-8F4B-CFC0D6060D1C}"/>
              </a:ext>
            </a:extLst>
          </p:cNvPr>
          <p:cNvSpPr/>
          <p:nvPr/>
        </p:nvSpPr>
        <p:spPr>
          <a:xfrm>
            <a:off x="4802365" y="1381864"/>
            <a:ext cx="2110814" cy="2427890"/>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05B54E6D-EB56-9261-5E9A-F3180AA52690}"/>
              </a:ext>
            </a:extLst>
          </p:cNvPr>
          <p:cNvSpPr/>
          <p:nvPr/>
        </p:nvSpPr>
        <p:spPr>
          <a:xfrm>
            <a:off x="42952" y="3457428"/>
            <a:ext cx="512630" cy="331325"/>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a:extLst>
              <a:ext uri="{FF2B5EF4-FFF2-40B4-BE49-F238E27FC236}">
                <a16:creationId xmlns:a16="http://schemas.microsoft.com/office/drawing/2014/main" id="{2BF0A931-D4ED-11E8-03FE-CF3BB81835DA}"/>
              </a:ext>
            </a:extLst>
          </p:cNvPr>
          <p:cNvSpPr/>
          <p:nvPr/>
        </p:nvSpPr>
        <p:spPr>
          <a:xfrm>
            <a:off x="42952" y="3875459"/>
            <a:ext cx="512630" cy="33132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7472938B-7B21-3010-7865-3D01F4C01462}"/>
              </a:ext>
            </a:extLst>
          </p:cNvPr>
          <p:cNvSpPr/>
          <p:nvPr/>
        </p:nvSpPr>
        <p:spPr>
          <a:xfrm>
            <a:off x="42952" y="4322933"/>
            <a:ext cx="512630" cy="331325"/>
          </a:xfrm>
          <a:prstGeom prst="rect">
            <a:avLst/>
          </a:prstGeom>
          <a:solidFill>
            <a:srgbClr val="FFFF0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TextBox 20">
            <a:extLst>
              <a:ext uri="{FF2B5EF4-FFF2-40B4-BE49-F238E27FC236}">
                <a16:creationId xmlns:a16="http://schemas.microsoft.com/office/drawing/2014/main" id="{4431098B-4445-CC28-083A-1E05213274C8}"/>
              </a:ext>
            </a:extLst>
          </p:cNvPr>
          <p:cNvSpPr txBox="1"/>
          <p:nvPr/>
        </p:nvSpPr>
        <p:spPr>
          <a:xfrm>
            <a:off x="555582" y="3484591"/>
            <a:ext cx="1685077" cy="369332"/>
          </a:xfrm>
          <a:prstGeom prst="rect">
            <a:avLst/>
          </a:prstGeom>
          <a:noFill/>
        </p:spPr>
        <p:txBody>
          <a:bodyPr wrap="none" rtlCol="0">
            <a:spAutoFit/>
          </a:bodyPr>
          <a:lstStyle/>
          <a:p>
            <a:r>
              <a:rPr lang="en-US" sz="1800" dirty="0"/>
              <a:t>Clinical factors</a:t>
            </a:r>
          </a:p>
        </p:txBody>
      </p:sp>
      <p:sp>
        <p:nvSpPr>
          <p:cNvPr id="22" name="TextBox 21">
            <a:extLst>
              <a:ext uri="{FF2B5EF4-FFF2-40B4-BE49-F238E27FC236}">
                <a16:creationId xmlns:a16="http://schemas.microsoft.com/office/drawing/2014/main" id="{3F2F8B88-8C5C-68DC-3EFB-7BCF1AAE487E}"/>
              </a:ext>
            </a:extLst>
          </p:cNvPr>
          <p:cNvSpPr txBox="1"/>
          <p:nvPr/>
        </p:nvSpPr>
        <p:spPr>
          <a:xfrm>
            <a:off x="555582" y="3903761"/>
            <a:ext cx="3640805" cy="369332"/>
          </a:xfrm>
          <a:prstGeom prst="rect">
            <a:avLst/>
          </a:prstGeom>
          <a:noFill/>
        </p:spPr>
        <p:txBody>
          <a:bodyPr wrap="none" rtlCol="0">
            <a:spAutoFit/>
          </a:bodyPr>
          <a:lstStyle/>
          <a:p>
            <a:r>
              <a:rPr lang="en-US" sz="1800" dirty="0"/>
              <a:t>FDA approved, + level 1 evidence</a:t>
            </a:r>
          </a:p>
        </p:txBody>
      </p:sp>
      <p:sp>
        <p:nvSpPr>
          <p:cNvPr id="23" name="TextBox 22">
            <a:extLst>
              <a:ext uri="{FF2B5EF4-FFF2-40B4-BE49-F238E27FC236}">
                <a16:creationId xmlns:a16="http://schemas.microsoft.com/office/drawing/2014/main" id="{9DDBA4D6-6CCF-0D8D-2BC8-AC1EAC27175A}"/>
              </a:ext>
            </a:extLst>
          </p:cNvPr>
          <p:cNvSpPr txBox="1"/>
          <p:nvPr/>
        </p:nvSpPr>
        <p:spPr>
          <a:xfrm>
            <a:off x="546937" y="4325931"/>
            <a:ext cx="3647217" cy="369332"/>
          </a:xfrm>
          <a:prstGeom prst="rect">
            <a:avLst/>
          </a:prstGeom>
          <a:noFill/>
        </p:spPr>
        <p:txBody>
          <a:bodyPr wrap="none" rtlCol="0">
            <a:spAutoFit/>
          </a:bodyPr>
          <a:lstStyle/>
          <a:p>
            <a:r>
              <a:rPr lang="en-US" sz="1800" dirty="0"/>
              <a:t>FDA approved, - level 1 evidence </a:t>
            </a:r>
          </a:p>
        </p:txBody>
      </p:sp>
      <p:sp>
        <p:nvSpPr>
          <p:cNvPr id="24" name="Rectangle 23">
            <a:extLst>
              <a:ext uri="{FF2B5EF4-FFF2-40B4-BE49-F238E27FC236}">
                <a16:creationId xmlns:a16="http://schemas.microsoft.com/office/drawing/2014/main" id="{5820FE4C-F0D5-86AA-F848-AA34D7FE3F38}"/>
              </a:ext>
            </a:extLst>
          </p:cNvPr>
          <p:cNvSpPr/>
          <p:nvPr/>
        </p:nvSpPr>
        <p:spPr>
          <a:xfrm>
            <a:off x="7094482" y="3541154"/>
            <a:ext cx="1789386" cy="725214"/>
          </a:xfrm>
          <a:prstGeom prst="rect">
            <a:avLst/>
          </a:prstGeom>
          <a:solidFill>
            <a:srgbClr val="FFFF0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Sacituzumab</a:t>
            </a:r>
          </a:p>
        </p:txBody>
      </p:sp>
    </p:spTree>
    <p:extLst>
      <p:ext uri="{BB962C8B-B14F-4D97-AF65-F5344CB8AC3E}">
        <p14:creationId xmlns:p14="http://schemas.microsoft.com/office/powerpoint/2010/main" val="22319888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7ED637-6851-3C90-8BDC-F42E00BDA77E}"/>
              </a:ext>
            </a:extLst>
          </p:cNvPr>
          <p:cNvSpPr>
            <a:spLocks noGrp="1"/>
          </p:cNvSpPr>
          <p:nvPr>
            <p:ph type="title"/>
          </p:nvPr>
        </p:nvSpPr>
        <p:spPr>
          <a:xfrm>
            <a:off x="628650" y="276225"/>
            <a:ext cx="8435340" cy="994172"/>
          </a:xfrm>
        </p:spPr>
        <p:txBody>
          <a:bodyPr>
            <a:normAutofit/>
          </a:bodyPr>
          <a:lstStyle/>
          <a:p>
            <a:r>
              <a:rPr lang="en-US" sz="2700" b="1" dirty="0">
                <a:solidFill>
                  <a:srgbClr val="002060"/>
                </a:solidFill>
                <a:latin typeface="Arial" panose="020B0604020202020204" pitchFamily="34" charset="0"/>
                <a:cs typeface="Arial" panose="020B0604020202020204" pitchFamily="34" charset="0"/>
              </a:rPr>
              <a:t>Strongest evidence for IO benefit is post-platinum </a:t>
            </a:r>
          </a:p>
        </p:txBody>
      </p:sp>
      <p:sp>
        <p:nvSpPr>
          <p:cNvPr id="5" name="Content Placeholder 4">
            <a:extLst>
              <a:ext uri="{FF2B5EF4-FFF2-40B4-BE49-F238E27FC236}">
                <a16:creationId xmlns:a16="http://schemas.microsoft.com/office/drawing/2014/main" id="{FBB2BF30-D945-B88C-787B-F0B91F207430}"/>
              </a:ext>
            </a:extLst>
          </p:cNvPr>
          <p:cNvSpPr>
            <a:spLocks noGrp="1"/>
          </p:cNvSpPr>
          <p:nvPr>
            <p:ph sz="half" idx="1"/>
          </p:nvPr>
        </p:nvSpPr>
        <p:spPr/>
        <p:txBody>
          <a:bodyPr/>
          <a:lstStyle/>
          <a:p>
            <a:pPr marL="0" indent="0" algn="ctr">
              <a:buNone/>
            </a:pPr>
            <a:r>
              <a:rPr lang="en-US" dirty="0">
                <a:solidFill>
                  <a:srgbClr val="00B0F0"/>
                </a:solidFill>
              </a:rPr>
              <a:t>Post-platinum, PD</a:t>
            </a:r>
          </a:p>
          <a:p>
            <a:pPr marL="0" indent="0" algn="ctr">
              <a:buNone/>
            </a:pPr>
            <a:r>
              <a:rPr lang="en-US" dirty="0">
                <a:solidFill>
                  <a:srgbClr val="00B0F0"/>
                </a:solidFill>
              </a:rPr>
              <a:t>KEYNOTE 45: 5 y update</a:t>
            </a:r>
          </a:p>
        </p:txBody>
      </p:sp>
      <p:pic>
        <p:nvPicPr>
          <p:cNvPr id="15" name="Content Placeholder 11" descr="Chart, line chart&#10;&#10;Description automatically generated">
            <a:extLst>
              <a:ext uri="{FF2B5EF4-FFF2-40B4-BE49-F238E27FC236}">
                <a16:creationId xmlns:a16="http://schemas.microsoft.com/office/drawing/2014/main" id="{9377D547-6368-35E8-E0BE-2B5D112F3BD5}"/>
              </a:ext>
            </a:extLst>
          </p:cNvPr>
          <p:cNvPicPr>
            <a:picLocks noChangeAspect="1"/>
          </p:cNvPicPr>
          <p:nvPr/>
        </p:nvPicPr>
        <p:blipFill>
          <a:blip r:embed="rId3"/>
          <a:stretch>
            <a:fillRect/>
          </a:stretch>
        </p:blipFill>
        <p:spPr>
          <a:xfrm>
            <a:off x="380343" y="2140951"/>
            <a:ext cx="3886200" cy="2197761"/>
          </a:xfrm>
          <a:prstGeom prst="rect">
            <a:avLst/>
          </a:prstGeom>
        </p:spPr>
      </p:pic>
      <p:sp>
        <p:nvSpPr>
          <p:cNvPr id="16" name="TextBox 15">
            <a:extLst>
              <a:ext uri="{FF2B5EF4-FFF2-40B4-BE49-F238E27FC236}">
                <a16:creationId xmlns:a16="http://schemas.microsoft.com/office/drawing/2014/main" id="{F4F630D2-75DC-815B-40A3-4DB40810FDE1}"/>
              </a:ext>
            </a:extLst>
          </p:cNvPr>
          <p:cNvSpPr txBox="1"/>
          <p:nvPr/>
        </p:nvSpPr>
        <p:spPr>
          <a:xfrm>
            <a:off x="1056289" y="4680940"/>
            <a:ext cx="4668842" cy="369332"/>
          </a:xfrm>
          <a:prstGeom prst="rect">
            <a:avLst/>
          </a:prstGeom>
          <a:noFill/>
        </p:spPr>
        <p:txBody>
          <a:bodyPr wrap="none" rtlCol="0">
            <a:spAutoFit/>
          </a:bodyPr>
          <a:lstStyle/>
          <a:p>
            <a:r>
              <a:rPr lang="en-US" sz="1800" dirty="0" err="1">
                <a:latin typeface="Arial" panose="020B0604020202020204" pitchFamily="34" charset="0"/>
                <a:cs typeface="Arial" panose="020B0604020202020204" pitchFamily="34" charset="0"/>
              </a:rPr>
              <a:t>Balar</a:t>
            </a:r>
            <a:r>
              <a:rPr lang="en-US" sz="1800" dirty="0">
                <a:latin typeface="Arial" panose="020B0604020202020204" pitchFamily="34" charset="0"/>
                <a:cs typeface="Arial" panose="020B0604020202020204" pitchFamily="34" charset="0"/>
              </a:rPr>
              <a:t> et al, Annals of Oncology, March 2023</a:t>
            </a:r>
          </a:p>
        </p:txBody>
      </p:sp>
      <p:sp>
        <p:nvSpPr>
          <p:cNvPr id="20" name="Content Placeholder 19">
            <a:extLst>
              <a:ext uri="{FF2B5EF4-FFF2-40B4-BE49-F238E27FC236}">
                <a16:creationId xmlns:a16="http://schemas.microsoft.com/office/drawing/2014/main" id="{EF088F94-EF4E-42C8-5DFB-0E424FB1C5A7}"/>
              </a:ext>
            </a:extLst>
          </p:cNvPr>
          <p:cNvSpPr>
            <a:spLocks noGrp="1"/>
          </p:cNvSpPr>
          <p:nvPr>
            <p:ph sz="half" idx="2"/>
          </p:nvPr>
        </p:nvSpPr>
        <p:spPr>
          <a:xfrm>
            <a:off x="4629150" y="1371600"/>
            <a:ext cx="4134508" cy="3263504"/>
          </a:xfrm>
        </p:spPr>
        <p:txBody>
          <a:bodyPr/>
          <a:lstStyle/>
          <a:p>
            <a:pPr marL="0" indent="0" algn="ctr">
              <a:buNone/>
            </a:pPr>
            <a:r>
              <a:rPr lang="en-US" dirty="0">
                <a:solidFill>
                  <a:srgbClr val="00B0F0"/>
                </a:solidFill>
              </a:rPr>
              <a:t>Post-platinum, no PD (maintenance)</a:t>
            </a:r>
          </a:p>
          <a:p>
            <a:pPr marL="0" indent="0" algn="ctr">
              <a:buNone/>
            </a:pPr>
            <a:r>
              <a:rPr lang="en-US" dirty="0">
                <a:solidFill>
                  <a:srgbClr val="00B0F0"/>
                </a:solidFill>
              </a:rPr>
              <a:t>JAVELIN 100: ≥2 y update </a:t>
            </a:r>
          </a:p>
        </p:txBody>
      </p:sp>
      <p:pic>
        <p:nvPicPr>
          <p:cNvPr id="21" name="Content Placeholder 17" descr="Chart, line chart&#10;&#10;Description automatically generated">
            <a:extLst>
              <a:ext uri="{FF2B5EF4-FFF2-40B4-BE49-F238E27FC236}">
                <a16:creationId xmlns:a16="http://schemas.microsoft.com/office/drawing/2014/main" id="{2B4E5AE1-66E7-ADCE-E10F-D219B46BDA6E}"/>
              </a:ext>
            </a:extLst>
          </p:cNvPr>
          <p:cNvPicPr>
            <a:picLocks noChangeAspect="1"/>
          </p:cNvPicPr>
          <p:nvPr/>
        </p:nvPicPr>
        <p:blipFill rotWithShape="1">
          <a:blip r:embed="rId4"/>
          <a:srcRect b="10439"/>
          <a:stretch/>
        </p:blipFill>
        <p:spPr>
          <a:xfrm>
            <a:off x="4629150" y="2090197"/>
            <a:ext cx="3710809" cy="2324440"/>
          </a:xfrm>
          <a:prstGeom prst="rect">
            <a:avLst/>
          </a:prstGeom>
        </p:spPr>
      </p:pic>
      <p:sp>
        <p:nvSpPr>
          <p:cNvPr id="22" name="TextBox 21">
            <a:extLst>
              <a:ext uri="{FF2B5EF4-FFF2-40B4-BE49-F238E27FC236}">
                <a16:creationId xmlns:a16="http://schemas.microsoft.com/office/drawing/2014/main" id="{40C1A8B1-6CF9-FA3A-0B9F-7CF4CB14231D}"/>
              </a:ext>
            </a:extLst>
          </p:cNvPr>
          <p:cNvSpPr txBox="1"/>
          <p:nvPr/>
        </p:nvSpPr>
        <p:spPr>
          <a:xfrm>
            <a:off x="5526527" y="4627302"/>
            <a:ext cx="4237122" cy="646331"/>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Powles et al., JCO, April 2023</a:t>
            </a:r>
          </a:p>
          <a:p>
            <a:r>
              <a:rPr lang="en-US" sz="1800" dirty="0">
                <a:latin typeface="Arial" panose="020B0604020202020204" pitchFamily="34" charset="0"/>
                <a:cs typeface="Arial" panose="020B0604020202020204" pitchFamily="34" charset="0"/>
              </a:rPr>
              <a:t>Sridhar et al, ASCO GU, February 2023</a:t>
            </a:r>
          </a:p>
        </p:txBody>
      </p:sp>
      <p:pic>
        <p:nvPicPr>
          <p:cNvPr id="25" name="Picture 24" descr="Table&#10;&#10;Description automatically generated with medium confidence">
            <a:extLst>
              <a:ext uri="{FF2B5EF4-FFF2-40B4-BE49-F238E27FC236}">
                <a16:creationId xmlns:a16="http://schemas.microsoft.com/office/drawing/2014/main" id="{47D4681A-F05C-60F5-46F7-FECB17782C0F}"/>
              </a:ext>
            </a:extLst>
          </p:cNvPr>
          <p:cNvPicPr>
            <a:picLocks noChangeAspect="1"/>
          </p:cNvPicPr>
          <p:nvPr/>
        </p:nvPicPr>
        <p:blipFill rotWithShape="1">
          <a:blip r:embed="rId5"/>
          <a:srcRect l="26816" t="7122" r="7910" b="6207"/>
          <a:stretch/>
        </p:blipFill>
        <p:spPr>
          <a:xfrm>
            <a:off x="4420606" y="2182264"/>
            <a:ext cx="4643384" cy="2197761"/>
          </a:xfrm>
          <a:prstGeom prst="rect">
            <a:avLst/>
          </a:prstGeom>
          <a:ln w="38100">
            <a:solidFill>
              <a:schemeClr val="tx1"/>
            </a:solidFill>
          </a:ln>
        </p:spPr>
      </p:pic>
    </p:spTree>
    <p:extLst>
      <p:ext uri="{BB962C8B-B14F-4D97-AF65-F5344CB8AC3E}">
        <p14:creationId xmlns:p14="http://schemas.microsoft.com/office/powerpoint/2010/main" val="176076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897BFF-7D59-FC4C-5C36-E47E7D7FA3FC}"/>
              </a:ext>
            </a:extLst>
          </p:cNvPr>
          <p:cNvSpPr>
            <a:spLocks noGrp="1"/>
          </p:cNvSpPr>
          <p:nvPr>
            <p:ph type="title"/>
          </p:nvPr>
        </p:nvSpPr>
        <p:spPr>
          <a:xfrm>
            <a:off x="628650" y="276225"/>
            <a:ext cx="7997992" cy="994172"/>
          </a:xfrm>
        </p:spPr>
        <p:txBody>
          <a:bodyPr>
            <a:normAutofit/>
          </a:bodyPr>
          <a:lstStyle/>
          <a:p>
            <a:r>
              <a:rPr lang="en-US" sz="2700" b="1" dirty="0">
                <a:solidFill>
                  <a:srgbClr val="002060"/>
                </a:solidFill>
                <a:latin typeface="Arial" panose="020B0604020202020204" pitchFamily="34" charset="0"/>
                <a:cs typeface="Arial" panose="020B0604020202020204" pitchFamily="34" charset="0"/>
              </a:rPr>
              <a:t>Real-world use: maintenance IO post-approval</a:t>
            </a:r>
          </a:p>
        </p:txBody>
      </p:sp>
      <p:pic>
        <p:nvPicPr>
          <p:cNvPr id="7" name="New picture">
            <a:extLst>
              <a:ext uri="{FF2B5EF4-FFF2-40B4-BE49-F238E27FC236}">
                <a16:creationId xmlns:a16="http://schemas.microsoft.com/office/drawing/2014/main" id="{BB597AF0-8A39-0519-B346-58DB9C09A832}"/>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729205" y="1197769"/>
            <a:ext cx="7135736" cy="3347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cxnSp>
        <p:nvCxnSpPr>
          <p:cNvPr id="9" name="Straight Connector 8">
            <a:extLst>
              <a:ext uri="{FF2B5EF4-FFF2-40B4-BE49-F238E27FC236}">
                <a16:creationId xmlns:a16="http://schemas.microsoft.com/office/drawing/2014/main" id="{D5AE0A53-F1BE-708D-19BC-0E62566C0DA0}"/>
              </a:ext>
            </a:extLst>
          </p:cNvPr>
          <p:cNvCxnSpPr>
            <a:cxnSpLocks/>
          </p:cNvCxnSpPr>
          <p:nvPr/>
        </p:nvCxnSpPr>
        <p:spPr>
          <a:xfrm>
            <a:off x="3864513" y="1197769"/>
            <a:ext cx="0" cy="2840004"/>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D261A58-7938-102C-FE3C-897DE219DE16}"/>
              </a:ext>
            </a:extLst>
          </p:cNvPr>
          <p:cNvCxnSpPr>
            <a:cxnSpLocks/>
          </p:cNvCxnSpPr>
          <p:nvPr/>
        </p:nvCxnSpPr>
        <p:spPr>
          <a:xfrm flipH="1" flipV="1">
            <a:off x="4858231" y="2923944"/>
            <a:ext cx="992772" cy="120191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58000B7B-ED34-C6BD-BECC-0F8F344D0FD6}"/>
              </a:ext>
            </a:extLst>
          </p:cNvPr>
          <p:cNvSpPr/>
          <p:nvPr/>
        </p:nvSpPr>
        <p:spPr>
          <a:xfrm>
            <a:off x="6018045" y="2514575"/>
            <a:ext cx="1135928" cy="18260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extBox 16">
            <a:extLst>
              <a:ext uri="{FF2B5EF4-FFF2-40B4-BE49-F238E27FC236}">
                <a16:creationId xmlns:a16="http://schemas.microsoft.com/office/drawing/2014/main" id="{3F98B040-6652-C682-07FC-3453769837EE}"/>
              </a:ext>
            </a:extLst>
          </p:cNvPr>
          <p:cNvSpPr txBox="1"/>
          <p:nvPr/>
        </p:nvSpPr>
        <p:spPr>
          <a:xfrm>
            <a:off x="5851003" y="4125863"/>
            <a:ext cx="3724096" cy="646331"/>
          </a:xfrm>
          <a:prstGeom prst="rect">
            <a:avLst/>
          </a:prstGeom>
          <a:noFill/>
        </p:spPr>
        <p:txBody>
          <a:bodyPr wrap="none" rtlCol="0">
            <a:spAutoFit/>
          </a:bodyPr>
          <a:lstStyle/>
          <a:p>
            <a:r>
              <a:rPr lang="en-US" sz="1800" b="1" dirty="0"/>
              <a:t>~25% of maintenance eligible</a:t>
            </a:r>
          </a:p>
          <a:p>
            <a:r>
              <a:rPr lang="en-US" sz="1800" b="1" dirty="0"/>
              <a:t>received maintenance avelumab</a:t>
            </a:r>
          </a:p>
        </p:txBody>
      </p:sp>
      <p:sp>
        <p:nvSpPr>
          <p:cNvPr id="19" name="TextBox 18">
            <a:extLst>
              <a:ext uri="{FF2B5EF4-FFF2-40B4-BE49-F238E27FC236}">
                <a16:creationId xmlns:a16="http://schemas.microsoft.com/office/drawing/2014/main" id="{F21CFA8C-D7F7-D126-C773-87E4CF14CDB0}"/>
              </a:ext>
            </a:extLst>
          </p:cNvPr>
          <p:cNvSpPr txBox="1"/>
          <p:nvPr/>
        </p:nvSpPr>
        <p:spPr>
          <a:xfrm>
            <a:off x="1056290" y="4763567"/>
            <a:ext cx="7866449" cy="369332"/>
          </a:xfrm>
          <a:prstGeom prst="rect">
            <a:avLst/>
          </a:prstGeom>
          <a:noFill/>
        </p:spPr>
        <p:txBody>
          <a:bodyPr wrap="none" rtlCol="0">
            <a:spAutoFit/>
          </a:bodyPr>
          <a:lstStyle/>
          <a:p>
            <a:r>
              <a:rPr lang="en-US" sz="1800" dirty="0" err="1">
                <a:latin typeface="Arial" panose="020B0604020202020204" pitchFamily="34" charset="0"/>
                <a:cs typeface="Arial" panose="020B0604020202020204" pitchFamily="34" charset="0"/>
              </a:rPr>
              <a:t>Mamtani</a:t>
            </a:r>
            <a:r>
              <a:rPr lang="en-US" sz="1800" dirty="0">
                <a:latin typeface="Arial" panose="020B0604020202020204" pitchFamily="34" charset="0"/>
                <a:cs typeface="Arial" panose="020B0604020202020204" pitchFamily="34" charset="0"/>
              </a:rPr>
              <a:t> et al., JAMA Network Open, April 2023; GU ASCO, February 2023</a:t>
            </a:r>
          </a:p>
        </p:txBody>
      </p:sp>
    </p:spTree>
    <p:extLst>
      <p:ext uri="{BB962C8B-B14F-4D97-AF65-F5344CB8AC3E}">
        <p14:creationId xmlns:p14="http://schemas.microsoft.com/office/powerpoint/2010/main" val="33427767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5B586-94AF-51A6-3614-5579AF8F2D1C}"/>
              </a:ext>
            </a:extLst>
          </p:cNvPr>
          <p:cNvSpPr>
            <a:spLocks noGrp="1"/>
          </p:cNvSpPr>
          <p:nvPr>
            <p:ph type="title"/>
          </p:nvPr>
        </p:nvSpPr>
        <p:spPr>
          <a:xfrm>
            <a:off x="628650" y="276225"/>
            <a:ext cx="8318281" cy="994172"/>
          </a:xfrm>
        </p:spPr>
        <p:txBody>
          <a:bodyPr>
            <a:normAutofit/>
          </a:bodyPr>
          <a:lstStyle/>
          <a:p>
            <a:r>
              <a:rPr lang="en-US" sz="2700" b="1" dirty="0">
                <a:solidFill>
                  <a:srgbClr val="002060"/>
                </a:solidFill>
                <a:latin typeface="Arial" panose="020B0604020202020204" pitchFamily="34" charset="0"/>
                <a:cs typeface="Arial" panose="020B0604020202020204" pitchFamily="34" charset="0"/>
              </a:rPr>
              <a:t>Platinum-chemo remains first-line SOC</a:t>
            </a:r>
          </a:p>
        </p:txBody>
      </p:sp>
      <p:sp>
        <p:nvSpPr>
          <p:cNvPr id="4" name="Rectangle 3">
            <a:extLst>
              <a:ext uri="{FF2B5EF4-FFF2-40B4-BE49-F238E27FC236}">
                <a16:creationId xmlns:a16="http://schemas.microsoft.com/office/drawing/2014/main" id="{CE9EB282-477D-956A-3D95-A3136E5ACAE7}"/>
              </a:ext>
            </a:extLst>
          </p:cNvPr>
          <p:cNvSpPr/>
          <p:nvPr/>
        </p:nvSpPr>
        <p:spPr>
          <a:xfrm>
            <a:off x="433552" y="1681411"/>
            <a:ext cx="1789386" cy="725214"/>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Cisplatin-eligible</a:t>
            </a:r>
          </a:p>
        </p:txBody>
      </p:sp>
      <p:sp>
        <p:nvSpPr>
          <p:cNvPr id="5" name="Rectangle 4">
            <a:extLst>
              <a:ext uri="{FF2B5EF4-FFF2-40B4-BE49-F238E27FC236}">
                <a16:creationId xmlns:a16="http://schemas.microsoft.com/office/drawing/2014/main" id="{D17C0350-9FFE-8C2E-1FD1-23AEBD858639}"/>
              </a:ext>
            </a:extLst>
          </p:cNvPr>
          <p:cNvSpPr/>
          <p:nvPr/>
        </p:nvSpPr>
        <p:spPr>
          <a:xfrm>
            <a:off x="433552" y="2522320"/>
            <a:ext cx="1789386" cy="725214"/>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Cisplatin-ineligible</a:t>
            </a:r>
          </a:p>
        </p:txBody>
      </p:sp>
      <p:sp>
        <p:nvSpPr>
          <p:cNvPr id="6" name="Rectangle 5">
            <a:extLst>
              <a:ext uri="{FF2B5EF4-FFF2-40B4-BE49-F238E27FC236}">
                <a16:creationId xmlns:a16="http://schemas.microsoft.com/office/drawing/2014/main" id="{4A406256-1785-83A9-AEDC-016F10859027}"/>
              </a:ext>
            </a:extLst>
          </p:cNvPr>
          <p:cNvSpPr/>
          <p:nvPr/>
        </p:nvSpPr>
        <p:spPr>
          <a:xfrm>
            <a:off x="2876222" y="2153104"/>
            <a:ext cx="1789386" cy="725214"/>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Platinum-chemo</a:t>
            </a:r>
          </a:p>
          <a:p>
            <a:pPr algn="ctr"/>
            <a:r>
              <a:rPr lang="en-US" sz="1800" b="1" dirty="0">
                <a:solidFill>
                  <a:schemeClr val="tx1"/>
                </a:solidFill>
              </a:rPr>
              <a:t>4-6 cycles</a:t>
            </a:r>
          </a:p>
        </p:txBody>
      </p:sp>
      <p:sp>
        <p:nvSpPr>
          <p:cNvPr id="7" name="Rectangle 6">
            <a:extLst>
              <a:ext uri="{FF2B5EF4-FFF2-40B4-BE49-F238E27FC236}">
                <a16:creationId xmlns:a16="http://schemas.microsoft.com/office/drawing/2014/main" id="{1BE97F06-1741-EB11-73C7-A94030CFCBD6}"/>
              </a:ext>
            </a:extLst>
          </p:cNvPr>
          <p:cNvSpPr/>
          <p:nvPr/>
        </p:nvSpPr>
        <p:spPr>
          <a:xfrm>
            <a:off x="4936578" y="2151830"/>
            <a:ext cx="1789386" cy="725214"/>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IO</a:t>
            </a:r>
          </a:p>
        </p:txBody>
      </p:sp>
      <p:sp>
        <p:nvSpPr>
          <p:cNvPr id="8" name="Rectangle 7">
            <a:extLst>
              <a:ext uri="{FF2B5EF4-FFF2-40B4-BE49-F238E27FC236}">
                <a16:creationId xmlns:a16="http://schemas.microsoft.com/office/drawing/2014/main" id="{B130B3A0-92ED-DD3F-9D9F-0ACCFE467411}"/>
              </a:ext>
            </a:extLst>
          </p:cNvPr>
          <p:cNvSpPr/>
          <p:nvPr/>
        </p:nvSpPr>
        <p:spPr>
          <a:xfrm>
            <a:off x="7094483" y="1649880"/>
            <a:ext cx="1789386" cy="725214"/>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rPr>
              <a:t>Enfortumab</a:t>
            </a:r>
            <a:endParaRPr lang="en-US" sz="1800" b="1" dirty="0">
              <a:solidFill>
                <a:schemeClr val="tx1"/>
              </a:solidFill>
            </a:endParaRPr>
          </a:p>
        </p:txBody>
      </p:sp>
      <p:sp>
        <p:nvSpPr>
          <p:cNvPr id="9" name="Rectangle 8">
            <a:extLst>
              <a:ext uri="{FF2B5EF4-FFF2-40B4-BE49-F238E27FC236}">
                <a16:creationId xmlns:a16="http://schemas.microsoft.com/office/drawing/2014/main" id="{7D379215-E465-A227-FC2B-EA42A9EF9D4D}"/>
              </a:ext>
            </a:extLst>
          </p:cNvPr>
          <p:cNvSpPr/>
          <p:nvPr/>
        </p:nvSpPr>
        <p:spPr>
          <a:xfrm>
            <a:off x="7094483" y="2590699"/>
            <a:ext cx="1789386" cy="725214"/>
          </a:xfrm>
          <a:prstGeom prst="rect">
            <a:avLst/>
          </a:prstGeom>
          <a:solidFill>
            <a:srgbClr val="FFFF0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Erdafitinib</a:t>
            </a:r>
          </a:p>
          <a:p>
            <a:pPr algn="ctr"/>
            <a:r>
              <a:rPr lang="en-US" sz="1800" b="1" dirty="0">
                <a:solidFill>
                  <a:schemeClr val="tx1"/>
                </a:solidFill>
              </a:rPr>
              <a:t>(FGFR+)</a:t>
            </a:r>
          </a:p>
        </p:txBody>
      </p:sp>
      <p:sp>
        <p:nvSpPr>
          <p:cNvPr id="10" name="Right Arrow 9">
            <a:extLst>
              <a:ext uri="{FF2B5EF4-FFF2-40B4-BE49-F238E27FC236}">
                <a16:creationId xmlns:a16="http://schemas.microsoft.com/office/drawing/2014/main" id="{FBB0B84D-D6D0-B670-4E2E-4A9D7AC0AD69}"/>
              </a:ext>
            </a:extLst>
          </p:cNvPr>
          <p:cNvSpPr/>
          <p:nvPr/>
        </p:nvSpPr>
        <p:spPr>
          <a:xfrm>
            <a:off x="2332804" y="1942383"/>
            <a:ext cx="433552" cy="115987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2" name="Straight Connector 11">
            <a:extLst>
              <a:ext uri="{FF2B5EF4-FFF2-40B4-BE49-F238E27FC236}">
                <a16:creationId xmlns:a16="http://schemas.microsoft.com/office/drawing/2014/main" id="{4A401CEE-29FE-AE5A-E46A-BB9D11F7957F}"/>
              </a:ext>
            </a:extLst>
          </p:cNvPr>
          <p:cNvCxnSpPr/>
          <p:nvPr/>
        </p:nvCxnSpPr>
        <p:spPr>
          <a:xfrm>
            <a:off x="2876222" y="4688680"/>
            <a:ext cx="1789386"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2DBC73F6-D902-9AB2-19B7-AB923CBB4B4D}"/>
              </a:ext>
            </a:extLst>
          </p:cNvPr>
          <p:cNvCxnSpPr/>
          <p:nvPr/>
        </p:nvCxnSpPr>
        <p:spPr>
          <a:xfrm>
            <a:off x="5000625" y="4688680"/>
            <a:ext cx="1789386"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1188FDA6-14F9-8AC1-1A9E-B540C67658C1}"/>
              </a:ext>
            </a:extLst>
          </p:cNvPr>
          <p:cNvCxnSpPr/>
          <p:nvPr/>
        </p:nvCxnSpPr>
        <p:spPr>
          <a:xfrm>
            <a:off x="7094483" y="4688680"/>
            <a:ext cx="1789386" cy="0"/>
          </a:xfrm>
          <a:prstGeom prst="line">
            <a:avLst/>
          </a:prstGeom>
          <a:ln w="76200"/>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B0EE9DC5-B021-CE4E-01E8-6517991D9920}"/>
              </a:ext>
            </a:extLst>
          </p:cNvPr>
          <p:cNvSpPr txBox="1"/>
          <p:nvPr/>
        </p:nvSpPr>
        <p:spPr>
          <a:xfrm>
            <a:off x="3399611" y="4733538"/>
            <a:ext cx="1159292" cy="369332"/>
          </a:xfrm>
          <a:prstGeom prst="rect">
            <a:avLst/>
          </a:prstGeom>
          <a:noFill/>
        </p:spPr>
        <p:txBody>
          <a:bodyPr wrap="none" rtlCol="0">
            <a:spAutoFit/>
          </a:bodyPr>
          <a:lstStyle/>
          <a:p>
            <a:r>
              <a:rPr lang="en-US" sz="1800" b="1" dirty="0"/>
              <a:t>First-line</a:t>
            </a:r>
          </a:p>
        </p:txBody>
      </p:sp>
      <p:sp>
        <p:nvSpPr>
          <p:cNvPr id="16" name="TextBox 15">
            <a:extLst>
              <a:ext uri="{FF2B5EF4-FFF2-40B4-BE49-F238E27FC236}">
                <a16:creationId xmlns:a16="http://schemas.microsoft.com/office/drawing/2014/main" id="{32B70236-765B-7344-6C69-3C4292DF2797}"/>
              </a:ext>
            </a:extLst>
          </p:cNvPr>
          <p:cNvSpPr txBox="1"/>
          <p:nvPr/>
        </p:nvSpPr>
        <p:spPr>
          <a:xfrm>
            <a:off x="5000625" y="4733538"/>
            <a:ext cx="2720617" cy="369332"/>
          </a:xfrm>
          <a:prstGeom prst="rect">
            <a:avLst/>
          </a:prstGeom>
          <a:noFill/>
        </p:spPr>
        <p:txBody>
          <a:bodyPr wrap="none" rtlCol="0">
            <a:spAutoFit/>
          </a:bodyPr>
          <a:lstStyle/>
          <a:p>
            <a:r>
              <a:rPr lang="en-US" sz="1800" b="1" dirty="0"/>
              <a:t>Maintenance or 2</a:t>
            </a:r>
            <a:r>
              <a:rPr lang="en-US" sz="1800" b="1" baseline="30000" dirty="0"/>
              <a:t>nd</a:t>
            </a:r>
            <a:r>
              <a:rPr lang="en-US" sz="1800" b="1" dirty="0"/>
              <a:t> line</a:t>
            </a:r>
          </a:p>
        </p:txBody>
      </p:sp>
      <p:sp>
        <p:nvSpPr>
          <p:cNvPr id="17" name="TextBox 16">
            <a:extLst>
              <a:ext uri="{FF2B5EF4-FFF2-40B4-BE49-F238E27FC236}">
                <a16:creationId xmlns:a16="http://schemas.microsoft.com/office/drawing/2014/main" id="{F9A039B5-EBDA-4DF8-730F-43BF7C2202A9}"/>
              </a:ext>
            </a:extLst>
          </p:cNvPr>
          <p:cNvSpPr txBox="1"/>
          <p:nvPr/>
        </p:nvSpPr>
        <p:spPr>
          <a:xfrm>
            <a:off x="7289369" y="4728259"/>
            <a:ext cx="2108269" cy="369332"/>
          </a:xfrm>
          <a:prstGeom prst="rect">
            <a:avLst/>
          </a:prstGeom>
          <a:noFill/>
        </p:spPr>
        <p:txBody>
          <a:bodyPr wrap="none" rtlCol="0">
            <a:spAutoFit/>
          </a:bodyPr>
          <a:lstStyle/>
          <a:p>
            <a:r>
              <a:rPr lang="en-US" sz="1800" b="1" dirty="0"/>
              <a:t>3</a:t>
            </a:r>
            <a:r>
              <a:rPr lang="en-US" sz="1800" b="1" baseline="30000" dirty="0"/>
              <a:t>rd</a:t>
            </a:r>
            <a:r>
              <a:rPr lang="en-US" sz="1800" b="1" dirty="0"/>
              <a:t> line or beyond</a:t>
            </a:r>
          </a:p>
        </p:txBody>
      </p:sp>
      <p:sp>
        <p:nvSpPr>
          <p:cNvPr id="11" name="Oval 10">
            <a:extLst>
              <a:ext uri="{FF2B5EF4-FFF2-40B4-BE49-F238E27FC236}">
                <a16:creationId xmlns:a16="http://schemas.microsoft.com/office/drawing/2014/main" id="{743C2896-B39E-9A6D-61D2-B0A1F6462085}"/>
              </a:ext>
            </a:extLst>
          </p:cNvPr>
          <p:cNvSpPr/>
          <p:nvPr/>
        </p:nvSpPr>
        <p:spPr>
          <a:xfrm>
            <a:off x="2766355" y="1376754"/>
            <a:ext cx="2110814" cy="2427890"/>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3FAB0552-2F72-9C1C-BD71-1CDA7E34E9A0}"/>
              </a:ext>
            </a:extLst>
          </p:cNvPr>
          <p:cNvSpPr/>
          <p:nvPr/>
        </p:nvSpPr>
        <p:spPr>
          <a:xfrm>
            <a:off x="42952" y="3457428"/>
            <a:ext cx="512630" cy="331325"/>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60F684C2-35BE-7991-DCB8-7D7F6AA4F89F}"/>
              </a:ext>
            </a:extLst>
          </p:cNvPr>
          <p:cNvSpPr/>
          <p:nvPr/>
        </p:nvSpPr>
        <p:spPr>
          <a:xfrm>
            <a:off x="42952" y="3875459"/>
            <a:ext cx="512630" cy="33132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685DD8BF-1050-B86A-D335-FB9E0BCD2442}"/>
              </a:ext>
            </a:extLst>
          </p:cNvPr>
          <p:cNvSpPr/>
          <p:nvPr/>
        </p:nvSpPr>
        <p:spPr>
          <a:xfrm>
            <a:off x="42952" y="4322933"/>
            <a:ext cx="512630" cy="331325"/>
          </a:xfrm>
          <a:prstGeom prst="rect">
            <a:avLst/>
          </a:prstGeom>
          <a:solidFill>
            <a:srgbClr val="FFFF0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extBox 23">
            <a:extLst>
              <a:ext uri="{FF2B5EF4-FFF2-40B4-BE49-F238E27FC236}">
                <a16:creationId xmlns:a16="http://schemas.microsoft.com/office/drawing/2014/main" id="{76DF963A-3608-2E0A-E995-022EA875850B}"/>
              </a:ext>
            </a:extLst>
          </p:cNvPr>
          <p:cNvSpPr txBox="1"/>
          <p:nvPr/>
        </p:nvSpPr>
        <p:spPr>
          <a:xfrm>
            <a:off x="555582" y="3484591"/>
            <a:ext cx="1685077" cy="369332"/>
          </a:xfrm>
          <a:prstGeom prst="rect">
            <a:avLst/>
          </a:prstGeom>
          <a:noFill/>
        </p:spPr>
        <p:txBody>
          <a:bodyPr wrap="none" rtlCol="0">
            <a:spAutoFit/>
          </a:bodyPr>
          <a:lstStyle/>
          <a:p>
            <a:r>
              <a:rPr lang="en-US" sz="1800" dirty="0"/>
              <a:t>Clinical factors</a:t>
            </a:r>
          </a:p>
        </p:txBody>
      </p:sp>
      <p:sp>
        <p:nvSpPr>
          <p:cNvPr id="25" name="TextBox 24">
            <a:extLst>
              <a:ext uri="{FF2B5EF4-FFF2-40B4-BE49-F238E27FC236}">
                <a16:creationId xmlns:a16="http://schemas.microsoft.com/office/drawing/2014/main" id="{8C3A2AD4-6252-F923-FB9E-E8105E6B4015}"/>
              </a:ext>
            </a:extLst>
          </p:cNvPr>
          <p:cNvSpPr txBox="1"/>
          <p:nvPr/>
        </p:nvSpPr>
        <p:spPr>
          <a:xfrm>
            <a:off x="555582" y="3903761"/>
            <a:ext cx="3640805" cy="369332"/>
          </a:xfrm>
          <a:prstGeom prst="rect">
            <a:avLst/>
          </a:prstGeom>
          <a:noFill/>
        </p:spPr>
        <p:txBody>
          <a:bodyPr wrap="none" rtlCol="0">
            <a:spAutoFit/>
          </a:bodyPr>
          <a:lstStyle/>
          <a:p>
            <a:r>
              <a:rPr lang="en-US" sz="1800" dirty="0"/>
              <a:t>FDA approved, + level 1 evidence</a:t>
            </a:r>
          </a:p>
        </p:txBody>
      </p:sp>
      <p:sp>
        <p:nvSpPr>
          <p:cNvPr id="26" name="TextBox 25">
            <a:extLst>
              <a:ext uri="{FF2B5EF4-FFF2-40B4-BE49-F238E27FC236}">
                <a16:creationId xmlns:a16="http://schemas.microsoft.com/office/drawing/2014/main" id="{5A5D31E7-3AC5-2802-5317-8DB397F279BB}"/>
              </a:ext>
            </a:extLst>
          </p:cNvPr>
          <p:cNvSpPr txBox="1"/>
          <p:nvPr/>
        </p:nvSpPr>
        <p:spPr>
          <a:xfrm>
            <a:off x="546937" y="4325931"/>
            <a:ext cx="3647217" cy="369332"/>
          </a:xfrm>
          <a:prstGeom prst="rect">
            <a:avLst/>
          </a:prstGeom>
          <a:noFill/>
        </p:spPr>
        <p:txBody>
          <a:bodyPr wrap="none" rtlCol="0">
            <a:spAutoFit/>
          </a:bodyPr>
          <a:lstStyle/>
          <a:p>
            <a:r>
              <a:rPr lang="en-US" sz="1800" dirty="0"/>
              <a:t>FDA approved, - level 1 evidence </a:t>
            </a:r>
          </a:p>
        </p:txBody>
      </p:sp>
      <p:sp>
        <p:nvSpPr>
          <p:cNvPr id="27" name="Rectangle 26">
            <a:extLst>
              <a:ext uri="{FF2B5EF4-FFF2-40B4-BE49-F238E27FC236}">
                <a16:creationId xmlns:a16="http://schemas.microsoft.com/office/drawing/2014/main" id="{4D95D8C3-9976-3817-547B-5177A1333347}"/>
              </a:ext>
            </a:extLst>
          </p:cNvPr>
          <p:cNvSpPr/>
          <p:nvPr/>
        </p:nvSpPr>
        <p:spPr>
          <a:xfrm>
            <a:off x="7094482" y="3541154"/>
            <a:ext cx="1789386" cy="725214"/>
          </a:xfrm>
          <a:prstGeom prst="rect">
            <a:avLst/>
          </a:prstGeom>
          <a:solidFill>
            <a:srgbClr val="FFFF0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Sacituzumab</a:t>
            </a:r>
          </a:p>
        </p:txBody>
      </p:sp>
    </p:spTree>
    <p:extLst>
      <p:ext uri="{BB962C8B-B14F-4D97-AF65-F5344CB8AC3E}">
        <p14:creationId xmlns:p14="http://schemas.microsoft.com/office/powerpoint/2010/main" val="1318200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5B586-94AF-51A6-3614-5579AF8F2D1C}"/>
              </a:ext>
            </a:extLst>
          </p:cNvPr>
          <p:cNvSpPr>
            <a:spLocks noGrp="1"/>
          </p:cNvSpPr>
          <p:nvPr>
            <p:ph type="title"/>
          </p:nvPr>
        </p:nvSpPr>
        <p:spPr/>
        <p:txBody>
          <a:bodyPr>
            <a:normAutofit/>
          </a:bodyPr>
          <a:lstStyle/>
          <a:p>
            <a:r>
              <a:rPr lang="en-US" sz="2700" b="1" dirty="0">
                <a:solidFill>
                  <a:srgbClr val="002060"/>
                </a:solidFill>
                <a:latin typeface="Arial" panose="020B0604020202020204" pitchFamily="34" charset="0"/>
                <a:cs typeface="Arial" panose="020B0604020202020204" pitchFamily="34" charset="0"/>
              </a:rPr>
              <a:t>Platinum-chemo remains first-line SOC</a:t>
            </a:r>
          </a:p>
        </p:txBody>
      </p:sp>
      <p:sp>
        <p:nvSpPr>
          <p:cNvPr id="3" name="Content Placeholder 2">
            <a:extLst>
              <a:ext uri="{FF2B5EF4-FFF2-40B4-BE49-F238E27FC236}">
                <a16:creationId xmlns:a16="http://schemas.microsoft.com/office/drawing/2014/main" id="{9ABF8BA5-0498-BCE8-9218-BF747608A1D5}"/>
              </a:ext>
            </a:extLst>
          </p:cNvPr>
          <p:cNvSpPr>
            <a:spLocks noGrp="1"/>
          </p:cNvSpPr>
          <p:nvPr>
            <p:ph sz="half" idx="1"/>
          </p:nvPr>
        </p:nvSpPr>
        <p:spPr/>
        <p:txBody>
          <a:bodyPr/>
          <a:lstStyle/>
          <a:p>
            <a:pPr marL="0" indent="0" algn="ctr">
              <a:buNone/>
            </a:pPr>
            <a:r>
              <a:rPr lang="en-US" dirty="0"/>
              <a:t>1L cisplatin regimens</a:t>
            </a:r>
          </a:p>
        </p:txBody>
      </p:sp>
      <p:sp>
        <p:nvSpPr>
          <p:cNvPr id="18" name="Content Placeholder 17">
            <a:extLst>
              <a:ext uri="{FF2B5EF4-FFF2-40B4-BE49-F238E27FC236}">
                <a16:creationId xmlns:a16="http://schemas.microsoft.com/office/drawing/2014/main" id="{B32F98EB-E00F-8686-80D1-E04E09D71292}"/>
              </a:ext>
            </a:extLst>
          </p:cNvPr>
          <p:cNvSpPr>
            <a:spLocks noGrp="1"/>
          </p:cNvSpPr>
          <p:nvPr>
            <p:ph sz="half" idx="2"/>
          </p:nvPr>
        </p:nvSpPr>
        <p:spPr/>
        <p:txBody>
          <a:bodyPr/>
          <a:lstStyle/>
          <a:p>
            <a:pPr marL="0" indent="0">
              <a:buNone/>
            </a:pPr>
            <a:r>
              <a:rPr lang="en-US" dirty="0"/>
              <a:t>1L carboplatin regimens</a:t>
            </a:r>
          </a:p>
        </p:txBody>
      </p:sp>
      <p:pic>
        <p:nvPicPr>
          <p:cNvPr id="4" name="Main graphic">
            <a:extLst>
              <a:ext uri="{FF2B5EF4-FFF2-40B4-BE49-F238E27FC236}">
                <a16:creationId xmlns:a16="http://schemas.microsoft.com/office/drawing/2014/main" id="{7C583C13-E260-4900-0A57-D2E33D018E7B}"/>
              </a:ext>
            </a:extLst>
          </p:cNvPr>
          <p:cNvPicPr/>
          <p:nvPr/>
        </p:nvPicPr>
        <p:blipFill>
          <a:blip r:embed="rId3"/>
          <a:stretch/>
        </p:blipFill>
        <p:spPr>
          <a:xfrm>
            <a:off x="407670" y="1820287"/>
            <a:ext cx="4107180" cy="2366130"/>
          </a:xfrm>
          <a:prstGeom prst="rect">
            <a:avLst/>
          </a:prstGeom>
          <a:ln>
            <a:noFill/>
          </a:ln>
        </p:spPr>
      </p:pic>
      <p:pic>
        <p:nvPicPr>
          <p:cNvPr id="5" name="Picture 4">
            <a:extLst>
              <a:ext uri="{FF2B5EF4-FFF2-40B4-BE49-F238E27FC236}">
                <a16:creationId xmlns:a16="http://schemas.microsoft.com/office/drawing/2014/main" id="{D0ACED9F-CD4D-8527-EE49-694373ED1367}"/>
              </a:ext>
            </a:extLst>
          </p:cNvPr>
          <p:cNvPicPr>
            <a:picLocks noChangeAspect="1"/>
          </p:cNvPicPr>
          <p:nvPr/>
        </p:nvPicPr>
        <p:blipFill>
          <a:blip r:embed="rId4"/>
          <a:stretch>
            <a:fillRect/>
          </a:stretch>
        </p:blipFill>
        <p:spPr>
          <a:xfrm>
            <a:off x="4629150" y="1820287"/>
            <a:ext cx="3886199" cy="2366130"/>
          </a:xfrm>
          <a:prstGeom prst="rect">
            <a:avLst/>
          </a:prstGeom>
          <a:ln>
            <a:solidFill>
              <a:schemeClr val="tx1"/>
            </a:solidFill>
          </a:ln>
        </p:spPr>
      </p:pic>
      <p:sp>
        <p:nvSpPr>
          <p:cNvPr id="7" name="TextBox 6">
            <a:extLst>
              <a:ext uri="{FF2B5EF4-FFF2-40B4-BE49-F238E27FC236}">
                <a16:creationId xmlns:a16="http://schemas.microsoft.com/office/drawing/2014/main" id="{07980663-E8DF-3E67-19CE-9176B8624210}"/>
              </a:ext>
            </a:extLst>
          </p:cNvPr>
          <p:cNvSpPr txBox="1"/>
          <p:nvPr/>
        </p:nvSpPr>
        <p:spPr>
          <a:xfrm>
            <a:off x="7888037" y="1843024"/>
            <a:ext cx="960519" cy="646331"/>
          </a:xfrm>
          <a:prstGeom prst="rect">
            <a:avLst/>
          </a:prstGeom>
          <a:noFill/>
        </p:spPr>
        <p:txBody>
          <a:bodyPr wrap="none" rtlCol="0">
            <a:spAutoFit/>
          </a:bodyPr>
          <a:lstStyle/>
          <a:p>
            <a:r>
              <a:rPr lang="en-US" sz="1800" dirty="0"/>
              <a:t>= 8.1 m</a:t>
            </a:r>
          </a:p>
          <a:p>
            <a:r>
              <a:rPr lang="en-US" sz="1800" dirty="0"/>
              <a:t>= 9.3 m</a:t>
            </a:r>
          </a:p>
        </p:txBody>
      </p:sp>
      <p:sp>
        <p:nvSpPr>
          <p:cNvPr id="9" name="TextBox 8">
            <a:extLst>
              <a:ext uri="{FF2B5EF4-FFF2-40B4-BE49-F238E27FC236}">
                <a16:creationId xmlns:a16="http://schemas.microsoft.com/office/drawing/2014/main" id="{EAA8E000-8780-266F-1B31-9CBD43E7C8C1}"/>
              </a:ext>
            </a:extLst>
          </p:cNvPr>
          <p:cNvSpPr txBox="1"/>
          <p:nvPr/>
        </p:nvSpPr>
        <p:spPr>
          <a:xfrm>
            <a:off x="5508540" y="4493932"/>
            <a:ext cx="3172663" cy="646331"/>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De </a:t>
            </a:r>
            <a:r>
              <a:rPr lang="en-US" sz="1800" dirty="0" err="1">
                <a:latin typeface="Arial" panose="020B0604020202020204" pitchFamily="34" charset="0"/>
                <a:cs typeface="Arial" panose="020B0604020202020204" pitchFamily="34" charset="0"/>
              </a:rPr>
              <a:t>Santis</a:t>
            </a:r>
            <a:r>
              <a:rPr lang="en-US" sz="1800" dirty="0">
                <a:latin typeface="Arial" panose="020B0604020202020204" pitchFamily="34" charset="0"/>
                <a:cs typeface="Arial" panose="020B0604020202020204" pitchFamily="34" charset="0"/>
              </a:rPr>
              <a:t> M et al</a:t>
            </a:r>
            <a:r>
              <a:rPr lang="en-US" sz="1800" i="1" dirty="0">
                <a:latin typeface="Arial" panose="020B0604020202020204" pitchFamily="34" charset="0"/>
                <a:cs typeface="Arial" panose="020B0604020202020204" pitchFamily="34" charset="0"/>
              </a:rPr>
              <a:t>, JCO, </a:t>
            </a:r>
            <a:r>
              <a:rPr lang="en-US" sz="1800" dirty="0">
                <a:latin typeface="Arial" panose="020B0604020202020204" pitchFamily="34" charset="0"/>
                <a:cs typeface="Arial" panose="020B0604020202020204" pitchFamily="34" charset="0"/>
              </a:rPr>
              <a:t>2012</a:t>
            </a:r>
          </a:p>
          <a:p>
            <a:endParaRPr lang="en-US" sz="18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0350D2D-F123-C00D-C20C-422ECCF99178}"/>
              </a:ext>
            </a:extLst>
          </p:cNvPr>
          <p:cNvSpPr txBox="1"/>
          <p:nvPr/>
        </p:nvSpPr>
        <p:spPr>
          <a:xfrm>
            <a:off x="927366" y="4493932"/>
            <a:ext cx="3467681"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Von der </a:t>
            </a:r>
            <a:r>
              <a:rPr lang="en-US" sz="1800" dirty="0" err="1">
                <a:latin typeface="Arial" panose="020B0604020202020204" pitchFamily="34" charset="0"/>
                <a:cs typeface="Arial" panose="020B0604020202020204" pitchFamily="34" charset="0"/>
              </a:rPr>
              <a:t>Maase</a:t>
            </a:r>
            <a:r>
              <a:rPr lang="en-US" sz="1800" dirty="0">
                <a:latin typeface="Arial" panose="020B0604020202020204" pitchFamily="34" charset="0"/>
                <a:cs typeface="Arial" panose="020B0604020202020204" pitchFamily="34" charset="0"/>
              </a:rPr>
              <a:t> et al, </a:t>
            </a:r>
            <a:r>
              <a:rPr lang="en-US" sz="1800" i="1" dirty="0">
                <a:latin typeface="Arial" panose="020B0604020202020204" pitchFamily="34" charset="0"/>
                <a:cs typeface="Arial" panose="020B0604020202020204" pitchFamily="34" charset="0"/>
              </a:rPr>
              <a:t>JCO, </a:t>
            </a:r>
            <a:r>
              <a:rPr lang="en-US" sz="1800" dirty="0">
                <a:latin typeface="Arial" panose="020B0604020202020204" pitchFamily="34" charset="0"/>
                <a:cs typeface="Arial" panose="020B0604020202020204" pitchFamily="34" charset="0"/>
              </a:rPr>
              <a:t>2005</a:t>
            </a:r>
          </a:p>
        </p:txBody>
      </p:sp>
    </p:spTree>
    <p:extLst>
      <p:ext uri="{BB962C8B-B14F-4D97-AF65-F5344CB8AC3E}">
        <p14:creationId xmlns:p14="http://schemas.microsoft.com/office/powerpoint/2010/main" val="21886146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5B586-94AF-51A6-3614-5579AF8F2D1C}"/>
              </a:ext>
            </a:extLst>
          </p:cNvPr>
          <p:cNvSpPr>
            <a:spLocks noGrp="1"/>
          </p:cNvSpPr>
          <p:nvPr>
            <p:ph type="title"/>
          </p:nvPr>
        </p:nvSpPr>
        <p:spPr>
          <a:xfrm>
            <a:off x="628650" y="276225"/>
            <a:ext cx="8318281" cy="994172"/>
          </a:xfrm>
        </p:spPr>
        <p:txBody>
          <a:bodyPr>
            <a:normAutofit/>
          </a:bodyPr>
          <a:lstStyle/>
          <a:p>
            <a:r>
              <a:rPr lang="en-US" sz="2700" b="1" dirty="0">
                <a:solidFill>
                  <a:srgbClr val="002060"/>
                </a:solidFill>
                <a:latin typeface="Arial" panose="020B0604020202020204" pitchFamily="34" charset="0"/>
                <a:cs typeface="Arial" panose="020B0604020202020204" pitchFamily="34" charset="0"/>
              </a:rPr>
              <a:t>Platinum-chemo remains first-line SOC  </a:t>
            </a:r>
          </a:p>
        </p:txBody>
      </p:sp>
      <p:pic>
        <p:nvPicPr>
          <p:cNvPr id="7" name="Picture 6" descr="A screenshot of a medical prescription&#10;&#10;Description automatically generated">
            <a:extLst>
              <a:ext uri="{FF2B5EF4-FFF2-40B4-BE49-F238E27FC236}">
                <a16:creationId xmlns:a16="http://schemas.microsoft.com/office/drawing/2014/main" id="{295A474E-A40B-6193-659B-4D0E7A7899FF}"/>
              </a:ext>
            </a:extLst>
          </p:cNvPr>
          <p:cNvPicPr>
            <a:picLocks noChangeAspect="1"/>
          </p:cNvPicPr>
          <p:nvPr/>
        </p:nvPicPr>
        <p:blipFill>
          <a:blip r:embed="rId3"/>
          <a:stretch>
            <a:fillRect/>
          </a:stretch>
        </p:blipFill>
        <p:spPr>
          <a:xfrm>
            <a:off x="352359" y="1797021"/>
            <a:ext cx="8313339" cy="2561668"/>
          </a:xfrm>
          <a:prstGeom prst="rect">
            <a:avLst/>
          </a:prstGeom>
          <a:ln w="38100">
            <a:solidFill>
              <a:schemeClr val="tx1"/>
            </a:solidFill>
          </a:ln>
        </p:spPr>
      </p:pic>
    </p:spTree>
    <p:extLst>
      <p:ext uri="{BB962C8B-B14F-4D97-AF65-F5344CB8AC3E}">
        <p14:creationId xmlns:p14="http://schemas.microsoft.com/office/powerpoint/2010/main" val="37939604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5B586-94AF-51A6-3614-5579AF8F2D1C}"/>
              </a:ext>
            </a:extLst>
          </p:cNvPr>
          <p:cNvSpPr>
            <a:spLocks noGrp="1"/>
          </p:cNvSpPr>
          <p:nvPr>
            <p:ph type="title"/>
          </p:nvPr>
        </p:nvSpPr>
        <p:spPr>
          <a:xfrm>
            <a:off x="628650" y="276225"/>
            <a:ext cx="8476630" cy="994172"/>
          </a:xfrm>
        </p:spPr>
        <p:txBody>
          <a:bodyPr>
            <a:normAutofit/>
          </a:bodyPr>
          <a:lstStyle/>
          <a:p>
            <a:r>
              <a:rPr lang="en-US" sz="2700" b="1" dirty="0">
                <a:solidFill>
                  <a:srgbClr val="002060"/>
                </a:solidFill>
                <a:latin typeface="Arial" panose="020B0604020202020204" pitchFamily="34" charset="0"/>
                <a:cs typeface="Arial" panose="020B0604020202020204" pitchFamily="34" charset="0"/>
              </a:rPr>
              <a:t>Strategies to impact first-line SOC </a:t>
            </a:r>
            <a:r>
              <a:rPr lang="en-US" sz="1800" b="1" dirty="0">
                <a:solidFill>
                  <a:srgbClr val="002060"/>
                </a:solidFill>
                <a:latin typeface="Arial" panose="020B0604020202020204" pitchFamily="34" charset="0"/>
                <a:cs typeface="Arial" panose="020B0604020202020204" pitchFamily="34" charset="0"/>
              </a:rPr>
              <a:t>(beyond maintenance)</a:t>
            </a:r>
            <a:endParaRPr lang="en-US" sz="3000" b="1" dirty="0">
              <a:solidFill>
                <a:srgbClr val="002060"/>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E9EB282-477D-956A-3D95-A3136E5ACAE7}"/>
              </a:ext>
            </a:extLst>
          </p:cNvPr>
          <p:cNvSpPr/>
          <p:nvPr/>
        </p:nvSpPr>
        <p:spPr>
          <a:xfrm>
            <a:off x="433552" y="1681411"/>
            <a:ext cx="1789386" cy="725214"/>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Cisplatin-eligible</a:t>
            </a:r>
          </a:p>
        </p:txBody>
      </p:sp>
      <p:sp>
        <p:nvSpPr>
          <p:cNvPr id="5" name="Rectangle 4">
            <a:extLst>
              <a:ext uri="{FF2B5EF4-FFF2-40B4-BE49-F238E27FC236}">
                <a16:creationId xmlns:a16="http://schemas.microsoft.com/office/drawing/2014/main" id="{D17C0350-9FFE-8C2E-1FD1-23AEBD858639}"/>
              </a:ext>
            </a:extLst>
          </p:cNvPr>
          <p:cNvSpPr/>
          <p:nvPr/>
        </p:nvSpPr>
        <p:spPr>
          <a:xfrm>
            <a:off x="433552" y="2522320"/>
            <a:ext cx="1789386" cy="725214"/>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Cisplatin-ineligible</a:t>
            </a:r>
          </a:p>
        </p:txBody>
      </p:sp>
      <p:sp>
        <p:nvSpPr>
          <p:cNvPr id="6" name="Rectangle 5">
            <a:extLst>
              <a:ext uri="{FF2B5EF4-FFF2-40B4-BE49-F238E27FC236}">
                <a16:creationId xmlns:a16="http://schemas.microsoft.com/office/drawing/2014/main" id="{4A406256-1785-83A9-AEDC-016F10859027}"/>
              </a:ext>
            </a:extLst>
          </p:cNvPr>
          <p:cNvSpPr/>
          <p:nvPr/>
        </p:nvSpPr>
        <p:spPr>
          <a:xfrm>
            <a:off x="2876222" y="2153104"/>
            <a:ext cx="1789386" cy="725214"/>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Platinum-chemo</a:t>
            </a:r>
          </a:p>
          <a:p>
            <a:pPr algn="ctr"/>
            <a:r>
              <a:rPr lang="en-US" sz="1800" b="1" dirty="0">
                <a:solidFill>
                  <a:schemeClr val="tx1"/>
                </a:solidFill>
              </a:rPr>
              <a:t>4-6 cycles</a:t>
            </a:r>
          </a:p>
        </p:txBody>
      </p:sp>
      <p:sp>
        <p:nvSpPr>
          <p:cNvPr id="10" name="Right Arrow 9">
            <a:extLst>
              <a:ext uri="{FF2B5EF4-FFF2-40B4-BE49-F238E27FC236}">
                <a16:creationId xmlns:a16="http://schemas.microsoft.com/office/drawing/2014/main" id="{FBB0B84D-D6D0-B670-4E2E-4A9D7AC0AD69}"/>
              </a:ext>
            </a:extLst>
          </p:cNvPr>
          <p:cNvSpPr/>
          <p:nvPr/>
        </p:nvSpPr>
        <p:spPr>
          <a:xfrm>
            <a:off x="2332804" y="1942383"/>
            <a:ext cx="433552" cy="115987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2" name="Straight Connector 11">
            <a:extLst>
              <a:ext uri="{FF2B5EF4-FFF2-40B4-BE49-F238E27FC236}">
                <a16:creationId xmlns:a16="http://schemas.microsoft.com/office/drawing/2014/main" id="{4A401CEE-29FE-AE5A-E46A-BB9D11F7957F}"/>
              </a:ext>
            </a:extLst>
          </p:cNvPr>
          <p:cNvCxnSpPr/>
          <p:nvPr/>
        </p:nvCxnSpPr>
        <p:spPr>
          <a:xfrm>
            <a:off x="2876222" y="4876371"/>
            <a:ext cx="1789386" cy="0"/>
          </a:xfrm>
          <a:prstGeom prst="line">
            <a:avLst/>
          </a:prstGeom>
          <a:ln w="76200"/>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B0EE9DC5-B021-CE4E-01E8-6517991D9920}"/>
              </a:ext>
            </a:extLst>
          </p:cNvPr>
          <p:cNvSpPr txBox="1"/>
          <p:nvPr/>
        </p:nvSpPr>
        <p:spPr>
          <a:xfrm>
            <a:off x="3399611" y="4921229"/>
            <a:ext cx="1159292" cy="369332"/>
          </a:xfrm>
          <a:prstGeom prst="rect">
            <a:avLst/>
          </a:prstGeom>
          <a:noFill/>
        </p:spPr>
        <p:txBody>
          <a:bodyPr wrap="none" rtlCol="0">
            <a:spAutoFit/>
          </a:bodyPr>
          <a:lstStyle/>
          <a:p>
            <a:r>
              <a:rPr lang="en-US" sz="1800" b="1" dirty="0"/>
              <a:t>First-line</a:t>
            </a:r>
          </a:p>
        </p:txBody>
      </p:sp>
      <p:sp>
        <p:nvSpPr>
          <p:cNvPr id="3" name="Rectangle 2">
            <a:extLst>
              <a:ext uri="{FF2B5EF4-FFF2-40B4-BE49-F238E27FC236}">
                <a16:creationId xmlns:a16="http://schemas.microsoft.com/office/drawing/2014/main" id="{E589FC05-0E2F-D987-DCB9-14BCE3B19994}"/>
              </a:ext>
            </a:extLst>
          </p:cNvPr>
          <p:cNvSpPr/>
          <p:nvPr/>
        </p:nvSpPr>
        <p:spPr>
          <a:xfrm>
            <a:off x="3082401" y="3010315"/>
            <a:ext cx="1265997" cy="529235"/>
          </a:xfrm>
          <a:prstGeom prst="rect">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Chemo + IO </a:t>
            </a:r>
          </a:p>
        </p:txBody>
      </p:sp>
      <p:sp>
        <p:nvSpPr>
          <p:cNvPr id="18" name="Rectangle 17">
            <a:extLst>
              <a:ext uri="{FF2B5EF4-FFF2-40B4-BE49-F238E27FC236}">
                <a16:creationId xmlns:a16="http://schemas.microsoft.com/office/drawing/2014/main" id="{BF883857-6F49-B784-638F-62790961B4E9}"/>
              </a:ext>
            </a:extLst>
          </p:cNvPr>
          <p:cNvSpPr/>
          <p:nvPr/>
        </p:nvSpPr>
        <p:spPr>
          <a:xfrm>
            <a:off x="3082401" y="3585792"/>
            <a:ext cx="1265997" cy="529236"/>
          </a:xfrm>
          <a:prstGeom prst="rect">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Chemo</a:t>
            </a:r>
          </a:p>
        </p:txBody>
      </p:sp>
      <p:sp>
        <p:nvSpPr>
          <p:cNvPr id="20" name="Rectangle 19">
            <a:extLst>
              <a:ext uri="{FF2B5EF4-FFF2-40B4-BE49-F238E27FC236}">
                <a16:creationId xmlns:a16="http://schemas.microsoft.com/office/drawing/2014/main" id="{FE3C327A-7CDA-81CF-3796-83208769B73D}"/>
              </a:ext>
            </a:extLst>
          </p:cNvPr>
          <p:cNvSpPr/>
          <p:nvPr/>
        </p:nvSpPr>
        <p:spPr>
          <a:xfrm>
            <a:off x="3082401" y="4157389"/>
            <a:ext cx="1265997" cy="529236"/>
          </a:xfrm>
          <a:prstGeom prst="rect">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IO </a:t>
            </a:r>
          </a:p>
        </p:txBody>
      </p:sp>
      <p:sp>
        <p:nvSpPr>
          <p:cNvPr id="22" name="Oval 21">
            <a:extLst>
              <a:ext uri="{FF2B5EF4-FFF2-40B4-BE49-F238E27FC236}">
                <a16:creationId xmlns:a16="http://schemas.microsoft.com/office/drawing/2014/main" id="{DFD5C788-6EB4-B28F-CC4A-9777D81B2ED7}"/>
              </a:ext>
            </a:extLst>
          </p:cNvPr>
          <p:cNvSpPr/>
          <p:nvPr/>
        </p:nvSpPr>
        <p:spPr>
          <a:xfrm>
            <a:off x="2283981" y="3497189"/>
            <a:ext cx="599671" cy="61783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R</a:t>
            </a:r>
          </a:p>
        </p:txBody>
      </p:sp>
      <p:cxnSp>
        <p:nvCxnSpPr>
          <p:cNvPr id="26" name="Straight Arrow Connector 25">
            <a:extLst>
              <a:ext uri="{FF2B5EF4-FFF2-40B4-BE49-F238E27FC236}">
                <a16:creationId xmlns:a16="http://schemas.microsoft.com/office/drawing/2014/main" id="{51398FB6-D1AB-7F85-759A-799703FB408B}"/>
              </a:ext>
            </a:extLst>
          </p:cNvPr>
          <p:cNvCxnSpPr>
            <a:cxnSpLocks/>
            <a:stCxn id="22" idx="7"/>
          </p:cNvCxnSpPr>
          <p:nvPr/>
        </p:nvCxnSpPr>
        <p:spPr>
          <a:xfrm flipV="1">
            <a:off x="2795831" y="3404782"/>
            <a:ext cx="271374" cy="18288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C6524A2-D79A-46FA-DB56-8668515B7F8D}"/>
              </a:ext>
            </a:extLst>
          </p:cNvPr>
          <p:cNvCxnSpPr>
            <a:cxnSpLocks/>
          </p:cNvCxnSpPr>
          <p:nvPr/>
        </p:nvCxnSpPr>
        <p:spPr>
          <a:xfrm>
            <a:off x="2795832" y="3842074"/>
            <a:ext cx="286570"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EADDAB2-E7C9-31F7-0F6C-C745A4069FFD}"/>
              </a:ext>
            </a:extLst>
          </p:cNvPr>
          <p:cNvCxnSpPr>
            <a:cxnSpLocks/>
            <a:stCxn id="22" idx="5"/>
          </p:cNvCxnSpPr>
          <p:nvPr/>
        </p:nvCxnSpPr>
        <p:spPr>
          <a:xfrm>
            <a:off x="2795831" y="4024547"/>
            <a:ext cx="271374" cy="19059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1" name="Table 41">
            <a:extLst>
              <a:ext uri="{FF2B5EF4-FFF2-40B4-BE49-F238E27FC236}">
                <a16:creationId xmlns:a16="http://schemas.microsoft.com/office/drawing/2014/main" id="{97FAD9A4-300B-DE55-E426-2E5FCCE389DE}"/>
              </a:ext>
            </a:extLst>
          </p:cNvPr>
          <p:cNvGraphicFramePr>
            <a:graphicFrameLocks noGrp="1"/>
          </p:cNvGraphicFramePr>
          <p:nvPr/>
        </p:nvGraphicFramePr>
        <p:xfrm>
          <a:off x="4981653" y="2172727"/>
          <a:ext cx="4123626" cy="2537460"/>
        </p:xfrm>
        <a:graphic>
          <a:graphicData uri="http://schemas.openxmlformats.org/drawingml/2006/table">
            <a:tbl>
              <a:tblPr firstRow="1" bandRow="1">
                <a:tableStyleId>{5C22544A-7EE6-4342-B048-85BDC9FD1C3A}</a:tableStyleId>
              </a:tblPr>
              <a:tblGrid>
                <a:gridCol w="1030907">
                  <a:extLst>
                    <a:ext uri="{9D8B030D-6E8A-4147-A177-3AD203B41FA5}">
                      <a16:colId xmlns:a16="http://schemas.microsoft.com/office/drawing/2014/main" val="1518385834"/>
                    </a:ext>
                  </a:extLst>
                </a:gridCol>
                <a:gridCol w="1030907">
                  <a:extLst>
                    <a:ext uri="{9D8B030D-6E8A-4147-A177-3AD203B41FA5}">
                      <a16:colId xmlns:a16="http://schemas.microsoft.com/office/drawing/2014/main" val="116951702"/>
                    </a:ext>
                  </a:extLst>
                </a:gridCol>
                <a:gridCol w="1030907">
                  <a:extLst>
                    <a:ext uri="{9D8B030D-6E8A-4147-A177-3AD203B41FA5}">
                      <a16:colId xmlns:a16="http://schemas.microsoft.com/office/drawing/2014/main" val="2281303252"/>
                    </a:ext>
                  </a:extLst>
                </a:gridCol>
                <a:gridCol w="1030907">
                  <a:extLst>
                    <a:ext uri="{9D8B030D-6E8A-4147-A177-3AD203B41FA5}">
                      <a16:colId xmlns:a16="http://schemas.microsoft.com/office/drawing/2014/main" val="1321849696"/>
                    </a:ext>
                  </a:extLst>
                </a:gridCol>
              </a:tblGrid>
              <a:tr h="617220">
                <a:tc gridSpan="2">
                  <a:txBody>
                    <a:bodyPr/>
                    <a:lstStyle/>
                    <a:p>
                      <a:r>
                        <a:rPr lang="en-US" sz="1800" dirty="0"/>
                        <a:t>KN361 - Pembrolizumab</a:t>
                      </a:r>
                    </a:p>
                  </a:txBody>
                  <a:tcPr marL="68580" marR="68580" marT="34290" marB="34290"/>
                </a:tc>
                <a:tc hMerge="1">
                  <a:txBody>
                    <a:bodyPr/>
                    <a:lstStyle/>
                    <a:p>
                      <a:endParaRPr lang="en-US" dirty="0"/>
                    </a:p>
                  </a:txBody>
                  <a:tcPr/>
                </a:tc>
                <a:tc gridSpan="2">
                  <a:txBody>
                    <a:bodyPr/>
                    <a:lstStyle/>
                    <a:p>
                      <a:r>
                        <a:rPr lang="en-US" sz="1800" dirty="0"/>
                        <a:t>IM130 - Atezolizumab</a:t>
                      </a:r>
                    </a:p>
                  </a:txBody>
                  <a:tcPr marL="68580" marR="68580" marT="34290" marB="34290"/>
                </a:tc>
                <a:tc hMerge="1">
                  <a:txBody>
                    <a:bodyPr/>
                    <a:lstStyle/>
                    <a:p>
                      <a:endParaRPr lang="en-US" dirty="0"/>
                    </a:p>
                  </a:txBody>
                  <a:tcPr/>
                </a:tc>
                <a:extLst>
                  <a:ext uri="{0D108BD9-81ED-4DB2-BD59-A6C34878D82A}">
                    <a16:rowId xmlns:a16="http://schemas.microsoft.com/office/drawing/2014/main" val="1021742079"/>
                  </a:ext>
                </a:extLst>
              </a:tr>
              <a:tr h="480060">
                <a:tc>
                  <a:txBody>
                    <a:bodyPr/>
                    <a:lstStyle/>
                    <a:p>
                      <a:r>
                        <a:rPr lang="en-US" sz="1400" dirty="0" err="1"/>
                        <a:t>mOS</a:t>
                      </a:r>
                      <a:endParaRPr lang="en-US" sz="1400" dirty="0"/>
                    </a:p>
                  </a:txBody>
                  <a:tcPr marL="68580" marR="68580" marT="34290" marB="34290"/>
                </a:tc>
                <a:tc>
                  <a:txBody>
                    <a:bodyPr/>
                    <a:lstStyle/>
                    <a:p>
                      <a:r>
                        <a:rPr lang="en-US" sz="1400" dirty="0"/>
                        <a:t>HR</a:t>
                      </a:r>
                    </a:p>
                  </a:txBody>
                  <a:tcPr marL="68580" marR="68580" marT="34290" marB="34290"/>
                </a:tc>
                <a:tc>
                  <a:txBody>
                    <a:bodyPr/>
                    <a:lstStyle/>
                    <a:p>
                      <a:r>
                        <a:rPr lang="en-US" sz="1400" dirty="0" err="1"/>
                        <a:t>mOS</a:t>
                      </a:r>
                      <a:endParaRPr lang="en-US" sz="1400" dirty="0"/>
                    </a:p>
                  </a:txBody>
                  <a:tcPr marL="68580" marR="68580" marT="34290" marB="34290"/>
                </a:tc>
                <a:tc>
                  <a:txBody>
                    <a:bodyPr/>
                    <a:lstStyle/>
                    <a:p>
                      <a:r>
                        <a:rPr lang="en-US" sz="1400" dirty="0"/>
                        <a:t>HR</a:t>
                      </a:r>
                    </a:p>
                    <a:p>
                      <a:endParaRPr lang="en-US" sz="1400" dirty="0"/>
                    </a:p>
                  </a:txBody>
                  <a:tcPr marL="68580" marR="68580" marT="34290" marB="34290"/>
                </a:tc>
                <a:extLst>
                  <a:ext uri="{0D108BD9-81ED-4DB2-BD59-A6C34878D82A}">
                    <a16:rowId xmlns:a16="http://schemas.microsoft.com/office/drawing/2014/main" val="3242310083"/>
                  </a:ext>
                </a:extLst>
              </a:tr>
              <a:tr h="480060">
                <a:tc>
                  <a:txBody>
                    <a:bodyPr/>
                    <a:lstStyle/>
                    <a:p>
                      <a:r>
                        <a:rPr lang="en-US" sz="1400" dirty="0"/>
                        <a:t>17.0</a:t>
                      </a:r>
                    </a:p>
                  </a:txBody>
                  <a:tcPr marL="68580" marR="68580" marT="34290" marB="34290"/>
                </a:tc>
                <a:tc>
                  <a:txBody>
                    <a:bodyPr/>
                    <a:lstStyle/>
                    <a:p>
                      <a:r>
                        <a:rPr lang="en-US" sz="1400" dirty="0"/>
                        <a:t>0.86</a:t>
                      </a:r>
                    </a:p>
                    <a:p>
                      <a:r>
                        <a:rPr lang="en-US" sz="1400" dirty="0"/>
                        <a:t>(0.72-1.02)</a:t>
                      </a:r>
                    </a:p>
                  </a:txBody>
                  <a:tcPr marL="68580" marR="68580" marT="34290" marB="34290"/>
                </a:tc>
                <a:tc>
                  <a:txBody>
                    <a:bodyPr/>
                    <a:lstStyle/>
                    <a:p>
                      <a:r>
                        <a:rPr lang="en-US" sz="1400" dirty="0"/>
                        <a:t>16.1</a:t>
                      </a:r>
                    </a:p>
                  </a:txBody>
                  <a:tcPr marL="68580" marR="68580" marT="34290" marB="34290"/>
                </a:tc>
                <a:tc>
                  <a:txBody>
                    <a:bodyPr/>
                    <a:lstStyle/>
                    <a:p>
                      <a:r>
                        <a:rPr lang="en-US" sz="1400" dirty="0"/>
                        <a:t>0.85</a:t>
                      </a:r>
                    </a:p>
                    <a:p>
                      <a:r>
                        <a:rPr lang="en-US" sz="1400" dirty="0"/>
                        <a:t>(0.73-1.0)</a:t>
                      </a:r>
                    </a:p>
                  </a:txBody>
                  <a:tcPr marL="68580" marR="68580" marT="34290" marB="34290"/>
                </a:tc>
                <a:extLst>
                  <a:ext uri="{0D108BD9-81ED-4DB2-BD59-A6C34878D82A}">
                    <a16:rowId xmlns:a16="http://schemas.microsoft.com/office/drawing/2014/main" val="3800685857"/>
                  </a:ext>
                </a:extLst>
              </a:tr>
              <a:tr h="480060">
                <a:tc>
                  <a:txBody>
                    <a:bodyPr/>
                    <a:lstStyle/>
                    <a:p>
                      <a:r>
                        <a:rPr lang="en-US" sz="1400" dirty="0"/>
                        <a:t>14.3</a:t>
                      </a:r>
                    </a:p>
                    <a:p>
                      <a:endParaRPr lang="en-US" sz="1400" dirty="0"/>
                    </a:p>
                  </a:txBody>
                  <a:tcPr marL="68580" marR="68580" marT="34290" marB="34290"/>
                </a:tc>
                <a:tc>
                  <a:txBody>
                    <a:bodyPr/>
                    <a:lstStyle/>
                    <a:p>
                      <a:r>
                        <a:rPr lang="en-US" sz="1400" dirty="0"/>
                        <a:t>Reference</a:t>
                      </a:r>
                    </a:p>
                  </a:txBody>
                  <a:tcPr marL="68580" marR="68580" marT="34290" marB="34290"/>
                </a:tc>
                <a:tc>
                  <a:txBody>
                    <a:bodyPr/>
                    <a:lstStyle/>
                    <a:p>
                      <a:r>
                        <a:rPr lang="en-US" sz="1400" dirty="0"/>
                        <a:t>13.4</a:t>
                      </a:r>
                    </a:p>
                  </a:txBody>
                  <a:tcPr marL="68580" marR="68580" marT="34290" marB="34290"/>
                </a:tc>
                <a:tc>
                  <a:txBody>
                    <a:bodyPr/>
                    <a:lstStyle/>
                    <a:p>
                      <a:r>
                        <a:rPr lang="en-US" sz="1400" dirty="0"/>
                        <a:t>Reference</a:t>
                      </a:r>
                    </a:p>
                  </a:txBody>
                  <a:tcPr marL="68580" marR="68580" marT="34290" marB="34290"/>
                </a:tc>
                <a:extLst>
                  <a:ext uri="{0D108BD9-81ED-4DB2-BD59-A6C34878D82A}">
                    <a16:rowId xmlns:a16="http://schemas.microsoft.com/office/drawing/2014/main" val="3984663771"/>
                  </a:ext>
                </a:extLst>
              </a:tr>
              <a:tr h="480060">
                <a:tc>
                  <a:txBody>
                    <a:bodyPr/>
                    <a:lstStyle/>
                    <a:p>
                      <a:r>
                        <a:rPr lang="en-US" sz="1400" dirty="0"/>
                        <a:t>15.6 </a:t>
                      </a:r>
                    </a:p>
                    <a:p>
                      <a:endParaRPr lang="en-US" sz="1400" dirty="0"/>
                    </a:p>
                  </a:txBody>
                  <a:tcPr marL="68580" marR="68580" marT="34290" marB="34290"/>
                </a:tc>
                <a:tc>
                  <a:txBody>
                    <a:bodyPr/>
                    <a:lstStyle/>
                    <a:p>
                      <a:r>
                        <a:rPr lang="en-US" sz="1400" dirty="0"/>
                        <a:t>0.92</a:t>
                      </a:r>
                    </a:p>
                    <a:p>
                      <a:r>
                        <a:rPr lang="en-US" sz="1400" dirty="0"/>
                        <a:t>(0.77-1.11)</a:t>
                      </a:r>
                    </a:p>
                  </a:txBody>
                  <a:tcPr marL="68580" marR="68580" marT="34290" marB="34290"/>
                </a:tc>
                <a:tc>
                  <a:txBody>
                    <a:bodyPr/>
                    <a:lstStyle/>
                    <a:p>
                      <a:r>
                        <a:rPr lang="en-US" sz="1400" dirty="0"/>
                        <a:t>15.2</a:t>
                      </a:r>
                    </a:p>
                  </a:txBody>
                  <a:tcPr marL="68580" marR="68580" marT="34290" marB="34290"/>
                </a:tc>
                <a:tc>
                  <a:txBody>
                    <a:bodyPr/>
                    <a:lstStyle/>
                    <a:p>
                      <a:r>
                        <a:rPr lang="en-US" sz="1400" dirty="0"/>
                        <a:t>0.98</a:t>
                      </a:r>
                    </a:p>
                    <a:p>
                      <a:r>
                        <a:rPr lang="en-US" sz="1400" dirty="0"/>
                        <a:t>(0.82-1.16)</a:t>
                      </a:r>
                    </a:p>
                  </a:txBody>
                  <a:tcPr marL="68580" marR="68580" marT="34290" marB="34290"/>
                </a:tc>
                <a:extLst>
                  <a:ext uri="{0D108BD9-81ED-4DB2-BD59-A6C34878D82A}">
                    <a16:rowId xmlns:a16="http://schemas.microsoft.com/office/drawing/2014/main" val="3415831943"/>
                  </a:ext>
                </a:extLst>
              </a:tr>
            </a:tbl>
          </a:graphicData>
        </a:graphic>
      </p:graphicFrame>
      <p:cxnSp>
        <p:nvCxnSpPr>
          <p:cNvPr id="42" name="Straight Arrow Connector 41">
            <a:extLst>
              <a:ext uri="{FF2B5EF4-FFF2-40B4-BE49-F238E27FC236}">
                <a16:creationId xmlns:a16="http://schemas.microsoft.com/office/drawing/2014/main" id="{3ECDCBF5-CBDF-1FE3-FC6A-CEDB9D1C50DE}"/>
              </a:ext>
            </a:extLst>
          </p:cNvPr>
          <p:cNvCxnSpPr>
            <a:cxnSpLocks/>
          </p:cNvCxnSpPr>
          <p:nvPr/>
        </p:nvCxnSpPr>
        <p:spPr>
          <a:xfrm>
            <a:off x="4428715" y="3395573"/>
            <a:ext cx="444075"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9F114B4-039F-6D25-5943-4CDDE50C09D9}"/>
              </a:ext>
            </a:extLst>
          </p:cNvPr>
          <p:cNvCxnSpPr>
            <a:cxnSpLocks/>
          </p:cNvCxnSpPr>
          <p:nvPr/>
        </p:nvCxnSpPr>
        <p:spPr>
          <a:xfrm>
            <a:off x="4428715" y="3841158"/>
            <a:ext cx="444075"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ED9F149E-92A5-74A2-C244-BD29F6B482B8}"/>
              </a:ext>
            </a:extLst>
          </p:cNvPr>
          <p:cNvCxnSpPr>
            <a:cxnSpLocks/>
          </p:cNvCxnSpPr>
          <p:nvPr/>
        </p:nvCxnSpPr>
        <p:spPr>
          <a:xfrm>
            <a:off x="4428715" y="4352500"/>
            <a:ext cx="444075"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E07ED1D-AA7B-6D21-105C-9E9E4E440C64}"/>
              </a:ext>
            </a:extLst>
          </p:cNvPr>
          <p:cNvCxnSpPr>
            <a:cxnSpLocks/>
          </p:cNvCxnSpPr>
          <p:nvPr/>
        </p:nvCxnSpPr>
        <p:spPr>
          <a:xfrm flipV="1">
            <a:off x="2963581" y="3274233"/>
            <a:ext cx="1493681" cy="24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161A65-7C9A-EB97-1BD2-01FFDFBE5EB1}"/>
              </a:ext>
            </a:extLst>
          </p:cNvPr>
          <p:cNvSpPr txBox="1"/>
          <p:nvPr/>
        </p:nvSpPr>
        <p:spPr>
          <a:xfrm>
            <a:off x="6955460" y="4782730"/>
            <a:ext cx="3275320" cy="369332"/>
          </a:xfrm>
          <a:prstGeom prst="rect">
            <a:avLst/>
          </a:prstGeom>
          <a:noFill/>
        </p:spPr>
        <p:txBody>
          <a:bodyPr wrap="none" rtlCol="0">
            <a:spAutoFit/>
          </a:bodyPr>
          <a:lstStyle/>
          <a:p>
            <a:r>
              <a:rPr lang="en-US" sz="1800" dirty="0" err="1"/>
              <a:t>Bamias</a:t>
            </a:r>
            <a:r>
              <a:rPr lang="en-US" sz="1800" dirty="0"/>
              <a:t> et al., ASCO GU 2023</a:t>
            </a:r>
          </a:p>
        </p:txBody>
      </p:sp>
      <p:sp>
        <p:nvSpPr>
          <p:cNvPr id="8" name="TextBox 7">
            <a:extLst>
              <a:ext uri="{FF2B5EF4-FFF2-40B4-BE49-F238E27FC236}">
                <a16:creationId xmlns:a16="http://schemas.microsoft.com/office/drawing/2014/main" id="{DE56459C-FC6E-555C-6E00-34A3999FE2F9}"/>
              </a:ext>
            </a:extLst>
          </p:cNvPr>
          <p:cNvSpPr txBox="1"/>
          <p:nvPr/>
        </p:nvSpPr>
        <p:spPr>
          <a:xfrm>
            <a:off x="4968012" y="4797895"/>
            <a:ext cx="2877711" cy="369332"/>
          </a:xfrm>
          <a:prstGeom prst="rect">
            <a:avLst/>
          </a:prstGeom>
          <a:noFill/>
        </p:spPr>
        <p:txBody>
          <a:bodyPr wrap="none" rtlCol="0">
            <a:spAutoFit/>
          </a:bodyPr>
          <a:lstStyle/>
          <a:p>
            <a:r>
              <a:rPr lang="en-US" sz="1800" dirty="0"/>
              <a:t>Powles, Lancet </a:t>
            </a:r>
            <a:r>
              <a:rPr lang="en-US" sz="1800" dirty="0" err="1"/>
              <a:t>Onc</a:t>
            </a:r>
            <a:r>
              <a:rPr lang="en-US" sz="1800" dirty="0"/>
              <a:t>, 2021</a:t>
            </a:r>
          </a:p>
        </p:txBody>
      </p:sp>
      <p:cxnSp>
        <p:nvCxnSpPr>
          <p:cNvPr id="9" name="Straight Connector 8">
            <a:extLst>
              <a:ext uri="{FF2B5EF4-FFF2-40B4-BE49-F238E27FC236}">
                <a16:creationId xmlns:a16="http://schemas.microsoft.com/office/drawing/2014/main" id="{C5ABE529-C5B5-45F8-5DED-954AFB73B9F5}"/>
              </a:ext>
            </a:extLst>
          </p:cNvPr>
          <p:cNvCxnSpPr>
            <a:cxnSpLocks/>
          </p:cNvCxnSpPr>
          <p:nvPr/>
        </p:nvCxnSpPr>
        <p:spPr>
          <a:xfrm flipV="1">
            <a:off x="2939116" y="4435037"/>
            <a:ext cx="1493681" cy="24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416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5B586-94AF-51A6-3614-5579AF8F2D1C}"/>
              </a:ext>
            </a:extLst>
          </p:cNvPr>
          <p:cNvSpPr>
            <a:spLocks noGrp="1"/>
          </p:cNvSpPr>
          <p:nvPr>
            <p:ph type="title"/>
          </p:nvPr>
        </p:nvSpPr>
        <p:spPr>
          <a:xfrm>
            <a:off x="628650" y="276225"/>
            <a:ext cx="8410678" cy="994172"/>
          </a:xfrm>
        </p:spPr>
        <p:txBody>
          <a:bodyPr>
            <a:noAutofit/>
          </a:bodyPr>
          <a:lstStyle/>
          <a:p>
            <a:br>
              <a:rPr lang="en-US" sz="2400" b="1" dirty="0">
                <a:solidFill>
                  <a:srgbClr val="002060"/>
                </a:solidFill>
                <a:latin typeface="Arial" panose="020B0604020202020204" pitchFamily="34" charset="0"/>
                <a:cs typeface="Arial" panose="020B0604020202020204" pitchFamily="34" charset="0"/>
              </a:rPr>
            </a:br>
            <a:r>
              <a:rPr lang="en-US" sz="2400" b="1" dirty="0">
                <a:solidFill>
                  <a:srgbClr val="002060"/>
                </a:solidFill>
                <a:latin typeface="Arial" panose="020B0604020202020204" pitchFamily="34" charset="0"/>
                <a:cs typeface="Arial" panose="020B0604020202020204" pitchFamily="34" charset="0"/>
              </a:rPr>
              <a:t>Regulatory update: IO monotherapy is no longer an FDA approved 1L option for cis-ineligible </a:t>
            </a:r>
            <a:r>
              <a:rPr lang="en-US" sz="2400" b="1" dirty="0" err="1">
                <a:solidFill>
                  <a:srgbClr val="002060"/>
                </a:solidFill>
                <a:latin typeface="Arial" panose="020B0604020202020204" pitchFamily="34" charset="0"/>
                <a:cs typeface="Arial" panose="020B0604020202020204" pitchFamily="34" charset="0"/>
              </a:rPr>
              <a:t>mUC</a:t>
            </a:r>
            <a:br>
              <a:rPr lang="en-US" sz="2400" b="1" dirty="0">
                <a:solidFill>
                  <a:srgbClr val="002060"/>
                </a:solidFill>
                <a:latin typeface="Arial" panose="020B0604020202020204" pitchFamily="34" charset="0"/>
                <a:cs typeface="Arial" panose="020B0604020202020204" pitchFamily="34" charset="0"/>
              </a:rPr>
            </a:br>
            <a:endParaRPr lang="en-US" sz="2400" b="1" dirty="0">
              <a:solidFill>
                <a:srgbClr val="002060"/>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E9EB282-477D-956A-3D95-A3136E5ACAE7}"/>
              </a:ext>
            </a:extLst>
          </p:cNvPr>
          <p:cNvSpPr/>
          <p:nvPr/>
        </p:nvSpPr>
        <p:spPr>
          <a:xfrm>
            <a:off x="433552" y="1681411"/>
            <a:ext cx="1789386" cy="725214"/>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Cisplatin-eligible</a:t>
            </a:r>
          </a:p>
        </p:txBody>
      </p:sp>
      <p:sp>
        <p:nvSpPr>
          <p:cNvPr id="5" name="Rectangle 4">
            <a:extLst>
              <a:ext uri="{FF2B5EF4-FFF2-40B4-BE49-F238E27FC236}">
                <a16:creationId xmlns:a16="http://schemas.microsoft.com/office/drawing/2014/main" id="{D17C0350-9FFE-8C2E-1FD1-23AEBD858639}"/>
              </a:ext>
            </a:extLst>
          </p:cNvPr>
          <p:cNvSpPr/>
          <p:nvPr/>
        </p:nvSpPr>
        <p:spPr>
          <a:xfrm>
            <a:off x="433552" y="2522320"/>
            <a:ext cx="1789386" cy="725214"/>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Cisplatin-ineligible</a:t>
            </a:r>
          </a:p>
        </p:txBody>
      </p:sp>
      <p:sp>
        <p:nvSpPr>
          <p:cNvPr id="6" name="Rectangle 5">
            <a:extLst>
              <a:ext uri="{FF2B5EF4-FFF2-40B4-BE49-F238E27FC236}">
                <a16:creationId xmlns:a16="http://schemas.microsoft.com/office/drawing/2014/main" id="{4A406256-1785-83A9-AEDC-016F10859027}"/>
              </a:ext>
            </a:extLst>
          </p:cNvPr>
          <p:cNvSpPr/>
          <p:nvPr/>
        </p:nvSpPr>
        <p:spPr>
          <a:xfrm>
            <a:off x="2876222" y="2153104"/>
            <a:ext cx="1789386" cy="725214"/>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Platinum-chemo</a:t>
            </a:r>
          </a:p>
          <a:p>
            <a:pPr algn="ctr"/>
            <a:r>
              <a:rPr lang="en-US" sz="1800" b="1" dirty="0">
                <a:solidFill>
                  <a:schemeClr val="tx1"/>
                </a:solidFill>
              </a:rPr>
              <a:t>4-6 cycles</a:t>
            </a:r>
          </a:p>
        </p:txBody>
      </p:sp>
      <p:sp>
        <p:nvSpPr>
          <p:cNvPr id="10" name="Right Arrow 9">
            <a:extLst>
              <a:ext uri="{FF2B5EF4-FFF2-40B4-BE49-F238E27FC236}">
                <a16:creationId xmlns:a16="http://schemas.microsoft.com/office/drawing/2014/main" id="{FBB0B84D-D6D0-B670-4E2E-4A9D7AC0AD69}"/>
              </a:ext>
            </a:extLst>
          </p:cNvPr>
          <p:cNvSpPr/>
          <p:nvPr/>
        </p:nvSpPr>
        <p:spPr>
          <a:xfrm>
            <a:off x="2332804" y="1942383"/>
            <a:ext cx="433552" cy="115987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2" name="Straight Connector 11">
            <a:extLst>
              <a:ext uri="{FF2B5EF4-FFF2-40B4-BE49-F238E27FC236}">
                <a16:creationId xmlns:a16="http://schemas.microsoft.com/office/drawing/2014/main" id="{4A401CEE-29FE-AE5A-E46A-BB9D11F7957F}"/>
              </a:ext>
            </a:extLst>
          </p:cNvPr>
          <p:cNvCxnSpPr/>
          <p:nvPr/>
        </p:nvCxnSpPr>
        <p:spPr>
          <a:xfrm>
            <a:off x="2876222" y="4688680"/>
            <a:ext cx="1789386" cy="0"/>
          </a:xfrm>
          <a:prstGeom prst="line">
            <a:avLst/>
          </a:prstGeom>
          <a:ln w="76200"/>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B0EE9DC5-B021-CE4E-01E8-6517991D9920}"/>
              </a:ext>
            </a:extLst>
          </p:cNvPr>
          <p:cNvSpPr txBox="1"/>
          <p:nvPr/>
        </p:nvSpPr>
        <p:spPr>
          <a:xfrm>
            <a:off x="3399611" y="4733538"/>
            <a:ext cx="1159292" cy="369332"/>
          </a:xfrm>
          <a:prstGeom prst="rect">
            <a:avLst/>
          </a:prstGeom>
          <a:noFill/>
        </p:spPr>
        <p:txBody>
          <a:bodyPr wrap="none" rtlCol="0">
            <a:spAutoFit/>
          </a:bodyPr>
          <a:lstStyle/>
          <a:p>
            <a:r>
              <a:rPr lang="en-US" sz="1800" b="1" dirty="0"/>
              <a:t>First-line</a:t>
            </a:r>
          </a:p>
        </p:txBody>
      </p:sp>
      <p:sp>
        <p:nvSpPr>
          <p:cNvPr id="3" name="Rectangle 2">
            <a:extLst>
              <a:ext uri="{FF2B5EF4-FFF2-40B4-BE49-F238E27FC236}">
                <a16:creationId xmlns:a16="http://schemas.microsoft.com/office/drawing/2014/main" id="{4271B5ED-23CF-0582-EF69-0A50A03309C3}"/>
              </a:ext>
            </a:extLst>
          </p:cNvPr>
          <p:cNvSpPr/>
          <p:nvPr/>
        </p:nvSpPr>
        <p:spPr>
          <a:xfrm>
            <a:off x="2883819" y="3301921"/>
            <a:ext cx="1789386" cy="484747"/>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Pembrolizumab</a:t>
            </a:r>
          </a:p>
          <a:p>
            <a:pPr algn="ctr"/>
            <a:r>
              <a:rPr lang="en-US" sz="1800" b="1" dirty="0">
                <a:solidFill>
                  <a:schemeClr val="tx1"/>
                </a:solidFill>
              </a:rPr>
              <a:t>Atezolizumab</a:t>
            </a:r>
          </a:p>
        </p:txBody>
      </p:sp>
      <p:sp>
        <p:nvSpPr>
          <p:cNvPr id="18" name="Rectangle 17">
            <a:extLst>
              <a:ext uri="{FF2B5EF4-FFF2-40B4-BE49-F238E27FC236}">
                <a16:creationId xmlns:a16="http://schemas.microsoft.com/office/drawing/2014/main" id="{63C36FAE-A0CB-EBDA-7186-EA49103B5051}"/>
              </a:ext>
            </a:extLst>
          </p:cNvPr>
          <p:cNvSpPr/>
          <p:nvPr/>
        </p:nvSpPr>
        <p:spPr>
          <a:xfrm>
            <a:off x="2876222" y="3895473"/>
            <a:ext cx="1789386" cy="363836"/>
          </a:xfrm>
          <a:prstGeom prst="rect">
            <a:avLst/>
          </a:prstGeom>
          <a:solidFill>
            <a:srgbClr val="FFFF0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Pembrolizumab</a:t>
            </a:r>
          </a:p>
        </p:txBody>
      </p:sp>
      <p:sp>
        <p:nvSpPr>
          <p:cNvPr id="19" name="TextBox 18">
            <a:extLst>
              <a:ext uri="{FF2B5EF4-FFF2-40B4-BE49-F238E27FC236}">
                <a16:creationId xmlns:a16="http://schemas.microsoft.com/office/drawing/2014/main" id="{B1642B31-64EA-E136-27A7-6B0848B547C5}"/>
              </a:ext>
            </a:extLst>
          </p:cNvPr>
          <p:cNvSpPr txBox="1"/>
          <p:nvPr/>
        </p:nvSpPr>
        <p:spPr>
          <a:xfrm>
            <a:off x="4982110" y="3283795"/>
            <a:ext cx="6263318" cy="646331"/>
          </a:xfrm>
          <a:prstGeom prst="rect">
            <a:avLst/>
          </a:prstGeom>
          <a:noFill/>
        </p:spPr>
        <p:txBody>
          <a:bodyPr wrap="none" rtlCol="0">
            <a:spAutoFit/>
          </a:bodyPr>
          <a:lstStyle/>
          <a:p>
            <a:r>
              <a:rPr lang="en-US" sz="1800" b="1" dirty="0" err="1"/>
              <a:t>Pembro</a:t>
            </a:r>
            <a:r>
              <a:rPr lang="en-US" sz="1800" b="1" dirty="0"/>
              <a:t> / </a:t>
            </a:r>
            <a:r>
              <a:rPr lang="en-US" sz="1800" b="1" dirty="0" err="1"/>
              <a:t>Atezo</a:t>
            </a:r>
            <a:r>
              <a:rPr lang="en-US" sz="1800" b="1" dirty="0"/>
              <a:t> are no longer FDA-approved 1L options</a:t>
            </a:r>
          </a:p>
          <a:p>
            <a:r>
              <a:rPr lang="en-US" sz="1800" b="1" dirty="0"/>
              <a:t>for cisplatin-ineligible </a:t>
            </a:r>
            <a:r>
              <a:rPr lang="en-US" sz="1800" b="1" dirty="0" err="1"/>
              <a:t>mUC</a:t>
            </a:r>
            <a:r>
              <a:rPr lang="en-US" sz="1800" b="1" dirty="0"/>
              <a:t>.</a:t>
            </a:r>
          </a:p>
        </p:txBody>
      </p:sp>
      <p:sp>
        <p:nvSpPr>
          <p:cNvPr id="20" name="TextBox 19">
            <a:extLst>
              <a:ext uri="{FF2B5EF4-FFF2-40B4-BE49-F238E27FC236}">
                <a16:creationId xmlns:a16="http://schemas.microsoft.com/office/drawing/2014/main" id="{DEFC27CC-7BB4-4757-AF45-8C6D0FD1A210}"/>
              </a:ext>
            </a:extLst>
          </p:cNvPr>
          <p:cNvSpPr txBox="1"/>
          <p:nvPr/>
        </p:nvSpPr>
        <p:spPr>
          <a:xfrm>
            <a:off x="628650" y="1182999"/>
            <a:ext cx="184731" cy="369332"/>
          </a:xfrm>
          <a:prstGeom prst="rect">
            <a:avLst/>
          </a:prstGeom>
          <a:noFill/>
        </p:spPr>
        <p:txBody>
          <a:bodyPr wrap="none" rtlCol="0">
            <a:spAutoFit/>
          </a:bodyPr>
          <a:lstStyle/>
          <a:p>
            <a:endParaRPr lang="en-US" sz="1800" dirty="0"/>
          </a:p>
        </p:txBody>
      </p:sp>
      <p:cxnSp>
        <p:nvCxnSpPr>
          <p:cNvPr id="21" name="Straight Connector 20">
            <a:extLst>
              <a:ext uri="{FF2B5EF4-FFF2-40B4-BE49-F238E27FC236}">
                <a16:creationId xmlns:a16="http://schemas.microsoft.com/office/drawing/2014/main" id="{5198D41C-62B0-51F5-AC39-B1F0E7E03E63}"/>
              </a:ext>
            </a:extLst>
          </p:cNvPr>
          <p:cNvCxnSpPr>
            <a:cxnSpLocks/>
          </p:cNvCxnSpPr>
          <p:nvPr/>
        </p:nvCxnSpPr>
        <p:spPr>
          <a:xfrm>
            <a:off x="1341622" y="3263270"/>
            <a:ext cx="0" cy="386296"/>
          </a:xfrm>
          <a:prstGeom prst="line">
            <a:avLst/>
          </a:prstGeom>
          <a:ln w="3810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BD745565-F80D-17F1-6F00-72CC7DE97391}"/>
              </a:ext>
            </a:extLst>
          </p:cNvPr>
          <p:cNvCxnSpPr>
            <a:cxnSpLocks/>
          </p:cNvCxnSpPr>
          <p:nvPr/>
        </p:nvCxnSpPr>
        <p:spPr>
          <a:xfrm>
            <a:off x="1328245" y="3649565"/>
            <a:ext cx="1382447" cy="0"/>
          </a:xfrm>
          <a:prstGeom prst="line">
            <a:avLst/>
          </a:prstGeom>
          <a:ln w="38100">
            <a:tailEnd type="triangle"/>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08028819-F86F-CC07-B2E0-CAA783948CE1}"/>
              </a:ext>
            </a:extLst>
          </p:cNvPr>
          <p:cNvSpPr txBox="1"/>
          <p:nvPr/>
        </p:nvSpPr>
        <p:spPr>
          <a:xfrm>
            <a:off x="1679110" y="3301920"/>
            <a:ext cx="725531" cy="553998"/>
          </a:xfrm>
          <a:prstGeom prst="rect">
            <a:avLst/>
          </a:prstGeom>
          <a:solidFill>
            <a:schemeClr val="accent6">
              <a:lumMod val="60000"/>
              <a:lumOff val="40000"/>
            </a:schemeClr>
          </a:solidFill>
          <a:ln w="38100">
            <a:solidFill>
              <a:schemeClr val="tx1"/>
            </a:solidFill>
          </a:ln>
        </p:spPr>
        <p:txBody>
          <a:bodyPr wrap="square" rtlCol="0">
            <a:spAutoFit/>
          </a:bodyPr>
          <a:lstStyle/>
          <a:p>
            <a:r>
              <a:rPr lang="en-US" sz="1500" b="1" dirty="0"/>
              <a:t>PDL1 +</a:t>
            </a:r>
          </a:p>
        </p:txBody>
      </p:sp>
      <p:sp>
        <p:nvSpPr>
          <p:cNvPr id="29" name="TextBox 28">
            <a:extLst>
              <a:ext uri="{FF2B5EF4-FFF2-40B4-BE49-F238E27FC236}">
                <a16:creationId xmlns:a16="http://schemas.microsoft.com/office/drawing/2014/main" id="{953EFAA0-CDDC-095F-0937-B9AC9CABA71C}"/>
              </a:ext>
            </a:extLst>
          </p:cNvPr>
          <p:cNvSpPr txBox="1"/>
          <p:nvPr/>
        </p:nvSpPr>
        <p:spPr>
          <a:xfrm>
            <a:off x="4982111" y="3835015"/>
            <a:ext cx="5976957" cy="923330"/>
          </a:xfrm>
          <a:prstGeom prst="rect">
            <a:avLst/>
          </a:prstGeom>
          <a:noFill/>
        </p:spPr>
        <p:txBody>
          <a:bodyPr wrap="none" rtlCol="0">
            <a:spAutoFit/>
          </a:bodyPr>
          <a:lstStyle/>
          <a:p>
            <a:r>
              <a:rPr lang="en-US" sz="1800" b="1" dirty="0" err="1"/>
              <a:t>Pembro</a:t>
            </a:r>
            <a:r>
              <a:rPr lang="en-US" sz="1800" b="1" dirty="0"/>
              <a:t> monotherapy is an FDA-approved 1L option </a:t>
            </a:r>
          </a:p>
          <a:p>
            <a:r>
              <a:rPr lang="en-US" sz="1800" b="1" dirty="0"/>
              <a:t>for platinum-ineligible </a:t>
            </a:r>
            <a:r>
              <a:rPr lang="en-US" sz="1800" b="1" dirty="0" err="1"/>
              <a:t>mUC</a:t>
            </a:r>
            <a:endParaRPr lang="en-US" sz="1800" b="1" dirty="0"/>
          </a:p>
          <a:p>
            <a:r>
              <a:rPr lang="en-US" sz="1800" b="1" dirty="0"/>
              <a:t>(category 2A, NCCN)</a:t>
            </a:r>
          </a:p>
        </p:txBody>
      </p:sp>
      <p:cxnSp>
        <p:nvCxnSpPr>
          <p:cNvPr id="30" name="Straight Connector 29">
            <a:extLst>
              <a:ext uri="{FF2B5EF4-FFF2-40B4-BE49-F238E27FC236}">
                <a16:creationId xmlns:a16="http://schemas.microsoft.com/office/drawing/2014/main" id="{91A8DCC6-FB22-1B15-BF85-4F0F4B3E2A12}"/>
              </a:ext>
            </a:extLst>
          </p:cNvPr>
          <p:cNvCxnSpPr>
            <a:cxnSpLocks/>
          </p:cNvCxnSpPr>
          <p:nvPr/>
        </p:nvCxnSpPr>
        <p:spPr>
          <a:xfrm flipV="1">
            <a:off x="2982067" y="3463693"/>
            <a:ext cx="1493681" cy="24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0151CE4-A54D-47B7-379E-F61BF6B5D981}"/>
              </a:ext>
            </a:extLst>
          </p:cNvPr>
          <p:cNvCxnSpPr>
            <a:cxnSpLocks/>
          </p:cNvCxnSpPr>
          <p:nvPr/>
        </p:nvCxnSpPr>
        <p:spPr>
          <a:xfrm>
            <a:off x="2982067" y="3670901"/>
            <a:ext cx="149368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7A91A861-2876-95C3-BAA2-53EFA1FCD98A}"/>
              </a:ext>
            </a:extLst>
          </p:cNvPr>
          <p:cNvSpPr/>
          <p:nvPr/>
        </p:nvSpPr>
        <p:spPr>
          <a:xfrm>
            <a:off x="433552" y="3895472"/>
            <a:ext cx="1789386" cy="379729"/>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Platinum-ineligible</a:t>
            </a:r>
          </a:p>
        </p:txBody>
      </p:sp>
      <p:sp>
        <p:nvSpPr>
          <p:cNvPr id="35" name="Right Arrow 34">
            <a:extLst>
              <a:ext uri="{FF2B5EF4-FFF2-40B4-BE49-F238E27FC236}">
                <a16:creationId xmlns:a16="http://schemas.microsoft.com/office/drawing/2014/main" id="{9881EBCB-7435-69B4-EC8C-E15D4A12450E}"/>
              </a:ext>
            </a:extLst>
          </p:cNvPr>
          <p:cNvSpPr/>
          <p:nvPr/>
        </p:nvSpPr>
        <p:spPr>
          <a:xfrm>
            <a:off x="2342943" y="3817219"/>
            <a:ext cx="433552" cy="53623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9" name="Rectangle 38">
            <a:extLst>
              <a:ext uri="{FF2B5EF4-FFF2-40B4-BE49-F238E27FC236}">
                <a16:creationId xmlns:a16="http://schemas.microsoft.com/office/drawing/2014/main" id="{B5AD4ABF-0564-2250-3977-D2A4E538EE11}"/>
              </a:ext>
            </a:extLst>
          </p:cNvPr>
          <p:cNvSpPr/>
          <p:nvPr/>
        </p:nvSpPr>
        <p:spPr>
          <a:xfrm>
            <a:off x="5659568" y="1436621"/>
            <a:ext cx="512630" cy="331325"/>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0" name="Rectangle 39">
            <a:extLst>
              <a:ext uri="{FF2B5EF4-FFF2-40B4-BE49-F238E27FC236}">
                <a16:creationId xmlns:a16="http://schemas.microsoft.com/office/drawing/2014/main" id="{1FFAEBB5-52CC-C1FA-4970-A66305056CD4}"/>
              </a:ext>
            </a:extLst>
          </p:cNvPr>
          <p:cNvSpPr/>
          <p:nvPr/>
        </p:nvSpPr>
        <p:spPr>
          <a:xfrm>
            <a:off x="5659568" y="1854651"/>
            <a:ext cx="512630" cy="33132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1" name="Rectangle 40">
            <a:extLst>
              <a:ext uri="{FF2B5EF4-FFF2-40B4-BE49-F238E27FC236}">
                <a16:creationId xmlns:a16="http://schemas.microsoft.com/office/drawing/2014/main" id="{36108F47-7804-D6F8-80F2-56203F07A726}"/>
              </a:ext>
            </a:extLst>
          </p:cNvPr>
          <p:cNvSpPr/>
          <p:nvPr/>
        </p:nvSpPr>
        <p:spPr>
          <a:xfrm>
            <a:off x="5659568" y="2302125"/>
            <a:ext cx="512630" cy="331325"/>
          </a:xfrm>
          <a:prstGeom prst="rect">
            <a:avLst/>
          </a:prstGeom>
          <a:solidFill>
            <a:srgbClr val="FFFF0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2" name="TextBox 41">
            <a:extLst>
              <a:ext uri="{FF2B5EF4-FFF2-40B4-BE49-F238E27FC236}">
                <a16:creationId xmlns:a16="http://schemas.microsoft.com/office/drawing/2014/main" id="{BFF6FB9D-DC39-E18F-4B30-B47884282BFB}"/>
              </a:ext>
            </a:extLst>
          </p:cNvPr>
          <p:cNvSpPr txBox="1"/>
          <p:nvPr/>
        </p:nvSpPr>
        <p:spPr>
          <a:xfrm>
            <a:off x="6172198" y="1463783"/>
            <a:ext cx="1685077" cy="369332"/>
          </a:xfrm>
          <a:prstGeom prst="rect">
            <a:avLst/>
          </a:prstGeom>
          <a:noFill/>
        </p:spPr>
        <p:txBody>
          <a:bodyPr wrap="none" rtlCol="0">
            <a:spAutoFit/>
          </a:bodyPr>
          <a:lstStyle/>
          <a:p>
            <a:r>
              <a:rPr lang="en-US" sz="1800" dirty="0"/>
              <a:t>Clinical factors</a:t>
            </a:r>
          </a:p>
        </p:txBody>
      </p:sp>
      <p:sp>
        <p:nvSpPr>
          <p:cNvPr id="43" name="TextBox 42">
            <a:extLst>
              <a:ext uri="{FF2B5EF4-FFF2-40B4-BE49-F238E27FC236}">
                <a16:creationId xmlns:a16="http://schemas.microsoft.com/office/drawing/2014/main" id="{DC44962F-8A85-23DB-CCAD-23FEDD357500}"/>
              </a:ext>
            </a:extLst>
          </p:cNvPr>
          <p:cNvSpPr txBox="1"/>
          <p:nvPr/>
        </p:nvSpPr>
        <p:spPr>
          <a:xfrm>
            <a:off x="6172198" y="1882954"/>
            <a:ext cx="3640805" cy="369332"/>
          </a:xfrm>
          <a:prstGeom prst="rect">
            <a:avLst/>
          </a:prstGeom>
          <a:noFill/>
        </p:spPr>
        <p:txBody>
          <a:bodyPr wrap="none" rtlCol="0">
            <a:spAutoFit/>
          </a:bodyPr>
          <a:lstStyle/>
          <a:p>
            <a:r>
              <a:rPr lang="en-US" sz="1800" dirty="0"/>
              <a:t>FDA approved, + level 1 evidence</a:t>
            </a:r>
          </a:p>
        </p:txBody>
      </p:sp>
      <p:sp>
        <p:nvSpPr>
          <p:cNvPr id="44" name="TextBox 43">
            <a:extLst>
              <a:ext uri="{FF2B5EF4-FFF2-40B4-BE49-F238E27FC236}">
                <a16:creationId xmlns:a16="http://schemas.microsoft.com/office/drawing/2014/main" id="{E2DB7BF3-09AE-0A2F-B8C4-71FAE25094F3}"/>
              </a:ext>
            </a:extLst>
          </p:cNvPr>
          <p:cNvSpPr txBox="1"/>
          <p:nvPr/>
        </p:nvSpPr>
        <p:spPr>
          <a:xfrm>
            <a:off x="6163553" y="2305123"/>
            <a:ext cx="3647217" cy="369332"/>
          </a:xfrm>
          <a:prstGeom prst="rect">
            <a:avLst/>
          </a:prstGeom>
          <a:noFill/>
        </p:spPr>
        <p:txBody>
          <a:bodyPr wrap="none" rtlCol="0">
            <a:spAutoFit/>
          </a:bodyPr>
          <a:lstStyle/>
          <a:p>
            <a:r>
              <a:rPr lang="en-US" sz="1800" dirty="0"/>
              <a:t>FDA approved, - level 1 evidence </a:t>
            </a:r>
          </a:p>
        </p:txBody>
      </p:sp>
    </p:spTree>
    <p:extLst>
      <p:ext uri="{BB962C8B-B14F-4D97-AF65-F5344CB8AC3E}">
        <p14:creationId xmlns:p14="http://schemas.microsoft.com/office/powerpoint/2010/main" val="345142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5B586-94AF-51A6-3614-5579AF8F2D1C}"/>
              </a:ext>
            </a:extLst>
          </p:cNvPr>
          <p:cNvSpPr>
            <a:spLocks noGrp="1"/>
          </p:cNvSpPr>
          <p:nvPr>
            <p:ph type="title"/>
          </p:nvPr>
        </p:nvSpPr>
        <p:spPr>
          <a:xfrm>
            <a:off x="628650" y="276225"/>
            <a:ext cx="8476630" cy="994172"/>
          </a:xfrm>
        </p:spPr>
        <p:txBody>
          <a:bodyPr>
            <a:normAutofit/>
          </a:bodyPr>
          <a:lstStyle/>
          <a:p>
            <a:r>
              <a:rPr lang="en-US" sz="2700" b="1" dirty="0">
                <a:solidFill>
                  <a:srgbClr val="002060"/>
                </a:solidFill>
                <a:latin typeface="Arial" panose="020B0604020202020204" pitchFamily="34" charset="0"/>
                <a:cs typeface="Arial" panose="020B0604020202020204" pitchFamily="34" charset="0"/>
              </a:rPr>
              <a:t>Clinical trial update: CM 901 chemo/IO sub-study meets primary endpoint of OS and PFS</a:t>
            </a:r>
            <a:endParaRPr lang="en-US" sz="3000" b="1" dirty="0">
              <a:solidFill>
                <a:srgbClr val="002060"/>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E9EB282-477D-956A-3D95-A3136E5ACAE7}"/>
              </a:ext>
            </a:extLst>
          </p:cNvPr>
          <p:cNvSpPr/>
          <p:nvPr/>
        </p:nvSpPr>
        <p:spPr>
          <a:xfrm>
            <a:off x="433552" y="1681411"/>
            <a:ext cx="1789386" cy="725214"/>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Cisplatin-eligible</a:t>
            </a:r>
          </a:p>
        </p:txBody>
      </p:sp>
      <p:sp>
        <p:nvSpPr>
          <p:cNvPr id="5" name="Rectangle 4">
            <a:extLst>
              <a:ext uri="{FF2B5EF4-FFF2-40B4-BE49-F238E27FC236}">
                <a16:creationId xmlns:a16="http://schemas.microsoft.com/office/drawing/2014/main" id="{D17C0350-9FFE-8C2E-1FD1-23AEBD858639}"/>
              </a:ext>
            </a:extLst>
          </p:cNvPr>
          <p:cNvSpPr/>
          <p:nvPr/>
        </p:nvSpPr>
        <p:spPr>
          <a:xfrm>
            <a:off x="433552" y="2522320"/>
            <a:ext cx="1789386" cy="725214"/>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Cisplatin-ineligible</a:t>
            </a:r>
          </a:p>
        </p:txBody>
      </p:sp>
      <p:sp>
        <p:nvSpPr>
          <p:cNvPr id="6" name="Rectangle 5">
            <a:extLst>
              <a:ext uri="{FF2B5EF4-FFF2-40B4-BE49-F238E27FC236}">
                <a16:creationId xmlns:a16="http://schemas.microsoft.com/office/drawing/2014/main" id="{4A406256-1785-83A9-AEDC-016F10859027}"/>
              </a:ext>
            </a:extLst>
          </p:cNvPr>
          <p:cNvSpPr/>
          <p:nvPr/>
        </p:nvSpPr>
        <p:spPr>
          <a:xfrm>
            <a:off x="2876222" y="2153104"/>
            <a:ext cx="1789386" cy="725214"/>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Platinum-chemo</a:t>
            </a:r>
          </a:p>
          <a:p>
            <a:pPr algn="ctr"/>
            <a:r>
              <a:rPr lang="en-US" sz="1800" b="1" dirty="0">
                <a:solidFill>
                  <a:schemeClr val="tx1"/>
                </a:solidFill>
              </a:rPr>
              <a:t>4-6 cycles</a:t>
            </a:r>
          </a:p>
        </p:txBody>
      </p:sp>
      <p:sp>
        <p:nvSpPr>
          <p:cNvPr id="10" name="Right Arrow 9">
            <a:extLst>
              <a:ext uri="{FF2B5EF4-FFF2-40B4-BE49-F238E27FC236}">
                <a16:creationId xmlns:a16="http://schemas.microsoft.com/office/drawing/2014/main" id="{FBB0B84D-D6D0-B670-4E2E-4A9D7AC0AD69}"/>
              </a:ext>
            </a:extLst>
          </p:cNvPr>
          <p:cNvSpPr/>
          <p:nvPr/>
        </p:nvSpPr>
        <p:spPr>
          <a:xfrm>
            <a:off x="2332804" y="1942383"/>
            <a:ext cx="433552" cy="115987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2" name="Straight Connector 11">
            <a:extLst>
              <a:ext uri="{FF2B5EF4-FFF2-40B4-BE49-F238E27FC236}">
                <a16:creationId xmlns:a16="http://schemas.microsoft.com/office/drawing/2014/main" id="{4A401CEE-29FE-AE5A-E46A-BB9D11F7957F}"/>
              </a:ext>
            </a:extLst>
          </p:cNvPr>
          <p:cNvCxnSpPr/>
          <p:nvPr/>
        </p:nvCxnSpPr>
        <p:spPr>
          <a:xfrm>
            <a:off x="2876222" y="4876371"/>
            <a:ext cx="1789386" cy="0"/>
          </a:xfrm>
          <a:prstGeom prst="line">
            <a:avLst/>
          </a:prstGeom>
          <a:ln w="76200"/>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B0EE9DC5-B021-CE4E-01E8-6517991D9920}"/>
              </a:ext>
            </a:extLst>
          </p:cNvPr>
          <p:cNvSpPr txBox="1"/>
          <p:nvPr/>
        </p:nvSpPr>
        <p:spPr>
          <a:xfrm>
            <a:off x="3399611" y="4921229"/>
            <a:ext cx="1159292" cy="369332"/>
          </a:xfrm>
          <a:prstGeom prst="rect">
            <a:avLst/>
          </a:prstGeom>
          <a:noFill/>
        </p:spPr>
        <p:txBody>
          <a:bodyPr wrap="none" rtlCol="0">
            <a:spAutoFit/>
          </a:bodyPr>
          <a:lstStyle/>
          <a:p>
            <a:r>
              <a:rPr lang="en-US" sz="1800" b="1" dirty="0"/>
              <a:t>First-line</a:t>
            </a:r>
          </a:p>
        </p:txBody>
      </p:sp>
      <p:sp>
        <p:nvSpPr>
          <p:cNvPr id="3" name="Rectangle 2">
            <a:extLst>
              <a:ext uri="{FF2B5EF4-FFF2-40B4-BE49-F238E27FC236}">
                <a16:creationId xmlns:a16="http://schemas.microsoft.com/office/drawing/2014/main" id="{E589FC05-0E2F-D987-DCB9-14BCE3B19994}"/>
              </a:ext>
            </a:extLst>
          </p:cNvPr>
          <p:cNvSpPr/>
          <p:nvPr/>
        </p:nvSpPr>
        <p:spPr>
          <a:xfrm>
            <a:off x="3082401" y="3010315"/>
            <a:ext cx="1265997" cy="529235"/>
          </a:xfrm>
          <a:prstGeom prst="rect">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Chemo + IO </a:t>
            </a:r>
          </a:p>
        </p:txBody>
      </p:sp>
      <p:sp>
        <p:nvSpPr>
          <p:cNvPr id="18" name="Rectangle 17">
            <a:extLst>
              <a:ext uri="{FF2B5EF4-FFF2-40B4-BE49-F238E27FC236}">
                <a16:creationId xmlns:a16="http://schemas.microsoft.com/office/drawing/2014/main" id="{BF883857-6F49-B784-638F-62790961B4E9}"/>
              </a:ext>
            </a:extLst>
          </p:cNvPr>
          <p:cNvSpPr/>
          <p:nvPr/>
        </p:nvSpPr>
        <p:spPr>
          <a:xfrm>
            <a:off x="3082401" y="3585792"/>
            <a:ext cx="1265997" cy="529236"/>
          </a:xfrm>
          <a:prstGeom prst="rect">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Chemo</a:t>
            </a:r>
          </a:p>
        </p:txBody>
      </p:sp>
      <p:sp>
        <p:nvSpPr>
          <p:cNvPr id="20" name="Rectangle 19">
            <a:extLst>
              <a:ext uri="{FF2B5EF4-FFF2-40B4-BE49-F238E27FC236}">
                <a16:creationId xmlns:a16="http://schemas.microsoft.com/office/drawing/2014/main" id="{FE3C327A-7CDA-81CF-3796-83208769B73D}"/>
              </a:ext>
            </a:extLst>
          </p:cNvPr>
          <p:cNvSpPr/>
          <p:nvPr/>
        </p:nvSpPr>
        <p:spPr>
          <a:xfrm>
            <a:off x="3082401" y="4157389"/>
            <a:ext cx="1265997" cy="529236"/>
          </a:xfrm>
          <a:prstGeom prst="rect">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IO </a:t>
            </a:r>
          </a:p>
        </p:txBody>
      </p:sp>
      <p:sp>
        <p:nvSpPr>
          <p:cNvPr id="22" name="Oval 21">
            <a:extLst>
              <a:ext uri="{FF2B5EF4-FFF2-40B4-BE49-F238E27FC236}">
                <a16:creationId xmlns:a16="http://schemas.microsoft.com/office/drawing/2014/main" id="{DFD5C788-6EB4-B28F-CC4A-9777D81B2ED7}"/>
              </a:ext>
            </a:extLst>
          </p:cNvPr>
          <p:cNvSpPr/>
          <p:nvPr/>
        </p:nvSpPr>
        <p:spPr>
          <a:xfrm>
            <a:off x="2283981" y="3497189"/>
            <a:ext cx="599671" cy="61783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R</a:t>
            </a:r>
          </a:p>
        </p:txBody>
      </p:sp>
      <p:cxnSp>
        <p:nvCxnSpPr>
          <p:cNvPr id="26" name="Straight Arrow Connector 25">
            <a:extLst>
              <a:ext uri="{FF2B5EF4-FFF2-40B4-BE49-F238E27FC236}">
                <a16:creationId xmlns:a16="http://schemas.microsoft.com/office/drawing/2014/main" id="{51398FB6-D1AB-7F85-759A-799703FB408B}"/>
              </a:ext>
            </a:extLst>
          </p:cNvPr>
          <p:cNvCxnSpPr>
            <a:cxnSpLocks/>
            <a:stCxn id="22" idx="7"/>
          </p:cNvCxnSpPr>
          <p:nvPr/>
        </p:nvCxnSpPr>
        <p:spPr>
          <a:xfrm flipV="1">
            <a:off x="2795831" y="3404782"/>
            <a:ext cx="271374" cy="18288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C6524A2-D79A-46FA-DB56-8668515B7F8D}"/>
              </a:ext>
            </a:extLst>
          </p:cNvPr>
          <p:cNvCxnSpPr>
            <a:cxnSpLocks/>
          </p:cNvCxnSpPr>
          <p:nvPr/>
        </p:nvCxnSpPr>
        <p:spPr>
          <a:xfrm>
            <a:off x="2795832" y="3842074"/>
            <a:ext cx="286570"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EADDAB2-E7C9-31F7-0F6C-C745A4069FFD}"/>
              </a:ext>
            </a:extLst>
          </p:cNvPr>
          <p:cNvCxnSpPr>
            <a:cxnSpLocks/>
            <a:stCxn id="22" idx="5"/>
          </p:cNvCxnSpPr>
          <p:nvPr/>
        </p:nvCxnSpPr>
        <p:spPr>
          <a:xfrm>
            <a:off x="2795831" y="4024547"/>
            <a:ext cx="271374" cy="19059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495809A-628F-FF1C-800F-5A5865E38D05}"/>
              </a:ext>
            </a:extLst>
          </p:cNvPr>
          <p:cNvSpPr txBox="1"/>
          <p:nvPr/>
        </p:nvSpPr>
        <p:spPr>
          <a:xfrm>
            <a:off x="4417719" y="3102257"/>
            <a:ext cx="2037737" cy="369332"/>
          </a:xfrm>
          <a:prstGeom prst="rect">
            <a:avLst/>
          </a:prstGeom>
          <a:noFill/>
        </p:spPr>
        <p:txBody>
          <a:bodyPr wrap="none" rtlCol="0">
            <a:spAutoFit/>
          </a:bodyPr>
          <a:lstStyle/>
          <a:p>
            <a:r>
              <a:rPr lang="en-US" sz="1800" b="1" dirty="0"/>
              <a:t>(Gem/Cis + </a:t>
            </a:r>
            <a:r>
              <a:rPr lang="en-US" sz="1800" b="1" dirty="0" err="1"/>
              <a:t>Nivo</a:t>
            </a:r>
            <a:r>
              <a:rPr lang="en-US" sz="1800" b="1" dirty="0"/>
              <a:t>)</a:t>
            </a:r>
          </a:p>
        </p:txBody>
      </p:sp>
      <p:sp>
        <p:nvSpPr>
          <p:cNvPr id="13" name="TextBox 12">
            <a:extLst>
              <a:ext uri="{FF2B5EF4-FFF2-40B4-BE49-F238E27FC236}">
                <a16:creationId xmlns:a16="http://schemas.microsoft.com/office/drawing/2014/main" id="{0D11746F-1B53-21E7-2821-E1024836E137}"/>
              </a:ext>
            </a:extLst>
          </p:cNvPr>
          <p:cNvSpPr txBox="1"/>
          <p:nvPr/>
        </p:nvSpPr>
        <p:spPr>
          <a:xfrm>
            <a:off x="4427019" y="3545730"/>
            <a:ext cx="1556836" cy="646331"/>
          </a:xfrm>
          <a:prstGeom prst="rect">
            <a:avLst/>
          </a:prstGeom>
          <a:noFill/>
        </p:spPr>
        <p:txBody>
          <a:bodyPr wrap="none" rtlCol="0">
            <a:spAutoFit/>
          </a:bodyPr>
          <a:lstStyle/>
          <a:p>
            <a:r>
              <a:rPr lang="en-US" sz="1800" b="1" dirty="0"/>
              <a:t>(Gem/Cis or </a:t>
            </a:r>
          </a:p>
          <a:p>
            <a:r>
              <a:rPr lang="en-US" sz="1800" b="1" dirty="0"/>
              <a:t>Gem/Carbo)</a:t>
            </a:r>
          </a:p>
        </p:txBody>
      </p:sp>
      <p:sp>
        <p:nvSpPr>
          <p:cNvPr id="14" name="TextBox 13">
            <a:extLst>
              <a:ext uri="{FF2B5EF4-FFF2-40B4-BE49-F238E27FC236}">
                <a16:creationId xmlns:a16="http://schemas.microsoft.com/office/drawing/2014/main" id="{3F2A2389-FB5D-BD2E-9BD0-A43AD3F78B46}"/>
              </a:ext>
            </a:extLst>
          </p:cNvPr>
          <p:cNvSpPr txBox="1"/>
          <p:nvPr/>
        </p:nvSpPr>
        <p:spPr>
          <a:xfrm>
            <a:off x="4417718" y="4237104"/>
            <a:ext cx="1172116" cy="369332"/>
          </a:xfrm>
          <a:prstGeom prst="rect">
            <a:avLst/>
          </a:prstGeom>
          <a:noFill/>
        </p:spPr>
        <p:txBody>
          <a:bodyPr wrap="none" rtlCol="0">
            <a:spAutoFit/>
          </a:bodyPr>
          <a:lstStyle/>
          <a:p>
            <a:r>
              <a:rPr lang="en-US" sz="1800" b="1" dirty="0"/>
              <a:t>(</a:t>
            </a:r>
            <a:r>
              <a:rPr lang="en-US" sz="1800" b="1" dirty="0" err="1"/>
              <a:t>Ipi</a:t>
            </a:r>
            <a:r>
              <a:rPr lang="en-US" sz="1800" b="1" dirty="0"/>
              <a:t>/</a:t>
            </a:r>
            <a:r>
              <a:rPr lang="en-US" sz="1800" b="1" dirty="0" err="1"/>
              <a:t>Nivo</a:t>
            </a:r>
            <a:r>
              <a:rPr lang="en-US" sz="1800" b="1" dirty="0"/>
              <a:t>)</a:t>
            </a:r>
          </a:p>
        </p:txBody>
      </p:sp>
      <p:sp>
        <p:nvSpPr>
          <p:cNvPr id="16" name="Right Bracket 15">
            <a:extLst>
              <a:ext uri="{FF2B5EF4-FFF2-40B4-BE49-F238E27FC236}">
                <a16:creationId xmlns:a16="http://schemas.microsoft.com/office/drawing/2014/main" id="{2BC4E5F8-EF23-C7C9-1C2F-EE1833A8A4E0}"/>
              </a:ext>
            </a:extLst>
          </p:cNvPr>
          <p:cNvSpPr/>
          <p:nvPr/>
        </p:nvSpPr>
        <p:spPr>
          <a:xfrm>
            <a:off x="6204917" y="3187227"/>
            <a:ext cx="222115" cy="654848"/>
          </a:xfrm>
          <a:prstGeom prst="righ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ln>
                <a:solidFill>
                  <a:sysClr val="windowText" lastClr="000000"/>
                </a:solidFill>
              </a:ln>
            </a:endParaRPr>
          </a:p>
        </p:txBody>
      </p:sp>
      <p:sp>
        <p:nvSpPr>
          <p:cNvPr id="21" name="Right Bracket 20">
            <a:extLst>
              <a:ext uri="{FF2B5EF4-FFF2-40B4-BE49-F238E27FC236}">
                <a16:creationId xmlns:a16="http://schemas.microsoft.com/office/drawing/2014/main" id="{B905ED66-D5A3-8587-7E46-50A1FDBF6F34}"/>
              </a:ext>
            </a:extLst>
          </p:cNvPr>
          <p:cNvSpPr/>
          <p:nvPr/>
        </p:nvSpPr>
        <p:spPr>
          <a:xfrm>
            <a:off x="6234203" y="3941300"/>
            <a:ext cx="222114" cy="547678"/>
          </a:xfrm>
          <a:prstGeom prst="righ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ln>
                <a:solidFill>
                  <a:sysClr val="windowText" lastClr="000000"/>
                </a:solidFill>
              </a:ln>
            </a:endParaRPr>
          </a:p>
        </p:txBody>
      </p:sp>
      <p:sp>
        <p:nvSpPr>
          <p:cNvPr id="25" name="TextBox 24">
            <a:extLst>
              <a:ext uri="{FF2B5EF4-FFF2-40B4-BE49-F238E27FC236}">
                <a16:creationId xmlns:a16="http://schemas.microsoft.com/office/drawing/2014/main" id="{B3FF1826-55AC-6AA9-7CC6-186597B0FEB4}"/>
              </a:ext>
            </a:extLst>
          </p:cNvPr>
          <p:cNvSpPr txBox="1"/>
          <p:nvPr/>
        </p:nvSpPr>
        <p:spPr>
          <a:xfrm>
            <a:off x="6512382" y="3361670"/>
            <a:ext cx="2731389" cy="415498"/>
          </a:xfrm>
          <a:prstGeom prst="rect">
            <a:avLst/>
          </a:prstGeom>
          <a:noFill/>
        </p:spPr>
        <p:txBody>
          <a:bodyPr wrap="none" rtlCol="0">
            <a:spAutoFit/>
          </a:bodyPr>
          <a:lstStyle/>
          <a:p>
            <a:r>
              <a:rPr lang="en-US" sz="2100" b="1" dirty="0">
                <a:solidFill>
                  <a:srgbClr val="00B0F0"/>
                </a:solidFill>
              </a:rPr>
              <a:t>‘Sub-study’ positive</a:t>
            </a:r>
          </a:p>
        </p:txBody>
      </p:sp>
      <p:sp>
        <p:nvSpPr>
          <p:cNvPr id="29" name="TextBox 28">
            <a:extLst>
              <a:ext uri="{FF2B5EF4-FFF2-40B4-BE49-F238E27FC236}">
                <a16:creationId xmlns:a16="http://schemas.microsoft.com/office/drawing/2014/main" id="{3CDBE62D-E860-1FCC-0F39-21AA078B7D37}"/>
              </a:ext>
            </a:extLst>
          </p:cNvPr>
          <p:cNvSpPr txBox="1"/>
          <p:nvPr/>
        </p:nvSpPr>
        <p:spPr>
          <a:xfrm>
            <a:off x="6643140" y="4024547"/>
            <a:ext cx="2462140" cy="323165"/>
          </a:xfrm>
          <a:prstGeom prst="rect">
            <a:avLst/>
          </a:prstGeom>
          <a:noFill/>
        </p:spPr>
        <p:txBody>
          <a:bodyPr wrap="square" rtlCol="0">
            <a:spAutoFit/>
          </a:bodyPr>
          <a:lstStyle/>
          <a:p>
            <a:r>
              <a:rPr lang="en-US" sz="1500" b="1" dirty="0"/>
              <a:t>Primary study negative</a:t>
            </a:r>
          </a:p>
        </p:txBody>
      </p:sp>
    </p:spTree>
    <p:extLst>
      <p:ext uri="{BB962C8B-B14F-4D97-AF65-F5344CB8AC3E}">
        <p14:creationId xmlns:p14="http://schemas.microsoft.com/office/powerpoint/2010/main" val="736379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F9D7D5-AB92-4A40-B4B8-01770603E1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2382"/>
            <a:ext cx="9144000" cy="5148863"/>
          </a:xfrm>
          <a:prstGeom prst="rect">
            <a:avLst/>
          </a:prstGeom>
        </p:spPr>
      </p:pic>
    </p:spTree>
    <p:extLst>
      <p:ext uri="{BB962C8B-B14F-4D97-AF65-F5344CB8AC3E}">
        <p14:creationId xmlns:p14="http://schemas.microsoft.com/office/powerpoint/2010/main" val="27102955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5B586-94AF-51A6-3614-5579AF8F2D1C}"/>
              </a:ext>
            </a:extLst>
          </p:cNvPr>
          <p:cNvSpPr>
            <a:spLocks noGrp="1"/>
          </p:cNvSpPr>
          <p:nvPr>
            <p:ph type="title"/>
          </p:nvPr>
        </p:nvSpPr>
        <p:spPr>
          <a:xfrm>
            <a:off x="628650" y="276225"/>
            <a:ext cx="8318281" cy="994172"/>
          </a:xfrm>
        </p:spPr>
        <p:txBody>
          <a:bodyPr>
            <a:normAutofit/>
          </a:bodyPr>
          <a:lstStyle/>
          <a:p>
            <a:r>
              <a:rPr lang="en-US" sz="2700" b="1" dirty="0">
                <a:solidFill>
                  <a:srgbClr val="002060"/>
                </a:solidFill>
                <a:latin typeface="Arial" panose="020B0604020202020204" pitchFamily="34" charset="0"/>
                <a:cs typeface="Arial" panose="020B0604020202020204" pitchFamily="34" charset="0"/>
              </a:rPr>
              <a:t>Treatment sequence, by level of evidence, ‘23</a:t>
            </a:r>
          </a:p>
        </p:txBody>
      </p:sp>
      <p:sp>
        <p:nvSpPr>
          <p:cNvPr id="4" name="Rectangle 3">
            <a:extLst>
              <a:ext uri="{FF2B5EF4-FFF2-40B4-BE49-F238E27FC236}">
                <a16:creationId xmlns:a16="http://schemas.microsoft.com/office/drawing/2014/main" id="{CE9EB282-477D-956A-3D95-A3136E5ACAE7}"/>
              </a:ext>
            </a:extLst>
          </p:cNvPr>
          <p:cNvSpPr/>
          <p:nvPr/>
        </p:nvSpPr>
        <p:spPr>
          <a:xfrm>
            <a:off x="433552" y="1681411"/>
            <a:ext cx="1789386" cy="725214"/>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Cisplatin-eligible</a:t>
            </a:r>
          </a:p>
        </p:txBody>
      </p:sp>
      <p:sp>
        <p:nvSpPr>
          <p:cNvPr id="5" name="Rectangle 4">
            <a:extLst>
              <a:ext uri="{FF2B5EF4-FFF2-40B4-BE49-F238E27FC236}">
                <a16:creationId xmlns:a16="http://schemas.microsoft.com/office/drawing/2014/main" id="{D17C0350-9FFE-8C2E-1FD1-23AEBD858639}"/>
              </a:ext>
            </a:extLst>
          </p:cNvPr>
          <p:cNvSpPr/>
          <p:nvPr/>
        </p:nvSpPr>
        <p:spPr>
          <a:xfrm>
            <a:off x="433552" y="2522320"/>
            <a:ext cx="1789386" cy="725214"/>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Cisplatin-ineligible</a:t>
            </a:r>
          </a:p>
        </p:txBody>
      </p:sp>
      <p:sp>
        <p:nvSpPr>
          <p:cNvPr id="6" name="Rectangle 5">
            <a:extLst>
              <a:ext uri="{FF2B5EF4-FFF2-40B4-BE49-F238E27FC236}">
                <a16:creationId xmlns:a16="http://schemas.microsoft.com/office/drawing/2014/main" id="{4A406256-1785-83A9-AEDC-016F10859027}"/>
              </a:ext>
            </a:extLst>
          </p:cNvPr>
          <p:cNvSpPr/>
          <p:nvPr/>
        </p:nvSpPr>
        <p:spPr>
          <a:xfrm>
            <a:off x="2876222" y="2153104"/>
            <a:ext cx="1789386" cy="725214"/>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Platinum-chemo</a:t>
            </a:r>
          </a:p>
          <a:p>
            <a:pPr algn="ctr"/>
            <a:r>
              <a:rPr lang="en-US" sz="1800" b="1" dirty="0">
                <a:solidFill>
                  <a:schemeClr val="tx1"/>
                </a:solidFill>
              </a:rPr>
              <a:t>4-6 cycles</a:t>
            </a:r>
          </a:p>
        </p:txBody>
      </p:sp>
      <p:sp>
        <p:nvSpPr>
          <p:cNvPr id="7" name="Rectangle 6">
            <a:extLst>
              <a:ext uri="{FF2B5EF4-FFF2-40B4-BE49-F238E27FC236}">
                <a16:creationId xmlns:a16="http://schemas.microsoft.com/office/drawing/2014/main" id="{1BE97F06-1741-EB11-73C7-A94030CFCBD6}"/>
              </a:ext>
            </a:extLst>
          </p:cNvPr>
          <p:cNvSpPr/>
          <p:nvPr/>
        </p:nvSpPr>
        <p:spPr>
          <a:xfrm>
            <a:off x="4936578" y="2151830"/>
            <a:ext cx="1789386" cy="725214"/>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IO</a:t>
            </a:r>
          </a:p>
        </p:txBody>
      </p:sp>
      <p:sp>
        <p:nvSpPr>
          <p:cNvPr id="8" name="Rectangle 7">
            <a:extLst>
              <a:ext uri="{FF2B5EF4-FFF2-40B4-BE49-F238E27FC236}">
                <a16:creationId xmlns:a16="http://schemas.microsoft.com/office/drawing/2014/main" id="{B130B3A0-92ED-DD3F-9D9F-0ACCFE467411}"/>
              </a:ext>
            </a:extLst>
          </p:cNvPr>
          <p:cNvSpPr/>
          <p:nvPr/>
        </p:nvSpPr>
        <p:spPr>
          <a:xfrm>
            <a:off x="7094483" y="1649880"/>
            <a:ext cx="1789386" cy="725214"/>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rPr>
              <a:t>Enfortumab</a:t>
            </a:r>
            <a:endParaRPr lang="en-US" sz="1800" b="1" dirty="0">
              <a:solidFill>
                <a:schemeClr val="tx1"/>
              </a:solidFill>
            </a:endParaRPr>
          </a:p>
        </p:txBody>
      </p:sp>
      <p:sp>
        <p:nvSpPr>
          <p:cNvPr id="9" name="Rectangle 8">
            <a:extLst>
              <a:ext uri="{FF2B5EF4-FFF2-40B4-BE49-F238E27FC236}">
                <a16:creationId xmlns:a16="http://schemas.microsoft.com/office/drawing/2014/main" id="{7D379215-E465-A227-FC2B-EA42A9EF9D4D}"/>
              </a:ext>
            </a:extLst>
          </p:cNvPr>
          <p:cNvSpPr/>
          <p:nvPr/>
        </p:nvSpPr>
        <p:spPr>
          <a:xfrm>
            <a:off x="7094483" y="2590699"/>
            <a:ext cx="1789386" cy="725214"/>
          </a:xfrm>
          <a:prstGeom prst="rect">
            <a:avLst/>
          </a:prstGeom>
          <a:solidFill>
            <a:srgbClr val="FFFF0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Erdafitinib</a:t>
            </a:r>
          </a:p>
          <a:p>
            <a:pPr algn="ctr"/>
            <a:r>
              <a:rPr lang="en-US" sz="1800" b="1" dirty="0">
                <a:solidFill>
                  <a:schemeClr val="tx1"/>
                </a:solidFill>
              </a:rPr>
              <a:t>(FGFR+)</a:t>
            </a:r>
          </a:p>
        </p:txBody>
      </p:sp>
      <p:sp>
        <p:nvSpPr>
          <p:cNvPr id="10" name="Right Arrow 9">
            <a:extLst>
              <a:ext uri="{FF2B5EF4-FFF2-40B4-BE49-F238E27FC236}">
                <a16:creationId xmlns:a16="http://schemas.microsoft.com/office/drawing/2014/main" id="{FBB0B84D-D6D0-B670-4E2E-4A9D7AC0AD69}"/>
              </a:ext>
            </a:extLst>
          </p:cNvPr>
          <p:cNvSpPr/>
          <p:nvPr/>
        </p:nvSpPr>
        <p:spPr>
          <a:xfrm>
            <a:off x="2332804" y="1942383"/>
            <a:ext cx="433552" cy="115987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2" name="Straight Connector 11">
            <a:extLst>
              <a:ext uri="{FF2B5EF4-FFF2-40B4-BE49-F238E27FC236}">
                <a16:creationId xmlns:a16="http://schemas.microsoft.com/office/drawing/2014/main" id="{4A401CEE-29FE-AE5A-E46A-BB9D11F7957F}"/>
              </a:ext>
            </a:extLst>
          </p:cNvPr>
          <p:cNvCxnSpPr/>
          <p:nvPr/>
        </p:nvCxnSpPr>
        <p:spPr>
          <a:xfrm>
            <a:off x="2876222" y="4688680"/>
            <a:ext cx="1789386"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2DBC73F6-D902-9AB2-19B7-AB923CBB4B4D}"/>
              </a:ext>
            </a:extLst>
          </p:cNvPr>
          <p:cNvCxnSpPr/>
          <p:nvPr/>
        </p:nvCxnSpPr>
        <p:spPr>
          <a:xfrm>
            <a:off x="5000625" y="4688680"/>
            <a:ext cx="1789386"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1188FDA6-14F9-8AC1-1A9E-B540C67658C1}"/>
              </a:ext>
            </a:extLst>
          </p:cNvPr>
          <p:cNvCxnSpPr/>
          <p:nvPr/>
        </p:nvCxnSpPr>
        <p:spPr>
          <a:xfrm>
            <a:off x="7094483" y="4688680"/>
            <a:ext cx="1789386" cy="0"/>
          </a:xfrm>
          <a:prstGeom prst="line">
            <a:avLst/>
          </a:prstGeom>
          <a:ln w="76200"/>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B0EE9DC5-B021-CE4E-01E8-6517991D9920}"/>
              </a:ext>
            </a:extLst>
          </p:cNvPr>
          <p:cNvSpPr txBox="1"/>
          <p:nvPr/>
        </p:nvSpPr>
        <p:spPr>
          <a:xfrm>
            <a:off x="3399611" y="4733538"/>
            <a:ext cx="1159292" cy="369332"/>
          </a:xfrm>
          <a:prstGeom prst="rect">
            <a:avLst/>
          </a:prstGeom>
          <a:noFill/>
        </p:spPr>
        <p:txBody>
          <a:bodyPr wrap="none" rtlCol="0">
            <a:spAutoFit/>
          </a:bodyPr>
          <a:lstStyle/>
          <a:p>
            <a:r>
              <a:rPr lang="en-US" sz="1800" b="1" dirty="0"/>
              <a:t>First-line</a:t>
            </a:r>
          </a:p>
        </p:txBody>
      </p:sp>
      <p:sp>
        <p:nvSpPr>
          <p:cNvPr id="16" name="TextBox 15">
            <a:extLst>
              <a:ext uri="{FF2B5EF4-FFF2-40B4-BE49-F238E27FC236}">
                <a16:creationId xmlns:a16="http://schemas.microsoft.com/office/drawing/2014/main" id="{32B70236-765B-7344-6C69-3C4292DF2797}"/>
              </a:ext>
            </a:extLst>
          </p:cNvPr>
          <p:cNvSpPr txBox="1"/>
          <p:nvPr/>
        </p:nvSpPr>
        <p:spPr>
          <a:xfrm>
            <a:off x="5000625" y="4733538"/>
            <a:ext cx="2720617" cy="369332"/>
          </a:xfrm>
          <a:prstGeom prst="rect">
            <a:avLst/>
          </a:prstGeom>
          <a:noFill/>
        </p:spPr>
        <p:txBody>
          <a:bodyPr wrap="none" rtlCol="0">
            <a:spAutoFit/>
          </a:bodyPr>
          <a:lstStyle/>
          <a:p>
            <a:r>
              <a:rPr lang="en-US" sz="1800" b="1" dirty="0"/>
              <a:t>Maintenance or 2</a:t>
            </a:r>
            <a:r>
              <a:rPr lang="en-US" sz="1800" b="1" baseline="30000" dirty="0"/>
              <a:t>nd</a:t>
            </a:r>
            <a:r>
              <a:rPr lang="en-US" sz="1800" b="1" dirty="0"/>
              <a:t> line</a:t>
            </a:r>
          </a:p>
        </p:txBody>
      </p:sp>
      <p:sp>
        <p:nvSpPr>
          <p:cNvPr id="17" name="TextBox 16">
            <a:extLst>
              <a:ext uri="{FF2B5EF4-FFF2-40B4-BE49-F238E27FC236}">
                <a16:creationId xmlns:a16="http://schemas.microsoft.com/office/drawing/2014/main" id="{F9A039B5-EBDA-4DF8-730F-43BF7C2202A9}"/>
              </a:ext>
            </a:extLst>
          </p:cNvPr>
          <p:cNvSpPr txBox="1"/>
          <p:nvPr/>
        </p:nvSpPr>
        <p:spPr>
          <a:xfrm>
            <a:off x="7289369" y="4728259"/>
            <a:ext cx="2108269" cy="369332"/>
          </a:xfrm>
          <a:prstGeom prst="rect">
            <a:avLst/>
          </a:prstGeom>
          <a:noFill/>
        </p:spPr>
        <p:txBody>
          <a:bodyPr wrap="none" rtlCol="0">
            <a:spAutoFit/>
          </a:bodyPr>
          <a:lstStyle/>
          <a:p>
            <a:r>
              <a:rPr lang="en-US" sz="1800" b="1" dirty="0"/>
              <a:t>3</a:t>
            </a:r>
            <a:r>
              <a:rPr lang="en-US" sz="1800" b="1" baseline="30000" dirty="0"/>
              <a:t>rd</a:t>
            </a:r>
            <a:r>
              <a:rPr lang="en-US" sz="1800" b="1" dirty="0"/>
              <a:t> line or beyond</a:t>
            </a:r>
          </a:p>
        </p:txBody>
      </p:sp>
      <p:sp>
        <p:nvSpPr>
          <p:cNvPr id="3" name="Rectangle 2">
            <a:extLst>
              <a:ext uri="{FF2B5EF4-FFF2-40B4-BE49-F238E27FC236}">
                <a16:creationId xmlns:a16="http://schemas.microsoft.com/office/drawing/2014/main" id="{ADF66DF9-0D69-5932-9393-E19E5006ECB3}"/>
              </a:ext>
            </a:extLst>
          </p:cNvPr>
          <p:cNvSpPr/>
          <p:nvPr/>
        </p:nvSpPr>
        <p:spPr>
          <a:xfrm>
            <a:off x="42952" y="3457428"/>
            <a:ext cx="512630" cy="331325"/>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BCC415D5-F1B2-6059-E1EB-30317D1C07D2}"/>
              </a:ext>
            </a:extLst>
          </p:cNvPr>
          <p:cNvSpPr/>
          <p:nvPr/>
        </p:nvSpPr>
        <p:spPr>
          <a:xfrm>
            <a:off x="42952" y="3875459"/>
            <a:ext cx="512630" cy="33132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CE21E516-5EC2-42B7-1935-8DAEEA0E8792}"/>
              </a:ext>
            </a:extLst>
          </p:cNvPr>
          <p:cNvSpPr/>
          <p:nvPr/>
        </p:nvSpPr>
        <p:spPr>
          <a:xfrm>
            <a:off x="42952" y="4322933"/>
            <a:ext cx="512630" cy="331325"/>
          </a:xfrm>
          <a:prstGeom prst="rect">
            <a:avLst/>
          </a:prstGeom>
          <a:solidFill>
            <a:srgbClr val="FFFF0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extBox 18">
            <a:extLst>
              <a:ext uri="{FF2B5EF4-FFF2-40B4-BE49-F238E27FC236}">
                <a16:creationId xmlns:a16="http://schemas.microsoft.com/office/drawing/2014/main" id="{81BB1CB9-385C-5FAA-7758-B613F34BC9BC}"/>
              </a:ext>
            </a:extLst>
          </p:cNvPr>
          <p:cNvSpPr txBox="1"/>
          <p:nvPr/>
        </p:nvSpPr>
        <p:spPr>
          <a:xfrm>
            <a:off x="555582" y="3484591"/>
            <a:ext cx="1685077" cy="369332"/>
          </a:xfrm>
          <a:prstGeom prst="rect">
            <a:avLst/>
          </a:prstGeom>
          <a:noFill/>
        </p:spPr>
        <p:txBody>
          <a:bodyPr wrap="none" rtlCol="0">
            <a:spAutoFit/>
          </a:bodyPr>
          <a:lstStyle/>
          <a:p>
            <a:r>
              <a:rPr lang="en-US" sz="1800" dirty="0"/>
              <a:t>Clinical factors</a:t>
            </a:r>
          </a:p>
        </p:txBody>
      </p:sp>
      <p:sp>
        <p:nvSpPr>
          <p:cNvPr id="20" name="TextBox 19">
            <a:extLst>
              <a:ext uri="{FF2B5EF4-FFF2-40B4-BE49-F238E27FC236}">
                <a16:creationId xmlns:a16="http://schemas.microsoft.com/office/drawing/2014/main" id="{FBD05532-6387-5F70-CAEA-B3C29CD667BB}"/>
              </a:ext>
            </a:extLst>
          </p:cNvPr>
          <p:cNvSpPr txBox="1"/>
          <p:nvPr/>
        </p:nvSpPr>
        <p:spPr>
          <a:xfrm>
            <a:off x="555582" y="3903761"/>
            <a:ext cx="3640805" cy="369332"/>
          </a:xfrm>
          <a:prstGeom prst="rect">
            <a:avLst/>
          </a:prstGeom>
          <a:noFill/>
        </p:spPr>
        <p:txBody>
          <a:bodyPr wrap="none" rtlCol="0">
            <a:spAutoFit/>
          </a:bodyPr>
          <a:lstStyle/>
          <a:p>
            <a:r>
              <a:rPr lang="en-US" sz="1800" dirty="0"/>
              <a:t>FDA approved, + level 1 evidence</a:t>
            </a:r>
          </a:p>
        </p:txBody>
      </p:sp>
      <p:sp>
        <p:nvSpPr>
          <p:cNvPr id="21" name="TextBox 20">
            <a:extLst>
              <a:ext uri="{FF2B5EF4-FFF2-40B4-BE49-F238E27FC236}">
                <a16:creationId xmlns:a16="http://schemas.microsoft.com/office/drawing/2014/main" id="{05DB6413-068C-3CE7-8225-B3D7001FDD86}"/>
              </a:ext>
            </a:extLst>
          </p:cNvPr>
          <p:cNvSpPr txBox="1"/>
          <p:nvPr/>
        </p:nvSpPr>
        <p:spPr>
          <a:xfrm>
            <a:off x="546937" y="4325931"/>
            <a:ext cx="3647217" cy="369332"/>
          </a:xfrm>
          <a:prstGeom prst="rect">
            <a:avLst/>
          </a:prstGeom>
          <a:noFill/>
        </p:spPr>
        <p:txBody>
          <a:bodyPr wrap="none" rtlCol="0">
            <a:spAutoFit/>
          </a:bodyPr>
          <a:lstStyle/>
          <a:p>
            <a:r>
              <a:rPr lang="en-US" sz="1800" dirty="0"/>
              <a:t>FDA approved, - level 1 evidence </a:t>
            </a:r>
          </a:p>
        </p:txBody>
      </p:sp>
      <p:sp>
        <p:nvSpPr>
          <p:cNvPr id="22" name="Rectangle 21">
            <a:extLst>
              <a:ext uri="{FF2B5EF4-FFF2-40B4-BE49-F238E27FC236}">
                <a16:creationId xmlns:a16="http://schemas.microsoft.com/office/drawing/2014/main" id="{E78037B7-FEA4-E392-ACF2-3E63C4A1D791}"/>
              </a:ext>
            </a:extLst>
          </p:cNvPr>
          <p:cNvSpPr/>
          <p:nvPr/>
        </p:nvSpPr>
        <p:spPr>
          <a:xfrm>
            <a:off x="7094482" y="3541154"/>
            <a:ext cx="1789386" cy="725214"/>
          </a:xfrm>
          <a:prstGeom prst="rect">
            <a:avLst/>
          </a:prstGeom>
          <a:solidFill>
            <a:srgbClr val="FFFF0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Sacituzumab</a:t>
            </a:r>
          </a:p>
        </p:txBody>
      </p:sp>
    </p:spTree>
    <p:extLst>
      <p:ext uri="{BB962C8B-B14F-4D97-AF65-F5344CB8AC3E}">
        <p14:creationId xmlns:p14="http://schemas.microsoft.com/office/powerpoint/2010/main" val="8832149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5B586-94AF-51A6-3614-5579AF8F2D1C}"/>
              </a:ext>
            </a:extLst>
          </p:cNvPr>
          <p:cNvSpPr>
            <a:spLocks noGrp="1"/>
          </p:cNvSpPr>
          <p:nvPr>
            <p:ph type="title"/>
          </p:nvPr>
        </p:nvSpPr>
        <p:spPr>
          <a:xfrm>
            <a:off x="628650" y="276225"/>
            <a:ext cx="8318281" cy="994172"/>
          </a:xfrm>
        </p:spPr>
        <p:txBody>
          <a:bodyPr>
            <a:normAutofit/>
          </a:bodyPr>
          <a:lstStyle/>
          <a:p>
            <a:r>
              <a:rPr lang="en-US" sz="2700" b="1" dirty="0">
                <a:solidFill>
                  <a:srgbClr val="002060"/>
                </a:solidFill>
                <a:latin typeface="Arial" panose="020B0604020202020204" pitchFamily="34" charset="0"/>
                <a:cs typeface="Arial" panose="020B0604020202020204" pitchFamily="34" charset="0"/>
              </a:rPr>
              <a:t>Treatment options beyond IO</a:t>
            </a:r>
          </a:p>
        </p:txBody>
      </p:sp>
      <p:sp>
        <p:nvSpPr>
          <p:cNvPr id="4" name="Rectangle 3">
            <a:extLst>
              <a:ext uri="{FF2B5EF4-FFF2-40B4-BE49-F238E27FC236}">
                <a16:creationId xmlns:a16="http://schemas.microsoft.com/office/drawing/2014/main" id="{CE9EB282-477D-956A-3D95-A3136E5ACAE7}"/>
              </a:ext>
            </a:extLst>
          </p:cNvPr>
          <p:cNvSpPr/>
          <p:nvPr/>
        </p:nvSpPr>
        <p:spPr>
          <a:xfrm>
            <a:off x="433552" y="1681411"/>
            <a:ext cx="1789386" cy="725214"/>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Cisplatin-eligible</a:t>
            </a:r>
          </a:p>
        </p:txBody>
      </p:sp>
      <p:sp>
        <p:nvSpPr>
          <p:cNvPr id="5" name="Rectangle 4">
            <a:extLst>
              <a:ext uri="{FF2B5EF4-FFF2-40B4-BE49-F238E27FC236}">
                <a16:creationId xmlns:a16="http://schemas.microsoft.com/office/drawing/2014/main" id="{D17C0350-9FFE-8C2E-1FD1-23AEBD858639}"/>
              </a:ext>
            </a:extLst>
          </p:cNvPr>
          <p:cNvSpPr/>
          <p:nvPr/>
        </p:nvSpPr>
        <p:spPr>
          <a:xfrm>
            <a:off x="433552" y="2522320"/>
            <a:ext cx="1789386" cy="725214"/>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Cisplatin-ineligible</a:t>
            </a:r>
          </a:p>
        </p:txBody>
      </p:sp>
      <p:sp>
        <p:nvSpPr>
          <p:cNvPr id="6" name="Rectangle 5">
            <a:extLst>
              <a:ext uri="{FF2B5EF4-FFF2-40B4-BE49-F238E27FC236}">
                <a16:creationId xmlns:a16="http://schemas.microsoft.com/office/drawing/2014/main" id="{4A406256-1785-83A9-AEDC-016F10859027}"/>
              </a:ext>
            </a:extLst>
          </p:cNvPr>
          <p:cNvSpPr/>
          <p:nvPr/>
        </p:nvSpPr>
        <p:spPr>
          <a:xfrm>
            <a:off x="2876222" y="2153104"/>
            <a:ext cx="1789386" cy="725214"/>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Platinum-chemo</a:t>
            </a:r>
          </a:p>
          <a:p>
            <a:pPr algn="ctr"/>
            <a:r>
              <a:rPr lang="en-US" sz="1800" b="1" dirty="0">
                <a:solidFill>
                  <a:schemeClr val="tx1"/>
                </a:solidFill>
              </a:rPr>
              <a:t>4-6 cycles</a:t>
            </a:r>
          </a:p>
        </p:txBody>
      </p:sp>
      <p:sp>
        <p:nvSpPr>
          <p:cNvPr id="7" name="Rectangle 6">
            <a:extLst>
              <a:ext uri="{FF2B5EF4-FFF2-40B4-BE49-F238E27FC236}">
                <a16:creationId xmlns:a16="http://schemas.microsoft.com/office/drawing/2014/main" id="{1BE97F06-1741-EB11-73C7-A94030CFCBD6}"/>
              </a:ext>
            </a:extLst>
          </p:cNvPr>
          <p:cNvSpPr/>
          <p:nvPr/>
        </p:nvSpPr>
        <p:spPr>
          <a:xfrm>
            <a:off x="4936578" y="2151830"/>
            <a:ext cx="1789386" cy="725214"/>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IO</a:t>
            </a:r>
          </a:p>
        </p:txBody>
      </p:sp>
      <p:sp>
        <p:nvSpPr>
          <p:cNvPr id="8" name="Rectangle 7">
            <a:extLst>
              <a:ext uri="{FF2B5EF4-FFF2-40B4-BE49-F238E27FC236}">
                <a16:creationId xmlns:a16="http://schemas.microsoft.com/office/drawing/2014/main" id="{B130B3A0-92ED-DD3F-9D9F-0ACCFE467411}"/>
              </a:ext>
            </a:extLst>
          </p:cNvPr>
          <p:cNvSpPr/>
          <p:nvPr/>
        </p:nvSpPr>
        <p:spPr>
          <a:xfrm>
            <a:off x="7094483" y="1649880"/>
            <a:ext cx="1789386" cy="725214"/>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rPr>
              <a:t>Enfortumab</a:t>
            </a:r>
            <a:endParaRPr lang="en-US" sz="1800" b="1" dirty="0">
              <a:solidFill>
                <a:schemeClr val="tx1"/>
              </a:solidFill>
            </a:endParaRPr>
          </a:p>
        </p:txBody>
      </p:sp>
      <p:sp>
        <p:nvSpPr>
          <p:cNvPr id="9" name="Rectangle 8">
            <a:extLst>
              <a:ext uri="{FF2B5EF4-FFF2-40B4-BE49-F238E27FC236}">
                <a16:creationId xmlns:a16="http://schemas.microsoft.com/office/drawing/2014/main" id="{7D379215-E465-A227-FC2B-EA42A9EF9D4D}"/>
              </a:ext>
            </a:extLst>
          </p:cNvPr>
          <p:cNvSpPr/>
          <p:nvPr/>
        </p:nvSpPr>
        <p:spPr>
          <a:xfrm>
            <a:off x="7094483" y="2590699"/>
            <a:ext cx="1789386" cy="725214"/>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Erdafitinib</a:t>
            </a:r>
          </a:p>
          <a:p>
            <a:pPr algn="ctr"/>
            <a:r>
              <a:rPr lang="en-US" sz="1800" b="1" dirty="0">
                <a:solidFill>
                  <a:schemeClr val="tx1"/>
                </a:solidFill>
              </a:rPr>
              <a:t>(FGFR+) </a:t>
            </a:r>
          </a:p>
        </p:txBody>
      </p:sp>
      <p:sp>
        <p:nvSpPr>
          <p:cNvPr id="10" name="Right Arrow 9">
            <a:extLst>
              <a:ext uri="{FF2B5EF4-FFF2-40B4-BE49-F238E27FC236}">
                <a16:creationId xmlns:a16="http://schemas.microsoft.com/office/drawing/2014/main" id="{FBB0B84D-D6D0-B670-4E2E-4A9D7AC0AD69}"/>
              </a:ext>
            </a:extLst>
          </p:cNvPr>
          <p:cNvSpPr/>
          <p:nvPr/>
        </p:nvSpPr>
        <p:spPr>
          <a:xfrm>
            <a:off x="2332804" y="1942383"/>
            <a:ext cx="433552" cy="115987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2" name="Straight Connector 11">
            <a:extLst>
              <a:ext uri="{FF2B5EF4-FFF2-40B4-BE49-F238E27FC236}">
                <a16:creationId xmlns:a16="http://schemas.microsoft.com/office/drawing/2014/main" id="{4A401CEE-29FE-AE5A-E46A-BB9D11F7957F}"/>
              </a:ext>
            </a:extLst>
          </p:cNvPr>
          <p:cNvCxnSpPr/>
          <p:nvPr/>
        </p:nvCxnSpPr>
        <p:spPr>
          <a:xfrm>
            <a:off x="2876222" y="4688680"/>
            <a:ext cx="1789386"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2DBC73F6-D902-9AB2-19B7-AB923CBB4B4D}"/>
              </a:ext>
            </a:extLst>
          </p:cNvPr>
          <p:cNvCxnSpPr/>
          <p:nvPr/>
        </p:nvCxnSpPr>
        <p:spPr>
          <a:xfrm>
            <a:off x="5000625" y="4688680"/>
            <a:ext cx="1789386"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1188FDA6-14F9-8AC1-1A9E-B540C67658C1}"/>
              </a:ext>
            </a:extLst>
          </p:cNvPr>
          <p:cNvCxnSpPr/>
          <p:nvPr/>
        </p:nvCxnSpPr>
        <p:spPr>
          <a:xfrm>
            <a:off x="7094483" y="4688680"/>
            <a:ext cx="1789386" cy="0"/>
          </a:xfrm>
          <a:prstGeom prst="line">
            <a:avLst/>
          </a:prstGeom>
          <a:ln w="76200"/>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B0EE9DC5-B021-CE4E-01E8-6517991D9920}"/>
              </a:ext>
            </a:extLst>
          </p:cNvPr>
          <p:cNvSpPr txBox="1"/>
          <p:nvPr/>
        </p:nvSpPr>
        <p:spPr>
          <a:xfrm>
            <a:off x="3399611" y="4733538"/>
            <a:ext cx="1159292" cy="369332"/>
          </a:xfrm>
          <a:prstGeom prst="rect">
            <a:avLst/>
          </a:prstGeom>
          <a:noFill/>
        </p:spPr>
        <p:txBody>
          <a:bodyPr wrap="none" rtlCol="0">
            <a:spAutoFit/>
          </a:bodyPr>
          <a:lstStyle/>
          <a:p>
            <a:r>
              <a:rPr lang="en-US" sz="1800" b="1" dirty="0"/>
              <a:t>First-line</a:t>
            </a:r>
          </a:p>
        </p:txBody>
      </p:sp>
      <p:sp>
        <p:nvSpPr>
          <p:cNvPr id="16" name="TextBox 15">
            <a:extLst>
              <a:ext uri="{FF2B5EF4-FFF2-40B4-BE49-F238E27FC236}">
                <a16:creationId xmlns:a16="http://schemas.microsoft.com/office/drawing/2014/main" id="{32B70236-765B-7344-6C69-3C4292DF2797}"/>
              </a:ext>
            </a:extLst>
          </p:cNvPr>
          <p:cNvSpPr txBox="1"/>
          <p:nvPr/>
        </p:nvSpPr>
        <p:spPr>
          <a:xfrm>
            <a:off x="5000625" y="4733538"/>
            <a:ext cx="2720617" cy="369332"/>
          </a:xfrm>
          <a:prstGeom prst="rect">
            <a:avLst/>
          </a:prstGeom>
          <a:noFill/>
        </p:spPr>
        <p:txBody>
          <a:bodyPr wrap="none" rtlCol="0">
            <a:spAutoFit/>
          </a:bodyPr>
          <a:lstStyle/>
          <a:p>
            <a:r>
              <a:rPr lang="en-US" sz="1800" b="1" dirty="0"/>
              <a:t>Maintenance or 2</a:t>
            </a:r>
            <a:r>
              <a:rPr lang="en-US" sz="1800" b="1" baseline="30000" dirty="0"/>
              <a:t>nd</a:t>
            </a:r>
            <a:r>
              <a:rPr lang="en-US" sz="1800" b="1" dirty="0"/>
              <a:t> line</a:t>
            </a:r>
          </a:p>
        </p:txBody>
      </p:sp>
      <p:sp>
        <p:nvSpPr>
          <p:cNvPr id="17" name="TextBox 16">
            <a:extLst>
              <a:ext uri="{FF2B5EF4-FFF2-40B4-BE49-F238E27FC236}">
                <a16:creationId xmlns:a16="http://schemas.microsoft.com/office/drawing/2014/main" id="{F9A039B5-EBDA-4DF8-730F-43BF7C2202A9}"/>
              </a:ext>
            </a:extLst>
          </p:cNvPr>
          <p:cNvSpPr txBox="1"/>
          <p:nvPr/>
        </p:nvSpPr>
        <p:spPr>
          <a:xfrm>
            <a:off x="7289369" y="4728259"/>
            <a:ext cx="2108269" cy="369332"/>
          </a:xfrm>
          <a:prstGeom prst="rect">
            <a:avLst/>
          </a:prstGeom>
          <a:noFill/>
        </p:spPr>
        <p:txBody>
          <a:bodyPr wrap="none" rtlCol="0">
            <a:spAutoFit/>
          </a:bodyPr>
          <a:lstStyle/>
          <a:p>
            <a:r>
              <a:rPr lang="en-US" sz="1800" b="1" dirty="0"/>
              <a:t>3</a:t>
            </a:r>
            <a:r>
              <a:rPr lang="en-US" sz="1800" b="1" baseline="30000" dirty="0"/>
              <a:t>rd</a:t>
            </a:r>
            <a:r>
              <a:rPr lang="en-US" sz="1800" b="1" dirty="0"/>
              <a:t> line or beyond</a:t>
            </a:r>
          </a:p>
        </p:txBody>
      </p:sp>
      <p:sp>
        <p:nvSpPr>
          <p:cNvPr id="3" name="Oval 2">
            <a:extLst>
              <a:ext uri="{FF2B5EF4-FFF2-40B4-BE49-F238E27FC236}">
                <a16:creationId xmlns:a16="http://schemas.microsoft.com/office/drawing/2014/main" id="{0EB87C80-F275-F4B4-A4EC-6D7B1F2D82EC}"/>
              </a:ext>
            </a:extLst>
          </p:cNvPr>
          <p:cNvSpPr/>
          <p:nvPr/>
        </p:nvSpPr>
        <p:spPr>
          <a:xfrm>
            <a:off x="6790011" y="931249"/>
            <a:ext cx="2337936" cy="3203294"/>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9FDE702C-775F-2829-D18C-CC784909D547}"/>
              </a:ext>
            </a:extLst>
          </p:cNvPr>
          <p:cNvSpPr/>
          <p:nvPr/>
        </p:nvSpPr>
        <p:spPr>
          <a:xfrm>
            <a:off x="42952" y="3457428"/>
            <a:ext cx="512630" cy="331325"/>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91CC0BD6-3BD7-C81B-E4DC-3A2D903D1FA2}"/>
              </a:ext>
            </a:extLst>
          </p:cNvPr>
          <p:cNvSpPr/>
          <p:nvPr/>
        </p:nvSpPr>
        <p:spPr>
          <a:xfrm>
            <a:off x="42952" y="3875459"/>
            <a:ext cx="512630" cy="33132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4DC30227-235F-A31C-968C-FE90ED9ACE28}"/>
              </a:ext>
            </a:extLst>
          </p:cNvPr>
          <p:cNvSpPr/>
          <p:nvPr/>
        </p:nvSpPr>
        <p:spPr>
          <a:xfrm>
            <a:off x="42952" y="4322933"/>
            <a:ext cx="512630" cy="331325"/>
          </a:xfrm>
          <a:prstGeom prst="rect">
            <a:avLst/>
          </a:prstGeom>
          <a:solidFill>
            <a:srgbClr val="FFFF0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TextBox 22">
            <a:extLst>
              <a:ext uri="{FF2B5EF4-FFF2-40B4-BE49-F238E27FC236}">
                <a16:creationId xmlns:a16="http://schemas.microsoft.com/office/drawing/2014/main" id="{C9694655-AE8D-9E52-9E19-B7708DDC65E6}"/>
              </a:ext>
            </a:extLst>
          </p:cNvPr>
          <p:cNvSpPr txBox="1"/>
          <p:nvPr/>
        </p:nvSpPr>
        <p:spPr>
          <a:xfrm>
            <a:off x="555582" y="3484591"/>
            <a:ext cx="1685077" cy="369332"/>
          </a:xfrm>
          <a:prstGeom prst="rect">
            <a:avLst/>
          </a:prstGeom>
          <a:noFill/>
        </p:spPr>
        <p:txBody>
          <a:bodyPr wrap="none" rtlCol="0">
            <a:spAutoFit/>
          </a:bodyPr>
          <a:lstStyle/>
          <a:p>
            <a:r>
              <a:rPr lang="en-US" sz="1800" dirty="0"/>
              <a:t>Clinical factors</a:t>
            </a:r>
          </a:p>
        </p:txBody>
      </p:sp>
      <p:sp>
        <p:nvSpPr>
          <p:cNvPr id="24" name="TextBox 23">
            <a:extLst>
              <a:ext uri="{FF2B5EF4-FFF2-40B4-BE49-F238E27FC236}">
                <a16:creationId xmlns:a16="http://schemas.microsoft.com/office/drawing/2014/main" id="{98338468-0107-8D00-AA92-847C3D2265A0}"/>
              </a:ext>
            </a:extLst>
          </p:cNvPr>
          <p:cNvSpPr txBox="1"/>
          <p:nvPr/>
        </p:nvSpPr>
        <p:spPr>
          <a:xfrm>
            <a:off x="555582" y="3903761"/>
            <a:ext cx="3640805" cy="369332"/>
          </a:xfrm>
          <a:prstGeom prst="rect">
            <a:avLst/>
          </a:prstGeom>
          <a:noFill/>
        </p:spPr>
        <p:txBody>
          <a:bodyPr wrap="none" rtlCol="0">
            <a:spAutoFit/>
          </a:bodyPr>
          <a:lstStyle/>
          <a:p>
            <a:r>
              <a:rPr lang="en-US" sz="1800" dirty="0"/>
              <a:t>FDA approved, + level 1 evidence</a:t>
            </a:r>
          </a:p>
        </p:txBody>
      </p:sp>
      <p:sp>
        <p:nvSpPr>
          <p:cNvPr id="25" name="TextBox 24">
            <a:extLst>
              <a:ext uri="{FF2B5EF4-FFF2-40B4-BE49-F238E27FC236}">
                <a16:creationId xmlns:a16="http://schemas.microsoft.com/office/drawing/2014/main" id="{A7FC700D-3E43-AE15-6C7E-305B12106208}"/>
              </a:ext>
            </a:extLst>
          </p:cNvPr>
          <p:cNvSpPr txBox="1"/>
          <p:nvPr/>
        </p:nvSpPr>
        <p:spPr>
          <a:xfrm>
            <a:off x="546937" y="4325931"/>
            <a:ext cx="3647217" cy="369332"/>
          </a:xfrm>
          <a:prstGeom prst="rect">
            <a:avLst/>
          </a:prstGeom>
          <a:noFill/>
        </p:spPr>
        <p:txBody>
          <a:bodyPr wrap="none" rtlCol="0">
            <a:spAutoFit/>
          </a:bodyPr>
          <a:lstStyle/>
          <a:p>
            <a:r>
              <a:rPr lang="en-US" sz="1800" dirty="0"/>
              <a:t>FDA approved, - level 1 evidence </a:t>
            </a:r>
          </a:p>
        </p:txBody>
      </p:sp>
    </p:spTree>
    <p:extLst>
      <p:ext uri="{BB962C8B-B14F-4D97-AF65-F5344CB8AC3E}">
        <p14:creationId xmlns:p14="http://schemas.microsoft.com/office/powerpoint/2010/main" val="5179278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01AEA-BB07-FCFA-2734-91CC649EC805}"/>
              </a:ext>
            </a:extLst>
          </p:cNvPr>
          <p:cNvSpPr>
            <a:spLocks noGrp="1"/>
          </p:cNvSpPr>
          <p:nvPr>
            <p:ph type="title"/>
          </p:nvPr>
        </p:nvSpPr>
        <p:spPr/>
        <p:txBody>
          <a:bodyPr>
            <a:normAutofit fontScale="90000"/>
          </a:bodyPr>
          <a:lstStyle/>
          <a:p>
            <a:r>
              <a:rPr lang="en-US" sz="2700" b="1" dirty="0">
                <a:solidFill>
                  <a:srgbClr val="002060"/>
                </a:solidFill>
                <a:latin typeface="Arial" panose="020B0604020202020204" pitchFamily="34" charset="0"/>
                <a:cs typeface="Arial" panose="020B0604020202020204" pitchFamily="34" charset="0"/>
              </a:rPr>
              <a:t>Erdafitinib - First gene targeted therapy in </a:t>
            </a:r>
            <a:r>
              <a:rPr lang="en-US" sz="2700" b="1" dirty="0" err="1">
                <a:solidFill>
                  <a:srgbClr val="002060"/>
                </a:solidFill>
                <a:latin typeface="Arial" panose="020B0604020202020204" pitchFamily="34" charset="0"/>
                <a:cs typeface="Arial" panose="020B0604020202020204" pitchFamily="34" charset="0"/>
              </a:rPr>
              <a:t>mUC</a:t>
            </a:r>
            <a:endParaRPr lang="en-US" sz="2700" b="1" dirty="0">
              <a:solidFill>
                <a:srgbClr val="00206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2B8C6AD-FEE6-771C-9C57-2326C7056DCE}"/>
              </a:ext>
            </a:extLst>
          </p:cNvPr>
          <p:cNvSpPr>
            <a:spLocks noGrp="1"/>
          </p:cNvSpPr>
          <p:nvPr>
            <p:ph idx="1"/>
          </p:nvPr>
        </p:nvSpPr>
        <p:spPr/>
        <p:txBody>
          <a:bodyPr/>
          <a:lstStyle/>
          <a:p>
            <a:r>
              <a:rPr lang="en-US" dirty="0"/>
              <a:t>2019 FDA Accelerated Approval: Post-platinum, +FGFR3/2 alteration</a:t>
            </a:r>
          </a:p>
          <a:p>
            <a:r>
              <a:rPr lang="en-US" dirty="0"/>
              <a:t>Phase 2 BLC2001	(n=99)			</a:t>
            </a:r>
          </a:p>
          <a:p>
            <a:endParaRPr lang="en-US" dirty="0"/>
          </a:p>
        </p:txBody>
      </p:sp>
      <p:graphicFrame>
        <p:nvGraphicFramePr>
          <p:cNvPr id="4" name="Table 4">
            <a:extLst>
              <a:ext uri="{FF2B5EF4-FFF2-40B4-BE49-F238E27FC236}">
                <a16:creationId xmlns:a16="http://schemas.microsoft.com/office/drawing/2014/main" id="{5AEDE0D0-3647-5EEA-34B9-5A7CF4016957}"/>
              </a:ext>
            </a:extLst>
          </p:cNvPr>
          <p:cNvGraphicFramePr>
            <a:graphicFrameLocks noGrp="1"/>
          </p:cNvGraphicFramePr>
          <p:nvPr/>
        </p:nvGraphicFramePr>
        <p:xfrm>
          <a:off x="628650" y="2287014"/>
          <a:ext cx="3564279" cy="1946910"/>
        </p:xfrm>
        <a:graphic>
          <a:graphicData uri="http://schemas.openxmlformats.org/drawingml/2006/table">
            <a:tbl>
              <a:tblPr firstRow="1" bandRow="1">
                <a:tableStyleId>{5C22544A-7EE6-4342-B048-85BDC9FD1C3A}</a:tableStyleId>
              </a:tblPr>
              <a:tblGrid>
                <a:gridCol w="1550285">
                  <a:extLst>
                    <a:ext uri="{9D8B030D-6E8A-4147-A177-3AD203B41FA5}">
                      <a16:colId xmlns:a16="http://schemas.microsoft.com/office/drawing/2014/main" val="1449816730"/>
                    </a:ext>
                  </a:extLst>
                </a:gridCol>
                <a:gridCol w="2013995">
                  <a:extLst>
                    <a:ext uri="{9D8B030D-6E8A-4147-A177-3AD203B41FA5}">
                      <a16:colId xmlns:a16="http://schemas.microsoft.com/office/drawing/2014/main" val="418481729"/>
                    </a:ext>
                  </a:extLst>
                </a:gridCol>
              </a:tblGrid>
              <a:tr h="278130">
                <a:tc gridSpan="2">
                  <a:txBody>
                    <a:bodyPr/>
                    <a:lstStyle/>
                    <a:p>
                      <a:pPr algn="ctr"/>
                      <a:r>
                        <a:rPr lang="en-US" sz="1400" dirty="0"/>
                        <a:t>Efficacy</a:t>
                      </a:r>
                    </a:p>
                  </a:txBody>
                  <a:tcPr marL="68580" marR="68580" marT="34290" marB="34290"/>
                </a:tc>
                <a:tc hMerge="1">
                  <a:txBody>
                    <a:bodyPr/>
                    <a:lstStyle/>
                    <a:p>
                      <a:endParaRPr lang="en-US" dirty="0"/>
                    </a:p>
                  </a:txBody>
                  <a:tcPr/>
                </a:tc>
                <a:extLst>
                  <a:ext uri="{0D108BD9-81ED-4DB2-BD59-A6C34878D82A}">
                    <a16:rowId xmlns:a16="http://schemas.microsoft.com/office/drawing/2014/main" val="2440439045"/>
                  </a:ext>
                </a:extLst>
              </a:tr>
              <a:tr h="278130">
                <a:tc>
                  <a:txBody>
                    <a:bodyPr/>
                    <a:lstStyle/>
                    <a:p>
                      <a:pPr algn="l"/>
                      <a:r>
                        <a:rPr lang="en-US" sz="1400" b="1" dirty="0"/>
                        <a:t>ORR, %</a:t>
                      </a:r>
                    </a:p>
                  </a:txBody>
                  <a:tcPr marL="68580" marR="68580" marT="34290" marB="34290"/>
                </a:tc>
                <a:tc>
                  <a:txBody>
                    <a:bodyPr/>
                    <a:lstStyle/>
                    <a:p>
                      <a:pPr algn="ctr"/>
                      <a:r>
                        <a:rPr lang="en-US" sz="1400" dirty="0"/>
                        <a:t>40 (all), 16 (+fusion)</a:t>
                      </a:r>
                    </a:p>
                  </a:txBody>
                  <a:tcPr marL="68580" marR="68580" marT="34290" marB="34290"/>
                </a:tc>
                <a:extLst>
                  <a:ext uri="{0D108BD9-81ED-4DB2-BD59-A6C34878D82A}">
                    <a16:rowId xmlns:a16="http://schemas.microsoft.com/office/drawing/2014/main" val="3027403648"/>
                  </a:ext>
                </a:extLst>
              </a:tr>
              <a:tr h="278130">
                <a:tc>
                  <a:txBody>
                    <a:bodyPr/>
                    <a:lstStyle/>
                    <a:p>
                      <a:pPr algn="l"/>
                      <a:r>
                        <a:rPr lang="en-US" sz="1400" dirty="0"/>
                        <a:t>   CR, %</a:t>
                      </a:r>
                    </a:p>
                  </a:txBody>
                  <a:tcPr marL="68580" marR="68580" marT="34290" marB="34290"/>
                </a:tc>
                <a:tc>
                  <a:txBody>
                    <a:bodyPr/>
                    <a:lstStyle/>
                    <a:p>
                      <a:pPr algn="ctr"/>
                      <a:r>
                        <a:rPr lang="en-US" sz="1400" dirty="0"/>
                        <a:t>4</a:t>
                      </a:r>
                    </a:p>
                  </a:txBody>
                  <a:tcPr marL="68580" marR="68580" marT="34290" marB="34290"/>
                </a:tc>
                <a:extLst>
                  <a:ext uri="{0D108BD9-81ED-4DB2-BD59-A6C34878D82A}">
                    <a16:rowId xmlns:a16="http://schemas.microsoft.com/office/drawing/2014/main" val="553745118"/>
                  </a:ext>
                </a:extLst>
              </a:tr>
              <a:tr h="278130">
                <a:tc>
                  <a:txBody>
                    <a:bodyPr/>
                    <a:lstStyle/>
                    <a:p>
                      <a:pPr algn="l"/>
                      <a:r>
                        <a:rPr lang="en-US" sz="1400" dirty="0"/>
                        <a:t>   PR, %</a:t>
                      </a:r>
                    </a:p>
                  </a:txBody>
                  <a:tcPr marL="68580" marR="68580" marT="34290" marB="34290"/>
                </a:tc>
                <a:tc>
                  <a:txBody>
                    <a:bodyPr/>
                    <a:lstStyle/>
                    <a:p>
                      <a:pPr algn="ctr"/>
                      <a:r>
                        <a:rPr lang="en-US" sz="1400" dirty="0"/>
                        <a:t>36</a:t>
                      </a:r>
                    </a:p>
                  </a:txBody>
                  <a:tcPr marL="68580" marR="68580" marT="34290" marB="34290"/>
                </a:tc>
                <a:extLst>
                  <a:ext uri="{0D108BD9-81ED-4DB2-BD59-A6C34878D82A}">
                    <a16:rowId xmlns:a16="http://schemas.microsoft.com/office/drawing/2014/main" val="2700962148"/>
                  </a:ext>
                </a:extLst>
              </a:tr>
              <a:tr h="278130">
                <a:tc>
                  <a:txBody>
                    <a:bodyPr/>
                    <a:lstStyle/>
                    <a:p>
                      <a:pPr algn="l"/>
                      <a:r>
                        <a:rPr lang="en-US" sz="1400" dirty="0"/>
                        <a:t>   </a:t>
                      </a:r>
                      <a:r>
                        <a:rPr lang="en-US" sz="1400" dirty="0" err="1"/>
                        <a:t>mDOR</a:t>
                      </a:r>
                      <a:r>
                        <a:rPr lang="en-US" sz="1400" dirty="0"/>
                        <a:t>, </a:t>
                      </a:r>
                      <a:r>
                        <a:rPr lang="en-US" sz="1400" dirty="0" err="1"/>
                        <a:t>mo</a:t>
                      </a:r>
                      <a:endParaRPr lang="en-US" sz="1400" dirty="0"/>
                    </a:p>
                  </a:txBody>
                  <a:tcPr marL="68580" marR="68580" marT="34290" marB="34290"/>
                </a:tc>
                <a:tc>
                  <a:txBody>
                    <a:bodyPr/>
                    <a:lstStyle/>
                    <a:p>
                      <a:pPr algn="ctr"/>
                      <a:r>
                        <a:rPr lang="en-US" sz="1400" dirty="0"/>
                        <a:t>6</a:t>
                      </a:r>
                    </a:p>
                  </a:txBody>
                  <a:tcPr marL="68580" marR="68580" marT="34290" marB="34290"/>
                </a:tc>
                <a:extLst>
                  <a:ext uri="{0D108BD9-81ED-4DB2-BD59-A6C34878D82A}">
                    <a16:rowId xmlns:a16="http://schemas.microsoft.com/office/drawing/2014/main" val="1167727213"/>
                  </a:ext>
                </a:extLst>
              </a:tr>
              <a:tr h="278130">
                <a:tc>
                  <a:txBody>
                    <a:bodyPr/>
                    <a:lstStyle/>
                    <a:p>
                      <a:pPr algn="l"/>
                      <a:r>
                        <a:rPr lang="en-US" sz="1400" b="1" dirty="0" err="1"/>
                        <a:t>mPFS</a:t>
                      </a:r>
                      <a:r>
                        <a:rPr lang="en-US" sz="1400" b="1" dirty="0"/>
                        <a:t>, </a:t>
                      </a:r>
                      <a:r>
                        <a:rPr lang="en-US" sz="1400" b="1" dirty="0" err="1"/>
                        <a:t>mo</a:t>
                      </a:r>
                      <a:endParaRPr lang="en-US" sz="1400" b="1" dirty="0"/>
                    </a:p>
                  </a:txBody>
                  <a:tcPr marL="68580" marR="68580" marT="34290" marB="34290"/>
                </a:tc>
                <a:tc>
                  <a:txBody>
                    <a:bodyPr/>
                    <a:lstStyle/>
                    <a:p>
                      <a:pPr algn="ctr"/>
                      <a:r>
                        <a:rPr lang="en-US" sz="1400" dirty="0"/>
                        <a:t>5.5</a:t>
                      </a:r>
                    </a:p>
                  </a:txBody>
                  <a:tcPr marL="68580" marR="68580" marT="34290" marB="34290"/>
                </a:tc>
                <a:extLst>
                  <a:ext uri="{0D108BD9-81ED-4DB2-BD59-A6C34878D82A}">
                    <a16:rowId xmlns:a16="http://schemas.microsoft.com/office/drawing/2014/main" val="2320858362"/>
                  </a:ext>
                </a:extLst>
              </a:tr>
              <a:tr h="278130">
                <a:tc>
                  <a:txBody>
                    <a:bodyPr/>
                    <a:lstStyle/>
                    <a:p>
                      <a:pPr algn="l"/>
                      <a:r>
                        <a:rPr lang="en-US" sz="1400" b="1" dirty="0" err="1"/>
                        <a:t>mOS</a:t>
                      </a:r>
                      <a:r>
                        <a:rPr lang="en-US" sz="1400" b="1" dirty="0"/>
                        <a:t>, </a:t>
                      </a:r>
                      <a:r>
                        <a:rPr lang="en-US" sz="1400" b="1" dirty="0" err="1"/>
                        <a:t>mo</a:t>
                      </a:r>
                      <a:endParaRPr lang="en-US" sz="1400" b="1" dirty="0"/>
                    </a:p>
                  </a:txBody>
                  <a:tcPr marL="68580" marR="68580" marT="34290" marB="34290"/>
                </a:tc>
                <a:tc>
                  <a:txBody>
                    <a:bodyPr/>
                    <a:lstStyle/>
                    <a:p>
                      <a:pPr algn="ctr"/>
                      <a:r>
                        <a:rPr lang="en-US" sz="1400" dirty="0"/>
                        <a:t>11.3</a:t>
                      </a:r>
                    </a:p>
                  </a:txBody>
                  <a:tcPr marL="68580" marR="68580" marT="34290" marB="34290"/>
                </a:tc>
                <a:extLst>
                  <a:ext uri="{0D108BD9-81ED-4DB2-BD59-A6C34878D82A}">
                    <a16:rowId xmlns:a16="http://schemas.microsoft.com/office/drawing/2014/main" val="327076596"/>
                  </a:ext>
                </a:extLst>
              </a:tr>
            </a:tbl>
          </a:graphicData>
        </a:graphic>
      </p:graphicFrame>
      <p:graphicFrame>
        <p:nvGraphicFramePr>
          <p:cNvPr id="16" name="Table 4">
            <a:extLst>
              <a:ext uri="{FF2B5EF4-FFF2-40B4-BE49-F238E27FC236}">
                <a16:creationId xmlns:a16="http://schemas.microsoft.com/office/drawing/2014/main" id="{55E6D04D-9E94-3C87-B6EA-597F09719095}"/>
              </a:ext>
            </a:extLst>
          </p:cNvPr>
          <p:cNvGraphicFramePr>
            <a:graphicFrameLocks noGrp="1"/>
          </p:cNvGraphicFramePr>
          <p:nvPr/>
        </p:nvGraphicFramePr>
        <p:xfrm>
          <a:off x="4703473" y="2287014"/>
          <a:ext cx="4047344" cy="1946910"/>
        </p:xfrm>
        <a:graphic>
          <a:graphicData uri="http://schemas.openxmlformats.org/drawingml/2006/table">
            <a:tbl>
              <a:tblPr firstRow="1" bandRow="1">
                <a:tableStyleId>{B301B821-A1FF-4177-AEE7-76D212191A09}</a:tableStyleId>
              </a:tblPr>
              <a:tblGrid>
                <a:gridCol w="3384302">
                  <a:extLst>
                    <a:ext uri="{9D8B030D-6E8A-4147-A177-3AD203B41FA5}">
                      <a16:colId xmlns:a16="http://schemas.microsoft.com/office/drawing/2014/main" val="3965658791"/>
                    </a:ext>
                  </a:extLst>
                </a:gridCol>
                <a:gridCol w="663042">
                  <a:extLst>
                    <a:ext uri="{9D8B030D-6E8A-4147-A177-3AD203B41FA5}">
                      <a16:colId xmlns:a16="http://schemas.microsoft.com/office/drawing/2014/main" val="3517011902"/>
                    </a:ext>
                  </a:extLst>
                </a:gridCol>
              </a:tblGrid>
              <a:tr h="466344">
                <a:tc>
                  <a:txBody>
                    <a:bodyPr/>
                    <a:lstStyle/>
                    <a:p>
                      <a:pPr algn="l"/>
                      <a:r>
                        <a:rPr lang="en-US" sz="1400" dirty="0"/>
                        <a:t>Safety (grade ≥3 AEs in ≥5% of Patients)</a:t>
                      </a:r>
                      <a:endParaRPr lang="en-US" sz="1400" b="1" dirty="0">
                        <a:solidFill>
                          <a:schemeClr val="bg1"/>
                        </a:solidFill>
                      </a:endParaRPr>
                    </a:p>
                  </a:txBody>
                  <a:tcPr marL="68580" marR="68580" marT="27432" marB="27432"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(N=99)</a:t>
                      </a:r>
                      <a:endParaRPr lang="en-US" sz="1400" dirty="0">
                        <a:solidFill>
                          <a:schemeClr val="bg1"/>
                        </a:solidFill>
                      </a:endParaRPr>
                    </a:p>
                  </a:txBody>
                  <a:tcPr marL="68580" marR="68580" marT="27432" marB="27432" anchor="b"/>
                </a:tc>
                <a:extLst>
                  <a:ext uri="{0D108BD9-81ED-4DB2-BD59-A6C34878D82A}">
                    <a16:rowId xmlns:a16="http://schemas.microsoft.com/office/drawing/2014/main" val="1638774791"/>
                  </a:ext>
                </a:extLst>
              </a:tr>
              <a:tr h="466344">
                <a:tc>
                  <a:txBody>
                    <a:bodyPr/>
                    <a:lstStyle/>
                    <a:p>
                      <a:pPr algn="l"/>
                      <a:r>
                        <a:rPr lang="en-US" sz="1400" dirty="0">
                          <a:solidFill>
                            <a:schemeClr val="tx1"/>
                          </a:solidFill>
                        </a:rPr>
                        <a:t>Stomatitis</a:t>
                      </a:r>
                    </a:p>
                  </a:txBody>
                  <a:tcPr marL="68580" marR="68580" marT="27432" marB="27432" anchor="ctr"/>
                </a:tc>
                <a:tc>
                  <a:txBody>
                    <a:bodyPr/>
                    <a:lstStyle/>
                    <a:p>
                      <a:pPr algn="l"/>
                      <a:r>
                        <a:rPr lang="en-US" sz="1400" dirty="0">
                          <a:solidFill>
                            <a:schemeClr val="tx1"/>
                          </a:solidFill>
                        </a:rPr>
                        <a:t>10 (10)</a:t>
                      </a:r>
                    </a:p>
                  </a:txBody>
                  <a:tcPr marL="68580" marR="68580" marT="27432" marB="27432" anchor="ctr"/>
                </a:tc>
                <a:extLst>
                  <a:ext uri="{0D108BD9-81ED-4DB2-BD59-A6C34878D82A}">
                    <a16:rowId xmlns:a16="http://schemas.microsoft.com/office/drawing/2014/main" val="2316050565"/>
                  </a:ext>
                </a:extLst>
              </a:tr>
              <a:tr h="278130">
                <a:tc>
                  <a:txBody>
                    <a:bodyPr/>
                    <a:lstStyle/>
                    <a:p>
                      <a:pPr algn="l"/>
                      <a:r>
                        <a:rPr lang="en-US" sz="1400" dirty="0">
                          <a:solidFill>
                            <a:schemeClr val="tx1"/>
                          </a:solidFill>
                        </a:rPr>
                        <a:t>Hyponatremia</a:t>
                      </a:r>
                    </a:p>
                  </a:txBody>
                  <a:tcPr marL="68580" marR="68580" marT="27432" marB="27432" anchor="ctr"/>
                </a:tc>
                <a:tc>
                  <a:txBody>
                    <a:bodyPr/>
                    <a:lstStyle/>
                    <a:p>
                      <a:pPr algn="l"/>
                      <a:r>
                        <a:rPr lang="en-US" sz="1400" dirty="0">
                          <a:solidFill>
                            <a:schemeClr val="tx1"/>
                          </a:solidFill>
                        </a:rPr>
                        <a:t>11 (11)</a:t>
                      </a:r>
                    </a:p>
                  </a:txBody>
                  <a:tcPr marL="68580" marR="68580" marT="27432" marB="27432" anchor="ctr"/>
                </a:tc>
                <a:extLst>
                  <a:ext uri="{0D108BD9-81ED-4DB2-BD59-A6C34878D82A}">
                    <a16:rowId xmlns:a16="http://schemas.microsoft.com/office/drawing/2014/main" val="3602895875"/>
                  </a:ext>
                </a:extLst>
              </a:tr>
              <a:tr h="278130">
                <a:tc>
                  <a:txBody>
                    <a:bodyPr/>
                    <a:lstStyle/>
                    <a:p>
                      <a:pPr algn="l"/>
                      <a:r>
                        <a:rPr lang="en-US" sz="1400" dirty="0">
                          <a:solidFill>
                            <a:schemeClr val="tx1"/>
                          </a:solidFill>
                        </a:rPr>
                        <a:t>Asthenia</a:t>
                      </a:r>
                    </a:p>
                  </a:txBody>
                  <a:tcPr marL="68580" marR="68580" marT="27432" marB="27432" anchor="ctr"/>
                </a:tc>
                <a:tc>
                  <a:txBody>
                    <a:bodyPr/>
                    <a:lstStyle/>
                    <a:p>
                      <a:pPr algn="l"/>
                      <a:r>
                        <a:rPr lang="en-US" sz="1400" dirty="0">
                          <a:solidFill>
                            <a:schemeClr val="tx1"/>
                          </a:solidFill>
                        </a:rPr>
                        <a:t>7 (7)</a:t>
                      </a:r>
                    </a:p>
                  </a:txBody>
                  <a:tcPr marL="68580" marR="68580" marT="27432" marB="27432" anchor="ctr"/>
                </a:tc>
                <a:extLst>
                  <a:ext uri="{0D108BD9-81ED-4DB2-BD59-A6C34878D82A}">
                    <a16:rowId xmlns:a16="http://schemas.microsoft.com/office/drawing/2014/main" val="3950118830"/>
                  </a:ext>
                </a:extLst>
              </a:tr>
              <a:tr h="278130">
                <a:tc>
                  <a:txBody>
                    <a:bodyPr/>
                    <a:lstStyle/>
                    <a:p>
                      <a:pPr algn="l"/>
                      <a:r>
                        <a:rPr lang="en-US" sz="1400" dirty="0">
                          <a:solidFill>
                            <a:schemeClr val="tx1"/>
                          </a:solidFill>
                        </a:rPr>
                        <a:t>Nail dystrophy</a:t>
                      </a:r>
                    </a:p>
                  </a:txBody>
                  <a:tcPr marL="68580" marR="68580" marT="27432" marB="27432" anchor="ctr"/>
                </a:tc>
                <a:tc>
                  <a:txBody>
                    <a:bodyPr/>
                    <a:lstStyle/>
                    <a:p>
                      <a:pPr algn="l"/>
                      <a:r>
                        <a:rPr lang="en-US" sz="1400" dirty="0">
                          <a:solidFill>
                            <a:schemeClr val="tx1"/>
                          </a:solidFill>
                        </a:rPr>
                        <a:t>6 (6)</a:t>
                      </a:r>
                    </a:p>
                  </a:txBody>
                  <a:tcPr marL="68580" marR="68580" marT="27432" marB="27432" anchor="ctr"/>
                </a:tc>
                <a:extLst>
                  <a:ext uri="{0D108BD9-81ED-4DB2-BD59-A6C34878D82A}">
                    <a16:rowId xmlns:a16="http://schemas.microsoft.com/office/drawing/2014/main" val="1849356119"/>
                  </a:ext>
                </a:extLst>
              </a:tr>
              <a:tr h="278130">
                <a:tc>
                  <a:txBody>
                    <a:bodyPr/>
                    <a:lstStyle/>
                    <a:p>
                      <a:pPr algn="l"/>
                      <a:r>
                        <a:rPr lang="en-US" sz="1400" dirty="0">
                          <a:solidFill>
                            <a:schemeClr val="tx1"/>
                          </a:solidFill>
                        </a:rPr>
                        <a:t>Hand-foot syndrome</a:t>
                      </a:r>
                    </a:p>
                  </a:txBody>
                  <a:tcPr marL="68580" marR="68580" marT="27432" marB="27432" anchor="ctr"/>
                </a:tc>
                <a:tc>
                  <a:txBody>
                    <a:bodyPr/>
                    <a:lstStyle/>
                    <a:p>
                      <a:pPr algn="l"/>
                      <a:r>
                        <a:rPr lang="en-US" sz="1400" dirty="0">
                          <a:solidFill>
                            <a:schemeClr val="tx1"/>
                          </a:solidFill>
                        </a:rPr>
                        <a:t>5 (5)</a:t>
                      </a:r>
                    </a:p>
                  </a:txBody>
                  <a:tcPr marL="68580" marR="68580" marT="27432" marB="27432" anchor="ctr"/>
                </a:tc>
                <a:extLst>
                  <a:ext uri="{0D108BD9-81ED-4DB2-BD59-A6C34878D82A}">
                    <a16:rowId xmlns:a16="http://schemas.microsoft.com/office/drawing/2014/main" val="2011251637"/>
                  </a:ext>
                </a:extLst>
              </a:tr>
              <a:tr h="278130">
                <a:tc>
                  <a:txBody>
                    <a:bodyPr/>
                    <a:lstStyle/>
                    <a:p>
                      <a:pPr algn="l"/>
                      <a:r>
                        <a:rPr lang="en-US" sz="1400" dirty="0">
                          <a:solidFill>
                            <a:schemeClr val="tx1"/>
                          </a:solidFill>
                        </a:rPr>
                        <a:t>Urinary tract infection</a:t>
                      </a:r>
                    </a:p>
                  </a:txBody>
                  <a:tcPr marL="68580" marR="68580" marT="27432" marB="27432" anchor="ctr"/>
                </a:tc>
                <a:tc>
                  <a:txBody>
                    <a:bodyPr/>
                    <a:lstStyle/>
                    <a:p>
                      <a:pPr algn="l"/>
                      <a:r>
                        <a:rPr lang="en-US" sz="1400" dirty="0">
                          <a:solidFill>
                            <a:schemeClr val="tx1"/>
                          </a:solidFill>
                        </a:rPr>
                        <a:t>5 (5)</a:t>
                      </a:r>
                    </a:p>
                  </a:txBody>
                  <a:tcPr marL="68580" marR="68580" marT="27432" marB="27432" anchor="ctr"/>
                </a:tc>
                <a:extLst>
                  <a:ext uri="{0D108BD9-81ED-4DB2-BD59-A6C34878D82A}">
                    <a16:rowId xmlns:a16="http://schemas.microsoft.com/office/drawing/2014/main" val="638876495"/>
                  </a:ext>
                </a:extLst>
              </a:tr>
            </a:tbl>
          </a:graphicData>
        </a:graphic>
      </p:graphicFrame>
      <p:sp>
        <p:nvSpPr>
          <p:cNvPr id="6" name="TextBox 5">
            <a:extLst>
              <a:ext uri="{FF2B5EF4-FFF2-40B4-BE49-F238E27FC236}">
                <a16:creationId xmlns:a16="http://schemas.microsoft.com/office/drawing/2014/main" id="{297F5D6A-4E7B-3442-6EB2-7FDDADDF9925}"/>
              </a:ext>
            </a:extLst>
          </p:cNvPr>
          <p:cNvSpPr txBox="1"/>
          <p:nvPr/>
        </p:nvSpPr>
        <p:spPr>
          <a:xfrm>
            <a:off x="2410790" y="4635103"/>
            <a:ext cx="4575747" cy="369332"/>
          </a:xfrm>
          <a:prstGeom prst="rect">
            <a:avLst/>
          </a:prstGeom>
          <a:noFill/>
        </p:spPr>
        <p:txBody>
          <a:bodyPr wrap="square">
            <a:spAutoFit/>
          </a:bodyPr>
          <a:lstStyle/>
          <a:p>
            <a:r>
              <a:rPr lang="en-US" sz="1800" dirty="0" err="1">
                <a:latin typeface="Arial" panose="020B0604020202020204" pitchFamily="34" charset="0"/>
                <a:cs typeface="Arial" panose="020B0604020202020204" pitchFamily="34" charset="0"/>
              </a:rPr>
              <a:t>Loriot</a:t>
            </a:r>
            <a:r>
              <a:rPr lang="en-US" sz="1800" dirty="0">
                <a:latin typeface="Arial" panose="020B0604020202020204" pitchFamily="34" charset="0"/>
                <a:cs typeface="Arial" panose="020B0604020202020204" pitchFamily="34" charset="0"/>
              </a:rPr>
              <a:t> Y, et al. </a:t>
            </a:r>
            <a:r>
              <a:rPr lang="en-US" sz="1800" i="1" dirty="0">
                <a:latin typeface="Arial" panose="020B0604020202020204" pitchFamily="34" charset="0"/>
                <a:cs typeface="Arial" panose="020B0604020202020204" pitchFamily="34" charset="0"/>
              </a:rPr>
              <a:t>N </a:t>
            </a:r>
            <a:r>
              <a:rPr lang="en-US" sz="1800" i="1" dirty="0" err="1">
                <a:latin typeface="Arial" panose="020B0604020202020204" pitchFamily="34" charset="0"/>
                <a:cs typeface="Arial" panose="020B0604020202020204" pitchFamily="34" charset="0"/>
              </a:rPr>
              <a:t>Engl</a:t>
            </a:r>
            <a:r>
              <a:rPr lang="en-US" sz="1800" i="1" dirty="0">
                <a:latin typeface="Arial" panose="020B0604020202020204" pitchFamily="34" charset="0"/>
                <a:cs typeface="Arial" panose="020B0604020202020204" pitchFamily="34" charset="0"/>
              </a:rPr>
              <a:t> J Med. </a:t>
            </a:r>
            <a:r>
              <a:rPr lang="en-US" sz="1800" dirty="0">
                <a:latin typeface="Arial" panose="020B0604020202020204" pitchFamily="34" charset="0"/>
                <a:cs typeface="Arial" panose="020B0604020202020204" pitchFamily="34" charset="0"/>
              </a:rPr>
              <a:t>2019</a:t>
            </a:r>
          </a:p>
        </p:txBody>
      </p:sp>
    </p:spTree>
    <p:extLst>
      <p:ext uri="{BB962C8B-B14F-4D97-AF65-F5344CB8AC3E}">
        <p14:creationId xmlns:p14="http://schemas.microsoft.com/office/powerpoint/2010/main" val="12428510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5B586-94AF-51A6-3614-5579AF8F2D1C}"/>
              </a:ext>
            </a:extLst>
          </p:cNvPr>
          <p:cNvSpPr>
            <a:spLocks noGrp="1"/>
          </p:cNvSpPr>
          <p:nvPr>
            <p:ph type="title"/>
          </p:nvPr>
        </p:nvSpPr>
        <p:spPr>
          <a:xfrm>
            <a:off x="628650" y="276225"/>
            <a:ext cx="8318281" cy="994172"/>
          </a:xfrm>
        </p:spPr>
        <p:txBody>
          <a:bodyPr>
            <a:normAutofit/>
          </a:bodyPr>
          <a:lstStyle/>
          <a:p>
            <a:r>
              <a:rPr lang="en-US" sz="2700" b="1" dirty="0">
                <a:solidFill>
                  <a:srgbClr val="002060"/>
                </a:solidFill>
                <a:latin typeface="Arial" panose="020B0604020202020204" pitchFamily="34" charset="0"/>
                <a:cs typeface="Arial" panose="020B0604020202020204" pitchFamily="34" charset="0"/>
              </a:rPr>
              <a:t>Where should FGFR inhibitors be integrated?</a:t>
            </a:r>
          </a:p>
        </p:txBody>
      </p:sp>
      <p:sp>
        <p:nvSpPr>
          <p:cNvPr id="4" name="Rectangle 3">
            <a:extLst>
              <a:ext uri="{FF2B5EF4-FFF2-40B4-BE49-F238E27FC236}">
                <a16:creationId xmlns:a16="http://schemas.microsoft.com/office/drawing/2014/main" id="{CE9EB282-477D-956A-3D95-A3136E5ACAE7}"/>
              </a:ext>
            </a:extLst>
          </p:cNvPr>
          <p:cNvSpPr/>
          <p:nvPr/>
        </p:nvSpPr>
        <p:spPr>
          <a:xfrm>
            <a:off x="433552" y="1681411"/>
            <a:ext cx="1789386" cy="725214"/>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Cisplatin-eligible</a:t>
            </a:r>
          </a:p>
        </p:txBody>
      </p:sp>
      <p:sp>
        <p:nvSpPr>
          <p:cNvPr id="5" name="Rectangle 4">
            <a:extLst>
              <a:ext uri="{FF2B5EF4-FFF2-40B4-BE49-F238E27FC236}">
                <a16:creationId xmlns:a16="http://schemas.microsoft.com/office/drawing/2014/main" id="{D17C0350-9FFE-8C2E-1FD1-23AEBD858639}"/>
              </a:ext>
            </a:extLst>
          </p:cNvPr>
          <p:cNvSpPr/>
          <p:nvPr/>
        </p:nvSpPr>
        <p:spPr>
          <a:xfrm>
            <a:off x="433552" y="2522320"/>
            <a:ext cx="1789386" cy="725214"/>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Cisplatin-ineligible</a:t>
            </a:r>
          </a:p>
        </p:txBody>
      </p:sp>
      <p:sp>
        <p:nvSpPr>
          <p:cNvPr id="6" name="Rectangle 5">
            <a:extLst>
              <a:ext uri="{FF2B5EF4-FFF2-40B4-BE49-F238E27FC236}">
                <a16:creationId xmlns:a16="http://schemas.microsoft.com/office/drawing/2014/main" id="{4A406256-1785-83A9-AEDC-016F10859027}"/>
              </a:ext>
            </a:extLst>
          </p:cNvPr>
          <p:cNvSpPr/>
          <p:nvPr/>
        </p:nvSpPr>
        <p:spPr>
          <a:xfrm>
            <a:off x="2876222" y="2153104"/>
            <a:ext cx="1789386" cy="725214"/>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Platinum-chemo</a:t>
            </a:r>
          </a:p>
          <a:p>
            <a:pPr algn="ctr"/>
            <a:r>
              <a:rPr lang="en-US" sz="1800" b="1" dirty="0">
                <a:solidFill>
                  <a:schemeClr val="tx1"/>
                </a:solidFill>
              </a:rPr>
              <a:t>4-6 cycles</a:t>
            </a:r>
          </a:p>
        </p:txBody>
      </p:sp>
      <p:sp>
        <p:nvSpPr>
          <p:cNvPr id="7" name="Rectangle 6">
            <a:extLst>
              <a:ext uri="{FF2B5EF4-FFF2-40B4-BE49-F238E27FC236}">
                <a16:creationId xmlns:a16="http://schemas.microsoft.com/office/drawing/2014/main" id="{1BE97F06-1741-EB11-73C7-A94030CFCBD6}"/>
              </a:ext>
            </a:extLst>
          </p:cNvPr>
          <p:cNvSpPr/>
          <p:nvPr/>
        </p:nvSpPr>
        <p:spPr>
          <a:xfrm>
            <a:off x="4936578" y="2151830"/>
            <a:ext cx="1789386" cy="725214"/>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tx1"/>
              </a:solidFill>
            </a:endParaRPr>
          </a:p>
          <a:p>
            <a:pPr algn="ctr"/>
            <a:r>
              <a:rPr lang="en-US" sz="1800" b="1" dirty="0">
                <a:solidFill>
                  <a:schemeClr val="tx1"/>
                </a:solidFill>
              </a:rPr>
              <a:t>IO</a:t>
            </a:r>
          </a:p>
          <a:p>
            <a:pPr algn="ctr"/>
            <a:endParaRPr lang="en-US" sz="1800" b="1" dirty="0">
              <a:solidFill>
                <a:schemeClr val="tx1"/>
              </a:solidFill>
            </a:endParaRPr>
          </a:p>
        </p:txBody>
      </p:sp>
      <p:sp>
        <p:nvSpPr>
          <p:cNvPr id="10" name="Right Arrow 9">
            <a:extLst>
              <a:ext uri="{FF2B5EF4-FFF2-40B4-BE49-F238E27FC236}">
                <a16:creationId xmlns:a16="http://schemas.microsoft.com/office/drawing/2014/main" id="{FBB0B84D-D6D0-B670-4E2E-4A9D7AC0AD69}"/>
              </a:ext>
            </a:extLst>
          </p:cNvPr>
          <p:cNvSpPr/>
          <p:nvPr/>
        </p:nvSpPr>
        <p:spPr>
          <a:xfrm>
            <a:off x="2332804" y="1942383"/>
            <a:ext cx="433552" cy="115987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2" name="Straight Connector 11">
            <a:extLst>
              <a:ext uri="{FF2B5EF4-FFF2-40B4-BE49-F238E27FC236}">
                <a16:creationId xmlns:a16="http://schemas.microsoft.com/office/drawing/2014/main" id="{4A401CEE-29FE-AE5A-E46A-BB9D11F7957F}"/>
              </a:ext>
            </a:extLst>
          </p:cNvPr>
          <p:cNvCxnSpPr/>
          <p:nvPr/>
        </p:nvCxnSpPr>
        <p:spPr>
          <a:xfrm>
            <a:off x="2876222" y="4688680"/>
            <a:ext cx="1789386"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2DBC73F6-D902-9AB2-19B7-AB923CBB4B4D}"/>
              </a:ext>
            </a:extLst>
          </p:cNvPr>
          <p:cNvCxnSpPr/>
          <p:nvPr/>
        </p:nvCxnSpPr>
        <p:spPr>
          <a:xfrm>
            <a:off x="5000625" y="4688680"/>
            <a:ext cx="1789386"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1188FDA6-14F9-8AC1-1A9E-B540C67658C1}"/>
              </a:ext>
            </a:extLst>
          </p:cNvPr>
          <p:cNvCxnSpPr/>
          <p:nvPr/>
        </p:nvCxnSpPr>
        <p:spPr>
          <a:xfrm>
            <a:off x="7094483" y="4688680"/>
            <a:ext cx="1789386" cy="0"/>
          </a:xfrm>
          <a:prstGeom prst="line">
            <a:avLst/>
          </a:prstGeom>
          <a:ln w="76200"/>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B0EE9DC5-B021-CE4E-01E8-6517991D9920}"/>
              </a:ext>
            </a:extLst>
          </p:cNvPr>
          <p:cNvSpPr txBox="1"/>
          <p:nvPr/>
        </p:nvSpPr>
        <p:spPr>
          <a:xfrm>
            <a:off x="3399611" y="4733538"/>
            <a:ext cx="1159292" cy="369332"/>
          </a:xfrm>
          <a:prstGeom prst="rect">
            <a:avLst/>
          </a:prstGeom>
          <a:noFill/>
        </p:spPr>
        <p:txBody>
          <a:bodyPr wrap="none" rtlCol="0">
            <a:spAutoFit/>
          </a:bodyPr>
          <a:lstStyle/>
          <a:p>
            <a:r>
              <a:rPr lang="en-US" sz="1800" b="1" dirty="0"/>
              <a:t>First-line</a:t>
            </a:r>
          </a:p>
        </p:txBody>
      </p:sp>
      <p:sp>
        <p:nvSpPr>
          <p:cNvPr id="16" name="TextBox 15">
            <a:extLst>
              <a:ext uri="{FF2B5EF4-FFF2-40B4-BE49-F238E27FC236}">
                <a16:creationId xmlns:a16="http://schemas.microsoft.com/office/drawing/2014/main" id="{32B70236-765B-7344-6C69-3C4292DF2797}"/>
              </a:ext>
            </a:extLst>
          </p:cNvPr>
          <p:cNvSpPr txBox="1"/>
          <p:nvPr/>
        </p:nvSpPr>
        <p:spPr>
          <a:xfrm>
            <a:off x="5000625" y="4733538"/>
            <a:ext cx="2720617" cy="369332"/>
          </a:xfrm>
          <a:prstGeom prst="rect">
            <a:avLst/>
          </a:prstGeom>
          <a:noFill/>
        </p:spPr>
        <p:txBody>
          <a:bodyPr wrap="none" rtlCol="0">
            <a:spAutoFit/>
          </a:bodyPr>
          <a:lstStyle/>
          <a:p>
            <a:r>
              <a:rPr lang="en-US" sz="1800" b="1" dirty="0"/>
              <a:t>Maintenance or 2</a:t>
            </a:r>
            <a:r>
              <a:rPr lang="en-US" sz="1800" b="1" baseline="30000" dirty="0"/>
              <a:t>nd</a:t>
            </a:r>
            <a:r>
              <a:rPr lang="en-US" sz="1800" b="1" dirty="0"/>
              <a:t> line</a:t>
            </a:r>
          </a:p>
        </p:txBody>
      </p:sp>
      <p:sp>
        <p:nvSpPr>
          <p:cNvPr id="17" name="TextBox 16">
            <a:extLst>
              <a:ext uri="{FF2B5EF4-FFF2-40B4-BE49-F238E27FC236}">
                <a16:creationId xmlns:a16="http://schemas.microsoft.com/office/drawing/2014/main" id="{F9A039B5-EBDA-4DF8-730F-43BF7C2202A9}"/>
              </a:ext>
            </a:extLst>
          </p:cNvPr>
          <p:cNvSpPr txBox="1"/>
          <p:nvPr/>
        </p:nvSpPr>
        <p:spPr>
          <a:xfrm>
            <a:off x="7289369" y="4728259"/>
            <a:ext cx="2108269" cy="369332"/>
          </a:xfrm>
          <a:prstGeom prst="rect">
            <a:avLst/>
          </a:prstGeom>
          <a:noFill/>
        </p:spPr>
        <p:txBody>
          <a:bodyPr wrap="none" rtlCol="0">
            <a:spAutoFit/>
          </a:bodyPr>
          <a:lstStyle/>
          <a:p>
            <a:r>
              <a:rPr lang="en-US" sz="1800" b="1" dirty="0"/>
              <a:t>3</a:t>
            </a:r>
            <a:r>
              <a:rPr lang="en-US" sz="1800" b="1" baseline="30000" dirty="0"/>
              <a:t>rd</a:t>
            </a:r>
            <a:r>
              <a:rPr lang="en-US" sz="1800" b="1" dirty="0"/>
              <a:t> line or beyond</a:t>
            </a:r>
          </a:p>
        </p:txBody>
      </p:sp>
      <p:sp>
        <p:nvSpPr>
          <p:cNvPr id="11" name="Rectangle 10">
            <a:extLst>
              <a:ext uri="{FF2B5EF4-FFF2-40B4-BE49-F238E27FC236}">
                <a16:creationId xmlns:a16="http://schemas.microsoft.com/office/drawing/2014/main" id="{90BA67B0-2430-F2C2-ADD1-91FE06955B1A}"/>
              </a:ext>
            </a:extLst>
          </p:cNvPr>
          <p:cNvSpPr/>
          <p:nvPr/>
        </p:nvSpPr>
        <p:spPr>
          <a:xfrm>
            <a:off x="4936578" y="3082033"/>
            <a:ext cx="3947291" cy="725214"/>
          </a:xfrm>
          <a:prstGeom prst="rect">
            <a:avLst/>
          </a:prstGeom>
          <a:solidFill>
            <a:srgbClr val="FFFF0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tx1"/>
              </a:solidFill>
            </a:endParaRPr>
          </a:p>
          <a:p>
            <a:pPr algn="ctr"/>
            <a:endParaRPr lang="en-US" sz="1800" b="1" dirty="0">
              <a:solidFill>
                <a:schemeClr val="tx1"/>
              </a:solidFill>
            </a:endParaRPr>
          </a:p>
          <a:p>
            <a:pPr algn="ctr"/>
            <a:r>
              <a:rPr lang="en-US" sz="1800" b="1" dirty="0">
                <a:solidFill>
                  <a:schemeClr val="tx1"/>
                </a:solidFill>
              </a:rPr>
              <a:t>Erdafitinib </a:t>
            </a:r>
            <a:r>
              <a:rPr lang="en-US" sz="2100" b="1" dirty="0">
                <a:solidFill>
                  <a:schemeClr val="tx1"/>
                </a:solidFill>
              </a:rPr>
              <a:t>?</a:t>
            </a:r>
            <a:endParaRPr lang="en-US" sz="1800" b="1" dirty="0">
              <a:solidFill>
                <a:schemeClr val="tx1"/>
              </a:solidFill>
            </a:endParaRPr>
          </a:p>
          <a:p>
            <a:pPr algn="ctr"/>
            <a:r>
              <a:rPr lang="en-US" sz="1800" b="1" dirty="0">
                <a:solidFill>
                  <a:schemeClr val="tx1"/>
                </a:solidFill>
              </a:rPr>
              <a:t>(FGFR+)</a:t>
            </a:r>
          </a:p>
          <a:p>
            <a:pPr algn="ctr"/>
            <a:endParaRPr lang="en-US" sz="1800" b="1" dirty="0">
              <a:solidFill>
                <a:schemeClr val="tx1"/>
              </a:solidFill>
            </a:endParaRPr>
          </a:p>
          <a:p>
            <a:pPr algn="ctr"/>
            <a:r>
              <a:rPr lang="en-US" sz="1800" b="1" dirty="0">
                <a:solidFill>
                  <a:schemeClr val="tx1"/>
                </a:solidFill>
              </a:rPr>
              <a:t> </a:t>
            </a:r>
          </a:p>
        </p:txBody>
      </p:sp>
      <p:sp>
        <p:nvSpPr>
          <p:cNvPr id="19" name="Rectangle: Rounded Corners 49">
            <a:extLst>
              <a:ext uri="{FF2B5EF4-FFF2-40B4-BE49-F238E27FC236}">
                <a16:creationId xmlns:a16="http://schemas.microsoft.com/office/drawing/2014/main" id="{CE205B50-7B5F-EA23-420A-28C618756F5E}"/>
              </a:ext>
            </a:extLst>
          </p:cNvPr>
          <p:cNvSpPr/>
          <p:nvPr/>
        </p:nvSpPr>
        <p:spPr>
          <a:xfrm>
            <a:off x="260132" y="1649880"/>
            <a:ext cx="4540961" cy="2407178"/>
          </a:xfrm>
          <a:prstGeom prst="roundRect">
            <a:avLst>
              <a:gd name="adj" fmla="val 0"/>
            </a:avLst>
          </a:prstGeom>
          <a:solidFill>
            <a:schemeClr val="accent5">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t"/>
          <a:lstStyle/>
          <a:p>
            <a:pPr algn="ctr" defTabSz="685800" fontAlgn="auto">
              <a:spcBef>
                <a:spcPts val="0"/>
              </a:spcBef>
              <a:spcAft>
                <a:spcPts val="0"/>
              </a:spcAft>
              <a:defRPr/>
            </a:pPr>
            <a:r>
              <a:rPr lang="en-US" sz="1800" b="1" dirty="0">
                <a:solidFill>
                  <a:schemeClr val="tx1"/>
                </a:solidFill>
              </a:rPr>
              <a:t>THOR: Phase 3 Trial of Erdafitinib</a:t>
            </a:r>
            <a:endParaRPr lang="en-US" sz="1800" dirty="0">
              <a:solidFill>
                <a:schemeClr val="tx1"/>
              </a:solidFill>
            </a:endParaRPr>
          </a:p>
          <a:p>
            <a:pPr marL="129779" indent="-129779" defTabSz="685800" fontAlgn="auto">
              <a:spcBef>
                <a:spcPts val="0"/>
              </a:spcBef>
              <a:spcAft>
                <a:spcPts val="0"/>
              </a:spcAft>
              <a:buFont typeface="Arial" panose="020B0604020202020204" pitchFamily="34" charset="0"/>
              <a:buChar char="•"/>
              <a:defRPr/>
            </a:pPr>
            <a:r>
              <a:rPr lang="en-US" sz="1800" b="1" dirty="0">
                <a:solidFill>
                  <a:schemeClr val="tx1"/>
                </a:solidFill>
              </a:rPr>
              <a:t>Post platinum, FGFR+</a:t>
            </a:r>
          </a:p>
          <a:p>
            <a:pPr defTabSz="685800" fontAlgn="auto">
              <a:spcBef>
                <a:spcPts val="0"/>
              </a:spcBef>
              <a:spcAft>
                <a:spcPts val="0"/>
              </a:spcAft>
              <a:defRPr/>
            </a:pPr>
            <a:endParaRPr lang="en-US" sz="1050" dirty="0">
              <a:solidFill>
                <a:schemeClr val="accent2"/>
              </a:solidFill>
            </a:endParaRPr>
          </a:p>
          <a:p>
            <a:pPr marL="129779" indent="-129779" defTabSz="685800" fontAlgn="auto">
              <a:spcBef>
                <a:spcPts val="0"/>
              </a:spcBef>
              <a:spcAft>
                <a:spcPts val="0"/>
              </a:spcAft>
              <a:buFont typeface="Arial" panose="020B0604020202020204" pitchFamily="34" charset="0"/>
              <a:buChar char="•"/>
              <a:defRPr/>
            </a:pPr>
            <a:endParaRPr lang="en-US" sz="1050" dirty="0">
              <a:solidFill>
                <a:schemeClr val="accent2"/>
              </a:solidFill>
            </a:endParaRPr>
          </a:p>
          <a:p>
            <a:pPr marL="129779" indent="-129779" defTabSz="685800" fontAlgn="auto">
              <a:spcBef>
                <a:spcPts val="0"/>
              </a:spcBef>
              <a:spcAft>
                <a:spcPts val="0"/>
              </a:spcAft>
              <a:buFont typeface="Arial" panose="020B0604020202020204" pitchFamily="34" charset="0"/>
              <a:buChar char="•"/>
              <a:defRPr/>
            </a:pPr>
            <a:endParaRPr lang="en-US" sz="1050" dirty="0">
              <a:solidFill>
                <a:schemeClr val="accent2"/>
              </a:solidFill>
            </a:endParaRPr>
          </a:p>
          <a:p>
            <a:pPr marL="129779" indent="-129779" defTabSz="685800" fontAlgn="auto">
              <a:spcBef>
                <a:spcPts val="0"/>
              </a:spcBef>
              <a:spcAft>
                <a:spcPts val="0"/>
              </a:spcAft>
              <a:buFont typeface="Arial" panose="020B0604020202020204" pitchFamily="34" charset="0"/>
              <a:buChar char="•"/>
              <a:defRPr/>
            </a:pPr>
            <a:endParaRPr lang="en-US" sz="1050" dirty="0">
              <a:solidFill>
                <a:schemeClr val="accent2"/>
              </a:solidFill>
            </a:endParaRPr>
          </a:p>
          <a:p>
            <a:pPr marL="129779" indent="-129779" defTabSz="685800" fontAlgn="auto">
              <a:spcBef>
                <a:spcPts val="0"/>
              </a:spcBef>
              <a:spcAft>
                <a:spcPts val="0"/>
              </a:spcAft>
              <a:buFont typeface="Arial" panose="020B0604020202020204" pitchFamily="34" charset="0"/>
              <a:buChar char="•"/>
              <a:defRPr/>
            </a:pPr>
            <a:endParaRPr lang="en-US" sz="1050" dirty="0">
              <a:solidFill>
                <a:schemeClr val="accent2"/>
              </a:solidFill>
            </a:endParaRPr>
          </a:p>
          <a:p>
            <a:pPr marL="129779" indent="-129779" defTabSz="685800" fontAlgn="auto">
              <a:spcBef>
                <a:spcPts val="0"/>
              </a:spcBef>
              <a:spcAft>
                <a:spcPts val="0"/>
              </a:spcAft>
              <a:buFont typeface="Arial" panose="020B0604020202020204" pitchFamily="34" charset="0"/>
              <a:buChar char="•"/>
              <a:defRPr/>
            </a:pPr>
            <a:endParaRPr lang="en-US" sz="1050" dirty="0">
              <a:solidFill>
                <a:schemeClr val="accent2"/>
              </a:solidFill>
            </a:endParaRPr>
          </a:p>
          <a:p>
            <a:pPr marL="129779" indent="-129779" defTabSz="685800" fontAlgn="auto">
              <a:spcBef>
                <a:spcPts val="0"/>
              </a:spcBef>
              <a:spcAft>
                <a:spcPts val="0"/>
              </a:spcAft>
              <a:buFont typeface="Arial" panose="020B0604020202020204" pitchFamily="34" charset="0"/>
              <a:buChar char="•"/>
              <a:defRPr/>
            </a:pPr>
            <a:endParaRPr lang="en-US" sz="1050" u="sng" dirty="0">
              <a:solidFill>
                <a:schemeClr val="accent2"/>
              </a:solidFill>
            </a:endParaRPr>
          </a:p>
          <a:p>
            <a:pPr marL="129779" indent="-129779" defTabSz="685800" fontAlgn="auto">
              <a:spcBef>
                <a:spcPts val="0"/>
              </a:spcBef>
              <a:spcAft>
                <a:spcPts val="0"/>
              </a:spcAft>
              <a:buFont typeface="Arial" panose="020B0604020202020204" pitchFamily="34" charset="0"/>
              <a:buChar char="•"/>
              <a:defRPr/>
            </a:pPr>
            <a:r>
              <a:rPr lang="en-US" sz="1800" u="sng" dirty="0">
                <a:solidFill>
                  <a:schemeClr val="tx1"/>
                </a:solidFill>
              </a:rPr>
              <a:t>Primary endpoint</a:t>
            </a:r>
            <a:r>
              <a:rPr lang="en-US" sz="1800" dirty="0">
                <a:solidFill>
                  <a:schemeClr val="tx1"/>
                </a:solidFill>
              </a:rPr>
              <a:t>: OS</a:t>
            </a:r>
          </a:p>
          <a:p>
            <a:pPr marL="129779" indent="-129779" defTabSz="685800" fontAlgn="auto">
              <a:spcBef>
                <a:spcPts val="0"/>
              </a:spcBef>
              <a:spcAft>
                <a:spcPts val="0"/>
              </a:spcAft>
              <a:buFont typeface="Arial" panose="020B0604020202020204" pitchFamily="34" charset="0"/>
              <a:buChar char="•"/>
              <a:defRPr/>
            </a:pPr>
            <a:r>
              <a:rPr lang="en-US" sz="1800" u="sng" dirty="0">
                <a:solidFill>
                  <a:schemeClr val="tx1"/>
                </a:solidFill>
              </a:rPr>
              <a:t>Estimated primary completion date</a:t>
            </a:r>
            <a:r>
              <a:rPr lang="en-US" sz="1800" dirty="0">
                <a:solidFill>
                  <a:schemeClr val="tx1"/>
                </a:solidFill>
              </a:rPr>
              <a:t>: 2024</a:t>
            </a:r>
          </a:p>
        </p:txBody>
      </p:sp>
      <p:sp>
        <p:nvSpPr>
          <p:cNvPr id="20" name="Rectangle: Rounded Corners 49">
            <a:extLst>
              <a:ext uri="{FF2B5EF4-FFF2-40B4-BE49-F238E27FC236}">
                <a16:creationId xmlns:a16="http://schemas.microsoft.com/office/drawing/2014/main" id="{83602A6C-9060-4423-2B8D-03A3BA2B05B2}"/>
              </a:ext>
            </a:extLst>
          </p:cNvPr>
          <p:cNvSpPr/>
          <p:nvPr/>
        </p:nvSpPr>
        <p:spPr>
          <a:xfrm>
            <a:off x="436635" y="2319131"/>
            <a:ext cx="2184554" cy="472584"/>
          </a:xfrm>
          <a:prstGeom prst="roundRect">
            <a:avLst>
              <a:gd name="adj" fmla="val 0"/>
            </a:avLst>
          </a:prstGeom>
          <a:solidFill>
            <a:schemeClr val="accent3">
              <a:lumMod val="75000"/>
            </a:schemeClr>
          </a:solidFill>
          <a:ln w="952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defTabSz="685800" fontAlgn="auto">
              <a:spcBef>
                <a:spcPts val="0"/>
              </a:spcBef>
              <a:spcAft>
                <a:spcPts val="0"/>
              </a:spcAft>
              <a:defRPr/>
            </a:pPr>
            <a:r>
              <a:rPr lang="en-US" sz="1800" b="1" i="1" dirty="0">
                <a:solidFill>
                  <a:schemeClr val="bg1"/>
                </a:solidFill>
              </a:rPr>
              <a:t>Cohort 1</a:t>
            </a:r>
            <a:r>
              <a:rPr lang="en-US" sz="1800" i="1" dirty="0">
                <a:solidFill>
                  <a:schemeClr val="bg1"/>
                </a:solidFill>
              </a:rPr>
              <a:t>: </a:t>
            </a:r>
            <a:br>
              <a:rPr lang="en-US" sz="1800" dirty="0">
                <a:solidFill>
                  <a:schemeClr val="bg1"/>
                </a:solidFill>
              </a:rPr>
            </a:br>
            <a:r>
              <a:rPr lang="en-US" sz="1800" dirty="0">
                <a:solidFill>
                  <a:schemeClr val="bg1"/>
                </a:solidFill>
              </a:rPr>
              <a:t>Prior IO </a:t>
            </a:r>
          </a:p>
        </p:txBody>
      </p:sp>
      <p:sp>
        <p:nvSpPr>
          <p:cNvPr id="21" name="Rectangle: Rounded Corners 49">
            <a:extLst>
              <a:ext uri="{FF2B5EF4-FFF2-40B4-BE49-F238E27FC236}">
                <a16:creationId xmlns:a16="http://schemas.microsoft.com/office/drawing/2014/main" id="{C2D27020-1720-E960-E56B-3419940F21AE}"/>
              </a:ext>
            </a:extLst>
          </p:cNvPr>
          <p:cNvSpPr/>
          <p:nvPr/>
        </p:nvSpPr>
        <p:spPr>
          <a:xfrm>
            <a:off x="436635" y="2786640"/>
            <a:ext cx="2184554" cy="483733"/>
          </a:xfrm>
          <a:prstGeom prst="roundRect">
            <a:avLst>
              <a:gd name="adj" fmla="val 0"/>
            </a:avLst>
          </a:prstGeom>
          <a:solidFill>
            <a:schemeClr val="accent3">
              <a:lumMod val="75000"/>
            </a:schemeClr>
          </a:solidFill>
          <a:ln w="952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defTabSz="685800" fontAlgn="auto">
              <a:spcBef>
                <a:spcPts val="0"/>
              </a:spcBef>
              <a:spcAft>
                <a:spcPts val="0"/>
              </a:spcAft>
              <a:defRPr/>
            </a:pPr>
            <a:r>
              <a:rPr lang="en-US" sz="1800" b="1" i="1" dirty="0">
                <a:solidFill>
                  <a:schemeClr val="bg1"/>
                </a:solidFill>
              </a:rPr>
              <a:t>Cohort 2</a:t>
            </a:r>
            <a:r>
              <a:rPr lang="en-US" sz="1800" i="1" dirty="0">
                <a:solidFill>
                  <a:schemeClr val="bg1"/>
                </a:solidFill>
              </a:rPr>
              <a:t>: </a:t>
            </a:r>
            <a:br>
              <a:rPr lang="en-US" sz="1800" dirty="0">
                <a:solidFill>
                  <a:schemeClr val="bg1"/>
                </a:solidFill>
              </a:rPr>
            </a:br>
            <a:r>
              <a:rPr lang="en-US" sz="1800" dirty="0">
                <a:solidFill>
                  <a:schemeClr val="bg1"/>
                </a:solidFill>
              </a:rPr>
              <a:t>No prior IO</a:t>
            </a:r>
          </a:p>
        </p:txBody>
      </p:sp>
      <p:sp>
        <p:nvSpPr>
          <p:cNvPr id="22" name="Rounded Rectangle 14">
            <a:extLst>
              <a:ext uri="{FF2B5EF4-FFF2-40B4-BE49-F238E27FC236}">
                <a16:creationId xmlns:a16="http://schemas.microsoft.com/office/drawing/2014/main" id="{1BB5C9DD-1B0F-A8B0-466B-1D0A919002CC}"/>
              </a:ext>
            </a:extLst>
          </p:cNvPr>
          <p:cNvSpPr/>
          <p:nvPr/>
        </p:nvSpPr>
        <p:spPr>
          <a:xfrm>
            <a:off x="2389369" y="2319130"/>
            <a:ext cx="2108264" cy="472584"/>
          </a:xfrm>
          <a:prstGeom prst="roundRect">
            <a:avLst>
              <a:gd name="adj" fmla="val 0"/>
            </a:avLst>
          </a:prstGeom>
          <a:solidFill>
            <a:schemeClr val="accent3">
              <a:lumMod val="40000"/>
              <a:lumOff val="60000"/>
            </a:schemeClr>
          </a:solidFill>
          <a:ln>
            <a:solidFill>
              <a:schemeClr val="accent3">
                <a:lumMod val="50000"/>
              </a:schemeClr>
            </a:solidFill>
          </a:ln>
          <a:effectLst/>
        </p:spPr>
        <p:style>
          <a:lnRef idx="0">
            <a:schemeClr val="accent2"/>
          </a:lnRef>
          <a:fillRef idx="3">
            <a:schemeClr val="accent2"/>
          </a:fillRef>
          <a:effectRef idx="3">
            <a:schemeClr val="accent2"/>
          </a:effectRef>
          <a:fontRef idx="minor">
            <a:schemeClr val="lt1"/>
          </a:fontRef>
        </p:style>
        <p:txBody>
          <a:bodyPr wrap="square" lIns="35999" tIns="35999" rIns="35999" bIns="35999" anchor="ctr">
            <a:noAutofit/>
          </a:bodyPr>
          <a:lstStyle/>
          <a:p>
            <a:pPr algn="ctr" defTabSz="685800" fontAlgn="auto">
              <a:spcBef>
                <a:spcPts val="0"/>
              </a:spcBef>
              <a:spcAft>
                <a:spcPts val="0"/>
              </a:spcAft>
              <a:defRPr/>
            </a:pPr>
            <a:r>
              <a:rPr lang="en-US" sz="1800" b="1" dirty="0">
                <a:solidFill>
                  <a:schemeClr val="tx1"/>
                </a:solidFill>
                <a:latin typeface="+mj-lt"/>
                <a:cs typeface="Arial" panose="020B0604020202020204" pitchFamily="34" charset="0"/>
              </a:rPr>
              <a:t>Erdafitinib vs chemo</a:t>
            </a:r>
          </a:p>
        </p:txBody>
      </p:sp>
      <p:sp>
        <p:nvSpPr>
          <p:cNvPr id="23" name="Rounded Rectangle 14">
            <a:extLst>
              <a:ext uri="{FF2B5EF4-FFF2-40B4-BE49-F238E27FC236}">
                <a16:creationId xmlns:a16="http://schemas.microsoft.com/office/drawing/2014/main" id="{DA4FB5B4-A066-5E9C-B4E1-4EB0FE409CD4}"/>
              </a:ext>
            </a:extLst>
          </p:cNvPr>
          <p:cNvSpPr/>
          <p:nvPr/>
        </p:nvSpPr>
        <p:spPr>
          <a:xfrm>
            <a:off x="2389369" y="2786640"/>
            <a:ext cx="2108264" cy="483734"/>
          </a:xfrm>
          <a:prstGeom prst="roundRect">
            <a:avLst>
              <a:gd name="adj" fmla="val 0"/>
            </a:avLst>
          </a:prstGeom>
          <a:solidFill>
            <a:schemeClr val="accent3">
              <a:lumMod val="40000"/>
              <a:lumOff val="60000"/>
            </a:schemeClr>
          </a:solidFill>
          <a:ln>
            <a:solidFill>
              <a:schemeClr val="accent3">
                <a:lumMod val="50000"/>
              </a:schemeClr>
            </a:solidFill>
          </a:ln>
          <a:effectLst/>
        </p:spPr>
        <p:style>
          <a:lnRef idx="0">
            <a:schemeClr val="accent2"/>
          </a:lnRef>
          <a:fillRef idx="3">
            <a:schemeClr val="accent2"/>
          </a:fillRef>
          <a:effectRef idx="3">
            <a:schemeClr val="accent2"/>
          </a:effectRef>
          <a:fontRef idx="minor">
            <a:schemeClr val="lt1"/>
          </a:fontRef>
        </p:style>
        <p:txBody>
          <a:bodyPr wrap="square" lIns="35999" tIns="35999" rIns="35999" bIns="35999" anchor="ctr">
            <a:noAutofit/>
          </a:bodyPr>
          <a:lstStyle/>
          <a:p>
            <a:pPr algn="ctr" defTabSz="685800" fontAlgn="auto">
              <a:spcBef>
                <a:spcPts val="0"/>
              </a:spcBef>
              <a:spcAft>
                <a:spcPts val="0"/>
              </a:spcAft>
              <a:defRPr/>
            </a:pPr>
            <a:r>
              <a:rPr lang="en-US" sz="1800" b="1" dirty="0">
                <a:solidFill>
                  <a:schemeClr val="tx1"/>
                </a:solidFill>
                <a:latin typeface="+mj-lt"/>
                <a:cs typeface="Arial" panose="020B0604020202020204" pitchFamily="34" charset="0"/>
              </a:rPr>
              <a:t>Erdafitinib vs </a:t>
            </a:r>
            <a:r>
              <a:rPr lang="en-US" sz="1800" b="1" dirty="0" err="1">
                <a:solidFill>
                  <a:schemeClr val="tx1"/>
                </a:solidFill>
                <a:latin typeface="+mj-lt"/>
                <a:cs typeface="Arial" panose="020B0604020202020204" pitchFamily="34" charset="0"/>
              </a:rPr>
              <a:t>pembro</a:t>
            </a:r>
            <a:endParaRPr lang="en-US" sz="1800" b="1" dirty="0">
              <a:solidFill>
                <a:schemeClr val="tx1"/>
              </a:solidFill>
              <a:latin typeface="+mj-lt"/>
              <a:cs typeface="Arial" panose="020B0604020202020204" pitchFamily="34" charset="0"/>
            </a:endParaRPr>
          </a:p>
        </p:txBody>
      </p:sp>
      <p:pic>
        <p:nvPicPr>
          <p:cNvPr id="18" name="Picture 2" descr="THOR 2 overall survival">
            <a:extLst>
              <a:ext uri="{FF2B5EF4-FFF2-40B4-BE49-F238E27FC236}">
                <a16:creationId xmlns:a16="http://schemas.microsoft.com/office/drawing/2014/main" id="{A5BBE293-8BE0-D791-DA09-B58FD2906F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99" b="23652"/>
          <a:stretch/>
        </p:blipFill>
        <p:spPr bwMode="auto">
          <a:xfrm>
            <a:off x="177364" y="2783372"/>
            <a:ext cx="4659203" cy="2264173"/>
          </a:xfrm>
          <a:prstGeom prst="rect">
            <a:avLst/>
          </a:prstGeom>
          <a:noFill/>
          <a:ln w="12700">
            <a:noFill/>
          </a:ln>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82F39BA0-2066-14E2-6A1B-6A5C9D7B35FB}"/>
              </a:ext>
            </a:extLst>
          </p:cNvPr>
          <p:cNvSpPr txBox="1"/>
          <p:nvPr/>
        </p:nvSpPr>
        <p:spPr>
          <a:xfrm>
            <a:off x="2457438" y="3121690"/>
            <a:ext cx="2403287" cy="1200329"/>
          </a:xfrm>
          <a:prstGeom prst="rect">
            <a:avLst/>
          </a:prstGeom>
          <a:noFill/>
        </p:spPr>
        <p:txBody>
          <a:bodyPr wrap="none" rtlCol="0">
            <a:spAutoFit/>
          </a:bodyPr>
          <a:lstStyle/>
          <a:p>
            <a:r>
              <a:rPr lang="en-US" sz="1800" dirty="0" err="1"/>
              <a:t>mOS</a:t>
            </a:r>
            <a:r>
              <a:rPr lang="en-US" sz="1800" dirty="0"/>
              <a:t>: 12.1 vs 7.8 m</a:t>
            </a:r>
          </a:p>
          <a:p>
            <a:r>
              <a:rPr lang="en-US" sz="1800" dirty="0"/>
              <a:t>ORR: 45% vs 11%</a:t>
            </a:r>
          </a:p>
          <a:p>
            <a:endParaRPr lang="en-US" sz="1800" dirty="0"/>
          </a:p>
          <a:p>
            <a:r>
              <a:rPr lang="en-US" sz="1800" dirty="0" err="1"/>
              <a:t>Loriot</a:t>
            </a:r>
            <a:r>
              <a:rPr lang="en-US" sz="1800" dirty="0"/>
              <a:t> et al, ASCO ‘23</a:t>
            </a:r>
          </a:p>
        </p:txBody>
      </p:sp>
    </p:spTree>
    <p:extLst>
      <p:ext uri="{BB962C8B-B14F-4D97-AF65-F5344CB8AC3E}">
        <p14:creationId xmlns:p14="http://schemas.microsoft.com/office/powerpoint/2010/main" val="408850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5B586-94AF-51A6-3614-5579AF8F2D1C}"/>
              </a:ext>
            </a:extLst>
          </p:cNvPr>
          <p:cNvSpPr>
            <a:spLocks noGrp="1"/>
          </p:cNvSpPr>
          <p:nvPr>
            <p:ph type="title"/>
          </p:nvPr>
        </p:nvSpPr>
        <p:spPr>
          <a:xfrm>
            <a:off x="628650" y="276225"/>
            <a:ext cx="8318281" cy="994172"/>
          </a:xfrm>
        </p:spPr>
        <p:txBody>
          <a:bodyPr>
            <a:normAutofit/>
          </a:bodyPr>
          <a:lstStyle/>
          <a:p>
            <a:r>
              <a:rPr lang="en-US" sz="2700" b="1" dirty="0">
                <a:solidFill>
                  <a:srgbClr val="002060"/>
                </a:solidFill>
                <a:latin typeface="Arial" panose="020B0604020202020204" pitchFamily="34" charset="0"/>
                <a:cs typeface="Arial" panose="020B0604020202020204" pitchFamily="34" charset="0"/>
              </a:rPr>
              <a:t>Where should FGFR inhibitors be integrated?</a:t>
            </a:r>
          </a:p>
        </p:txBody>
      </p:sp>
      <p:sp>
        <p:nvSpPr>
          <p:cNvPr id="4" name="Rectangle 3">
            <a:extLst>
              <a:ext uri="{FF2B5EF4-FFF2-40B4-BE49-F238E27FC236}">
                <a16:creationId xmlns:a16="http://schemas.microsoft.com/office/drawing/2014/main" id="{CE9EB282-477D-956A-3D95-A3136E5ACAE7}"/>
              </a:ext>
            </a:extLst>
          </p:cNvPr>
          <p:cNvSpPr/>
          <p:nvPr/>
        </p:nvSpPr>
        <p:spPr>
          <a:xfrm>
            <a:off x="433552" y="1681411"/>
            <a:ext cx="1789386" cy="725214"/>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Cisplatin-eligible</a:t>
            </a:r>
          </a:p>
        </p:txBody>
      </p:sp>
      <p:sp>
        <p:nvSpPr>
          <p:cNvPr id="5" name="Rectangle 4">
            <a:extLst>
              <a:ext uri="{FF2B5EF4-FFF2-40B4-BE49-F238E27FC236}">
                <a16:creationId xmlns:a16="http://schemas.microsoft.com/office/drawing/2014/main" id="{D17C0350-9FFE-8C2E-1FD1-23AEBD858639}"/>
              </a:ext>
            </a:extLst>
          </p:cNvPr>
          <p:cNvSpPr/>
          <p:nvPr/>
        </p:nvSpPr>
        <p:spPr>
          <a:xfrm>
            <a:off x="433552" y="2522320"/>
            <a:ext cx="1789386" cy="725214"/>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Cisplatin-ineligible</a:t>
            </a:r>
          </a:p>
        </p:txBody>
      </p:sp>
      <p:sp>
        <p:nvSpPr>
          <p:cNvPr id="6" name="Rectangle 5">
            <a:extLst>
              <a:ext uri="{FF2B5EF4-FFF2-40B4-BE49-F238E27FC236}">
                <a16:creationId xmlns:a16="http://schemas.microsoft.com/office/drawing/2014/main" id="{4A406256-1785-83A9-AEDC-016F10859027}"/>
              </a:ext>
            </a:extLst>
          </p:cNvPr>
          <p:cNvSpPr/>
          <p:nvPr/>
        </p:nvSpPr>
        <p:spPr>
          <a:xfrm>
            <a:off x="2876222" y="2153104"/>
            <a:ext cx="1789386" cy="725214"/>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Platinum-chemo</a:t>
            </a:r>
          </a:p>
          <a:p>
            <a:pPr algn="ctr"/>
            <a:r>
              <a:rPr lang="en-US" sz="1800" b="1" dirty="0">
                <a:solidFill>
                  <a:schemeClr val="tx1"/>
                </a:solidFill>
              </a:rPr>
              <a:t>4-6 cycles</a:t>
            </a:r>
          </a:p>
        </p:txBody>
      </p:sp>
      <p:sp>
        <p:nvSpPr>
          <p:cNvPr id="7" name="Rectangle 6">
            <a:extLst>
              <a:ext uri="{FF2B5EF4-FFF2-40B4-BE49-F238E27FC236}">
                <a16:creationId xmlns:a16="http://schemas.microsoft.com/office/drawing/2014/main" id="{1BE97F06-1741-EB11-73C7-A94030CFCBD6}"/>
              </a:ext>
            </a:extLst>
          </p:cNvPr>
          <p:cNvSpPr/>
          <p:nvPr/>
        </p:nvSpPr>
        <p:spPr>
          <a:xfrm>
            <a:off x="4936578" y="2151830"/>
            <a:ext cx="1789386" cy="725214"/>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IO</a:t>
            </a:r>
          </a:p>
        </p:txBody>
      </p:sp>
      <p:sp>
        <p:nvSpPr>
          <p:cNvPr id="9" name="Rectangle 8">
            <a:extLst>
              <a:ext uri="{FF2B5EF4-FFF2-40B4-BE49-F238E27FC236}">
                <a16:creationId xmlns:a16="http://schemas.microsoft.com/office/drawing/2014/main" id="{7D379215-E465-A227-FC2B-EA42A9EF9D4D}"/>
              </a:ext>
            </a:extLst>
          </p:cNvPr>
          <p:cNvSpPr/>
          <p:nvPr/>
        </p:nvSpPr>
        <p:spPr>
          <a:xfrm>
            <a:off x="7094483" y="2685285"/>
            <a:ext cx="1789386" cy="725214"/>
          </a:xfrm>
          <a:prstGeom prst="rect">
            <a:avLst/>
          </a:prstGeom>
          <a:solidFill>
            <a:srgbClr val="FFFF0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tx1"/>
              </a:solidFill>
            </a:endParaRPr>
          </a:p>
          <a:p>
            <a:pPr algn="ctr"/>
            <a:r>
              <a:rPr lang="en-US" sz="1800" b="1" dirty="0">
                <a:solidFill>
                  <a:schemeClr val="tx1"/>
                </a:solidFill>
              </a:rPr>
              <a:t>Erdafitinib </a:t>
            </a:r>
          </a:p>
          <a:p>
            <a:pPr algn="ctr"/>
            <a:r>
              <a:rPr lang="en-US" sz="1800" b="1" dirty="0">
                <a:solidFill>
                  <a:schemeClr val="tx1"/>
                </a:solidFill>
              </a:rPr>
              <a:t>(FGFR+)</a:t>
            </a:r>
          </a:p>
          <a:p>
            <a:pPr algn="ctr"/>
            <a:r>
              <a:rPr lang="en-US" sz="1800" b="1" dirty="0">
                <a:solidFill>
                  <a:schemeClr val="tx1"/>
                </a:solidFill>
              </a:rPr>
              <a:t> </a:t>
            </a:r>
          </a:p>
        </p:txBody>
      </p:sp>
      <p:sp>
        <p:nvSpPr>
          <p:cNvPr id="10" name="Right Arrow 9">
            <a:extLst>
              <a:ext uri="{FF2B5EF4-FFF2-40B4-BE49-F238E27FC236}">
                <a16:creationId xmlns:a16="http://schemas.microsoft.com/office/drawing/2014/main" id="{FBB0B84D-D6D0-B670-4E2E-4A9D7AC0AD69}"/>
              </a:ext>
            </a:extLst>
          </p:cNvPr>
          <p:cNvSpPr/>
          <p:nvPr/>
        </p:nvSpPr>
        <p:spPr>
          <a:xfrm>
            <a:off x="2332804" y="1942383"/>
            <a:ext cx="433552" cy="115987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2" name="Straight Connector 11">
            <a:extLst>
              <a:ext uri="{FF2B5EF4-FFF2-40B4-BE49-F238E27FC236}">
                <a16:creationId xmlns:a16="http://schemas.microsoft.com/office/drawing/2014/main" id="{4A401CEE-29FE-AE5A-E46A-BB9D11F7957F}"/>
              </a:ext>
            </a:extLst>
          </p:cNvPr>
          <p:cNvCxnSpPr/>
          <p:nvPr/>
        </p:nvCxnSpPr>
        <p:spPr>
          <a:xfrm>
            <a:off x="2876222" y="4688680"/>
            <a:ext cx="1789386"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2DBC73F6-D902-9AB2-19B7-AB923CBB4B4D}"/>
              </a:ext>
            </a:extLst>
          </p:cNvPr>
          <p:cNvCxnSpPr/>
          <p:nvPr/>
        </p:nvCxnSpPr>
        <p:spPr>
          <a:xfrm>
            <a:off x="5000625" y="4688680"/>
            <a:ext cx="1789386"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1188FDA6-14F9-8AC1-1A9E-B540C67658C1}"/>
              </a:ext>
            </a:extLst>
          </p:cNvPr>
          <p:cNvCxnSpPr/>
          <p:nvPr/>
        </p:nvCxnSpPr>
        <p:spPr>
          <a:xfrm>
            <a:off x="7094483" y="4688680"/>
            <a:ext cx="1789386" cy="0"/>
          </a:xfrm>
          <a:prstGeom prst="line">
            <a:avLst/>
          </a:prstGeom>
          <a:ln w="76200"/>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B0EE9DC5-B021-CE4E-01E8-6517991D9920}"/>
              </a:ext>
            </a:extLst>
          </p:cNvPr>
          <p:cNvSpPr txBox="1"/>
          <p:nvPr/>
        </p:nvSpPr>
        <p:spPr>
          <a:xfrm>
            <a:off x="3399611" y="4733538"/>
            <a:ext cx="1159292" cy="369332"/>
          </a:xfrm>
          <a:prstGeom prst="rect">
            <a:avLst/>
          </a:prstGeom>
          <a:noFill/>
        </p:spPr>
        <p:txBody>
          <a:bodyPr wrap="none" rtlCol="0">
            <a:spAutoFit/>
          </a:bodyPr>
          <a:lstStyle/>
          <a:p>
            <a:r>
              <a:rPr lang="en-US" sz="1800" b="1" dirty="0"/>
              <a:t>First-line</a:t>
            </a:r>
          </a:p>
        </p:txBody>
      </p:sp>
      <p:sp>
        <p:nvSpPr>
          <p:cNvPr id="16" name="TextBox 15">
            <a:extLst>
              <a:ext uri="{FF2B5EF4-FFF2-40B4-BE49-F238E27FC236}">
                <a16:creationId xmlns:a16="http://schemas.microsoft.com/office/drawing/2014/main" id="{32B70236-765B-7344-6C69-3C4292DF2797}"/>
              </a:ext>
            </a:extLst>
          </p:cNvPr>
          <p:cNvSpPr txBox="1"/>
          <p:nvPr/>
        </p:nvSpPr>
        <p:spPr>
          <a:xfrm>
            <a:off x="5000625" y="4733538"/>
            <a:ext cx="2720617" cy="369332"/>
          </a:xfrm>
          <a:prstGeom prst="rect">
            <a:avLst/>
          </a:prstGeom>
          <a:noFill/>
        </p:spPr>
        <p:txBody>
          <a:bodyPr wrap="none" rtlCol="0">
            <a:spAutoFit/>
          </a:bodyPr>
          <a:lstStyle/>
          <a:p>
            <a:r>
              <a:rPr lang="en-US" sz="1800" b="1" dirty="0"/>
              <a:t>Maintenance or 2</a:t>
            </a:r>
            <a:r>
              <a:rPr lang="en-US" sz="1800" b="1" baseline="30000" dirty="0"/>
              <a:t>nd</a:t>
            </a:r>
            <a:r>
              <a:rPr lang="en-US" sz="1800" b="1" dirty="0"/>
              <a:t> line</a:t>
            </a:r>
          </a:p>
        </p:txBody>
      </p:sp>
      <p:sp>
        <p:nvSpPr>
          <p:cNvPr id="17" name="TextBox 16">
            <a:extLst>
              <a:ext uri="{FF2B5EF4-FFF2-40B4-BE49-F238E27FC236}">
                <a16:creationId xmlns:a16="http://schemas.microsoft.com/office/drawing/2014/main" id="{F9A039B5-EBDA-4DF8-730F-43BF7C2202A9}"/>
              </a:ext>
            </a:extLst>
          </p:cNvPr>
          <p:cNvSpPr txBox="1"/>
          <p:nvPr/>
        </p:nvSpPr>
        <p:spPr>
          <a:xfrm>
            <a:off x="7289369" y="4728259"/>
            <a:ext cx="2108269" cy="369332"/>
          </a:xfrm>
          <a:prstGeom prst="rect">
            <a:avLst/>
          </a:prstGeom>
          <a:noFill/>
        </p:spPr>
        <p:txBody>
          <a:bodyPr wrap="none" rtlCol="0">
            <a:spAutoFit/>
          </a:bodyPr>
          <a:lstStyle/>
          <a:p>
            <a:r>
              <a:rPr lang="en-US" sz="1800" b="1" dirty="0"/>
              <a:t>3</a:t>
            </a:r>
            <a:r>
              <a:rPr lang="en-US" sz="1800" b="1" baseline="30000" dirty="0"/>
              <a:t>rd</a:t>
            </a:r>
            <a:r>
              <a:rPr lang="en-US" sz="1800" b="1" dirty="0"/>
              <a:t> line or beyond</a:t>
            </a:r>
          </a:p>
        </p:txBody>
      </p:sp>
      <p:sp>
        <p:nvSpPr>
          <p:cNvPr id="11" name="Rectangle 10">
            <a:extLst>
              <a:ext uri="{FF2B5EF4-FFF2-40B4-BE49-F238E27FC236}">
                <a16:creationId xmlns:a16="http://schemas.microsoft.com/office/drawing/2014/main" id="{90BA67B0-2430-F2C2-ADD1-91FE06955B1A}"/>
              </a:ext>
            </a:extLst>
          </p:cNvPr>
          <p:cNvSpPr/>
          <p:nvPr/>
        </p:nvSpPr>
        <p:spPr>
          <a:xfrm>
            <a:off x="4936578" y="3082033"/>
            <a:ext cx="1789386" cy="725214"/>
          </a:xfrm>
          <a:prstGeom prst="rect">
            <a:avLst/>
          </a:prstGeom>
          <a:solidFill>
            <a:srgbClr val="FFFF0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tx1"/>
              </a:solidFill>
            </a:endParaRPr>
          </a:p>
          <a:p>
            <a:pPr algn="ctr"/>
            <a:r>
              <a:rPr lang="en-US" sz="1800" b="1" dirty="0">
                <a:solidFill>
                  <a:schemeClr val="tx1"/>
                </a:solidFill>
              </a:rPr>
              <a:t>Erdafitinib </a:t>
            </a:r>
          </a:p>
          <a:p>
            <a:pPr algn="ctr"/>
            <a:r>
              <a:rPr lang="en-US" sz="1800" b="1" dirty="0">
                <a:solidFill>
                  <a:schemeClr val="tx1"/>
                </a:solidFill>
              </a:rPr>
              <a:t>(FGFR+)</a:t>
            </a:r>
          </a:p>
          <a:p>
            <a:pPr algn="ctr"/>
            <a:r>
              <a:rPr lang="en-US" sz="1800" b="1" dirty="0">
                <a:solidFill>
                  <a:schemeClr val="tx1"/>
                </a:solidFill>
              </a:rPr>
              <a:t> </a:t>
            </a:r>
          </a:p>
        </p:txBody>
      </p:sp>
      <p:sp>
        <p:nvSpPr>
          <p:cNvPr id="24" name="Oval 23">
            <a:extLst>
              <a:ext uri="{FF2B5EF4-FFF2-40B4-BE49-F238E27FC236}">
                <a16:creationId xmlns:a16="http://schemas.microsoft.com/office/drawing/2014/main" id="{A78C9EF1-7AD4-04BD-F474-566C61B311C0}"/>
              </a:ext>
            </a:extLst>
          </p:cNvPr>
          <p:cNvSpPr/>
          <p:nvPr/>
        </p:nvSpPr>
        <p:spPr>
          <a:xfrm>
            <a:off x="6835830" y="2381299"/>
            <a:ext cx="2308170" cy="1333186"/>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503791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5B586-94AF-51A6-3614-5579AF8F2D1C}"/>
              </a:ext>
            </a:extLst>
          </p:cNvPr>
          <p:cNvSpPr>
            <a:spLocks noGrp="1"/>
          </p:cNvSpPr>
          <p:nvPr>
            <p:ph type="title"/>
          </p:nvPr>
        </p:nvSpPr>
        <p:spPr>
          <a:xfrm>
            <a:off x="628650" y="276225"/>
            <a:ext cx="8318281" cy="994172"/>
          </a:xfrm>
        </p:spPr>
        <p:txBody>
          <a:bodyPr>
            <a:normAutofit/>
          </a:bodyPr>
          <a:lstStyle/>
          <a:p>
            <a:r>
              <a:rPr lang="en-US" sz="2700" b="1" dirty="0">
                <a:solidFill>
                  <a:srgbClr val="002060"/>
                </a:solidFill>
                <a:latin typeface="Arial" panose="020B0604020202020204" pitchFamily="34" charset="0"/>
                <a:cs typeface="Arial" panose="020B0604020202020204" pitchFamily="34" charset="0"/>
              </a:rPr>
              <a:t>Where should FGFR inhibitors be integrated?</a:t>
            </a:r>
          </a:p>
        </p:txBody>
      </p:sp>
      <p:sp>
        <p:nvSpPr>
          <p:cNvPr id="4" name="Rectangle 3">
            <a:extLst>
              <a:ext uri="{FF2B5EF4-FFF2-40B4-BE49-F238E27FC236}">
                <a16:creationId xmlns:a16="http://schemas.microsoft.com/office/drawing/2014/main" id="{CE9EB282-477D-956A-3D95-A3136E5ACAE7}"/>
              </a:ext>
            </a:extLst>
          </p:cNvPr>
          <p:cNvSpPr/>
          <p:nvPr/>
        </p:nvSpPr>
        <p:spPr>
          <a:xfrm>
            <a:off x="433552" y="1681411"/>
            <a:ext cx="1789386" cy="725214"/>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Cisplatin-eligible</a:t>
            </a:r>
          </a:p>
        </p:txBody>
      </p:sp>
      <p:sp>
        <p:nvSpPr>
          <p:cNvPr id="5" name="Rectangle 4">
            <a:extLst>
              <a:ext uri="{FF2B5EF4-FFF2-40B4-BE49-F238E27FC236}">
                <a16:creationId xmlns:a16="http://schemas.microsoft.com/office/drawing/2014/main" id="{D17C0350-9FFE-8C2E-1FD1-23AEBD858639}"/>
              </a:ext>
            </a:extLst>
          </p:cNvPr>
          <p:cNvSpPr/>
          <p:nvPr/>
        </p:nvSpPr>
        <p:spPr>
          <a:xfrm>
            <a:off x="433552" y="2522320"/>
            <a:ext cx="1789386" cy="725214"/>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Cisplatin-ineligible</a:t>
            </a:r>
          </a:p>
        </p:txBody>
      </p:sp>
      <p:sp>
        <p:nvSpPr>
          <p:cNvPr id="6" name="Rectangle 5">
            <a:extLst>
              <a:ext uri="{FF2B5EF4-FFF2-40B4-BE49-F238E27FC236}">
                <a16:creationId xmlns:a16="http://schemas.microsoft.com/office/drawing/2014/main" id="{4A406256-1785-83A9-AEDC-016F10859027}"/>
              </a:ext>
            </a:extLst>
          </p:cNvPr>
          <p:cNvSpPr/>
          <p:nvPr/>
        </p:nvSpPr>
        <p:spPr>
          <a:xfrm>
            <a:off x="2876222" y="2153104"/>
            <a:ext cx="1789386" cy="725214"/>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Platinum-chemo</a:t>
            </a:r>
          </a:p>
          <a:p>
            <a:pPr algn="ctr"/>
            <a:r>
              <a:rPr lang="en-US" sz="1800" b="1" dirty="0">
                <a:solidFill>
                  <a:schemeClr val="tx1"/>
                </a:solidFill>
              </a:rPr>
              <a:t>4-6 cycles</a:t>
            </a:r>
          </a:p>
        </p:txBody>
      </p:sp>
      <p:sp>
        <p:nvSpPr>
          <p:cNvPr id="7" name="Rectangle 6">
            <a:extLst>
              <a:ext uri="{FF2B5EF4-FFF2-40B4-BE49-F238E27FC236}">
                <a16:creationId xmlns:a16="http://schemas.microsoft.com/office/drawing/2014/main" id="{1BE97F06-1741-EB11-73C7-A94030CFCBD6}"/>
              </a:ext>
            </a:extLst>
          </p:cNvPr>
          <p:cNvSpPr/>
          <p:nvPr/>
        </p:nvSpPr>
        <p:spPr>
          <a:xfrm>
            <a:off x="4936578" y="2151830"/>
            <a:ext cx="1789386" cy="725214"/>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IO</a:t>
            </a:r>
          </a:p>
        </p:txBody>
      </p:sp>
      <p:sp>
        <p:nvSpPr>
          <p:cNvPr id="9" name="Rectangle 8">
            <a:extLst>
              <a:ext uri="{FF2B5EF4-FFF2-40B4-BE49-F238E27FC236}">
                <a16:creationId xmlns:a16="http://schemas.microsoft.com/office/drawing/2014/main" id="{7D379215-E465-A227-FC2B-EA42A9EF9D4D}"/>
              </a:ext>
            </a:extLst>
          </p:cNvPr>
          <p:cNvSpPr/>
          <p:nvPr/>
        </p:nvSpPr>
        <p:spPr>
          <a:xfrm>
            <a:off x="7094483" y="2685285"/>
            <a:ext cx="1789386" cy="725214"/>
          </a:xfrm>
          <a:prstGeom prst="rect">
            <a:avLst/>
          </a:prstGeom>
          <a:solidFill>
            <a:srgbClr val="FFFF0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tx1"/>
              </a:solidFill>
            </a:endParaRPr>
          </a:p>
          <a:p>
            <a:pPr algn="ctr"/>
            <a:r>
              <a:rPr lang="en-US" sz="1800" b="1" dirty="0">
                <a:solidFill>
                  <a:schemeClr val="tx1"/>
                </a:solidFill>
              </a:rPr>
              <a:t>Erdafitinib </a:t>
            </a:r>
          </a:p>
          <a:p>
            <a:pPr algn="ctr"/>
            <a:r>
              <a:rPr lang="en-US" sz="1800" b="1" dirty="0">
                <a:solidFill>
                  <a:schemeClr val="tx1"/>
                </a:solidFill>
              </a:rPr>
              <a:t>(FGFR+)</a:t>
            </a:r>
          </a:p>
          <a:p>
            <a:pPr algn="ctr"/>
            <a:r>
              <a:rPr lang="en-US" sz="1800" b="1" dirty="0">
                <a:solidFill>
                  <a:schemeClr val="tx1"/>
                </a:solidFill>
              </a:rPr>
              <a:t> </a:t>
            </a:r>
          </a:p>
        </p:txBody>
      </p:sp>
      <p:sp>
        <p:nvSpPr>
          <p:cNvPr id="10" name="Right Arrow 9">
            <a:extLst>
              <a:ext uri="{FF2B5EF4-FFF2-40B4-BE49-F238E27FC236}">
                <a16:creationId xmlns:a16="http://schemas.microsoft.com/office/drawing/2014/main" id="{FBB0B84D-D6D0-B670-4E2E-4A9D7AC0AD69}"/>
              </a:ext>
            </a:extLst>
          </p:cNvPr>
          <p:cNvSpPr/>
          <p:nvPr/>
        </p:nvSpPr>
        <p:spPr>
          <a:xfrm>
            <a:off x="2332804" y="1942383"/>
            <a:ext cx="433552" cy="115987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2" name="Straight Connector 11">
            <a:extLst>
              <a:ext uri="{FF2B5EF4-FFF2-40B4-BE49-F238E27FC236}">
                <a16:creationId xmlns:a16="http://schemas.microsoft.com/office/drawing/2014/main" id="{4A401CEE-29FE-AE5A-E46A-BB9D11F7957F}"/>
              </a:ext>
            </a:extLst>
          </p:cNvPr>
          <p:cNvCxnSpPr/>
          <p:nvPr/>
        </p:nvCxnSpPr>
        <p:spPr>
          <a:xfrm>
            <a:off x="2876222" y="4688680"/>
            <a:ext cx="1789386"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2DBC73F6-D902-9AB2-19B7-AB923CBB4B4D}"/>
              </a:ext>
            </a:extLst>
          </p:cNvPr>
          <p:cNvCxnSpPr/>
          <p:nvPr/>
        </p:nvCxnSpPr>
        <p:spPr>
          <a:xfrm>
            <a:off x="5000625" y="4688680"/>
            <a:ext cx="1789386"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1188FDA6-14F9-8AC1-1A9E-B540C67658C1}"/>
              </a:ext>
            </a:extLst>
          </p:cNvPr>
          <p:cNvCxnSpPr/>
          <p:nvPr/>
        </p:nvCxnSpPr>
        <p:spPr>
          <a:xfrm>
            <a:off x="7094483" y="4688680"/>
            <a:ext cx="1789386" cy="0"/>
          </a:xfrm>
          <a:prstGeom prst="line">
            <a:avLst/>
          </a:prstGeom>
          <a:ln w="76200"/>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B0EE9DC5-B021-CE4E-01E8-6517991D9920}"/>
              </a:ext>
            </a:extLst>
          </p:cNvPr>
          <p:cNvSpPr txBox="1"/>
          <p:nvPr/>
        </p:nvSpPr>
        <p:spPr>
          <a:xfrm>
            <a:off x="3399611" y="4733538"/>
            <a:ext cx="1159292" cy="369332"/>
          </a:xfrm>
          <a:prstGeom prst="rect">
            <a:avLst/>
          </a:prstGeom>
          <a:noFill/>
        </p:spPr>
        <p:txBody>
          <a:bodyPr wrap="none" rtlCol="0">
            <a:spAutoFit/>
          </a:bodyPr>
          <a:lstStyle/>
          <a:p>
            <a:r>
              <a:rPr lang="en-US" sz="1800" b="1" dirty="0"/>
              <a:t>First-line</a:t>
            </a:r>
          </a:p>
        </p:txBody>
      </p:sp>
      <p:sp>
        <p:nvSpPr>
          <p:cNvPr id="16" name="TextBox 15">
            <a:extLst>
              <a:ext uri="{FF2B5EF4-FFF2-40B4-BE49-F238E27FC236}">
                <a16:creationId xmlns:a16="http://schemas.microsoft.com/office/drawing/2014/main" id="{32B70236-765B-7344-6C69-3C4292DF2797}"/>
              </a:ext>
            </a:extLst>
          </p:cNvPr>
          <p:cNvSpPr txBox="1"/>
          <p:nvPr/>
        </p:nvSpPr>
        <p:spPr>
          <a:xfrm>
            <a:off x="5000625" y="4733538"/>
            <a:ext cx="2720617" cy="369332"/>
          </a:xfrm>
          <a:prstGeom prst="rect">
            <a:avLst/>
          </a:prstGeom>
          <a:noFill/>
        </p:spPr>
        <p:txBody>
          <a:bodyPr wrap="none" rtlCol="0">
            <a:spAutoFit/>
          </a:bodyPr>
          <a:lstStyle/>
          <a:p>
            <a:r>
              <a:rPr lang="en-US" sz="1800" b="1" dirty="0"/>
              <a:t>Maintenance or 2</a:t>
            </a:r>
            <a:r>
              <a:rPr lang="en-US" sz="1800" b="1" baseline="30000" dirty="0"/>
              <a:t>nd</a:t>
            </a:r>
            <a:r>
              <a:rPr lang="en-US" sz="1800" b="1" dirty="0"/>
              <a:t> line</a:t>
            </a:r>
          </a:p>
        </p:txBody>
      </p:sp>
      <p:sp>
        <p:nvSpPr>
          <p:cNvPr id="17" name="TextBox 16">
            <a:extLst>
              <a:ext uri="{FF2B5EF4-FFF2-40B4-BE49-F238E27FC236}">
                <a16:creationId xmlns:a16="http://schemas.microsoft.com/office/drawing/2014/main" id="{F9A039B5-EBDA-4DF8-730F-43BF7C2202A9}"/>
              </a:ext>
            </a:extLst>
          </p:cNvPr>
          <p:cNvSpPr txBox="1"/>
          <p:nvPr/>
        </p:nvSpPr>
        <p:spPr>
          <a:xfrm>
            <a:off x="7289369" y="4728259"/>
            <a:ext cx="2108269" cy="369332"/>
          </a:xfrm>
          <a:prstGeom prst="rect">
            <a:avLst/>
          </a:prstGeom>
          <a:noFill/>
        </p:spPr>
        <p:txBody>
          <a:bodyPr wrap="none" rtlCol="0">
            <a:spAutoFit/>
          </a:bodyPr>
          <a:lstStyle/>
          <a:p>
            <a:r>
              <a:rPr lang="en-US" sz="1800" b="1" dirty="0"/>
              <a:t>3</a:t>
            </a:r>
            <a:r>
              <a:rPr lang="en-US" sz="1800" b="1" baseline="30000" dirty="0"/>
              <a:t>rd</a:t>
            </a:r>
            <a:r>
              <a:rPr lang="en-US" sz="1800" b="1" dirty="0"/>
              <a:t> line or beyond</a:t>
            </a:r>
          </a:p>
        </p:txBody>
      </p:sp>
      <p:sp>
        <p:nvSpPr>
          <p:cNvPr id="11" name="Rectangle 10">
            <a:extLst>
              <a:ext uri="{FF2B5EF4-FFF2-40B4-BE49-F238E27FC236}">
                <a16:creationId xmlns:a16="http://schemas.microsoft.com/office/drawing/2014/main" id="{90BA67B0-2430-F2C2-ADD1-91FE06955B1A}"/>
              </a:ext>
            </a:extLst>
          </p:cNvPr>
          <p:cNvSpPr/>
          <p:nvPr/>
        </p:nvSpPr>
        <p:spPr>
          <a:xfrm>
            <a:off x="4936578" y="3082033"/>
            <a:ext cx="1789386" cy="725214"/>
          </a:xfrm>
          <a:prstGeom prst="rect">
            <a:avLst/>
          </a:prstGeom>
          <a:solidFill>
            <a:srgbClr val="FFFF0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tx1"/>
              </a:solidFill>
            </a:endParaRPr>
          </a:p>
          <a:p>
            <a:pPr algn="ctr"/>
            <a:r>
              <a:rPr lang="en-US" sz="1800" b="1" dirty="0">
                <a:solidFill>
                  <a:schemeClr val="tx1"/>
                </a:solidFill>
              </a:rPr>
              <a:t>Erdafitinib </a:t>
            </a:r>
          </a:p>
          <a:p>
            <a:pPr algn="ctr"/>
            <a:r>
              <a:rPr lang="en-US" sz="1800" b="1" dirty="0">
                <a:solidFill>
                  <a:schemeClr val="tx1"/>
                </a:solidFill>
              </a:rPr>
              <a:t>(FGFR+)</a:t>
            </a:r>
          </a:p>
          <a:p>
            <a:pPr algn="ctr"/>
            <a:r>
              <a:rPr lang="en-US" sz="1800" b="1" dirty="0">
                <a:solidFill>
                  <a:schemeClr val="tx1"/>
                </a:solidFill>
              </a:rPr>
              <a:t> </a:t>
            </a:r>
          </a:p>
        </p:txBody>
      </p:sp>
      <p:sp>
        <p:nvSpPr>
          <p:cNvPr id="24" name="Oval 23">
            <a:extLst>
              <a:ext uri="{FF2B5EF4-FFF2-40B4-BE49-F238E27FC236}">
                <a16:creationId xmlns:a16="http://schemas.microsoft.com/office/drawing/2014/main" id="{A78C9EF1-7AD4-04BD-F474-566C61B311C0}"/>
              </a:ext>
            </a:extLst>
          </p:cNvPr>
          <p:cNvSpPr/>
          <p:nvPr/>
        </p:nvSpPr>
        <p:spPr>
          <a:xfrm>
            <a:off x="4665608" y="2791593"/>
            <a:ext cx="2308170" cy="1333186"/>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Graphic 2" descr="Line arrow: Clockwise curve outline">
            <a:extLst>
              <a:ext uri="{FF2B5EF4-FFF2-40B4-BE49-F238E27FC236}">
                <a16:creationId xmlns:a16="http://schemas.microsoft.com/office/drawing/2014/main" id="{611698DB-6E22-AB9A-E68C-DF97FD7165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969101">
            <a:off x="6793745" y="3195848"/>
            <a:ext cx="1110781" cy="1110781"/>
          </a:xfrm>
          <a:prstGeom prst="rect">
            <a:avLst/>
          </a:prstGeom>
        </p:spPr>
      </p:pic>
      <p:pic>
        <p:nvPicPr>
          <p:cNvPr id="8" name="Graphic 7" descr="Question Mark outline">
            <a:extLst>
              <a:ext uri="{FF2B5EF4-FFF2-40B4-BE49-F238E27FC236}">
                <a16:creationId xmlns:a16="http://schemas.microsoft.com/office/drawing/2014/main" id="{E2285136-AD86-017E-05E6-AECAF842B9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97910" y="3501482"/>
            <a:ext cx="685800" cy="685800"/>
          </a:xfrm>
          <a:prstGeom prst="rect">
            <a:avLst/>
          </a:prstGeom>
        </p:spPr>
      </p:pic>
    </p:spTree>
    <p:extLst>
      <p:ext uri="{BB962C8B-B14F-4D97-AF65-F5344CB8AC3E}">
        <p14:creationId xmlns:p14="http://schemas.microsoft.com/office/powerpoint/2010/main" val="35703944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5B586-94AF-51A6-3614-5579AF8F2D1C}"/>
              </a:ext>
            </a:extLst>
          </p:cNvPr>
          <p:cNvSpPr>
            <a:spLocks noGrp="1"/>
          </p:cNvSpPr>
          <p:nvPr>
            <p:ph type="title"/>
          </p:nvPr>
        </p:nvSpPr>
        <p:spPr>
          <a:xfrm>
            <a:off x="628650" y="276225"/>
            <a:ext cx="8318281" cy="994172"/>
          </a:xfrm>
        </p:spPr>
        <p:txBody>
          <a:bodyPr>
            <a:normAutofit/>
          </a:bodyPr>
          <a:lstStyle/>
          <a:p>
            <a:r>
              <a:rPr lang="en-US" sz="2700" b="1" dirty="0">
                <a:solidFill>
                  <a:srgbClr val="002060"/>
                </a:solidFill>
                <a:latin typeface="Arial" panose="020B0604020202020204" pitchFamily="34" charset="0"/>
                <a:cs typeface="Arial" panose="020B0604020202020204" pitchFamily="34" charset="0"/>
              </a:rPr>
              <a:t>Where should FGFR inhibitors be integrated?</a:t>
            </a:r>
          </a:p>
        </p:txBody>
      </p:sp>
      <p:sp>
        <p:nvSpPr>
          <p:cNvPr id="4" name="Rectangle 3">
            <a:extLst>
              <a:ext uri="{FF2B5EF4-FFF2-40B4-BE49-F238E27FC236}">
                <a16:creationId xmlns:a16="http://schemas.microsoft.com/office/drawing/2014/main" id="{CE9EB282-477D-956A-3D95-A3136E5ACAE7}"/>
              </a:ext>
            </a:extLst>
          </p:cNvPr>
          <p:cNvSpPr/>
          <p:nvPr/>
        </p:nvSpPr>
        <p:spPr>
          <a:xfrm>
            <a:off x="433552" y="1681411"/>
            <a:ext cx="1789386" cy="725214"/>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Cisplatin-eligible</a:t>
            </a:r>
          </a:p>
        </p:txBody>
      </p:sp>
      <p:sp>
        <p:nvSpPr>
          <p:cNvPr id="5" name="Rectangle 4">
            <a:extLst>
              <a:ext uri="{FF2B5EF4-FFF2-40B4-BE49-F238E27FC236}">
                <a16:creationId xmlns:a16="http://schemas.microsoft.com/office/drawing/2014/main" id="{D17C0350-9FFE-8C2E-1FD1-23AEBD858639}"/>
              </a:ext>
            </a:extLst>
          </p:cNvPr>
          <p:cNvSpPr/>
          <p:nvPr/>
        </p:nvSpPr>
        <p:spPr>
          <a:xfrm>
            <a:off x="433552" y="2522320"/>
            <a:ext cx="1789386" cy="725214"/>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Cisplatin-ineligible</a:t>
            </a:r>
          </a:p>
        </p:txBody>
      </p:sp>
      <p:sp>
        <p:nvSpPr>
          <p:cNvPr id="6" name="Rectangle 5">
            <a:extLst>
              <a:ext uri="{FF2B5EF4-FFF2-40B4-BE49-F238E27FC236}">
                <a16:creationId xmlns:a16="http://schemas.microsoft.com/office/drawing/2014/main" id="{4A406256-1785-83A9-AEDC-016F10859027}"/>
              </a:ext>
            </a:extLst>
          </p:cNvPr>
          <p:cNvSpPr/>
          <p:nvPr/>
        </p:nvSpPr>
        <p:spPr>
          <a:xfrm>
            <a:off x="2876222" y="2153104"/>
            <a:ext cx="1789386" cy="725214"/>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Platinum-chemo</a:t>
            </a:r>
          </a:p>
          <a:p>
            <a:pPr algn="ctr"/>
            <a:r>
              <a:rPr lang="en-US" sz="1800" b="1" dirty="0">
                <a:solidFill>
                  <a:schemeClr val="tx1"/>
                </a:solidFill>
              </a:rPr>
              <a:t>4-6 cycles</a:t>
            </a:r>
          </a:p>
        </p:txBody>
      </p:sp>
      <p:sp>
        <p:nvSpPr>
          <p:cNvPr id="7" name="Rectangle 6">
            <a:extLst>
              <a:ext uri="{FF2B5EF4-FFF2-40B4-BE49-F238E27FC236}">
                <a16:creationId xmlns:a16="http://schemas.microsoft.com/office/drawing/2014/main" id="{1BE97F06-1741-EB11-73C7-A94030CFCBD6}"/>
              </a:ext>
            </a:extLst>
          </p:cNvPr>
          <p:cNvSpPr/>
          <p:nvPr/>
        </p:nvSpPr>
        <p:spPr>
          <a:xfrm>
            <a:off x="4936578" y="2151830"/>
            <a:ext cx="1789386" cy="725214"/>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IO</a:t>
            </a:r>
          </a:p>
        </p:txBody>
      </p:sp>
      <p:sp>
        <p:nvSpPr>
          <p:cNvPr id="8" name="Rectangle 7">
            <a:extLst>
              <a:ext uri="{FF2B5EF4-FFF2-40B4-BE49-F238E27FC236}">
                <a16:creationId xmlns:a16="http://schemas.microsoft.com/office/drawing/2014/main" id="{B130B3A0-92ED-DD3F-9D9F-0ACCFE467411}"/>
              </a:ext>
            </a:extLst>
          </p:cNvPr>
          <p:cNvSpPr/>
          <p:nvPr/>
        </p:nvSpPr>
        <p:spPr>
          <a:xfrm>
            <a:off x="7094483" y="1649880"/>
            <a:ext cx="1789386" cy="725214"/>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rPr>
              <a:t>Enfortumab</a:t>
            </a:r>
            <a:r>
              <a:rPr lang="en-US" sz="1800" b="1" dirty="0">
                <a:solidFill>
                  <a:schemeClr val="tx1"/>
                </a:solidFill>
              </a:rPr>
              <a:t> </a:t>
            </a:r>
          </a:p>
        </p:txBody>
      </p:sp>
      <p:sp>
        <p:nvSpPr>
          <p:cNvPr id="9" name="Rectangle 8">
            <a:extLst>
              <a:ext uri="{FF2B5EF4-FFF2-40B4-BE49-F238E27FC236}">
                <a16:creationId xmlns:a16="http://schemas.microsoft.com/office/drawing/2014/main" id="{7D379215-E465-A227-FC2B-EA42A9EF9D4D}"/>
              </a:ext>
            </a:extLst>
          </p:cNvPr>
          <p:cNvSpPr/>
          <p:nvPr/>
        </p:nvSpPr>
        <p:spPr>
          <a:xfrm>
            <a:off x="7094483" y="2590699"/>
            <a:ext cx="1789386" cy="725214"/>
          </a:xfrm>
          <a:prstGeom prst="rect">
            <a:avLst/>
          </a:prstGeom>
          <a:solidFill>
            <a:srgbClr val="FFFF0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tx1"/>
              </a:solidFill>
            </a:endParaRPr>
          </a:p>
          <a:p>
            <a:pPr algn="ctr"/>
            <a:r>
              <a:rPr lang="en-US" sz="1800" b="1" dirty="0">
                <a:solidFill>
                  <a:schemeClr val="tx1"/>
                </a:solidFill>
              </a:rPr>
              <a:t>Erdafitinib </a:t>
            </a:r>
          </a:p>
          <a:p>
            <a:pPr algn="ctr"/>
            <a:r>
              <a:rPr lang="en-US" sz="1800" b="1" dirty="0">
                <a:solidFill>
                  <a:schemeClr val="tx1"/>
                </a:solidFill>
              </a:rPr>
              <a:t>(FGFR+)</a:t>
            </a:r>
          </a:p>
          <a:p>
            <a:pPr algn="ctr"/>
            <a:r>
              <a:rPr lang="en-US" sz="1800" b="1" dirty="0">
                <a:solidFill>
                  <a:schemeClr val="tx1"/>
                </a:solidFill>
              </a:rPr>
              <a:t> </a:t>
            </a:r>
          </a:p>
        </p:txBody>
      </p:sp>
      <p:sp>
        <p:nvSpPr>
          <p:cNvPr id="10" name="Right Arrow 9">
            <a:extLst>
              <a:ext uri="{FF2B5EF4-FFF2-40B4-BE49-F238E27FC236}">
                <a16:creationId xmlns:a16="http://schemas.microsoft.com/office/drawing/2014/main" id="{FBB0B84D-D6D0-B670-4E2E-4A9D7AC0AD69}"/>
              </a:ext>
            </a:extLst>
          </p:cNvPr>
          <p:cNvSpPr/>
          <p:nvPr/>
        </p:nvSpPr>
        <p:spPr>
          <a:xfrm>
            <a:off x="2332804" y="1942383"/>
            <a:ext cx="433552" cy="115987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2" name="Straight Connector 11">
            <a:extLst>
              <a:ext uri="{FF2B5EF4-FFF2-40B4-BE49-F238E27FC236}">
                <a16:creationId xmlns:a16="http://schemas.microsoft.com/office/drawing/2014/main" id="{4A401CEE-29FE-AE5A-E46A-BB9D11F7957F}"/>
              </a:ext>
            </a:extLst>
          </p:cNvPr>
          <p:cNvCxnSpPr/>
          <p:nvPr/>
        </p:nvCxnSpPr>
        <p:spPr>
          <a:xfrm>
            <a:off x="2876222" y="4688680"/>
            <a:ext cx="1789386"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2DBC73F6-D902-9AB2-19B7-AB923CBB4B4D}"/>
              </a:ext>
            </a:extLst>
          </p:cNvPr>
          <p:cNvCxnSpPr/>
          <p:nvPr/>
        </p:nvCxnSpPr>
        <p:spPr>
          <a:xfrm>
            <a:off x="5000625" y="4688680"/>
            <a:ext cx="1789386"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1188FDA6-14F9-8AC1-1A9E-B540C67658C1}"/>
              </a:ext>
            </a:extLst>
          </p:cNvPr>
          <p:cNvCxnSpPr/>
          <p:nvPr/>
        </p:nvCxnSpPr>
        <p:spPr>
          <a:xfrm>
            <a:off x="7094483" y="4688680"/>
            <a:ext cx="1789386" cy="0"/>
          </a:xfrm>
          <a:prstGeom prst="line">
            <a:avLst/>
          </a:prstGeom>
          <a:ln w="76200"/>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B0EE9DC5-B021-CE4E-01E8-6517991D9920}"/>
              </a:ext>
            </a:extLst>
          </p:cNvPr>
          <p:cNvSpPr txBox="1"/>
          <p:nvPr/>
        </p:nvSpPr>
        <p:spPr>
          <a:xfrm>
            <a:off x="3399611" y="4733538"/>
            <a:ext cx="1159292" cy="369332"/>
          </a:xfrm>
          <a:prstGeom prst="rect">
            <a:avLst/>
          </a:prstGeom>
          <a:noFill/>
        </p:spPr>
        <p:txBody>
          <a:bodyPr wrap="none" rtlCol="0">
            <a:spAutoFit/>
          </a:bodyPr>
          <a:lstStyle/>
          <a:p>
            <a:r>
              <a:rPr lang="en-US" sz="1800" b="1" dirty="0"/>
              <a:t>First-line</a:t>
            </a:r>
          </a:p>
        </p:txBody>
      </p:sp>
      <p:sp>
        <p:nvSpPr>
          <p:cNvPr id="16" name="TextBox 15">
            <a:extLst>
              <a:ext uri="{FF2B5EF4-FFF2-40B4-BE49-F238E27FC236}">
                <a16:creationId xmlns:a16="http://schemas.microsoft.com/office/drawing/2014/main" id="{32B70236-765B-7344-6C69-3C4292DF2797}"/>
              </a:ext>
            </a:extLst>
          </p:cNvPr>
          <p:cNvSpPr txBox="1"/>
          <p:nvPr/>
        </p:nvSpPr>
        <p:spPr>
          <a:xfrm>
            <a:off x="5000625" y="4733538"/>
            <a:ext cx="2720617" cy="369332"/>
          </a:xfrm>
          <a:prstGeom prst="rect">
            <a:avLst/>
          </a:prstGeom>
          <a:noFill/>
        </p:spPr>
        <p:txBody>
          <a:bodyPr wrap="none" rtlCol="0">
            <a:spAutoFit/>
          </a:bodyPr>
          <a:lstStyle/>
          <a:p>
            <a:r>
              <a:rPr lang="en-US" sz="1800" b="1" dirty="0"/>
              <a:t>Maintenance or 2</a:t>
            </a:r>
            <a:r>
              <a:rPr lang="en-US" sz="1800" b="1" baseline="30000" dirty="0"/>
              <a:t>nd</a:t>
            </a:r>
            <a:r>
              <a:rPr lang="en-US" sz="1800" b="1" dirty="0"/>
              <a:t> line</a:t>
            </a:r>
          </a:p>
        </p:txBody>
      </p:sp>
      <p:sp>
        <p:nvSpPr>
          <p:cNvPr id="17" name="TextBox 16">
            <a:extLst>
              <a:ext uri="{FF2B5EF4-FFF2-40B4-BE49-F238E27FC236}">
                <a16:creationId xmlns:a16="http://schemas.microsoft.com/office/drawing/2014/main" id="{F9A039B5-EBDA-4DF8-730F-43BF7C2202A9}"/>
              </a:ext>
            </a:extLst>
          </p:cNvPr>
          <p:cNvSpPr txBox="1"/>
          <p:nvPr/>
        </p:nvSpPr>
        <p:spPr>
          <a:xfrm>
            <a:off x="7289369" y="4728259"/>
            <a:ext cx="2108269" cy="369332"/>
          </a:xfrm>
          <a:prstGeom prst="rect">
            <a:avLst/>
          </a:prstGeom>
          <a:noFill/>
        </p:spPr>
        <p:txBody>
          <a:bodyPr wrap="none" rtlCol="0">
            <a:spAutoFit/>
          </a:bodyPr>
          <a:lstStyle/>
          <a:p>
            <a:r>
              <a:rPr lang="en-US" sz="1800" b="1" dirty="0"/>
              <a:t>3</a:t>
            </a:r>
            <a:r>
              <a:rPr lang="en-US" sz="1800" b="1" baseline="30000" dirty="0"/>
              <a:t>rd</a:t>
            </a:r>
            <a:r>
              <a:rPr lang="en-US" sz="1800" b="1" dirty="0"/>
              <a:t> line or beyond</a:t>
            </a:r>
          </a:p>
        </p:txBody>
      </p:sp>
      <p:sp>
        <p:nvSpPr>
          <p:cNvPr id="11" name="Rectangle 10">
            <a:extLst>
              <a:ext uri="{FF2B5EF4-FFF2-40B4-BE49-F238E27FC236}">
                <a16:creationId xmlns:a16="http://schemas.microsoft.com/office/drawing/2014/main" id="{90BA67B0-2430-F2C2-ADD1-91FE06955B1A}"/>
              </a:ext>
            </a:extLst>
          </p:cNvPr>
          <p:cNvSpPr/>
          <p:nvPr/>
        </p:nvSpPr>
        <p:spPr>
          <a:xfrm>
            <a:off x="4936578" y="3082033"/>
            <a:ext cx="1789386" cy="725214"/>
          </a:xfrm>
          <a:prstGeom prst="rect">
            <a:avLst/>
          </a:prstGeom>
          <a:solidFill>
            <a:srgbClr val="FFFF0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tx1"/>
              </a:solidFill>
            </a:endParaRPr>
          </a:p>
          <a:p>
            <a:pPr algn="ctr"/>
            <a:r>
              <a:rPr lang="en-US" sz="1800" b="1" dirty="0">
                <a:solidFill>
                  <a:schemeClr val="tx1"/>
                </a:solidFill>
              </a:rPr>
              <a:t>Erdafitinib </a:t>
            </a:r>
          </a:p>
          <a:p>
            <a:pPr algn="ctr"/>
            <a:r>
              <a:rPr lang="en-US" sz="1800" b="1" dirty="0">
                <a:solidFill>
                  <a:schemeClr val="tx1"/>
                </a:solidFill>
              </a:rPr>
              <a:t>(FGFR+)</a:t>
            </a:r>
          </a:p>
          <a:p>
            <a:pPr algn="ctr"/>
            <a:r>
              <a:rPr lang="en-US" sz="1800" b="1" dirty="0">
                <a:solidFill>
                  <a:schemeClr val="tx1"/>
                </a:solidFill>
              </a:rPr>
              <a:t> </a:t>
            </a:r>
          </a:p>
        </p:txBody>
      </p:sp>
      <p:sp>
        <p:nvSpPr>
          <p:cNvPr id="3" name="Rectangle 2">
            <a:extLst>
              <a:ext uri="{FF2B5EF4-FFF2-40B4-BE49-F238E27FC236}">
                <a16:creationId xmlns:a16="http://schemas.microsoft.com/office/drawing/2014/main" id="{AA07D6F4-1559-2246-FD41-B2020547CB16}"/>
              </a:ext>
            </a:extLst>
          </p:cNvPr>
          <p:cNvSpPr/>
          <p:nvPr/>
        </p:nvSpPr>
        <p:spPr>
          <a:xfrm>
            <a:off x="7094482" y="3541154"/>
            <a:ext cx="1789386" cy="725214"/>
          </a:xfrm>
          <a:prstGeom prst="rect">
            <a:avLst/>
          </a:prstGeom>
          <a:solidFill>
            <a:srgbClr val="FFFF0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Sacituzumab</a:t>
            </a:r>
          </a:p>
        </p:txBody>
      </p:sp>
      <p:graphicFrame>
        <p:nvGraphicFramePr>
          <p:cNvPr id="30" name="Table 30">
            <a:extLst>
              <a:ext uri="{FF2B5EF4-FFF2-40B4-BE49-F238E27FC236}">
                <a16:creationId xmlns:a16="http://schemas.microsoft.com/office/drawing/2014/main" id="{B49EA7AE-E3F9-0585-0EC5-985694EE7D17}"/>
              </a:ext>
            </a:extLst>
          </p:cNvPr>
          <p:cNvGraphicFramePr>
            <a:graphicFrameLocks noGrp="1"/>
          </p:cNvGraphicFramePr>
          <p:nvPr/>
        </p:nvGraphicFramePr>
        <p:xfrm>
          <a:off x="260132" y="1415267"/>
          <a:ext cx="6682116" cy="3086100"/>
        </p:xfrm>
        <a:graphic>
          <a:graphicData uri="http://schemas.openxmlformats.org/drawingml/2006/table">
            <a:tbl>
              <a:tblPr firstRow="1" bandRow="1">
                <a:tableStyleId>{5C22544A-7EE6-4342-B048-85BDC9FD1C3A}</a:tableStyleId>
              </a:tblPr>
              <a:tblGrid>
                <a:gridCol w="1670529">
                  <a:extLst>
                    <a:ext uri="{9D8B030D-6E8A-4147-A177-3AD203B41FA5}">
                      <a16:colId xmlns:a16="http://schemas.microsoft.com/office/drawing/2014/main" val="2421118089"/>
                    </a:ext>
                  </a:extLst>
                </a:gridCol>
                <a:gridCol w="1670529">
                  <a:extLst>
                    <a:ext uri="{9D8B030D-6E8A-4147-A177-3AD203B41FA5}">
                      <a16:colId xmlns:a16="http://schemas.microsoft.com/office/drawing/2014/main" val="1262310076"/>
                    </a:ext>
                  </a:extLst>
                </a:gridCol>
                <a:gridCol w="1670529">
                  <a:extLst>
                    <a:ext uri="{9D8B030D-6E8A-4147-A177-3AD203B41FA5}">
                      <a16:colId xmlns:a16="http://schemas.microsoft.com/office/drawing/2014/main" val="1701629238"/>
                    </a:ext>
                  </a:extLst>
                </a:gridCol>
                <a:gridCol w="1670529">
                  <a:extLst>
                    <a:ext uri="{9D8B030D-6E8A-4147-A177-3AD203B41FA5}">
                      <a16:colId xmlns:a16="http://schemas.microsoft.com/office/drawing/2014/main" val="1335434035"/>
                    </a:ext>
                  </a:extLst>
                </a:gridCol>
              </a:tblGrid>
              <a:tr h="1257300">
                <a:tc>
                  <a:txBody>
                    <a:bodyPr/>
                    <a:lstStyle/>
                    <a:p>
                      <a:r>
                        <a:rPr lang="en-US" sz="1500" b="1" dirty="0"/>
                        <a:t>Median Survival</a:t>
                      </a:r>
                    </a:p>
                    <a:p>
                      <a:endParaRPr lang="en-US" sz="1400" b="1" dirty="0"/>
                    </a:p>
                    <a:p>
                      <a:endParaRPr lang="en-US" sz="1400" b="1" dirty="0"/>
                    </a:p>
                    <a:p>
                      <a:r>
                        <a:rPr lang="en-US" sz="2100" b="1" dirty="0">
                          <a:solidFill>
                            <a:schemeClr val="tx1"/>
                          </a:solidFill>
                        </a:rPr>
                        <a:t>12.9 </a:t>
                      </a:r>
                      <a:r>
                        <a:rPr lang="en-US" sz="2100" b="1" dirty="0" err="1">
                          <a:solidFill>
                            <a:schemeClr val="tx1"/>
                          </a:solidFill>
                        </a:rPr>
                        <a:t>mos</a:t>
                      </a:r>
                      <a:endParaRPr lang="en-US" sz="2100" b="1" dirty="0">
                        <a:solidFill>
                          <a:schemeClr val="tx1"/>
                        </a:solidFill>
                      </a:endParaRPr>
                    </a:p>
                  </a:txBody>
                  <a:tcPr marL="68580" marR="68580" marT="34290" marB="34290">
                    <a:solidFill>
                      <a:srgbClr val="00B0F0"/>
                    </a:solidFill>
                  </a:tcPr>
                </a:tc>
                <a:tc>
                  <a:txBody>
                    <a:bodyPr/>
                    <a:lstStyle/>
                    <a:p>
                      <a:r>
                        <a:rPr lang="en-US" sz="1500" b="1" dirty="0"/>
                        <a:t>Complete response</a:t>
                      </a:r>
                    </a:p>
                    <a:p>
                      <a:endParaRPr lang="en-US" sz="1400" b="0" dirty="0"/>
                    </a:p>
                    <a:p>
                      <a:endParaRPr lang="en-US" sz="1400" b="0" dirty="0"/>
                    </a:p>
                    <a:p>
                      <a:r>
                        <a:rPr lang="en-US" sz="2100" b="0" dirty="0">
                          <a:solidFill>
                            <a:schemeClr val="tx1"/>
                          </a:solidFill>
                        </a:rPr>
                        <a:t>4.9%</a:t>
                      </a:r>
                    </a:p>
                  </a:txBody>
                  <a:tcPr marL="68580" marR="68580" marT="34290" marB="34290">
                    <a:solidFill>
                      <a:srgbClr val="00B0F0"/>
                    </a:solidFill>
                  </a:tcPr>
                </a:tc>
                <a:tc>
                  <a:txBody>
                    <a:bodyPr/>
                    <a:lstStyle/>
                    <a:p>
                      <a:r>
                        <a:rPr lang="en-US" sz="1500" b="1" dirty="0"/>
                        <a:t>Partial response</a:t>
                      </a:r>
                    </a:p>
                    <a:p>
                      <a:endParaRPr lang="en-US" sz="1400" b="0" dirty="0"/>
                    </a:p>
                    <a:p>
                      <a:endParaRPr lang="en-US" sz="1400" b="0" dirty="0"/>
                    </a:p>
                    <a:p>
                      <a:r>
                        <a:rPr lang="en-US" sz="2100" b="0" dirty="0">
                          <a:solidFill>
                            <a:schemeClr val="tx1"/>
                          </a:solidFill>
                        </a:rPr>
                        <a:t>35.7%</a:t>
                      </a:r>
                    </a:p>
                  </a:txBody>
                  <a:tcPr marL="68580" marR="68580" marT="34290" marB="34290">
                    <a:solidFill>
                      <a:srgbClr val="00B0F0"/>
                    </a:solidFill>
                  </a:tcPr>
                </a:tc>
                <a:tc>
                  <a:txBody>
                    <a:bodyPr/>
                    <a:lstStyle/>
                    <a:p>
                      <a:endParaRPr lang="en-US" sz="2100" dirty="0"/>
                    </a:p>
                    <a:p>
                      <a:endParaRPr lang="en-US" sz="2100" dirty="0"/>
                    </a:p>
                    <a:p>
                      <a:r>
                        <a:rPr lang="en-US" sz="2100" dirty="0"/>
                        <a:t>EV 301</a:t>
                      </a:r>
                    </a:p>
                  </a:txBody>
                  <a:tcPr marL="68580" marR="68580" marT="34290" marB="34290">
                    <a:solidFill>
                      <a:srgbClr val="00B0F0"/>
                    </a:solidFill>
                  </a:tcPr>
                </a:tc>
                <a:extLst>
                  <a:ext uri="{0D108BD9-81ED-4DB2-BD59-A6C34878D82A}">
                    <a16:rowId xmlns:a16="http://schemas.microsoft.com/office/drawing/2014/main" val="2730622914"/>
                  </a:ext>
                </a:extLst>
              </a:tr>
              <a:tr h="1028700">
                <a:tc>
                  <a:txBody>
                    <a:bodyPr/>
                    <a:lstStyle/>
                    <a:p>
                      <a:endParaRPr lang="en-US" sz="2100" b="1" dirty="0"/>
                    </a:p>
                    <a:p>
                      <a:endParaRPr lang="en-US" sz="2100" b="1" dirty="0"/>
                    </a:p>
                    <a:p>
                      <a:r>
                        <a:rPr lang="en-US" sz="2100" b="1" dirty="0"/>
                        <a:t>12.1 </a:t>
                      </a:r>
                      <a:r>
                        <a:rPr lang="en-US" sz="2100" b="1" dirty="0" err="1"/>
                        <a:t>mos</a:t>
                      </a:r>
                      <a:endParaRPr lang="en-US" sz="2100" b="1" dirty="0"/>
                    </a:p>
                  </a:txBody>
                  <a:tcPr marL="68580" marR="68580" marT="34290" marB="34290"/>
                </a:tc>
                <a:tc>
                  <a:txBody>
                    <a:bodyPr/>
                    <a:lstStyle/>
                    <a:p>
                      <a:endParaRPr lang="en-US" sz="2100" dirty="0"/>
                    </a:p>
                    <a:p>
                      <a:endParaRPr lang="en-US" sz="2100" dirty="0"/>
                    </a:p>
                    <a:p>
                      <a:r>
                        <a:rPr lang="en-US" sz="2100" dirty="0"/>
                        <a:t>6.6%</a:t>
                      </a:r>
                    </a:p>
                  </a:txBody>
                  <a:tcPr marL="68580" marR="68580" marT="34290" marB="34290"/>
                </a:tc>
                <a:tc>
                  <a:txBody>
                    <a:bodyPr/>
                    <a:lstStyle/>
                    <a:p>
                      <a:endParaRPr lang="en-US" sz="2100" dirty="0"/>
                    </a:p>
                    <a:p>
                      <a:endParaRPr lang="en-US" sz="2100" dirty="0"/>
                    </a:p>
                    <a:p>
                      <a:r>
                        <a:rPr lang="en-US" sz="2100" dirty="0"/>
                        <a:t>39.0%</a:t>
                      </a:r>
                    </a:p>
                  </a:txBody>
                  <a:tcPr marL="68580" marR="68580" marT="34290" marB="34290"/>
                </a:tc>
                <a:tc>
                  <a:txBody>
                    <a:bodyPr/>
                    <a:lstStyle/>
                    <a:p>
                      <a:endParaRPr lang="en-US" sz="2100" dirty="0"/>
                    </a:p>
                    <a:p>
                      <a:endParaRPr lang="en-US" sz="2100" dirty="0"/>
                    </a:p>
                    <a:p>
                      <a:r>
                        <a:rPr lang="en-US" sz="2100" dirty="0"/>
                        <a:t>THOR</a:t>
                      </a:r>
                    </a:p>
                  </a:txBody>
                  <a:tcPr marL="68580" marR="68580" marT="34290" marB="34290"/>
                </a:tc>
                <a:extLst>
                  <a:ext uri="{0D108BD9-81ED-4DB2-BD59-A6C34878D82A}">
                    <a16:rowId xmlns:a16="http://schemas.microsoft.com/office/drawing/2014/main" val="596509561"/>
                  </a:ext>
                </a:extLst>
              </a:tr>
              <a:tr h="1028700">
                <a:tc>
                  <a:txBody>
                    <a:bodyPr/>
                    <a:lstStyle/>
                    <a:p>
                      <a:endParaRPr lang="en-US" sz="2100" b="1" dirty="0"/>
                    </a:p>
                    <a:p>
                      <a:endParaRPr lang="en-US" sz="2100" b="1" dirty="0"/>
                    </a:p>
                    <a:p>
                      <a:r>
                        <a:rPr lang="en-US" sz="2100" b="1" dirty="0"/>
                        <a:t>10.9 </a:t>
                      </a:r>
                      <a:r>
                        <a:rPr lang="en-US" sz="2100" b="1" dirty="0" err="1"/>
                        <a:t>mos</a:t>
                      </a:r>
                      <a:endParaRPr lang="en-US" sz="2100" b="1" dirty="0"/>
                    </a:p>
                  </a:txBody>
                  <a:tcPr marL="68580" marR="68580" marT="34290" marB="34290"/>
                </a:tc>
                <a:tc>
                  <a:txBody>
                    <a:bodyPr/>
                    <a:lstStyle/>
                    <a:p>
                      <a:endParaRPr lang="en-US" sz="2100" dirty="0"/>
                    </a:p>
                    <a:p>
                      <a:endParaRPr lang="en-US" sz="2100" dirty="0"/>
                    </a:p>
                    <a:p>
                      <a:r>
                        <a:rPr lang="en-US" sz="2100" dirty="0"/>
                        <a:t>5.3%</a:t>
                      </a:r>
                    </a:p>
                  </a:txBody>
                  <a:tcPr marL="68580" marR="68580" marT="34290" marB="34290"/>
                </a:tc>
                <a:tc>
                  <a:txBody>
                    <a:bodyPr/>
                    <a:lstStyle/>
                    <a:p>
                      <a:endParaRPr lang="en-US" sz="2100" dirty="0"/>
                    </a:p>
                    <a:p>
                      <a:endParaRPr lang="en-US" sz="2100" dirty="0"/>
                    </a:p>
                    <a:p>
                      <a:r>
                        <a:rPr lang="en-US" sz="2100" dirty="0"/>
                        <a:t>22.1%</a:t>
                      </a:r>
                    </a:p>
                  </a:txBody>
                  <a:tcPr marL="68580" marR="68580" marT="34290" marB="34290"/>
                </a:tc>
                <a:tc>
                  <a:txBody>
                    <a:bodyPr/>
                    <a:lstStyle/>
                    <a:p>
                      <a:endParaRPr lang="en-US" sz="2100" dirty="0"/>
                    </a:p>
                    <a:p>
                      <a:endParaRPr lang="en-US" sz="2100" dirty="0"/>
                    </a:p>
                    <a:p>
                      <a:r>
                        <a:rPr lang="en-US" sz="2100" dirty="0"/>
                        <a:t>Trophy-U01</a:t>
                      </a:r>
                    </a:p>
                  </a:txBody>
                  <a:tcPr marL="68580" marR="68580" marT="34290" marB="34290"/>
                </a:tc>
                <a:extLst>
                  <a:ext uri="{0D108BD9-81ED-4DB2-BD59-A6C34878D82A}">
                    <a16:rowId xmlns:a16="http://schemas.microsoft.com/office/drawing/2014/main" val="2476538332"/>
                  </a:ext>
                </a:extLst>
              </a:tr>
            </a:tbl>
          </a:graphicData>
        </a:graphic>
      </p:graphicFrame>
      <p:sp>
        <p:nvSpPr>
          <p:cNvPr id="32" name="Oval 31">
            <a:extLst>
              <a:ext uri="{FF2B5EF4-FFF2-40B4-BE49-F238E27FC236}">
                <a16:creationId xmlns:a16="http://schemas.microsoft.com/office/drawing/2014/main" id="{85812ABA-3B4E-8B2A-345A-BAFC4B7CD836}"/>
              </a:ext>
            </a:extLst>
          </p:cNvPr>
          <p:cNvSpPr/>
          <p:nvPr/>
        </p:nvSpPr>
        <p:spPr>
          <a:xfrm>
            <a:off x="98535" y="1716888"/>
            <a:ext cx="1579925" cy="3234531"/>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493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D953F-7766-272D-6934-596D869B7848}"/>
              </a:ext>
            </a:extLst>
          </p:cNvPr>
          <p:cNvSpPr>
            <a:spLocks noGrp="1"/>
          </p:cNvSpPr>
          <p:nvPr>
            <p:ph type="title"/>
          </p:nvPr>
        </p:nvSpPr>
        <p:spPr/>
        <p:txBody>
          <a:bodyPr>
            <a:normAutofit fontScale="90000"/>
          </a:bodyPr>
          <a:lstStyle/>
          <a:p>
            <a:r>
              <a:rPr lang="en-US" sz="2700" b="1" dirty="0">
                <a:solidFill>
                  <a:srgbClr val="002060"/>
                </a:solidFill>
                <a:latin typeface="Arial" panose="020B0604020202020204" pitchFamily="34" charset="0"/>
                <a:cs typeface="Arial" panose="020B0604020202020204" pitchFamily="34" charset="0"/>
              </a:rPr>
              <a:t>Real-world use: Erdafitinib post-approval</a:t>
            </a:r>
          </a:p>
        </p:txBody>
      </p:sp>
      <p:sp>
        <p:nvSpPr>
          <p:cNvPr id="3" name="Content Placeholder 2">
            <a:extLst>
              <a:ext uri="{FF2B5EF4-FFF2-40B4-BE49-F238E27FC236}">
                <a16:creationId xmlns:a16="http://schemas.microsoft.com/office/drawing/2014/main" id="{D6371733-B095-59DB-86AA-64B627D5AE58}"/>
              </a:ext>
            </a:extLst>
          </p:cNvPr>
          <p:cNvSpPr>
            <a:spLocks noGrp="1"/>
          </p:cNvSpPr>
          <p:nvPr>
            <p:ph idx="1"/>
          </p:nvPr>
        </p:nvSpPr>
        <p:spPr/>
        <p:txBody>
          <a:bodyPr/>
          <a:lstStyle/>
          <a:p>
            <a:r>
              <a:rPr lang="en-US" dirty="0"/>
              <a:t>N=761 patients who received post-platinum therapy:</a:t>
            </a:r>
          </a:p>
          <a:p>
            <a:pPr lvl="1"/>
            <a:r>
              <a:rPr lang="en-US" sz="2100" dirty="0"/>
              <a:t>n=343 (</a:t>
            </a:r>
            <a:r>
              <a:rPr lang="en-US" sz="2100" dirty="0">
                <a:highlight>
                  <a:srgbClr val="FFFF00"/>
                </a:highlight>
              </a:rPr>
              <a:t>45.1%) </a:t>
            </a:r>
            <a:r>
              <a:rPr lang="en-US" sz="2100" dirty="0"/>
              <a:t>had an FGFR test recorded; 71 (20%) were FGFR +</a:t>
            </a:r>
          </a:p>
          <a:p>
            <a:pPr lvl="3"/>
            <a:r>
              <a:rPr lang="en-US" sz="2100" dirty="0"/>
              <a:t>n=30 (</a:t>
            </a:r>
            <a:r>
              <a:rPr lang="en-US" sz="2100" dirty="0">
                <a:highlight>
                  <a:srgbClr val="FFFF00"/>
                </a:highlight>
              </a:rPr>
              <a:t>42.3%</a:t>
            </a:r>
            <a:r>
              <a:rPr lang="en-US" sz="2100" dirty="0"/>
              <a:t>) with an FGFR alteration received erdafitinib</a:t>
            </a:r>
          </a:p>
        </p:txBody>
      </p:sp>
      <p:sp>
        <p:nvSpPr>
          <p:cNvPr id="4" name="TextBox 3">
            <a:extLst>
              <a:ext uri="{FF2B5EF4-FFF2-40B4-BE49-F238E27FC236}">
                <a16:creationId xmlns:a16="http://schemas.microsoft.com/office/drawing/2014/main" id="{0F98B800-D92F-39DB-9183-D40BC0C0CCD9}"/>
              </a:ext>
            </a:extLst>
          </p:cNvPr>
          <p:cNvSpPr txBox="1"/>
          <p:nvPr/>
        </p:nvSpPr>
        <p:spPr>
          <a:xfrm>
            <a:off x="2083443" y="4794301"/>
            <a:ext cx="7691273" cy="369332"/>
          </a:xfrm>
          <a:prstGeom prst="rect">
            <a:avLst/>
          </a:prstGeom>
          <a:noFill/>
        </p:spPr>
        <p:txBody>
          <a:bodyPr wrap="none" rtlCol="0">
            <a:spAutoFit/>
          </a:bodyPr>
          <a:lstStyle/>
          <a:p>
            <a:r>
              <a:rPr lang="en-US" sz="1800" dirty="0" err="1">
                <a:latin typeface="Arial" panose="020B0604020202020204" pitchFamily="34" charset="0"/>
                <a:cs typeface="Arial" panose="020B0604020202020204" pitchFamily="34" charset="0"/>
              </a:rPr>
              <a:t>Nimgaonkar</a:t>
            </a:r>
            <a:r>
              <a:rPr lang="en-US" sz="1800" dirty="0">
                <a:latin typeface="Arial" panose="020B0604020202020204" pitchFamily="34" charset="0"/>
                <a:cs typeface="Arial" panose="020B0604020202020204" pitchFamily="34" charset="0"/>
              </a:rPr>
              <a:t> V, Hubbard RA, Carpenter EL, </a:t>
            </a:r>
            <a:r>
              <a:rPr lang="en-US" sz="1800" dirty="0" err="1">
                <a:latin typeface="Arial" panose="020B0604020202020204" pitchFamily="34" charset="0"/>
                <a:cs typeface="Arial" panose="020B0604020202020204" pitchFamily="34" charset="0"/>
              </a:rPr>
              <a:t>Mamtani</a:t>
            </a:r>
            <a:r>
              <a:rPr lang="en-US" sz="1800" dirty="0">
                <a:latin typeface="Arial" panose="020B0604020202020204" pitchFamily="34" charset="0"/>
                <a:cs typeface="Arial" panose="020B0604020202020204" pitchFamily="34" charset="0"/>
              </a:rPr>
              <a:t> R, JAMA </a:t>
            </a:r>
            <a:r>
              <a:rPr lang="en-US" sz="1800" dirty="0" err="1">
                <a:latin typeface="Arial" panose="020B0604020202020204" pitchFamily="34" charset="0"/>
                <a:cs typeface="Arial" panose="020B0604020202020204" pitchFamily="34" charset="0"/>
              </a:rPr>
              <a:t>Onc</a:t>
            </a:r>
            <a:r>
              <a:rPr lang="en-US" sz="1800" dirty="0">
                <a:latin typeface="Arial" panose="020B0604020202020204" pitchFamily="34" charset="0"/>
                <a:cs typeface="Arial" panose="020B0604020202020204" pitchFamily="34" charset="0"/>
              </a:rPr>
              <a:t>,  2022</a:t>
            </a:r>
          </a:p>
        </p:txBody>
      </p:sp>
      <p:pic>
        <p:nvPicPr>
          <p:cNvPr id="8" name="Picture 7" descr="Chart, line chart&#10;&#10;Description automatically generated">
            <a:extLst>
              <a:ext uri="{FF2B5EF4-FFF2-40B4-BE49-F238E27FC236}">
                <a16:creationId xmlns:a16="http://schemas.microsoft.com/office/drawing/2014/main" id="{BE7935A9-1A21-6304-3D81-7993C21DF560}"/>
              </a:ext>
            </a:extLst>
          </p:cNvPr>
          <p:cNvPicPr>
            <a:picLocks noChangeAspect="1"/>
          </p:cNvPicPr>
          <p:nvPr/>
        </p:nvPicPr>
        <p:blipFill rotWithShape="1">
          <a:blip r:embed="rId3"/>
          <a:srcRect b="4270"/>
          <a:stretch/>
        </p:blipFill>
        <p:spPr>
          <a:xfrm>
            <a:off x="1236080" y="2366149"/>
            <a:ext cx="6397500" cy="2268955"/>
          </a:xfrm>
          <a:prstGeom prst="rect">
            <a:avLst/>
          </a:prstGeom>
        </p:spPr>
      </p:pic>
    </p:spTree>
    <p:extLst>
      <p:ext uri="{BB962C8B-B14F-4D97-AF65-F5344CB8AC3E}">
        <p14:creationId xmlns:p14="http://schemas.microsoft.com/office/powerpoint/2010/main" val="21788116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5B586-94AF-51A6-3614-5579AF8F2D1C}"/>
              </a:ext>
            </a:extLst>
          </p:cNvPr>
          <p:cNvSpPr>
            <a:spLocks noGrp="1"/>
          </p:cNvSpPr>
          <p:nvPr>
            <p:ph type="title"/>
          </p:nvPr>
        </p:nvSpPr>
        <p:spPr>
          <a:xfrm>
            <a:off x="628650" y="276225"/>
            <a:ext cx="8318281" cy="994172"/>
          </a:xfrm>
        </p:spPr>
        <p:txBody>
          <a:bodyPr>
            <a:noAutofit/>
          </a:bodyPr>
          <a:lstStyle/>
          <a:p>
            <a:r>
              <a:rPr lang="en-US" sz="2700" b="1" dirty="0" err="1">
                <a:solidFill>
                  <a:srgbClr val="002060"/>
                </a:solidFill>
                <a:latin typeface="Arial" panose="020B0604020202020204" pitchFamily="34" charset="0"/>
                <a:cs typeface="Arial" panose="020B0604020202020204" pitchFamily="34" charset="0"/>
              </a:rPr>
              <a:t>Enfortumab</a:t>
            </a:r>
            <a:r>
              <a:rPr lang="en-US" sz="2700" b="1" dirty="0">
                <a:solidFill>
                  <a:srgbClr val="002060"/>
                </a:solidFill>
                <a:latin typeface="Arial" panose="020B0604020202020204" pitchFamily="34" charset="0"/>
                <a:cs typeface="Arial" panose="020B0604020202020204" pitchFamily="34" charset="0"/>
              </a:rPr>
              <a:t> </a:t>
            </a:r>
            <a:r>
              <a:rPr lang="en-US" sz="2700" b="1" dirty="0" err="1">
                <a:solidFill>
                  <a:srgbClr val="002060"/>
                </a:solidFill>
                <a:latin typeface="Arial" panose="020B0604020202020204" pitchFamily="34" charset="0"/>
                <a:cs typeface="Arial" panose="020B0604020202020204" pitchFamily="34" charset="0"/>
              </a:rPr>
              <a:t>Vedotin</a:t>
            </a:r>
            <a:r>
              <a:rPr lang="en-US" sz="2700" b="1" dirty="0">
                <a:solidFill>
                  <a:srgbClr val="002060"/>
                </a:solidFill>
                <a:latin typeface="Arial" panose="020B0604020202020204" pitchFamily="34" charset="0"/>
                <a:cs typeface="Arial" panose="020B0604020202020204" pitchFamily="34" charset="0"/>
              </a:rPr>
              <a:t>: Nectin-4 directed ADC</a:t>
            </a:r>
          </a:p>
        </p:txBody>
      </p:sp>
      <p:sp>
        <p:nvSpPr>
          <p:cNvPr id="4" name="Rectangle 3">
            <a:extLst>
              <a:ext uri="{FF2B5EF4-FFF2-40B4-BE49-F238E27FC236}">
                <a16:creationId xmlns:a16="http://schemas.microsoft.com/office/drawing/2014/main" id="{CE9EB282-477D-956A-3D95-A3136E5ACAE7}"/>
              </a:ext>
            </a:extLst>
          </p:cNvPr>
          <p:cNvSpPr/>
          <p:nvPr/>
        </p:nvSpPr>
        <p:spPr>
          <a:xfrm>
            <a:off x="433552" y="1433096"/>
            <a:ext cx="1789386" cy="725214"/>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Cisplatin-eligible</a:t>
            </a:r>
          </a:p>
        </p:txBody>
      </p:sp>
      <p:sp>
        <p:nvSpPr>
          <p:cNvPr id="5" name="Rectangle 4">
            <a:extLst>
              <a:ext uri="{FF2B5EF4-FFF2-40B4-BE49-F238E27FC236}">
                <a16:creationId xmlns:a16="http://schemas.microsoft.com/office/drawing/2014/main" id="{D17C0350-9FFE-8C2E-1FD1-23AEBD858639}"/>
              </a:ext>
            </a:extLst>
          </p:cNvPr>
          <p:cNvSpPr/>
          <p:nvPr/>
        </p:nvSpPr>
        <p:spPr>
          <a:xfrm>
            <a:off x="433552" y="2274006"/>
            <a:ext cx="1789386" cy="725214"/>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Cisplatin-ineligible</a:t>
            </a:r>
          </a:p>
        </p:txBody>
      </p:sp>
      <p:sp>
        <p:nvSpPr>
          <p:cNvPr id="6" name="Rectangle 5">
            <a:extLst>
              <a:ext uri="{FF2B5EF4-FFF2-40B4-BE49-F238E27FC236}">
                <a16:creationId xmlns:a16="http://schemas.microsoft.com/office/drawing/2014/main" id="{4A406256-1785-83A9-AEDC-016F10859027}"/>
              </a:ext>
            </a:extLst>
          </p:cNvPr>
          <p:cNvSpPr/>
          <p:nvPr/>
        </p:nvSpPr>
        <p:spPr>
          <a:xfrm>
            <a:off x="2876222" y="1904789"/>
            <a:ext cx="1789386" cy="725214"/>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Platinum-chemo</a:t>
            </a:r>
          </a:p>
          <a:p>
            <a:pPr algn="ctr"/>
            <a:r>
              <a:rPr lang="en-US" sz="1800" b="1" dirty="0">
                <a:solidFill>
                  <a:schemeClr val="tx1"/>
                </a:solidFill>
              </a:rPr>
              <a:t>4-6 cycles</a:t>
            </a:r>
          </a:p>
        </p:txBody>
      </p:sp>
      <p:sp>
        <p:nvSpPr>
          <p:cNvPr id="7" name="Rectangle 6">
            <a:extLst>
              <a:ext uri="{FF2B5EF4-FFF2-40B4-BE49-F238E27FC236}">
                <a16:creationId xmlns:a16="http://schemas.microsoft.com/office/drawing/2014/main" id="{1BE97F06-1741-EB11-73C7-A94030CFCBD6}"/>
              </a:ext>
            </a:extLst>
          </p:cNvPr>
          <p:cNvSpPr/>
          <p:nvPr/>
        </p:nvSpPr>
        <p:spPr>
          <a:xfrm>
            <a:off x="4936578" y="1903516"/>
            <a:ext cx="1789386" cy="725214"/>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IO</a:t>
            </a:r>
          </a:p>
          <a:p>
            <a:pPr algn="ctr"/>
            <a:r>
              <a:rPr lang="en-US" sz="1800" b="1" dirty="0">
                <a:solidFill>
                  <a:schemeClr val="tx1"/>
                </a:solidFill>
              </a:rPr>
              <a:t>(avelumab or </a:t>
            </a:r>
            <a:r>
              <a:rPr lang="en-US" sz="1800" b="1" dirty="0" err="1">
                <a:solidFill>
                  <a:schemeClr val="tx1"/>
                </a:solidFill>
              </a:rPr>
              <a:t>pembro</a:t>
            </a:r>
            <a:r>
              <a:rPr lang="en-US" sz="1800" b="1" dirty="0">
                <a:solidFill>
                  <a:schemeClr val="tx1"/>
                </a:solidFill>
              </a:rPr>
              <a:t>)</a:t>
            </a:r>
          </a:p>
        </p:txBody>
      </p:sp>
      <p:sp>
        <p:nvSpPr>
          <p:cNvPr id="8" name="Rectangle 7">
            <a:extLst>
              <a:ext uri="{FF2B5EF4-FFF2-40B4-BE49-F238E27FC236}">
                <a16:creationId xmlns:a16="http://schemas.microsoft.com/office/drawing/2014/main" id="{B130B3A0-92ED-DD3F-9D9F-0ACCFE467411}"/>
              </a:ext>
            </a:extLst>
          </p:cNvPr>
          <p:cNvSpPr/>
          <p:nvPr/>
        </p:nvSpPr>
        <p:spPr>
          <a:xfrm>
            <a:off x="7094483" y="1401565"/>
            <a:ext cx="1789386" cy="725214"/>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rPr>
              <a:t>Enfortumab</a:t>
            </a:r>
            <a:endParaRPr lang="en-US" sz="1800" b="1" dirty="0">
              <a:solidFill>
                <a:schemeClr val="tx1"/>
              </a:solidFill>
            </a:endParaRPr>
          </a:p>
          <a:p>
            <a:pPr algn="ctr"/>
            <a:r>
              <a:rPr lang="en-US" sz="1800" b="1" dirty="0">
                <a:solidFill>
                  <a:srgbClr val="00B0F0"/>
                </a:solidFill>
              </a:rPr>
              <a:t>2019</a:t>
            </a:r>
          </a:p>
        </p:txBody>
      </p:sp>
      <p:sp>
        <p:nvSpPr>
          <p:cNvPr id="9" name="Rectangle 8">
            <a:extLst>
              <a:ext uri="{FF2B5EF4-FFF2-40B4-BE49-F238E27FC236}">
                <a16:creationId xmlns:a16="http://schemas.microsoft.com/office/drawing/2014/main" id="{7D379215-E465-A227-FC2B-EA42A9EF9D4D}"/>
              </a:ext>
            </a:extLst>
          </p:cNvPr>
          <p:cNvSpPr/>
          <p:nvPr/>
        </p:nvSpPr>
        <p:spPr>
          <a:xfrm>
            <a:off x="7094483" y="2342385"/>
            <a:ext cx="1789386" cy="725214"/>
          </a:xfrm>
          <a:prstGeom prst="rect">
            <a:avLst/>
          </a:prstGeom>
          <a:solidFill>
            <a:srgbClr val="FFFF0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Erdafitinib</a:t>
            </a:r>
          </a:p>
          <a:p>
            <a:pPr algn="ctr"/>
            <a:r>
              <a:rPr lang="en-US" sz="1800" b="1" dirty="0">
                <a:solidFill>
                  <a:schemeClr val="tx1"/>
                </a:solidFill>
              </a:rPr>
              <a:t>(FGFR+)</a:t>
            </a:r>
          </a:p>
        </p:txBody>
      </p:sp>
      <p:sp>
        <p:nvSpPr>
          <p:cNvPr id="10" name="Right Arrow 9">
            <a:extLst>
              <a:ext uri="{FF2B5EF4-FFF2-40B4-BE49-F238E27FC236}">
                <a16:creationId xmlns:a16="http://schemas.microsoft.com/office/drawing/2014/main" id="{FBB0B84D-D6D0-B670-4E2E-4A9D7AC0AD69}"/>
              </a:ext>
            </a:extLst>
          </p:cNvPr>
          <p:cNvSpPr/>
          <p:nvPr/>
        </p:nvSpPr>
        <p:spPr>
          <a:xfrm>
            <a:off x="2332804" y="1694069"/>
            <a:ext cx="433552" cy="115987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2" name="Straight Connector 11">
            <a:extLst>
              <a:ext uri="{FF2B5EF4-FFF2-40B4-BE49-F238E27FC236}">
                <a16:creationId xmlns:a16="http://schemas.microsoft.com/office/drawing/2014/main" id="{4A401CEE-29FE-AE5A-E46A-BB9D11F7957F}"/>
              </a:ext>
            </a:extLst>
          </p:cNvPr>
          <p:cNvCxnSpPr/>
          <p:nvPr/>
        </p:nvCxnSpPr>
        <p:spPr>
          <a:xfrm>
            <a:off x="2876222" y="4357601"/>
            <a:ext cx="1789386"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2DBC73F6-D902-9AB2-19B7-AB923CBB4B4D}"/>
              </a:ext>
            </a:extLst>
          </p:cNvPr>
          <p:cNvCxnSpPr/>
          <p:nvPr/>
        </p:nvCxnSpPr>
        <p:spPr>
          <a:xfrm>
            <a:off x="5000625" y="4357601"/>
            <a:ext cx="1789386"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1188FDA6-14F9-8AC1-1A9E-B540C67658C1}"/>
              </a:ext>
            </a:extLst>
          </p:cNvPr>
          <p:cNvCxnSpPr/>
          <p:nvPr/>
        </p:nvCxnSpPr>
        <p:spPr>
          <a:xfrm>
            <a:off x="7094483" y="4357601"/>
            <a:ext cx="1789386" cy="0"/>
          </a:xfrm>
          <a:prstGeom prst="line">
            <a:avLst/>
          </a:prstGeom>
          <a:ln w="76200"/>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B0EE9DC5-B021-CE4E-01E8-6517991D9920}"/>
              </a:ext>
            </a:extLst>
          </p:cNvPr>
          <p:cNvSpPr txBox="1"/>
          <p:nvPr/>
        </p:nvSpPr>
        <p:spPr>
          <a:xfrm>
            <a:off x="3399611" y="4402459"/>
            <a:ext cx="1159292" cy="369332"/>
          </a:xfrm>
          <a:prstGeom prst="rect">
            <a:avLst/>
          </a:prstGeom>
          <a:noFill/>
        </p:spPr>
        <p:txBody>
          <a:bodyPr wrap="none" rtlCol="0">
            <a:spAutoFit/>
          </a:bodyPr>
          <a:lstStyle/>
          <a:p>
            <a:r>
              <a:rPr lang="en-US" sz="1800" b="1" dirty="0"/>
              <a:t>First-line</a:t>
            </a:r>
          </a:p>
        </p:txBody>
      </p:sp>
      <p:sp>
        <p:nvSpPr>
          <p:cNvPr id="16" name="TextBox 15">
            <a:extLst>
              <a:ext uri="{FF2B5EF4-FFF2-40B4-BE49-F238E27FC236}">
                <a16:creationId xmlns:a16="http://schemas.microsoft.com/office/drawing/2014/main" id="{32B70236-765B-7344-6C69-3C4292DF2797}"/>
              </a:ext>
            </a:extLst>
          </p:cNvPr>
          <p:cNvSpPr txBox="1"/>
          <p:nvPr/>
        </p:nvSpPr>
        <p:spPr>
          <a:xfrm>
            <a:off x="5000625" y="4402459"/>
            <a:ext cx="2720617" cy="369332"/>
          </a:xfrm>
          <a:prstGeom prst="rect">
            <a:avLst/>
          </a:prstGeom>
          <a:noFill/>
        </p:spPr>
        <p:txBody>
          <a:bodyPr wrap="none" rtlCol="0">
            <a:spAutoFit/>
          </a:bodyPr>
          <a:lstStyle/>
          <a:p>
            <a:r>
              <a:rPr lang="en-US" sz="1800" b="1" dirty="0"/>
              <a:t>Maintenance or 2</a:t>
            </a:r>
            <a:r>
              <a:rPr lang="en-US" sz="1800" b="1" baseline="30000" dirty="0"/>
              <a:t>nd</a:t>
            </a:r>
            <a:r>
              <a:rPr lang="en-US" sz="1800" b="1" dirty="0"/>
              <a:t> line</a:t>
            </a:r>
          </a:p>
        </p:txBody>
      </p:sp>
      <p:sp>
        <p:nvSpPr>
          <p:cNvPr id="17" name="TextBox 16">
            <a:extLst>
              <a:ext uri="{FF2B5EF4-FFF2-40B4-BE49-F238E27FC236}">
                <a16:creationId xmlns:a16="http://schemas.microsoft.com/office/drawing/2014/main" id="{F9A039B5-EBDA-4DF8-730F-43BF7C2202A9}"/>
              </a:ext>
            </a:extLst>
          </p:cNvPr>
          <p:cNvSpPr txBox="1"/>
          <p:nvPr/>
        </p:nvSpPr>
        <p:spPr>
          <a:xfrm>
            <a:off x="7289369" y="4397181"/>
            <a:ext cx="2108269" cy="369332"/>
          </a:xfrm>
          <a:prstGeom prst="rect">
            <a:avLst/>
          </a:prstGeom>
          <a:noFill/>
        </p:spPr>
        <p:txBody>
          <a:bodyPr wrap="none" rtlCol="0">
            <a:spAutoFit/>
          </a:bodyPr>
          <a:lstStyle/>
          <a:p>
            <a:r>
              <a:rPr lang="en-US" sz="1800" b="1" dirty="0"/>
              <a:t>3</a:t>
            </a:r>
            <a:r>
              <a:rPr lang="en-US" sz="1800" b="1" baseline="30000" dirty="0"/>
              <a:t>rd</a:t>
            </a:r>
            <a:r>
              <a:rPr lang="en-US" sz="1800" b="1" dirty="0"/>
              <a:t> line or beyond</a:t>
            </a:r>
          </a:p>
        </p:txBody>
      </p:sp>
      <p:sp>
        <p:nvSpPr>
          <p:cNvPr id="3" name="Oval 2">
            <a:extLst>
              <a:ext uri="{FF2B5EF4-FFF2-40B4-BE49-F238E27FC236}">
                <a16:creationId xmlns:a16="http://schemas.microsoft.com/office/drawing/2014/main" id="{0EB87C80-F275-F4B4-A4EC-6D7B1F2D82EC}"/>
              </a:ext>
            </a:extLst>
          </p:cNvPr>
          <p:cNvSpPr/>
          <p:nvPr/>
        </p:nvSpPr>
        <p:spPr>
          <a:xfrm>
            <a:off x="6819777" y="1087724"/>
            <a:ext cx="2308170" cy="1333186"/>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7C7A545A-02F5-3C35-DAC0-6A20D4C3B38F}"/>
              </a:ext>
            </a:extLst>
          </p:cNvPr>
          <p:cNvSpPr/>
          <p:nvPr/>
        </p:nvSpPr>
        <p:spPr>
          <a:xfrm>
            <a:off x="2876222" y="3491777"/>
            <a:ext cx="1789386" cy="708974"/>
          </a:xfrm>
          <a:prstGeom prst="rect">
            <a:avLst/>
          </a:prstGeom>
          <a:solidFill>
            <a:srgbClr val="FFFF0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IO</a:t>
            </a:r>
          </a:p>
          <a:p>
            <a:pPr algn="ctr"/>
            <a:r>
              <a:rPr lang="en-US" sz="1800" b="1" dirty="0">
                <a:solidFill>
                  <a:schemeClr val="tx1"/>
                </a:solidFill>
              </a:rPr>
              <a:t>(</a:t>
            </a:r>
            <a:r>
              <a:rPr lang="en-US" sz="1800" b="1" dirty="0" err="1">
                <a:solidFill>
                  <a:schemeClr val="tx1"/>
                </a:solidFill>
              </a:rPr>
              <a:t>pembro</a:t>
            </a:r>
            <a:r>
              <a:rPr lang="en-US" sz="1800" b="1" dirty="0">
                <a:solidFill>
                  <a:schemeClr val="tx1"/>
                </a:solidFill>
              </a:rPr>
              <a:t>)</a:t>
            </a:r>
          </a:p>
        </p:txBody>
      </p:sp>
      <p:sp>
        <p:nvSpPr>
          <p:cNvPr id="19" name="Rectangle 18">
            <a:extLst>
              <a:ext uri="{FF2B5EF4-FFF2-40B4-BE49-F238E27FC236}">
                <a16:creationId xmlns:a16="http://schemas.microsoft.com/office/drawing/2014/main" id="{BC3FF840-50A4-E2CF-581C-BE7FBF882FD8}"/>
              </a:ext>
            </a:extLst>
          </p:cNvPr>
          <p:cNvSpPr/>
          <p:nvPr/>
        </p:nvSpPr>
        <p:spPr>
          <a:xfrm>
            <a:off x="433552" y="3664520"/>
            <a:ext cx="1789386" cy="379729"/>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Platinum-ineligible</a:t>
            </a:r>
          </a:p>
        </p:txBody>
      </p:sp>
      <p:sp>
        <p:nvSpPr>
          <p:cNvPr id="20" name="Right Arrow 19">
            <a:extLst>
              <a:ext uri="{FF2B5EF4-FFF2-40B4-BE49-F238E27FC236}">
                <a16:creationId xmlns:a16="http://schemas.microsoft.com/office/drawing/2014/main" id="{F40C703E-98C9-DF0A-0829-C75D70DEAF6E}"/>
              </a:ext>
            </a:extLst>
          </p:cNvPr>
          <p:cNvSpPr/>
          <p:nvPr/>
        </p:nvSpPr>
        <p:spPr>
          <a:xfrm>
            <a:off x="2342943" y="3586267"/>
            <a:ext cx="433552" cy="53623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DBBC4136-4EAD-BFB4-F8A4-667232735FFD}"/>
              </a:ext>
            </a:extLst>
          </p:cNvPr>
          <p:cNvSpPr/>
          <p:nvPr/>
        </p:nvSpPr>
        <p:spPr>
          <a:xfrm>
            <a:off x="4936578" y="2707579"/>
            <a:ext cx="1789386" cy="725214"/>
          </a:xfrm>
          <a:prstGeom prst="rect">
            <a:avLst/>
          </a:prstGeom>
          <a:solidFill>
            <a:srgbClr val="FFFF0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rPr>
              <a:t>Enfortumab</a:t>
            </a:r>
            <a:endParaRPr lang="en-US" sz="1800" b="1" dirty="0">
              <a:solidFill>
                <a:schemeClr val="tx1"/>
              </a:solidFill>
            </a:endParaRPr>
          </a:p>
          <a:p>
            <a:pPr algn="ctr"/>
            <a:r>
              <a:rPr lang="en-US" sz="1800" b="1" dirty="0">
                <a:solidFill>
                  <a:srgbClr val="00B0F0"/>
                </a:solidFill>
              </a:rPr>
              <a:t>2021</a:t>
            </a:r>
          </a:p>
        </p:txBody>
      </p:sp>
      <p:sp>
        <p:nvSpPr>
          <p:cNvPr id="23" name="Rectangle 22">
            <a:extLst>
              <a:ext uri="{FF2B5EF4-FFF2-40B4-BE49-F238E27FC236}">
                <a16:creationId xmlns:a16="http://schemas.microsoft.com/office/drawing/2014/main" id="{D52C2CDD-DE56-386E-C565-D035CE9FB1D1}"/>
              </a:ext>
            </a:extLst>
          </p:cNvPr>
          <p:cNvSpPr/>
          <p:nvPr/>
        </p:nvSpPr>
        <p:spPr>
          <a:xfrm>
            <a:off x="2883819" y="2702962"/>
            <a:ext cx="1789386" cy="725214"/>
          </a:xfrm>
          <a:prstGeom prst="rect">
            <a:avLst/>
          </a:prstGeom>
          <a:solidFill>
            <a:srgbClr val="FFFF0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rPr>
              <a:t>Enfortumab</a:t>
            </a:r>
            <a:r>
              <a:rPr lang="en-US" sz="1800" b="1" dirty="0">
                <a:solidFill>
                  <a:schemeClr val="tx1"/>
                </a:solidFill>
              </a:rPr>
              <a:t> + </a:t>
            </a:r>
            <a:r>
              <a:rPr lang="en-US" sz="1800" b="1" dirty="0" err="1">
                <a:solidFill>
                  <a:schemeClr val="tx1"/>
                </a:solidFill>
              </a:rPr>
              <a:t>Pembro</a:t>
            </a:r>
            <a:endParaRPr lang="en-US" sz="1800" b="1" dirty="0">
              <a:solidFill>
                <a:schemeClr val="tx1"/>
              </a:solidFill>
            </a:endParaRPr>
          </a:p>
          <a:p>
            <a:pPr algn="ctr"/>
            <a:r>
              <a:rPr lang="en-US" sz="1800" b="1" dirty="0">
                <a:solidFill>
                  <a:srgbClr val="00B0F0"/>
                </a:solidFill>
              </a:rPr>
              <a:t>2023</a:t>
            </a:r>
          </a:p>
        </p:txBody>
      </p:sp>
      <p:sp>
        <p:nvSpPr>
          <p:cNvPr id="24" name="Oval 23">
            <a:extLst>
              <a:ext uri="{FF2B5EF4-FFF2-40B4-BE49-F238E27FC236}">
                <a16:creationId xmlns:a16="http://schemas.microsoft.com/office/drawing/2014/main" id="{79EE2B90-13A9-6576-5BA1-24F61CFC78D3}"/>
              </a:ext>
            </a:extLst>
          </p:cNvPr>
          <p:cNvSpPr/>
          <p:nvPr/>
        </p:nvSpPr>
        <p:spPr>
          <a:xfrm>
            <a:off x="4741233" y="2426257"/>
            <a:ext cx="2308170" cy="1333186"/>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Oval 24">
            <a:extLst>
              <a:ext uri="{FF2B5EF4-FFF2-40B4-BE49-F238E27FC236}">
                <a16:creationId xmlns:a16="http://schemas.microsoft.com/office/drawing/2014/main" id="{200484E1-C4D9-3C21-7B4C-A2425CED2780}"/>
              </a:ext>
            </a:extLst>
          </p:cNvPr>
          <p:cNvSpPr/>
          <p:nvPr/>
        </p:nvSpPr>
        <p:spPr>
          <a:xfrm>
            <a:off x="2612355" y="2488587"/>
            <a:ext cx="2308170" cy="1243574"/>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Bent-Up Arrow 30">
            <a:extLst>
              <a:ext uri="{FF2B5EF4-FFF2-40B4-BE49-F238E27FC236}">
                <a16:creationId xmlns:a16="http://schemas.microsoft.com/office/drawing/2014/main" id="{73E80914-3880-1C07-0971-975FC2803494}"/>
              </a:ext>
            </a:extLst>
          </p:cNvPr>
          <p:cNvSpPr/>
          <p:nvPr/>
        </p:nvSpPr>
        <p:spPr>
          <a:xfrm rot="5400000">
            <a:off x="2034992" y="2696812"/>
            <a:ext cx="435741" cy="1026986"/>
          </a:xfrm>
          <a:prstGeom prst="bentUpArrow">
            <a:avLst>
              <a:gd name="adj1" fmla="val 25000"/>
              <a:gd name="adj2" fmla="val 43926"/>
              <a:gd name="adj3" fmla="val 36953"/>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7AC4A0B3-8A55-B058-F9E3-71AAC8CAECB8}"/>
              </a:ext>
            </a:extLst>
          </p:cNvPr>
          <p:cNvSpPr/>
          <p:nvPr/>
        </p:nvSpPr>
        <p:spPr>
          <a:xfrm>
            <a:off x="17192" y="4350684"/>
            <a:ext cx="512630" cy="33132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F1A0EB0C-04ED-F26B-BFB3-88DDC8653D85}"/>
              </a:ext>
            </a:extLst>
          </p:cNvPr>
          <p:cNvSpPr/>
          <p:nvPr/>
        </p:nvSpPr>
        <p:spPr>
          <a:xfrm>
            <a:off x="17192" y="4798158"/>
            <a:ext cx="512630" cy="331325"/>
          </a:xfrm>
          <a:prstGeom prst="rect">
            <a:avLst/>
          </a:prstGeom>
          <a:solidFill>
            <a:srgbClr val="FFFF0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TextBox 25">
            <a:extLst>
              <a:ext uri="{FF2B5EF4-FFF2-40B4-BE49-F238E27FC236}">
                <a16:creationId xmlns:a16="http://schemas.microsoft.com/office/drawing/2014/main" id="{071E2805-BF07-8440-2A32-4BC268779894}"/>
              </a:ext>
            </a:extLst>
          </p:cNvPr>
          <p:cNvSpPr txBox="1"/>
          <p:nvPr/>
        </p:nvSpPr>
        <p:spPr>
          <a:xfrm>
            <a:off x="529822" y="4378987"/>
            <a:ext cx="3640805" cy="369332"/>
          </a:xfrm>
          <a:prstGeom prst="rect">
            <a:avLst/>
          </a:prstGeom>
          <a:noFill/>
        </p:spPr>
        <p:txBody>
          <a:bodyPr wrap="none" rtlCol="0">
            <a:spAutoFit/>
          </a:bodyPr>
          <a:lstStyle/>
          <a:p>
            <a:r>
              <a:rPr lang="en-US" sz="1800" dirty="0"/>
              <a:t>FDA approved, + level 1 evidence</a:t>
            </a:r>
          </a:p>
        </p:txBody>
      </p:sp>
      <p:sp>
        <p:nvSpPr>
          <p:cNvPr id="27" name="TextBox 26">
            <a:extLst>
              <a:ext uri="{FF2B5EF4-FFF2-40B4-BE49-F238E27FC236}">
                <a16:creationId xmlns:a16="http://schemas.microsoft.com/office/drawing/2014/main" id="{129C5DFE-58B2-B3B4-9D86-243616133AF3}"/>
              </a:ext>
            </a:extLst>
          </p:cNvPr>
          <p:cNvSpPr txBox="1"/>
          <p:nvPr/>
        </p:nvSpPr>
        <p:spPr>
          <a:xfrm>
            <a:off x="521177" y="4801156"/>
            <a:ext cx="3647217" cy="369332"/>
          </a:xfrm>
          <a:prstGeom prst="rect">
            <a:avLst/>
          </a:prstGeom>
          <a:noFill/>
        </p:spPr>
        <p:txBody>
          <a:bodyPr wrap="none" rtlCol="0">
            <a:spAutoFit/>
          </a:bodyPr>
          <a:lstStyle/>
          <a:p>
            <a:r>
              <a:rPr lang="en-US" sz="1800" dirty="0"/>
              <a:t>FDA approved, - level 1 evidence </a:t>
            </a:r>
          </a:p>
        </p:txBody>
      </p:sp>
    </p:spTree>
    <p:extLst>
      <p:ext uri="{BB962C8B-B14F-4D97-AF65-F5344CB8AC3E}">
        <p14:creationId xmlns:p14="http://schemas.microsoft.com/office/powerpoint/2010/main" val="167599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DB3A9-C0A5-34FD-0324-A721113A6228}"/>
              </a:ext>
            </a:extLst>
          </p:cNvPr>
          <p:cNvSpPr>
            <a:spLocks noGrp="1"/>
          </p:cNvSpPr>
          <p:nvPr>
            <p:ph type="title"/>
          </p:nvPr>
        </p:nvSpPr>
        <p:spPr>
          <a:xfrm>
            <a:off x="628650" y="276225"/>
            <a:ext cx="8425646" cy="994172"/>
          </a:xfrm>
        </p:spPr>
        <p:txBody>
          <a:bodyPr>
            <a:normAutofit/>
          </a:bodyPr>
          <a:lstStyle/>
          <a:p>
            <a:r>
              <a:rPr lang="en-US" sz="2400" b="1" dirty="0" err="1">
                <a:solidFill>
                  <a:srgbClr val="002060"/>
                </a:solidFill>
                <a:latin typeface="Arial" panose="020B0604020202020204" pitchFamily="34" charset="0"/>
                <a:cs typeface="Arial" panose="020B0604020202020204" pitchFamily="34" charset="0"/>
              </a:rPr>
              <a:t>Enfortumab</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Vedotin</a:t>
            </a:r>
            <a:r>
              <a:rPr lang="en-US" sz="2400" b="1" dirty="0">
                <a:solidFill>
                  <a:srgbClr val="002060"/>
                </a:solidFill>
                <a:latin typeface="Arial" panose="020B0604020202020204" pitchFamily="34" charset="0"/>
                <a:cs typeface="Arial" panose="020B0604020202020204" pitchFamily="34" charset="0"/>
              </a:rPr>
              <a:t>: Rapidly expanding indications</a:t>
            </a:r>
          </a:p>
        </p:txBody>
      </p:sp>
      <p:sp>
        <p:nvSpPr>
          <p:cNvPr id="3" name="Content Placeholder 2">
            <a:extLst>
              <a:ext uri="{FF2B5EF4-FFF2-40B4-BE49-F238E27FC236}">
                <a16:creationId xmlns:a16="http://schemas.microsoft.com/office/drawing/2014/main" id="{F7FE11B6-B7F2-0320-3067-9ED21A3C970F}"/>
              </a:ext>
            </a:extLst>
          </p:cNvPr>
          <p:cNvSpPr>
            <a:spLocks noGrp="1"/>
          </p:cNvSpPr>
          <p:nvPr>
            <p:ph idx="1"/>
          </p:nvPr>
        </p:nvSpPr>
        <p:spPr>
          <a:xfrm>
            <a:off x="628650" y="1371600"/>
            <a:ext cx="8515351" cy="3263504"/>
          </a:xfrm>
        </p:spPr>
        <p:txBody>
          <a:bodyPr>
            <a:normAutofit/>
          </a:bodyPr>
          <a:lstStyle/>
          <a:p>
            <a:r>
              <a:rPr lang="en-US" dirty="0"/>
              <a:t>INDICATION #1 (‘19) </a:t>
            </a:r>
            <a:r>
              <a:rPr lang="en-US" dirty="0">
                <a:sym typeface="Wingdings" pitchFamily="2" charset="2"/>
              </a:rPr>
              <a:t></a:t>
            </a:r>
            <a:r>
              <a:rPr lang="en-US" dirty="0"/>
              <a:t> </a:t>
            </a:r>
            <a:r>
              <a:rPr lang="en-US" b="1" dirty="0"/>
              <a:t>Post-platinum and post-IO (“3L”) </a:t>
            </a:r>
          </a:p>
          <a:p>
            <a:pPr lvl="1">
              <a:buFont typeface="System Font Regular"/>
              <a:buChar char="—"/>
            </a:pPr>
            <a:r>
              <a:rPr lang="en-US" dirty="0"/>
              <a:t> EV 201 (single-arm, cohort 1): ORR: 44%, CR: 12% </a:t>
            </a:r>
            <a:endParaRPr lang="en-US" dirty="0">
              <a:sym typeface="Wingdings" pitchFamily="2" charset="2"/>
            </a:endParaRPr>
          </a:p>
          <a:p>
            <a:pPr lvl="1">
              <a:buFont typeface="System Font Regular"/>
              <a:buChar char="—"/>
            </a:pPr>
            <a:r>
              <a:rPr lang="en-US" dirty="0">
                <a:sym typeface="Wingdings" pitchFamily="2" charset="2"/>
              </a:rPr>
              <a:t> </a:t>
            </a:r>
            <a:r>
              <a:rPr lang="en-US" dirty="0"/>
              <a:t>EV 301 (RCT): </a:t>
            </a:r>
            <a:r>
              <a:rPr lang="en-US" dirty="0" err="1"/>
              <a:t>mOS</a:t>
            </a:r>
            <a:r>
              <a:rPr lang="en-US" dirty="0"/>
              <a:t> 12.88 EV vs 8.97 chemo; ORR: 40% EV vs 17% chemo</a:t>
            </a:r>
            <a:endParaRPr lang="en-US" sz="2100" dirty="0"/>
          </a:p>
          <a:p>
            <a:r>
              <a:rPr lang="en-US" dirty="0"/>
              <a:t>INDICATION #2 (‘21)</a:t>
            </a:r>
            <a:r>
              <a:rPr lang="en-US" dirty="0">
                <a:sym typeface="Wingdings" pitchFamily="2" charset="2"/>
              </a:rPr>
              <a:t> </a:t>
            </a:r>
            <a:r>
              <a:rPr lang="en-US" b="1" dirty="0"/>
              <a:t>Cis-ineligible, ≥1 prior therapies (“2L”)</a:t>
            </a:r>
          </a:p>
          <a:p>
            <a:pPr lvl="1">
              <a:buFont typeface="Abadi MT Condensed Extra Bold" panose="020B0306030101010103" pitchFamily="34" charset="77"/>
              <a:buChar char="—"/>
            </a:pPr>
            <a:r>
              <a:rPr lang="en-US" dirty="0"/>
              <a:t> EV 201 (single-arm, cohort 2): ORR: 52%, CR: 20%, </a:t>
            </a:r>
            <a:r>
              <a:rPr lang="en-US" dirty="0" err="1"/>
              <a:t>mOS</a:t>
            </a:r>
            <a:r>
              <a:rPr lang="en-US" dirty="0"/>
              <a:t>: 14.7</a:t>
            </a:r>
            <a:r>
              <a:rPr lang="en-US" dirty="0">
                <a:sym typeface="Wingdings" pitchFamily="2" charset="2"/>
              </a:rPr>
              <a:t> </a:t>
            </a:r>
          </a:p>
        </p:txBody>
      </p:sp>
    </p:spTree>
    <p:extLst>
      <p:ext uri="{BB962C8B-B14F-4D97-AF65-F5344CB8AC3E}">
        <p14:creationId xmlns:p14="http://schemas.microsoft.com/office/powerpoint/2010/main" val="146363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9BB1F4D-133C-13AB-85EA-C2EE54362900}"/>
              </a:ext>
            </a:extLst>
          </p:cNvPr>
          <p:cNvSpPr>
            <a:spLocks noGrp="1"/>
          </p:cNvSpPr>
          <p:nvPr>
            <p:ph type="subTitle" idx="1"/>
          </p:nvPr>
        </p:nvSpPr>
        <p:spPr>
          <a:xfrm>
            <a:off x="372650" y="1981404"/>
            <a:ext cx="3479104" cy="1241822"/>
          </a:xfrm>
        </p:spPr>
        <p:txBody>
          <a:bodyPr>
            <a:noAutofit/>
          </a:bodyPr>
          <a:lstStyle/>
          <a:p>
            <a:pPr algn="l"/>
            <a:r>
              <a:rPr lang="en-US" sz="1500" b="1" i="1" dirty="0">
                <a:solidFill>
                  <a:srgbClr val="E6A513"/>
                </a:solidFill>
                <a:latin typeface="Arial" panose="020B0604020202020204" pitchFamily="34" charset="0"/>
                <a:cs typeface="Arial" panose="020B0604020202020204" pitchFamily="34" charset="0"/>
              </a:rPr>
              <a:t>2023 Events</a:t>
            </a:r>
            <a:endParaRPr lang="en-US" sz="1500" b="1" i="1" dirty="0">
              <a:solidFill>
                <a:srgbClr val="003767"/>
              </a:solidFill>
              <a:latin typeface="Arial" panose="020B0604020202020204" pitchFamily="34" charset="0"/>
              <a:cs typeface="Arial" panose="020B0604020202020204" pitchFamily="34" charset="0"/>
            </a:endParaRP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Precision Medicine:</a:t>
            </a:r>
            <a:r>
              <a:rPr lang="en-US" sz="1050" dirty="0">
                <a:solidFill>
                  <a:schemeClr val="bg1"/>
                </a:solidFill>
                <a:latin typeface="Arial" panose="020B0604020202020204" pitchFamily="34" charset="0"/>
                <a:cs typeface="Arial" panose="020B0604020202020204" pitchFamily="34" charset="0"/>
              </a:rPr>
              <a:t> November 16, </a:t>
            </a:r>
            <a:br>
              <a:rPr lang="en-US" sz="1050">
                <a:solidFill>
                  <a:schemeClr val="bg1"/>
                </a:solidFill>
                <a:latin typeface="Arial" panose="020B0604020202020204" pitchFamily="34" charset="0"/>
                <a:cs typeface="Arial" panose="020B0604020202020204" pitchFamily="34" charset="0"/>
              </a:rPr>
            </a:br>
            <a:r>
              <a:rPr lang="en-US" sz="1050" dirty="0">
                <a:solidFill>
                  <a:schemeClr val="bg1"/>
                </a:solidFill>
                <a:latin typeface="Arial" panose="020B0604020202020204" pitchFamily="34" charset="0"/>
                <a:cs typeface="Arial" panose="020B0604020202020204" pitchFamily="34" charset="0"/>
              </a:rPr>
              <a:t>Washington, DC</a:t>
            </a: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Breast: </a:t>
            </a:r>
            <a:r>
              <a:rPr lang="en-US" sz="1050" dirty="0">
                <a:solidFill>
                  <a:schemeClr val="bg1"/>
                </a:solidFill>
                <a:latin typeface="Arial" panose="020B0604020202020204" pitchFamily="34" charset="0"/>
                <a:cs typeface="Arial" panose="020B0604020202020204" pitchFamily="34" charset="0"/>
              </a:rPr>
              <a:t>December 4, San Antonio, TX</a:t>
            </a:r>
          </a:p>
          <a:p>
            <a:pPr algn="l"/>
            <a:br>
              <a:rPr lang="en-US" sz="1050">
                <a:solidFill>
                  <a:srgbClr val="E6A513"/>
                </a:solidFill>
                <a:latin typeface="Arial" panose="020B0604020202020204" pitchFamily="34" charset="0"/>
                <a:cs typeface="Arial" panose="020B0604020202020204" pitchFamily="34" charset="0"/>
              </a:rPr>
            </a:br>
            <a:endParaRPr lang="en-US" sz="1050">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6848280A-52CF-14A2-72C8-A76D653B1539}"/>
              </a:ext>
            </a:extLst>
          </p:cNvPr>
          <p:cNvSpPr txBox="1">
            <a:spLocks/>
          </p:cNvSpPr>
          <p:nvPr/>
        </p:nvSpPr>
        <p:spPr>
          <a:xfrm>
            <a:off x="2852803" y="1981404"/>
            <a:ext cx="3479104" cy="124182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500" b="1" i="1" dirty="0">
                <a:solidFill>
                  <a:srgbClr val="E6A513"/>
                </a:solidFill>
                <a:latin typeface="Arial" panose="020B0604020202020204" pitchFamily="34" charset="0"/>
                <a:cs typeface="Arial" panose="020B0604020202020204" pitchFamily="34" charset="0"/>
              </a:rPr>
              <a:t>2024 Events</a:t>
            </a:r>
            <a:endParaRPr lang="en-US" sz="1500" b="1" dirty="0">
              <a:solidFill>
                <a:srgbClr val="E6A513"/>
              </a:solidFill>
              <a:latin typeface="Arial" panose="020B0604020202020204" pitchFamily="34" charset="0"/>
              <a:cs typeface="Arial" panose="020B0604020202020204" pitchFamily="34" charset="0"/>
            </a:endParaRP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Genitourinary: </a:t>
            </a:r>
            <a:r>
              <a:rPr lang="en-US" sz="1050" dirty="0">
                <a:solidFill>
                  <a:schemeClr val="bg1"/>
                </a:solidFill>
                <a:latin typeface="Arial" panose="020B0604020202020204" pitchFamily="34" charset="0"/>
                <a:cs typeface="Arial" panose="020B0604020202020204" pitchFamily="34" charset="0"/>
              </a:rPr>
              <a:t>January 24, San Francisco, CA</a:t>
            </a: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Lung: </a:t>
            </a:r>
            <a:r>
              <a:rPr lang="en-US" sz="1050" dirty="0">
                <a:solidFill>
                  <a:schemeClr val="bg1"/>
                </a:solidFill>
                <a:latin typeface="Arial" panose="020B0604020202020204" pitchFamily="34" charset="0"/>
                <a:cs typeface="Arial" panose="020B0604020202020204" pitchFamily="34" charset="0"/>
              </a:rPr>
              <a:t>March, Atlanta, GA</a:t>
            </a: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Gyn-</a:t>
            </a:r>
            <a:r>
              <a:rPr lang="en-US" sz="1050" b="1" dirty="0" err="1">
                <a:solidFill>
                  <a:schemeClr val="bg1"/>
                </a:solidFill>
                <a:latin typeface="Arial" panose="020B0604020202020204" pitchFamily="34" charset="0"/>
                <a:cs typeface="Arial" panose="020B0604020202020204" pitchFamily="34" charset="0"/>
              </a:rPr>
              <a:t>Onc</a:t>
            </a:r>
            <a:r>
              <a:rPr lang="en-US" sz="1050" b="1" dirty="0">
                <a:solidFill>
                  <a:schemeClr val="bg1"/>
                </a:solidFill>
                <a:latin typeface="Arial" panose="020B0604020202020204" pitchFamily="34" charset="0"/>
                <a:cs typeface="Arial" panose="020B0604020202020204" pitchFamily="34" charset="0"/>
              </a:rPr>
              <a:t>:</a:t>
            </a:r>
            <a:r>
              <a:rPr lang="en-US" sz="1050" dirty="0">
                <a:solidFill>
                  <a:schemeClr val="bg1"/>
                </a:solidFill>
                <a:latin typeface="Arial" panose="020B0604020202020204" pitchFamily="34" charset="0"/>
                <a:cs typeface="Arial" panose="020B0604020202020204" pitchFamily="34" charset="0"/>
              </a:rPr>
              <a:t> May, Austin, TX</a:t>
            </a: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Lung: </a:t>
            </a:r>
            <a:r>
              <a:rPr lang="en-US" sz="1050" dirty="0">
                <a:solidFill>
                  <a:schemeClr val="bg1"/>
                </a:solidFill>
                <a:latin typeface="Arial" panose="020B0604020202020204" pitchFamily="34" charset="0"/>
                <a:cs typeface="Arial" panose="020B0604020202020204" pitchFamily="34" charset="0"/>
              </a:rPr>
              <a:t>June, Chicago, IL</a:t>
            </a: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Gastrointestinal: </a:t>
            </a:r>
            <a:r>
              <a:rPr lang="en-US" sz="1050" dirty="0">
                <a:solidFill>
                  <a:schemeClr val="bg1"/>
                </a:solidFill>
                <a:latin typeface="Arial" panose="020B0604020202020204" pitchFamily="34" charset="0"/>
                <a:cs typeface="Arial" panose="020B0604020202020204" pitchFamily="34" charset="0"/>
              </a:rPr>
              <a:t>November, Washington, DC</a:t>
            </a: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Breast: </a:t>
            </a:r>
            <a:r>
              <a:rPr lang="en-US" sz="1050" dirty="0">
                <a:solidFill>
                  <a:schemeClr val="bg1"/>
                </a:solidFill>
                <a:latin typeface="Arial" panose="020B0604020202020204" pitchFamily="34" charset="0"/>
                <a:cs typeface="Arial" panose="020B0604020202020204" pitchFamily="34" charset="0"/>
              </a:rPr>
              <a:t>December, San Antonio, TX</a:t>
            </a:r>
          </a:p>
        </p:txBody>
      </p:sp>
    </p:spTree>
    <p:extLst>
      <p:ext uri="{BB962C8B-B14F-4D97-AF65-F5344CB8AC3E}">
        <p14:creationId xmlns:p14="http://schemas.microsoft.com/office/powerpoint/2010/main" val="8384867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DB3A9-C0A5-34FD-0324-A721113A6228}"/>
              </a:ext>
            </a:extLst>
          </p:cNvPr>
          <p:cNvSpPr>
            <a:spLocks noGrp="1"/>
          </p:cNvSpPr>
          <p:nvPr>
            <p:ph type="title"/>
          </p:nvPr>
        </p:nvSpPr>
        <p:spPr>
          <a:xfrm>
            <a:off x="628650" y="276225"/>
            <a:ext cx="8425646" cy="994172"/>
          </a:xfrm>
        </p:spPr>
        <p:txBody>
          <a:bodyPr>
            <a:normAutofit/>
          </a:bodyPr>
          <a:lstStyle/>
          <a:p>
            <a:r>
              <a:rPr lang="en-US" sz="2400" b="1" dirty="0" err="1">
                <a:solidFill>
                  <a:srgbClr val="002060"/>
                </a:solidFill>
                <a:latin typeface="Arial" panose="020B0604020202020204" pitchFamily="34" charset="0"/>
                <a:cs typeface="Arial" panose="020B0604020202020204" pitchFamily="34" charset="0"/>
              </a:rPr>
              <a:t>Enfortumab</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Vedotin</a:t>
            </a:r>
            <a:r>
              <a:rPr lang="en-US" sz="2400" b="1" dirty="0">
                <a:solidFill>
                  <a:srgbClr val="002060"/>
                </a:solidFill>
                <a:latin typeface="Arial" panose="020B0604020202020204" pitchFamily="34" charset="0"/>
                <a:cs typeface="Arial" panose="020B0604020202020204" pitchFamily="34" charset="0"/>
              </a:rPr>
              <a:t>: Rapidly expanding indications</a:t>
            </a:r>
          </a:p>
        </p:txBody>
      </p:sp>
      <p:sp>
        <p:nvSpPr>
          <p:cNvPr id="3" name="Content Placeholder 2">
            <a:extLst>
              <a:ext uri="{FF2B5EF4-FFF2-40B4-BE49-F238E27FC236}">
                <a16:creationId xmlns:a16="http://schemas.microsoft.com/office/drawing/2014/main" id="{F7FE11B6-B7F2-0320-3067-9ED21A3C970F}"/>
              </a:ext>
            </a:extLst>
          </p:cNvPr>
          <p:cNvSpPr>
            <a:spLocks noGrp="1"/>
          </p:cNvSpPr>
          <p:nvPr>
            <p:ph idx="1"/>
          </p:nvPr>
        </p:nvSpPr>
        <p:spPr>
          <a:xfrm>
            <a:off x="628650" y="1371600"/>
            <a:ext cx="8515351" cy="3263504"/>
          </a:xfrm>
        </p:spPr>
        <p:txBody>
          <a:bodyPr>
            <a:normAutofit fontScale="92500" lnSpcReduction="10000"/>
          </a:bodyPr>
          <a:lstStyle/>
          <a:p>
            <a:r>
              <a:rPr lang="en-US" dirty="0">
                <a:solidFill>
                  <a:schemeClr val="bg1">
                    <a:lumMod val="75000"/>
                  </a:schemeClr>
                </a:solidFill>
              </a:rPr>
              <a:t>INDICATION #1 (‘19) </a:t>
            </a:r>
            <a:r>
              <a:rPr lang="en-US" dirty="0">
                <a:solidFill>
                  <a:schemeClr val="bg1">
                    <a:lumMod val="75000"/>
                  </a:schemeClr>
                </a:solidFill>
                <a:sym typeface="Wingdings" pitchFamily="2" charset="2"/>
              </a:rPr>
              <a:t></a:t>
            </a:r>
            <a:r>
              <a:rPr lang="en-US" dirty="0">
                <a:solidFill>
                  <a:schemeClr val="bg1">
                    <a:lumMod val="75000"/>
                  </a:schemeClr>
                </a:solidFill>
              </a:rPr>
              <a:t> </a:t>
            </a:r>
            <a:r>
              <a:rPr lang="en-US" b="1" dirty="0">
                <a:solidFill>
                  <a:schemeClr val="bg1">
                    <a:lumMod val="75000"/>
                  </a:schemeClr>
                </a:solidFill>
              </a:rPr>
              <a:t>Post-platinum and post-IO (“3L”) </a:t>
            </a:r>
          </a:p>
          <a:p>
            <a:pPr lvl="1">
              <a:buFont typeface="System Font Regular"/>
              <a:buChar char="—"/>
            </a:pPr>
            <a:r>
              <a:rPr lang="en-US" dirty="0">
                <a:solidFill>
                  <a:schemeClr val="bg1">
                    <a:lumMod val="75000"/>
                  </a:schemeClr>
                </a:solidFill>
              </a:rPr>
              <a:t> EV 201 (single-arm, cohort 1): ORR: 44%, CR: 12% </a:t>
            </a:r>
            <a:endParaRPr lang="en-US" dirty="0">
              <a:solidFill>
                <a:schemeClr val="bg1">
                  <a:lumMod val="75000"/>
                </a:schemeClr>
              </a:solidFill>
              <a:sym typeface="Wingdings" pitchFamily="2" charset="2"/>
            </a:endParaRPr>
          </a:p>
          <a:p>
            <a:pPr lvl="1">
              <a:buFont typeface="System Font Regular"/>
              <a:buChar char="—"/>
            </a:pPr>
            <a:r>
              <a:rPr lang="en-US" dirty="0">
                <a:solidFill>
                  <a:schemeClr val="bg1">
                    <a:lumMod val="75000"/>
                  </a:schemeClr>
                </a:solidFill>
                <a:sym typeface="Wingdings" pitchFamily="2" charset="2"/>
              </a:rPr>
              <a:t> </a:t>
            </a:r>
            <a:r>
              <a:rPr lang="en-US" dirty="0">
                <a:solidFill>
                  <a:schemeClr val="bg1">
                    <a:lumMod val="75000"/>
                  </a:schemeClr>
                </a:solidFill>
              </a:rPr>
              <a:t>EV 301 (RCT): </a:t>
            </a:r>
            <a:r>
              <a:rPr lang="en-US" dirty="0" err="1">
                <a:solidFill>
                  <a:schemeClr val="bg1">
                    <a:lumMod val="75000"/>
                  </a:schemeClr>
                </a:solidFill>
              </a:rPr>
              <a:t>mOS</a:t>
            </a:r>
            <a:r>
              <a:rPr lang="en-US" dirty="0">
                <a:solidFill>
                  <a:schemeClr val="bg1">
                    <a:lumMod val="75000"/>
                  </a:schemeClr>
                </a:solidFill>
              </a:rPr>
              <a:t> 12.88 EV vs 8.97 chemo </a:t>
            </a:r>
            <a:endParaRPr lang="en-US" sz="2100" dirty="0">
              <a:solidFill>
                <a:schemeClr val="bg1">
                  <a:lumMod val="75000"/>
                </a:schemeClr>
              </a:solidFill>
            </a:endParaRPr>
          </a:p>
          <a:p>
            <a:r>
              <a:rPr lang="en-US" dirty="0">
                <a:solidFill>
                  <a:schemeClr val="bg1">
                    <a:lumMod val="75000"/>
                  </a:schemeClr>
                </a:solidFill>
              </a:rPr>
              <a:t>INDICATION #2 (‘21)</a:t>
            </a:r>
            <a:r>
              <a:rPr lang="en-US" dirty="0">
                <a:solidFill>
                  <a:schemeClr val="bg1">
                    <a:lumMod val="75000"/>
                  </a:schemeClr>
                </a:solidFill>
                <a:sym typeface="Wingdings" pitchFamily="2" charset="2"/>
              </a:rPr>
              <a:t> </a:t>
            </a:r>
            <a:r>
              <a:rPr lang="en-US" b="1" dirty="0">
                <a:solidFill>
                  <a:schemeClr val="bg1">
                    <a:lumMod val="75000"/>
                  </a:schemeClr>
                </a:solidFill>
              </a:rPr>
              <a:t>Cis-ineligible, ≥1 prior therapies (“2L”)</a:t>
            </a:r>
          </a:p>
          <a:p>
            <a:pPr lvl="1">
              <a:buFont typeface="Abadi MT Condensed Extra Bold" panose="020B0306030101010103" pitchFamily="34" charset="77"/>
              <a:buChar char="—"/>
            </a:pPr>
            <a:r>
              <a:rPr lang="en-US" dirty="0">
                <a:solidFill>
                  <a:schemeClr val="bg1">
                    <a:lumMod val="75000"/>
                  </a:schemeClr>
                </a:solidFill>
              </a:rPr>
              <a:t> EV 201 (single-arm, cohort 2): ORR: 52%, CR: 20%, </a:t>
            </a:r>
            <a:r>
              <a:rPr lang="en-US" dirty="0" err="1">
                <a:solidFill>
                  <a:schemeClr val="bg1">
                    <a:lumMod val="75000"/>
                  </a:schemeClr>
                </a:solidFill>
              </a:rPr>
              <a:t>mOS</a:t>
            </a:r>
            <a:r>
              <a:rPr lang="en-US" dirty="0">
                <a:solidFill>
                  <a:schemeClr val="bg1">
                    <a:lumMod val="75000"/>
                  </a:schemeClr>
                </a:solidFill>
              </a:rPr>
              <a:t>: 14.7</a:t>
            </a:r>
            <a:r>
              <a:rPr lang="en-US" dirty="0">
                <a:solidFill>
                  <a:schemeClr val="bg1">
                    <a:lumMod val="75000"/>
                  </a:schemeClr>
                </a:solidFill>
                <a:sym typeface="Wingdings" pitchFamily="2" charset="2"/>
              </a:rPr>
              <a:t> </a:t>
            </a:r>
          </a:p>
          <a:p>
            <a:r>
              <a:rPr lang="en-US" dirty="0">
                <a:sym typeface="Wingdings" pitchFamily="2" charset="2"/>
              </a:rPr>
              <a:t>INDICATION #3 (‘23)  </a:t>
            </a:r>
            <a:r>
              <a:rPr lang="en-US" b="1" dirty="0">
                <a:sym typeface="Wingdings" pitchFamily="2" charset="2"/>
              </a:rPr>
              <a:t>+</a:t>
            </a:r>
            <a:r>
              <a:rPr lang="en-US" b="1" dirty="0" err="1">
                <a:sym typeface="Wingdings" pitchFamily="2" charset="2"/>
              </a:rPr>
              <a:t>Pembro</a:t>
            </a:r>
            <a:r>
              <a:rPr lang="en-US" dirty="0">
                <a:sym typeface="Wingdings" pitchFamily="2" charset="2"/>
              </a:rPr>
              <a:t>, </a:t>
            </a:r>
            <a:r>
              <a:rPr lang="en-US" b="1" dirty="0">
                <a:sym typeface="Wingdings" pitchFamily="2" charset="2"/>
              </a:rPr>
              <a:t>Cis-ineligible, 0 prior therapies (“1L”)</a:t>
            </a:r>
          </a:p>
          <a:p>
            <a:pPr lvl="1">
              <a:buFont typeface="System Font Regular"/>
              <a:buChar char="—"/>
            </a:pPr>
            <a:r>
              <a:rPr lang="en-US" sz="2100" dirty="0">
                <a:sym typeface="Wingdings" pitchFamily="2" charset="2"/>
              </a:rPr>
              <a:t> </a:t>
            </a:r>
            <a:r>
              <a:rPr lang="en-US" dirty="0">
                <a:sym typeface="Wingdings" pitchFamily="2" charset="2"/>
              </a:rPr>
              <a:t>EV 103 (multi-cohort: cohort A, cohort K):</a:t>
            </a:r>
            <a:endParaRPr lang="en-US" b="1" dirty="0">
              <a:solidFill>
                <a:srgbClr val="FF0000"/>
              </a:solidFill>
              <a:sym typeface="Wingdings" pitchFamily="2" charset="2"/>
            </a:endParaRPr>
          </a:p>
          <a:p>
            <a:pPr marL="342900" lvl="1" indent="0">
              <a:buNone/>
            </a:pPr>
            <a:endParaRPr lang="en-US" sz="2100" dirty="0"/>
          </a:p>
        </p:txBody>
      </p:sp>
      <p:graphicFrame>
        <p:nvGraphicFramePr>
          <p:cNvPr id="4" name="Table 4">
            <a:extLst>
              <a:ext uri="{FF2B5EF4-FFF2-40B4-BE49-F238E27FC236}">
                <a16:creationId xmlns:a16="http://schemas.microsoft.com/office/drawing/2014/main" id="{46C37171-BBE1-0A94-FC85-5CDAC1297375}"/>
              </a:ext>
            </a:extLst>
          </p:cNvPr>
          <p:cNvGraphicFramePr>
            <a:graphicFrameLocks noGrp="1"/>
          </p:cNvGraphicFramePr>
          <p:nvPr/>
        </p:nvGraphicFramePr>
        <p:xfrm>
          <a:off x="1901865" y="3966159"/>
          <a:ext cx="3564279" cy="834390"/>
        </p:xfrm>
        <a:graphic>
          <a:graphicData uri="http://schemas.openxmlformats.org/drawingml/2006/table">
            <a:tbl>
              <a:tblPr firstRow="1" bandRow="1">
                <a:tableStyleId>{5C22544A-7EE6-4342-B048-85BDC9FD1C3A}</a:tableStyleId>
              </a:tblPr>
              <a:tblGrid>
                <a:gridCol w="1550285">
                  <a:extLst>
                    <a:ext uri="{9D8B030D-6E8A-4147-A177-3AD203B41FA5}">
                      <a16:colId xmlns:a16="http://schemas.microsoft.com/office/drawing/2014/main" val="1449816730"/>
                    </a:ext>
                  </a:extLst>
                </a:gridCol>
                <a:gridCol w="2013995">
                  <a:extLst>
                    <a:ext uri="{9D8B030D-6E8A-4147-A177-3AD203B41FA5}">
                      <a16:colId xmlns:a16="http://schemas.microsoft.com/office/drawing/2014/main" val="418481729"/>
                    </a:ext>
                  </a:extLst>
                </a:gridCol>
              </a:tblGrid>
              <a:tr h="278130">
                <a:tc gridSpan="2">
                  <a:txBody>
                    <a:bodyPr/>
                    <a:lstStyle/>
                    <a:p>
                      <a:pPr algn="ctr"/>
                      <a:r>
                        <a:rPr lang="en-US" sz="1400" dirty="0"/>
                        <a:t>Pooled efficacy (n=121)</a:t>
                      </a:r>
                    </a:p>
                  </a:txBody>
                  <a:tcPr marL="68580" marR="68580" marT="34290" marB="34290"/>
                </a:tc>
                <a:tc hMerge="1">
                  <a:txBody>
                    <a:bodyPr/>
                    <a:lstStyle/>
                    <a:p>
                      <a:endParaRPr lang="en-US" dirty="0"/>
                    </a:p>
                  </a:txBody>
                  <a:tcPr/>
                </a:tc>
                <a:extLst>
                  <a:ext uri="{0D108BD9-81ED-4DB2-BD59-A6C34878D82A}">
                    <a16:rowId xmlns:a16="http://schemas.microsoft.com/office/drawing/2014/main" val="2440439045"/>
                  </a:ext>
                </a:extLst>
              </a:tr>
              <a:tr h="278130">
                <a:tc>
                  <a:txBody>
                    <a:bodyPr/>
                    <a:lstStyle/>
                    <a:p>
                      <a:pPr algn="l"/>
                      <a:r>
                        <a:rPr lang="en-US" sz="1400" b="1" dirty="0"/>
                        <a:t>ORR, %</a:t>
                      </a:r>
                    </a:p>
                  </a:txBody>
                  <a:tcPr marL="68580" marR="68580" marT="34290" marB="34290"/>
                </a:tc>
                <a:tc>
                  <a:txBody>
                    <a:bodyPr/>
                    <a:lstStyle/>
                    <a:p>
                      <a:pPr algn="ctr"/>
                      <a:r>
                        <a:rPr lang="en-US" sz="1400" dirty="0"/>
                        <a:t>68% (58.7, 76.0)</a:t>
                      </a:r>
                    </a:p>
                  </a:txBody>
                  <a:tcPr marL="68580" marR="68580" marT="34290" marB="34290"/>
                </a:tc>
                <a:extLst>
                  <a:ext uri="{0D108BD9-81ED-4DB2-BD59-A6C34878D82A}">
                    <a16:rowId xmlns:a16="http://schemas.microsoft.com/office/drawing/2014/main" val="3027403648"/>
                  </a:ext>
                </a:extLst>
              </a:tr>
              <a:tr h="278130">
                <a:tc>
                  <a:txBody>
                    <a:bodyPr/>
                    <a:lstStyle/>
                    <a:p>
                      <a:pPr algn="l"/>
                      <a:r>
                        <a:rPr lang="en-US" sz="1400" dirty="0"/>
                        <a:t>   CR, %</a:t>
                      </a:r>
                    </a:p>
                  </a:txBody>
                  <a:tcPr marL="68580" marR="68580" marT="34290" marB="34290"/>
                </a:tc>
                <a:tc>
                  <a:txBody>
                    <a:bodyPr/>
                    <a:lstStyle/>
                    <a:p>
                      <a:pPr algn="ctr"/>
                      <a:r>
                        <a:rPr lang="en-US" sz="1400" dirty="0"/>
                        <a:t>12%</a:t>
                      </a:r>
                    </a:p>
                  </a:txBody>
                  <a:tcPr marL="68580" marR="68580" marT="34290" marB="34290"/>
                </a:tc>
                <a:extLst>
                  <a:ext uri="{0D108BD9-81ED-4DB2-BD59-A6C34878D82A}">
                    <a16:rowId xmlns:a16="http://schemas.microsoft.com/office/drawing/2014/main" val="553745118"/>
                  </a:ext>
                </a:extLst>
              </a:tr>
            </a:tbl>
          </a:graphicData>
        </a:graphic>
      </p:graphicFrame>
      <p:sp>
        <p:nvSpPr>
          <p:cNvPr id="5" name="TextBox 4">
            <a:extLst>
              <a:ext uri="{FF2B5EF4-FFF2-40B4-BE49-F238E27FC236}">
                <a16:creationId xmlns:a16="http://schemas.microsoft.com/office/drawing/2014/main" id="{ED36A126-3B35-45AC-96D2-98119847711F}"/>
              </a:ext>
            </a:extLst>
          </p:cNvPr>
          <p:cNvSpPr txBox="1"/>
          <p:nvPr/>
        </p:nvSpPr>
        <p:spPr>
          <a:xfrm>
            <a:off x="6123009" y="4266280"/>
            <a:ext cx="3069943" cy="369332"/>
          </a:xfrm>
          <a:prstGeom prst="rect">
            <a:avLst/>
          </a:prstGeom>
          <a:noFill/>
        </p:spPr>
        <p:txBody>
          <a:bodyPr wrap="none" rtlCol="0">
            <a:spAutoFit/>
          </a:bodyPr>
          <a:lstStyle/>
          <a:p>
            <a:r>
              <a:rPr lang="en-US" sz="1800" b="1" dirty="0"/>
              <a:t>FDA Accelerated Approval</a:t>
            </a:r>
          </a:p>
        </p:txBody>
      </p:sp>
      <p:sp>
        <p:nvSpPr>
          <p:cNvPr id="6" name="Right Arrow 5">
            <a:extLst>
              <a:ext uri="{FF2B5EF4-FFF2-40B4-BE49-F238E27FC236}">
                <a16:creationId xmlns:a16="http://schemas.microsoft.com/office/drawing/2014/main" id="{20D2F7BE-695A-1C50-A985-B7574B02589D}"/>
              </a:ext>
            </a:extLst>
          </p:cNvPr>
          <p:cNvSpPr/>
          <p:nvPr/>
        </p:nvSpPr>
        <p:spPr>
          <a:xfrm>
            <a:off x="5538487" y="4299482"/>
            <a:ext cx="584522" cy="2798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Tree>
    <p:extLst>
      <p:ext uri="{BB962C8B-B14F-4D97-AF65-F5344CB8AC3E}">
        <p14:creationId xmlns:p14="http://schemas.microsoft.com/office/powerpoint/2010/main" val="36481459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4BE3F-3176-2182-2F8B-725CF8377435}"/>
              </a:ext>
            </a:extLst>
          </p:cNvPr>
          <p:cNvSpPr>
            <a:spLocks noGrp="1"/>
          </p:cNvSpPr>
          <p:nvPr>
            <p:ph type="title"/>
          </p:nvPr>
        </p:nvSpPr>
        <p:spPr/>
        <p:txBody>
          <a:bodyPr>
            <a:normAutofit fontScale="90000"/>
          </a:bodyPr>
          <a:lstStyle/>
          <a:p>
            <a:r>
              <a:rPr lang="en-US" sz="3000" b="1" dirty="0">
                <a:solidFill>
                  <a:srgbClr val="002060"/>
                </a:solidFill>
                <a:latin typeface="Arial" panose="020B0604020202020204" pitchFamily="34" charset="0"/>
                <a:cs typeface="Arial" panose="020B0604020202020204" pitchFamily="34" charset="0"/>
              </a:rPr>
              <a:t>EV 103 cohort K EV + P: Efficacy </a:t>
            </a:r>
          </a:p>
        </p:txBody>
      </p:sp>
      <p:pic>
        <p:nvPicPr>
          <p:cNvPr id="4" name="Picture 3">
            <a:extLst>
              <a:ext uri="{FF2B5EF4-FFF2-40B4-BE49-F238E27FC236}">
                <a16:creationId xmlns:a16="http://schemas.microsoft.com/office/drawing/2014/main" id="{7F09A348-4E89-CF5A-BC26-B22A0A710731}"/>
              </a:ext>
            </a:extLst>
          </p:cNvPr>
          <p:cNvPicPr/>
          <p:nvPr/>
        </p:nvPicPr>
        <p:blipFill rotWithShape="1">
          <a:blip r:embed="rId3"/>
          <a:srcRect l="55316" t="21931" r="2278" b="20010"/>
          <a:stretch/>
        </p:blipFill>
        <p:spPr>
          <a:xfrm>
            <a:off x="259082" y="1326234"/>
            <a:ext cx="2996298" cy="2443707"/>
          </a:xfrm>
          <a:prstGeom prst="rect">
            <a:avLst/>
          </a:prstGeom>
        </p:spPr>
      </p:pic>
      <p:sp>
        <p:nvSpPr>
          <p:cNvPr id="5" name="TextBox 4">
            <a:extLst>
              <a:ext uri="{FF2B5EF4-FFF2-40B4-BE49-F238E27FC236}">
                <a16:creationId xmlns:a16="http://schemas.microsoft.com/office/drawing/2014/main" id="{F624F0BB-D20A-64C4-F6DE-1B195EA077D1}"/>
              </a:ext>
            </a:extLst>
          </p:cNvPr>
          <p:cNvSpPr txBox="1"/>
          <p:nvPr/>
        </p:nvSpPr>
        <p:spPr>
          <a:xfrm>
            <a:off x="259082" y="3886054"/>
            <a:ext cx="3595600" cy="784830"/>
          </a:xfrm>
          <a:prstGeom prst="rect">
            <a:avLst/>
          </a:prstGeom>
          <a:noFill/>
        </p:spPr>
        <p:txBody>
          <a:bodyPr wrap="none" rtlCol="0">
            <a:spAutoFit/>
          </a:bodyPr>
          <a:lstStyle/>
          <a:p>
            <a:r>
              <a:rPr lang="en-US" sz="1500" dirty="0"/>
              <a:t>Most common reason for cis-ineligibility</a:t>
            </a:r>
          </a:p>
          <a:p>
            <a:r>
              <a:rPr lang="en-US" sz="1500" dirty="0"/>
              <a:t>in EV + P arm: </a:t>
            </a:r>
            <a:r>
              <a:rPr lang="en-US" sz="1500" b="1" dirty="0"/>
              <a:t>renal impairment (63%)</a:t>
            </a:r>
            <a:endParaRPr lang="en-US" sz="1500" dirty="0"/>
          </a:p>
          <a:p>
            <a:r>
              <a:rPr lang="en-US" sz="1500" dirty="0"/>
              <a:t>Note: </a:t>
            </a:r>
            <a:r>
              <a:rPr lang="en-US" sz="1500" b="1" dirty="0"/>
              <a:t>&gt;80% were ECOG PS 0,1</a:t>
            </a:r>
          </a:p>
        </p:txBody>
      </p:sp>
      <p:pic>
        <p:nvPicPr>
          <p:cNvPr id="6" name="Picture 5">
            <a:extLst>
              <a:ext uri="{FF2B5EF4-FFF2-40B4-BE49-F238E27FC236}">
                <a16:creationId xmlns:a16="http://schemas.microsoft.com/office/drawing/2014/main" id="{A62D9D85-85B1-CA6C-B6DF-1D7E68C23C0D}"/>
              </a:ext>
            </a:extLst>
          </p:cNvPr>
          <p:cNvPicPr/>
          <p:nvPr/>
        </p:nvPicPr>
        <p:blipFill rotWithShape="1">
          <a:blip r:embed="rId4"/>
          <a:srcRect t="18872" r="28461" b="18871"/>
          <a:stretch/>
        </p:blipFill>
        <p:spPr>
          <a:xfrm>
            <a:off x="3797006" y="1558453"/>
            <a:ext cx="5087912" cy="2708476"/>
          </a:xfrm>
          <a:prstGeom prst="rect">
            <a:avLst/>
          </a:prstGeom>
        </p:spPr>
      </p:pic>
      <p:sp>
        <p:nvSpPr>
          <p:cNvPr id="3" name="TextBox 2">
            <a:extLst>
              <a:ext uri="{FF2B5EF4-FFF2-40B4-BE49-F238E27FC236}">
                <a16:creationId xmlns:a16="http://schemas.microsoft.com/office/drawing/2014/main" id="{0003F24E-8D29-74E7-969E-989636404B62}"/>
              </a:ext>
            </a:extLst>
          </p:cNvPr>
          <p:cNvSpPr txBox="1"/>
          <p:nvPr/>
        </p:nvSpPr>
        <p:spPr>
          <a:xfrm>
            <a:off x="4954555" y="4523063"/>
            <a:ext cx="3400290" cy="784830"/>
          </a:xfrm>
          <a:prstGeom prst="rect">
            <a:avLst/>
          </a:prstGeom>
          <a:noFill/>
        </p:spPr>
        <p:txBody>
          <a:bodyPr wrap="none" rtlCol="0">
            <a:spAutoFit/>
          </a:bodyPr>
          <a:lstStyle/>
          <a:p>
            <a:r>
              <a:rPr lang="en-US" sz="1500" dirty="0"/>
              <a:t>Median time to response: 2 mos.</a:t>
            </a:r>
          </a:p>
          <a:p>
            <a:r>
              <a:rPr lang="en-US" sz="1500" dirty="0"/>
              <a:t>Median DOR: not reached (&gt;24 mos.)</a:t>
            </a:r>
          </a:p>
          <a:p>
            <a:endParaRPr lang="en-US" sz="1500" dirty="0"/>
          </a:p>
        </p:txBody>
      </p:sp>
      <p:sp>
        <p:nvSpPr>
          <p:cNvPr id="9" name="TextBox 8">
            <a:extLst>
              <a:ext uri="{FF2B5EF4-FFF2-40B4-BE49-F238E27FC236}">
                <a16:creationId xmlns:a16="http://schemas.microsoft.com/office/drawing/2014/main" id="{A1E852A4-C2B3-33F1-D18D-F51D06CA6D03}"/>
              </a:ext>
            </a:extLst>
          </p:cNvPr>
          <p:cNvSpPr txBox="1"/>
          <p:nvPr/>
        </p:nvSpPr>
        <p:spPr>
          <a:xfrm>
            <a:off x="337384" y="4763915"/>
            <a:ext cx="3198311"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Rosenberg et al, ESMO 2022</a:t>
            </a:r>
          </a:p>
        </p:txBody>
      </p:sp>
      <p:sp>
        <p:nvSpPr>
          <p:cNvPr id="10" name="TextBox 9">
            <a:extLst>
              <a:ext uri="{FF2B5EF4-FFF2-40B4-BE49-F238E27FC236}">
                <a16:creationId xmlns:a16="http://schemas.microsoft.com/office/drawing/2014/main" id="{DE577278-F5DC-7B84-6C4F-DCEDB7FB11A1}"/>
              </a:ext>
            </a:extLst>
          </p:cNvPr>
          <p:cNvSpPr txBox="1"/>
          <p:nvPr/>
        </p:nvSpPr>
        <p:spPr>
          <a:xfrm>
            <a:off x="4954555" y="4266928"/>
            <a:ext cx="2710999" cy="369332"/>
          </a:xfrm>
          <a:prstGeom prst="rect">
            <a:avLst/>
          </a:prstGeom>
          <a:noFill/>
        </p:spPr>
        <p:txBody>
          <a:bodyPr wrap="none" rtlCol="0">
            <a:spAutoFit/>
          </a:bodyPr>
          <a:lstStyle/>
          <a:p>
            <a:r>
              <a:rPr lang="en-US" sz="1800" b="1" dirty="0"/>
              <a:t>Confirmed ORR: 64.5%</a:t>
            </a:r>
          </a:p>
        </p:txBody>
      </p:sp>
      <p:pic>
        <p:nvPicPr>
          <p:cNvPr id="11" name="Picture 10">
            <a:extLst>
              <a:ext uri="{FF2B5EF4-FFF2-40B4-BE49-F238E27FC236}">
                <a16:creationId xmlns:a16="http://schemas.microsoft.com/office/drawing/2014/main" id="{E2C9085C-80EA-643F-A922-2AF493E47DCD}"/>
              </a:ext>
            </a:extLst>
          </p:cNvPr>
          <p:cNvPicPr/>
          <p:nvPr/>
        </p:nvPicPr>
        <p:blipFill rotWithShape="1">
          <a:blip r:embed="rId5"/>
          <a:srcRect l="51930" t="18846" b="7117"/>
          <a:stretch/>
        </p:blipFill>
        <p:spPr>
          <a:xfrm>
            <a:off x="4073959" y="1270397"/>
            <a:ext cx="4880012" cy="3838086"/>
          </a:xfrm>
          <a:prstGeom prst="rect">
            <a:avLst/>
          </a:prstGeom>
        </p:spPr>
      </p:pic>
    </p:spTree>
    <p:extLst>
      <p:ext uri="{BB962C8B-B14F-4D97-AF65-F5344CB8AC3E}">
        <p14:creationId xmlns:p14="http://schemas.microsoft.com/office/powerpoint/2010/main" val="416501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4BE3F-3176-2182-2F8B-725CF8377435}"/>
              </a:ext>
            </a:extLst>
          </p:cNvPr>
          <p:cNvSpPr>
            <a:spLocks noGrp="1"/>
          </p:cNvSpPr>
          <p:nvPr>
            <p:ph type="title"/>
          </p:nvPr>
        </p:nvSpPr>
        <p:spPr/>
        <p:txBody>
          <a:bodyPr>
            <a:normAutofit fontScale="90000"/>
          </a:bodyPr>
          <a:lstStyle/>
          <a:p>
            <a:r>
              <a:rPr lang="en-US" sz="3000" b="1" dirty="0">
                <a:solidFill>
                  <a:srgbClr val="002060"/>
                </a:solidFill>
                <a:latin typeface="Arial" panose="020B0604020202020204" pitchFamily="34" charset="0"/>
                <a:cs typeface="Arial" panose="020B0604020202020204" pitchFamily="34" charset="0"/>
              </a:rPr>
              <a:t>EV 103 cohort K EV + P: Safety </a:t>
            </a:r>
          </a:p>
        </p:txBody>
      </p:sp>
      <p:pic>
        <p:nvPicPr>
          <p:cNvPr id="4" name="Picture 3">
            <a:extLst>
              <a:ext uri="{FF2B5EF4-FFF2-40B4-BE49-F238E27FC236}">
                <a16:creationId xmlns:a16="http://schemas.microsoft.com/office/drawing/2014/main" id="{7F09A348-4E89-CF5A-BC26-B22A0A710731}"/>
              </a:ext>
            </a:extLst>
          </p:cNvPr>
          <p:cNvPicPr/>
          <p:nvPr/>
        </p:nvPicPr>
        <p:blipFill rotWithShape="1">
          <a:blip r:embed="rId3"/>
          <a:srcRect l="55316" t="21931" r="2278" b="20010"/>
          <a:stretch/>
        </p:blipFill>
        <p:spPr>
          <a:xfrm>
            <a:off x="259082" y="1326234"/>
            <a:ext cx="2996298" cy="2443707"/>
          </a:xfrm>
          <a:prstGeom prst="rect">
            <a:avLst/>
          </a:prstGeom>
        </p:spPr>
      </p:pic>
      <p:pic>
        <p:nvPicPr>
          <p:cNvPr id="3" name="Picture 2">
            <a:extLst>
              <a:ext uri="{FF2B5EF4-FFF2-40B4-BE49-F238E27FC236}">
                <a16:creationId xmlns:a16="http://schemas.microsoft.com/office/drawing/2014/main" id="{4EA4FAD6-68B6-42B3-6627-7633D87C00C7}"/>
              </a:ext>
            </a:extLst>
          </p:cNvPr>
          <p:cNvPicPr/>
          <p:nvPr/>
        </p:nvPicPr>
        <p:blipFill rotWithShape="1">
          <a:blip r:embed="rId4"/>
          <a:srcRect b="11337"/>
          <a:stretch/>
        </p:blipFill>
        <p:spPr>
          <a:xfrm>
            <a:off x="1510496" y="1000698"/>
            <a:ext cx="6858000" cy="3420319"/>
          </a:xfrm>
          <a:prstGeom prst="rect">
            <a:avLst/>
          </a:prstGeom>
        </p:spPr>
      </p:pic>
      <p:sp>
        <p:nvSpPr>
          <p:cNvPr id="5" name="TextBox 4">
            <a:extLst>
              <a:ext uri="{FF2B5EF4-FFF2-40B4-BE49-F238E27FC236}">
                <a16:creationId xmlns:a16="http://schemas.microsoft.com/office/drawing/2014/main" id="{1A03391E-4F8F-DB11-E7B2-02FC7B31523B}"/>
              </a:ext>
            </a:extLst>
          </p:cNvPr>
          <p:cNvSpPr txBox="1"/>
          <p:nvPr/>
        </p:nvSpPr>
        <p:spPr>
          <a:xfrm>
            <a:off x="337384" y="4763915"/>
            <a:ext cx="3198311"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Rosenberg et al, ESMO 2022</a:t>
            </a:r>
          </a:p>
        </p:txBody>
      </p:sp>
    </p:spTree>
    <p:extLst>
      <p:ext uri="{BB962C8B-B14F-4D97-AF65-F5344CB8AC3E}">
        <p14:creationId xmlns:p14="http://schemas.microsoft.com/office/powerpoint/2010/main" val="42656225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4BE3F-3176-2182-2F8B-725CF8377435}"/>
              </a:ext>
            </a:extLst>
          </p:cNvPr>
          <p:cNvSpPr>
            <a:spLocks noGrp="1"/>
          </p:cNvSpPr>
          <p:nvPr>
            <p:ph type="title"/>
          </p:nvPr>
        </p:nvSpPr>
        <p:spPr/>
        <p:txBody>
          <a:bodyPr>
            <a:normAutofit fontScale="90000"/>
          </a:bodyPr>
          <a:lstStyle/>
          <a:p>
            <a:r>
              <a:rPr lang="en-US" sz="2700" b="1" dirty="0">
                <a:solidFill>
                  <a:srgbClr val="002060"/>
                </a:solidFill>
                <a:latin typeface="Arial" panose="020B0604020202020204" pitchFamily="34" charset="0"/>
                <a:cs typeface="Arial" panose="020B0604020202020204" pitchFamily="34" charset="0"/>
              </a:rPr>
              <a:t>EV + P efficacy in </a:t>
            </a:r>
            <a:r>
              <a:rPr lang="en-US" sz="2700" b="1" u="sng" dirty="0">
                <a:solidFill>
                  <a:srgbClr val="002060"/>
                </a:solidFill>
                <a:latin typeface="Arial" panose="020B0604020202020204" pitchFamily="34" charset="0"/>
                <a:cs typeface="Arial" panose="020B0604020202020204" pitchFamily="34" charset="0"/>
              </a:rPr>
              <a:t>context</a:t>
            </a:r>
            <a:r>
              <a:rPr lang="en-US" sz="2700" b="1" dirty="0">
                <a:solidFill>
                  <a:srgbClr val="002060"/>
                </a:solidFill>
                <a:latin typeface="Arial" panose="020B0604020202020204" pitchFamily="34" charset="0"/>
                <a:cs typeface="Arial" panose="020B0604020202020204" pitchFamily="34" charset="0"/>
              </a:rPr>
              <a:t> of current 1L SOC </a:t>
            </a:r>
          </a:p>
        </p:txBody>
      </p:sp>
      <p:pic>
        <p:nvPicPr>
          <p:cNvPr id="7" name="Picture 6">
            <a:extLst>
              <a:ext uri="{FF2B5EF4-FFF2-40B4-BE49-F238E27FC236}">
                <a16:creationId xmlns:a16="http://schemas.microsoft.com/office/drawing/2014/main" id="{1CCDDF9E-FEA2-5009-E616-8F385A06F10B}"/>
              </a:ext>
            </a:extLst>
          </p:cNvPr>
          <p:cNvPicPr/>
          <p:nvPr/>
        </p:nvPicPr>
        <p:blipFill rotWithShape="1">
          <a:blip r:embed="rId3"/>
          <a:srcRect l="52331" t="18846" r="3877" b="42817"/>
          <a:stretch/>
        </p:blipFill>
        <p:spPr>
          <a:xfrm>
            <a:off x="4698369" y="1869388"/>
            <a:ext cx="4445632" cy="1987364"/>
          </a:xfrm>
          <a:prstGeom prst="rect">
            <a:avLst/>
          </a:prstGeom>
        </p:spPr>
      </p:pic>
      <p:pic>
        <p:nvPicPr>
          <p:cNvPr id="3" name="Picture 2">
            <a:extLst>
              <a:ext uri="{FF2B5EF4-FFF2-40B4-BE49-F238E27FC236}">
                <a16:creationId xmlns:a16="http://schemas.microsoft.com/office/drawing/2014/main" id="{78A8A9D0-BA5E-FCC6-4873-2108D324F7BA}"/>
              </a:ext>
            </a:extLst>
          </p:cNvPr>
          <p:cNvPicPr>
            <a:picLocks noChangeAspect="1"/>
          </p:cNvPicPr>
          <p:nvPr/>
        </p:nvPicPr>
        <p:blipFill rotWithShape="1">
          <a:blip r:embed="rId4"/>
          <a:srcRect r="12603" b="15655"/>
          <a:stretch/>
        </p:blipFill>
        <p:spPr>
          <a:xfrm>
            <a:off x="-18878" y="1869388"/>
            <a:ext cx="4590878" cy="1987364"/>
          </a:xfrm>
          <a:prstGeom prst="rect">
            <a:avLst/>
          </a:prstGeom>
        </p:spPr>
      </p:pic>
      <p:sp>
        <p:nvSpPr>
          <p:cNvPr id="10" name="Rectangle 9">
            <a:extLst>
              <a:ext uri="{FF2B5EF4-FFF2-40B4-BE49-F238E27FC236}">
                <a16:creationId xmlns:a16="http://schemas.microsoft.com/office/drawing/2014/main" id="{B908377A-5E79-CE6B-B2E3-ACB35823543A}"/>
              </a:ext>
            </a:extLst>
          </p:cNvPr>
          <p:cNvSpPr/>
          <p:nvPr/>
        </p:nvSpPr>
        <p:spPr>
          <a:xfrm>
            <a:off x="998318" y="3370614"/>
            <a:ext cx="1059082" cy="1388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aphicFrame>
        <p:nvGraphicFramePr>
          <p:cNvPr id="11" name="Table 4">
            <a:extLst>
              <a:ext uri="{FF2B5EF4-FFF2-40B4-BE49-F238E27FC236}">
                <a16:creationId xmlns:a16="http://schemas.microsoft.com/office/drawing/2014/main" id="{44096A25-844A-778B-56DD-5B4E383B8F22}"/>
              </a:ext>
            </a:extLst>
          </p:cNvPr>
          <p:cNvGraphicFramePr>
            <a:graphicFrameLocks noGrp="1"/>
          </p:cNvGraphicFramePr>
          <p:nvPr/>
        </p:nvGraphicFramePr>
        <p:xfrm>
          <a:off x="582351" y="4038548"/>
          <a:ext cx="3564279" cy="834390"/>
        </p:xfrm>
        <a:graphic>
          <a:graphicData uri="http://schemas.openxmlformats.org/drawingml/2006/table">
            <a:tbl>
              <a:tblPr firstRow="1" bandRow="1">
                <a:tableStyleId>{5C22544A-7EE6-4342-B048-85BDC9FD1C3A}</a:tableStyleId>
              </a:tblPr>
              <a:tblGrid>
                <a:gridCol w="1550285">
                  <a:extLst>
                    <a:ext uri="{9D8B030D-6E8A-4147-A177-3AD203B41FA5}">
                      <a16:colId xmlns:a16="http://schemas.microsoft.com/office/drawing/2014/main" val="1449816730"/>
                    </a:ext>
                  </a:extLst>
                </a:gridCol>
                <a:gridCol w="2013995">
                  <a:extLst>
                    <a:ext uri="{9D8B030D-6E8A-4147-A177-3AD203B41FA5}">
                      <a16:colId xmlns:a16="http://schemas.microsoft.com/office/drawing/2014/main" val="418481729"/>
                    </a:ext>
                  </a:extLst>
                </a:gridCol>
              </a:tblGrid>
              <a:tr h="278130">
                <a:tc gridSpan="2">
                  <a:txBody>
                    <a:bodyPr/>
                    <a:lstStyle/>
                    <a:p>
                      <a:pPr algn="ctr"/>
                      <a:r>
                        <a:rPr lang="en-US" sz="1400" dirty="0"/>
                        <a:t>Phase 3 KN 361 – gem/carbo arm (n=196)</a:t>
                      </a:r>
                    </a:p>
                  </a:txBody>
                  <a:tcPr marL="68580" marR="68580" marT="34290" marB="34290"/>
                </a:tc>
                <a:tc hMerge="1">
                  <a:txBody>
                    <a:bodyPr/>
                    <a:lstStyle/>
                    <a:p>
                      <a:endParaRPr lang="en-US" dirty="0"/>
                    </a:p>
                  </a:txBody>
                  <a:tcPr/>
                </a:tc>
                <a:extLst>
                  <a:ext uri="{0D108BD9-81ED-4DB2-BD59-A6C34878D82A}">
                    <a16:rowId xmlns:a16="http://schemas.microsoft.com/office/drawing/2014/main" val="2440439045"/>
                  </a:ext>
                </a:extLst>
              </a:tr>
              <a:tr h="278130">
                <a:tc>
                  <a:txBody>
                    <a:bodyPr/>
                    <a:lstStyle/>
                    <a:p>
                      <a:pPr algn="l"/>
                      <a:r>
                        <a:rPr lang="en-US" sz="1400" b="1" dirty="0"/>
                        <a:t>ORR, %</a:t>
                      </a:r>
                    </a:p>
                  </a:txBody>
                  <a:tcPr marL="68580" marR="68580" marT="34290" marB="34290"/>
                </a:tc>
                <a:tc>
                  <a:txBody>
                    <a:bodyPr/>
                    <a:lstStyle/>
                    <a:p>
                      <a:pPr algn="ctr"/>
                      <a:r>
                        <a:rPr lang="en-US" sz="1400" dirty="0"/>
                        <a:t>41.8%</a:t>
                      </a:r>
                    </a:p>
                  </a:txBody>
                  <a:tcPr marL="68580" marR="68580" marT="34290" marB="34290"/>
                </a:tc>
                <a:extLst>
                  <a:ext uri="{0D108BD9-81ED-4DB2-BD59-A6C34878D82A}">
                    <a16:rowId xmlns:a16="http://schemas.microsoft.com/office/drawing/2014/main" val="3027403648"/>
                  </a:ext>
                </a:extLst>
              </a:tr>
              <a:tr h="278130">
                <a:tc>
                  <a:txBody>
                    <a:bodyPr/>
                    <a:lstStyle/>
                    <a:p>
                      <a:pPr algn="l"/>
                      <a:r>
                        <a:rPr lang="en-US" sz="1400" dirty="0" err="1"/>
                        <a:t>mOS</a:t>
                      </a:r>
                      <a:r>
                        <a:rPr lang="en-US" sz="1400" dirty="0"/>
                        <a:t> </a:t>
                      </a:r>
                    </a:p>
                  </a:txBody>
                  <a:tcPr marL="68580" marR="68580" marT="34290" marB="34290"/>
                </a:tc>
                <a:tc>
                  <a:txBody>
                    <a:bodyPr/>
                    <a:lstStyle/>
                    <a:p>
                      <a:pPr algn="ctr"/>
                      <a:r>
                        <a:rPr lang="en-US" sz="1400" dirty="0"/>
                        <a:t>14.6 months</a:t>
                      </a:r>
                    </a:p>
                  </a:txBody>
                  <a:tcPr marL="68580" marR="68580" marT="34290" marB="34290"/>
                </a:tc>
                <a:extLst>
                  <a:ext uri="{0D108BD9-81ED-4DB2-BD59-A6C34878D82A}">
                    <a16:rowId xmlns:a16="http://schemas.microsoft.com/office/drawing/2014/main" val="553745118"/>
                  </a:ext>
                </a:extLst>
              </a:tr>
            </a:tbl>
          </a:graphicData>
        </a:graphic>
      </p:graphicFrame>
      <p:graphicFrame>
        <p:nvGraphicFramePr>
          <p:cNvPr id="12" name="Table 4">
            <a:extLst>
              <a:ext uri="{FF2B5EF4-FFF2-40B4-BE49-F238E27FC236}">
                <a16:creationId xmlns:a16="http://schemas.microsoft.com/office/drawing/2014/main" id="{0DC73F1B-A3B8-1FA0-AC21-F0A9EA318176}"/>
              </a:ext>
            </a:extLst>
          </p:cNvPr>
          <p:cNvGraphicFramePr>
            <a:graphicFrameLocks noGrp="1"/>
          </p:cNvGraphicFramePr>
          <p:nvPr/>
        </p:nvGraphicFramePr>
        <p:xfrm>
          <a:off x="4997372" y="4037647"/>
          <a:ext cx="3564279" cy="834390"/>
        </p:xfrm>
        <a:graphic>
          <a:graphicData uri="http://schemas.openxmlformats.org/drawingml/2006/table">
            <a:tbl>
              <a:tblPr firstRow="1" bandRow="1">
                <a:tableStyleId>{5C22544A-7EE6-4342-B048-85BDC9FD1C3A}</a:tableStyleId>
              </a:tblPr>
              <a:tblGrid>
                <a:gridCol w="1550285">
                  <a:extLst>
                    <a:ext uri="{9D8B030D-6E8A-4147-A177-3AD203B41FA5}">
                      <a16:colId xmlns:a16="http://schemas.microsoft.com/office/drawing/2014/main" val="1449816730"/>
                    </a:ext>
                  </a:extLst>
                </a:gridCol>
                <a:gridCol w="2013995">
                  <a:extLst>
                    <a:ext uri="{9D8B030D-6E8A-4147-A177-3AD203B41FA5}">
                      <a16:colId xmlns:a16="http://schemas.microsoft.com/office/drawing/2014/main" val="418481729"/>
                    </a:ext>
                  </a:extLst>
                </a:gridCol>
              </a:tblGrid>
              <a:tr h="480060">
                <a:tc gridSpan="2">
                  <a:txBody>
                    <a:bodyPr/>
                    <a:lstStyle/>
                    <a:p>
                      <a:pPr algn="ctr"/>
                      <a:r>
                        <a:rPr lang="en-US" sz="1400" dirty="0"/>
                        <a:t>Phase 1b/2 EV 103 Cohort K – EV + P arm (n=77)</a:t>
                      </a:r>
                    </a:p>
                  </a:txBody>
                  <a:tcPr marL="68580" marR="68580" marT="34290" marB="34290"/>
                </a:tc>
                <a:tc hMerge="1">
                  <a:txBody>
                    <a:bodyPr/>
                    <a:lstStyle/>
                    <a:p>
                      <a:endParaRPr lang="en-US" dirty="0"/>
                    </a:p>
                  </a:txBody>
                  <a:tcPr/>
                </a:tc>
                <a:extLst>
                  <a:ext uri="{0D108BD9-81ED-4DB2-BD59-A6C34878D82A}">
                    <a16:rowId xmlns:a16="http://schemas.microsoft.com/office/drawing/2014/main" val="2440439045"/>
                  </a:ext>
                </a:extLst>
              </a:tr>
              <a:tr h="278130">
                <a:tc>
                  <a:txBody>
                    <a:bodyPr/>
                    <a:lstStyle/>
                    <a:p>
                      <a:pPr algn="l"/>
                      <a:r>
                        <a:rPr lang="en-US" sz="1400" b="1" dirty="0"/>
                        <a:t>ORR, %</a:t>
                      </a:r>
                    </a:p>
                  </a:txBody>
                  <a:tcPr marL="68580" marR="68580" marT="34290" marB="34290"/>
                </a:tc>
                <a:tc>
                  <a:txBody>
                    <a:bodyPr/>
                    <a:lstStyle/>
                    <a:p>
                      <a:pPr algn="ctr"/>
                      <a:r>
                        <a:rPr lang="en-US" sz="1400" dirty="0"/>
                        <a:t>64.5%</a:t>
                      </a:r>
                    </a:p>
                  </a:txBody>
                  <a:tcPr marL="68580" marR="68580" marT="34290" marB="34290"/>
                </a:tc>
                <a:extLst>
                  <a:ext uri="{0D108BD9-81ED-4DB2-BD59-A6C34878D82A}">
                    <a16:rowId xmlns:a16="http://schemas.microsoft.com/office/drawing/2014/main" val="3027403648"/>
                  </a:ext>
                </a:extLst>
              </a:tr>
              <a:tr h="278130">
                <a:tc>
                  <a:txBody>
                    <a:bodyPr/>
                    <a:lstStyle/>
                    <a:p>
                      <a:pPr algn="l"/>
                      <a:r>
                        <a:rPr lang="en-US" sz="1400" dirty="0" err="1"/>
                        <a:t>mOS</a:t>
                      </a:r>
                      <a:r>
                        <a:rPr lang="en-US" sz="1400" dirty="0"/>
                        <a:t> </a:t>
                      </a:r>
                    </a:p>
                  </a:txBody>
                  <a:tcPr marL="68580" marR="68580" marT="34290" marB="34290"/>
                </a:tc>
                <a:tc>
                  <a:txBody>
                    <a:bodyPr/>
                    <a:lstStyle/>
                    <a:p>
                      <a:pPr algn="ctr"/>
                      <a:r>
                        <a:rPr lang="en-US" sz="1400" dirty="0"/>
                        <a:t>22.3 months</a:t>
                      </a:r>
                    </a:p>
                  </a:txBody>
                  <a:tcPr marL="68580" marR="68580" marT="34290" marB="34290"/>
                </a:tc>
                <a:extLst>
                  <a:ext uri="{0D108BD9-81ED-4DB2-BD59-A6C34878D82A}">
                    <a16:rowId xmlns:a16="http://schemas.microsoft.com/office/drawing/2014/main" val="553745118"/>
                  </a:ext>
                </a:extLst>
              </a:tr>
            </a:tbl>
          </a:graphicData>
        </a:graphic>
      </p:graphicFrame>
      <p:sp>
        <p:nvSpPr>
          <p:cNvPr id="13" name="TextBox 12">
            <a:extLst>
              <a:ext uri="{FF2B5EF4-FFF2-40B4-BE49-F238E27FC236}">
                <a16:creationId xmlns:a16="http://schemas.microsoft.com/office/drawing/2014/main" id="{D2CD73E1-FF01-D718-5AEC-BE7253E7595E}"/>
              </a:ext>
            </a:extLst>
          </p:cNvPr>
          <p:cNvSpPr txBox="1"/>
          <p:nvPr/>
        </p:nvSpPr>
        <p:spPr>
          <a:xfrm>
            <a:off x="998319" y="3309844"/>
            <a:ext cx="980629" cy="461665"/>
          </a:xfrm>
          <a:prstGeom prst="rect">
            <a:avLst/>
          </a:prstGeom>
          <a:noFill/>
        </p:spPr>
        <p:txBody>
          <a:bodyPr wrap="square" rtlCol="0">
            <a:spAutoFit/>
          </a:bodyPr>
          <a:lstStyle/>
          <a:p>
            <a:r>
              <a:rPr lang="en-US" sz="1200" b="1" dirty="0"/>
              <a:t>Gem/Carbo</a:t>
            </a:r>
          </a:p>
        </p:txBody>
      </p:sp>
      <p:sp>
        <p:nvSpPr>
          <p:cNvPr id="16" name="TextBox 15">
            <a:extLst>
              <a:ext uri="{FF2B5EF4-FFF2-40B4-BE49-F238E27FC236}">
                <a16:creationId xmlns:a16="http://schemas.microsoft.com/office/drawing/2014/main" id="{7C71F245-6648-C7B4-622F-BFB323003B40}"/>
              </a:ext>
            </a:extLst>
          </p:cNvPr>
          <p:cNvSpPr txBox="1"/>
          <p:nvPr/>
        </p:nvSpPr>
        <p:spPr>
          <a:xfrm>
            <a:off x="2575366" y="1869388"/>
            <a:ext cx="1854995" cy="323165"/>
          </a:xfrm>
          <a:prstGeom prst="rect">
            <a:avLst/>
          </a:prstGeom>
          <a:noFill/>
        </p:spPr>
        <p:txBody>
          <a:bodyPr wrap="none" rtlCol="0">
            <a:spAutoFit/>
          </a:bodyPr>
          <a:lstStyle/>
          <a:p>
            <a:r>
              <a:rPr lang="en-US" sz="1500" dirty="0"/>
              <a:t>GEM + CARBO OS</a:t>
            </a:r>
          </a:p>
        </p:txBody>
      </p:sp>
      <p:sp>
        <p:nvSpPr>
          <p:cNvPr id="20" name="Rectangle 19">
            <a:extLst>
              <a:ext uri="{FF2B5EF4-FFF2-40B4-BE49-F238E27FC236}">
                <a16:creationId xmlns:a16="http://schemas.microsoft.com/office/drawing/2014/main" id="{4E76734D-8D0C-7876-D15F-26798CE41931}"/>
              </a:ext>
            </a:extLst>
          </p:cNvPr>
          <p:cNvSpPr/>
          <p:nvPr/>
        </p:nvSpPr>
        <p:spPr>
          <a:xfrm>
            <a:off x="1911271" y="2504683"/>
            <a:ext cx="1059082" cy="1388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F9104B49-DF62-7DC6-F19E-532536371862}"/>
              </a:ext>
            </a:extLst>
          </p:cNvPr>
          <p:cNvSpPr/>
          <p:nvPr/>
        </p:nvSpPr>
        <p:spPr>
          <a:xfrm flipV="1">
            <a:off x="2440811" y="2676252"/>
            <a:ext cx="396432" cy="1685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DDB8BBFB-C7CD-5657-0281-9CC6657D114A}"/>
              </a:ext>
            </a:extLst>
          </p:cNvPr>
          <p:cNvSpPr/>
          <p:nvPr/>
        </p:nvSpPr>
        <p:spPr>
          <a:xfrm flipV="1">
            <a:off x="2440811" y="3074021"/>
            <a:ext cx="396432" cy="1685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Box 3">
            <a:extLst>
              <a:ext uri="{FF2B5EF4-FFF2-40B4-BE49-F238E27FC236}">
                <a16:creationId xmlns:a16="http://schemas.microsoft.com/office/drawing/2014/main" id="{5708590B-017C-3380-4899-E4B2BA812069}"/>
              </a:ext>
            </a:extLst>
          </p:cNvPr>
          <p:cNvSpPr txBox="1"/>
          <p:nvPr/>
        </p:nvSpPr>
        <p:spPr>
          <a:xfrm>
            <a:off x="998318" y="4916235"/>
            <a:ext cx="3441968"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Powles et al., Lancet </a:t>
            </a:r>
            <a:r>
              <a:rPr lang="en-US" sz="1800" dirty="0" err="1">
                <a:latin typeface="Arial" panose="020B0604020202020204" pitchFamily="34" charset="0"/>
                <a:cs typeface="Arial" panose="020B0604020202020204" pitchFamily="34" charset="0"/>
              </a:rPr>
              <a:t>Onc</a:t>
            </a:r>
            <a:r>
              <a:rPr lang="en-US" sz="1800" dirty="0">
                <a:latin typeface="Arial" panose="020B0604020202020204" pitchFamily="34" charset="0"/>
                <a:cs typeface="Arial" panose="020B0604020202020204" pitchFamily="34" charset="0"/>
              </a:rPr>
              <a:t>, 2021</a:t>
            </a:r>
          </a:p>
        </p:txBody>
      </p:sp>
      <p:sp>
        <p:nvSpPr>
          <p:cNvPr id="5" name="TextBox 4">
            <a:extLst>
              <a:ext uri="{FF2B5EF4-FFF2-40B4-BE49-F238E27FC236}">
                <a16:creationId xmlns:a16="http://schemas.microsoft.com/office/drawing/2014/main" id="{8E7E4641-0BBF-F16D-46D8-68790BC6E49B}"/>
              </a:ext>
            </a:extLst>
          </p:cNvPr>
          <p:cNvSpPr txBox="1"/>
          <p:nvPr/>
        </p:nvSpPr>
        <p:spPr>
          <a:xfrm>
            <a:off x="5488773" y="4914433"/>
            <a:ext cx="3326552"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Rosenberg et al., ESMO, 2022</a:t>
            </a:r>
          </a:p>
        </p:txBody>
      </p:sp>
    </p:spTree>
    <p:extLst>
      <p:ext uri="{BB962C8B-B14F-4D97-AF65-F5344CB8AC3E}">
        <p14:creationId xmlns:p14="http://schemas.microsoft.com/office/powerpoint/2010/main" val="239405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4BE3F-3176-2182-2F8B-725CF8377435}"/>
              </a:ext>
            </a:extLst>
          </p:cNvPr>
          <p:cNvSpPr>
            <a:spLocks noGrp="1"/>
          </p:cNvSpPr>
          <p:nvPr>
            <p:ph type="title"/>
          </p:nvPr>
        </p:nvSpPr>
        <p:spPr/>
        <p:txBody>
          <a:bodyPr>
            <a:normAutofit fontScale="90000"/>
          </a:bodyPr>
          <a:lstStyle/>
          <a:p>
            <a:r>
              <a:rPr lang="en-US" sz="2700" b="1" dirty="0">
                <a:solidFill>
                  <a:srgbClr val="002060"/>
                </a:solidFill>
                <a:latin typeface="Arial" panose="020B0604020202020204" pitchFamily="34" charset="0"/>
                <a:cs typeface="Arial" panose="020B0604020202020204" pitchFamily="34" charset="0"/>
              </a:rPr>
              <a:t>EV + P efficacy in </a:t>
            </a:r>
            <a:r>
              <a:rPr lang="en-US" sz="2700" b="1" u="sng" dirty="0">
                <a:solidFill>
                  <a:srgbClr val="002060"/>
                </a:solidFill>
                <a:latin typeface="Arial" panose="020B0604020202020204" pitchFamily="34" charset="0"/>
                <a:cs typeface="Arial" panose="020B0604020202020204" pitchFamily="34" charset="0"/>
              </a:rPr>
              <a:t>context</a:t>
            </a:r>
            <a:r>
              <a:rPr lang="en-US" sz="2700" b="1" dirty="0">
                <a:solidFill>
                  <a:srgbClr val="002060"/>
                </a:solidFill>
                <a:latin typeface="Arial" panose="020B0604020202020204" pitchFamily="34" charset="0"/>
                <a:cs typeface="Arial" panose="020B0604020202020204" pitchFamily="34" charset="0"/>
              </a:rPr>
              <a:t> of current 1L SOC</a:t>
            </a:r>
          </a:p>
        </p:txBody>
      </p:sp>
      <p:pic>
        <p:nvPicPr>
          <p:cNvPr id="7" name="Picture 6">
            <a:extLst>
              <a:ext uri="{FF2B5EF4-FFF2-40B4-BE49-F238E27FC236}">
                <a16:creationId xmlns:a16="http://schemas.microsoft.com/office/drawing/2014/main" id="{1CCDDF9E-FEA2-5009-E616-8F385A06F10B}"/>
              </a:ext>
            </a:extLst>
          </p:cNvPr>
          <p:cNvPicPr/>
          <p:nvPr/>
        </p:nvPicPr>
        <p:blipFill rotWithShape="1">
          <a:blip r:embed="rId3"/>
          <a:srcRect l="52331" t="18846" r="3877" b="42817"/>
          <a:stretch/>
        </p:blipFill>
        <p:spPr>
          <a:xfrm>
            <a:off x="4698369" y="1869388"/>
            <a:ext cx="4445632" cy="1987364"/>
          </a:xfrm>
          <a:prstGeom prst="rect">
            <a:avLst/>
          </a:prstGeom>
        </p:spPr>
      </p:pic>
      <p:sp>
        <p:nvSpPr>
          <p:cNvPr id="10" name="Rectangle 9">
            <a:extLst>
              <a:ext uri="{FF2B5EF4-FFF2-40B4-BE49-F238E27FC236}">
                <a16:creationId xmlns:a16="http://schemas.microsoft.com/office/drawing/2014/main" id="{B908377A-5E79-CE6B-B2E3-ACB35823543A}"/>
              </a:ext>
            </a:extLst>
          </p:cNvPr>
          <p:cNvSpPr/>
          <p:nvPr/>
        </p:nvSpPr>
        <p:spPr>
          <a:xfrm>
            <a:off x="894144" y="3387975"/>
            <a:ext cx="1163256" cy="1215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aphicFrame>
        <p:nvGraphicFramePr>
          <p:cNvPr id="11" name="Table 4">
            <a:extLst>
              <a:ext uri="{FF2B5EF4-FFF2-40B4-BE49-F238E27FC236}">
                <a16:creationId xmlns:a16="http://schemas.microsoft.com/office/drawing/2014/main" id="{44096A25-844A-778B-56DD-5B4E383B8F22}"/>
              </a:ext>
            </a:extLst>
          </p:cNvPr>
          <p:cNvGraphicFramePr>
            <a:graphicFrameLocks noGrp="1"/>
          </p:cNvGraphicFramePr>
          <p:nvPr/>
        </p:nvGraphicFramePr>
        <p:xfrm>
          <a:off x="582351" y="4038548"/>
          <a:ext cx="3564279" cy="834390"/>
        </p:xfrm>
        <a:graphic>
          <a:graphicData uri="http://schemas.openxmlformats.org/drawingml/2006/table">
            <a:tbl>
              <a:tblPr firstRow="1" bandRow="1">
                <a:tableStyleId>{5C22544A-7EE6-4342-B048-85BDC9FD1C3A}</a:tableStyleId>
              </a:tblPr>
              <a:tblGrid>
                <a:gridCol w="1550285">
                  <a:extLst>
                    <a:ext uri="{9D8B030D-6E8A-4147-A177-3AD203B41FA5}">
                      <a16:colId xmlns:a16="http://schemas.microsoft.com/office/drawing/2014/main" val="1449816730"/>
                    </a:ext>
                  </a:extLst>
                </a:gridCol>
                <a:gridCol w="2013995">
                  <a:extLst>
                    <a:ext uri="{9D8B030D-6E8A-4147-A177-3AD203B41FA5}">
                      <a16:colId xmlns:a16="http://schemas.microsoft.com/office/drawing/2014/main" val="418481729"/>
                    </a:ext>
                  </a:extLst>
                </a:gridCol>
              </a:tblGrid>
              <a:tr h="480060">
                <a:tc gridSpan="2">
                  <a:txBody>
                    <a:bodyPr/>
                    <a:lstStyle/>
                    <a:p>
                      <a:pPr algn="ctr"/>
                      <a:r>
                        <a:rPr lang="en-US" sz="1400" dirty="0"/>
                        <a:t>Phase 3 JAVELIN 100 – gem/carbo arm (n=269)</a:t>
                      </a:r>
                    </a:p>
                  </a:txBody>
                  <a:tcPr marL="68580" marR="68580" marT="34290" marB="34290"/>
                </a:tc>
                <a:tc hMerge="1">
                  <a:txBody>
                    <a:bodyPr/>
                    <a:lstStyle/>
                    <a:p>
                      <a:endParaRPr lang="en-US" dirty="0"/>
                    </a:p>
                  </a:txBody>
                  <a:tcPr/>
                </a:tc>
                <a:extLst>
                  <a:ext uri="{0D108BD9-81ED-4DB2-BD59-A6C34878D82A}">
                    <a16:rowId xmlns:a16="http://schemas.microsoft.com/office/drawing/2014/main" val="2440439045"/>
                  </a:ext>
                </a:extLst>
              </a:tr>
              <a:tr h="278130">
                <a:tc>
                  <a:txBody>
                    <a:bodyPr/>
                    <a:lstStyle/>
                    <a:p>
                      <a:pPr algn="l"/>
                      <a:endParaRPr lang="en-US" sz="1400" b="1" dirty="0"/>
                    </a:p>
                  </a:txBody>
                  <a:tcPr marL="68580" marR="68580" marT="34290" marB="34290"/>
                </a:tc>
                <a:tc>
                  <a:txBody>
                    <a:bodyPr/>
                    <a:lstStyle/>
                    <a:p>
                      <a:pPr algn="ctr"/>
                      <a:endParaRPr lang="en-US" sz="1400" dirty="0"/>
                    </a:p>
                  </a:txBody>
                  <a:tcPr marL="68580" marR="68580" marT="34290" marB="34290"/>
                </a:tc>
                <a:extLst>
                  <a:ext uri="{0D108BD9-81ED-4DB2-BD59-A6C34878D82A}">
                    <a16:rowId xmlns:a16="http://schemas.microsoft.com/office/drawing/2014/main" val="3027403648"/>
                  </a:ext>
                </a:extLst>
              </a:tr>
              <a:tr h="278130">
                <a:tc>
                  <a:txBody>
                    <a:bodyPr/>
                    <a:lstStyle/>
                    <a:p>
                      <a:pPr algn="l"/>
                      <a:r>
                        <a:rPr lang="en-US" sz="1400" dirty="0" err="1"/>
                        <a:t>mOS</a:t>
                      </a:r>
                      <a:endParaRPr lang="en-US" sz="1400" dirty="0"/>
                    </a:p>
                  </a:txBody>
                  <a:tcPr marL="68580" marR="68580" marT="34290" marB="34290"/>
                </a:tc>
                <a:tc>
                  <a:txBody>
                    <a:bodyPr/>
                    <a:lstStyle/>
                    <a:p>
                      <a:pPr algn="ctr"/>
                      <a:r>
                        <a:rPr lang="en-US" sz="1400" dirty="0"/>
                        <a:t>19.9 months</a:t>
                      </a:r>
                    </a:p>
                  </a:txBody>
                  <a:tcPr marL="68580" marR="68580" marT="34290" marB="34290"/>
                </a:tc>
                <a:extLst>
                  <a:ext uri="{0D108BD9-81ED-4DB2-BD59-A6C34878D82A}">
                    <a16:rowId xmlns:a16="http://schemas.microsoft.com/office/drawing/2014/main" val="553745118"/>
                  </a:ext>
                </a:extLst>
              </a:tr>
            </a:tbl>
          </a:graphicData>
        </a:graphic>
      </p:graphicFrame>
      <p:graphicFrame>
        <p:nvGraphicFramePr>
          <p:cNvPr id="12" name="Table 4">
            <a:extLst>
              <a:ext uri="{FF2B5EF4-FFF2-40B4-BE49-F238E27FC236}">
                <a16:creationId xmlns:a16="http://schemas.microsoft.com/office/drawing/2014/main" id="{0DC73F1B-A3B8-1FA0-AC21-F0A9EA318176}"/>
              </a:ext>
            </a:extLst>
          </p:cNvPr>
          <p:cNvGraphicFramePr>
            <a:graphicFrameLocks noGrp="1"/>
          </p:cNvGraphicFramePr>
          <p:nvPr/>
        </p:nvGraphicFramePr>
        <p:xfrm>
          <a:off x="4997372" y="4037647"/>
          <a:ext cx="3564279" cy="834390"/>
        </p:xfrm>
        <a:graphic>
          <a:graphicData uri="http://schemas.openxmlformats.org/drawingml/2006/table">
            <a:tbl>
              <a:tblPr firstRow="1" bandRow="1">
                <a:tableStyleId>{5C22544A-7EE6-4342-B048-85BDC9FD1C3A}</a:tableStyleId>
              </a:tblPr>
              <a:tblGrid>
                <a:gridCol w="1550285">
                  <a:extLst>
                    <a:ext uri="{9D8B030D-6E8A-4147-A177-3AD203B41FA5}">
                      <a16:colId xmlns:a16="http://schemas.microsoft.com/office/drawing/2014/main" val="1449816730"/>
                    </a:ext>
                  </a:extLst>
                </a:gridCol>
                <a:gridCol w="2013995">
                  <a:extLst>
                    <a:ext uri="{9D8B030D-6E8A-4147-A177-3AD203B41FA5}">
                      <a16:colId xmlns:a16="http://schemas.microsoft.com/office/drawing/2014/main" val="418481729"/>
                    </a:ext>
                  </a:extLst>
                </a:gridCol>
              </a:tblGrid>
              <a:tr h="480060">
                <a:tc gridSpan="2">
                  <a:txBody>
                    <a:bodyPr/>
                    <a:lstStyle/>
                    <a:p>
                      <a:pPr algn="ctr"/>
                      <a:r>
                        <a:rPr lang="en-US" sz="1400" dirty="0"/>
                        <a:t>Phase 1b/2 EV 103 Cohort K – EV + P arm (n=77)</a:t>
                      </a:r>
                    </a:p>
                  </a:txBody>
                  <a:tcPr marL="68580" marR="68580" marT="34290" marB="34290"/>
                </a:tc>
                <a:tc hMerge="1">
                  <a:txBody>
                    <a:bodyPr/>
                    <a:lstStyle/>
                    <a:p>
                      <a:endParaRPr lang="en-US" dirty="0"/>
                    </a:p>
                  </a:txBody>
                  <a:tcPr/>
                </a:tc>
                <a:extLst>
                  <a:ext uri="{0D108BD9-81ED-4DB2-BD59-A6C34878D82A}">
                    <a16:rowId xmlns:a16="http://schemas.microsoft.com/office/drawing/2014/main" val="2440439045"/>
                  </a:ext>
                </a:extLst>
              </a:tr>
              <a:tr h="278130">
                <a:tc>
                  <a:txBody>
                    <a:bodyPr/>
                    <a:lstStyle/>
                    <a:p>
                      <a:pPr algn="l"/>
                      <a:r>
                        <a:rPr lang="en-US" sz="1400" b="1" dirty="0"/>
                        <a:t>ORR, %</a:t>
                      </a:r>
                    </a:p>
                  </a:txBody>
                  <a:tcPr marL="68580" marR="68580" marT="34290" marB="34290"/>
                </a:tc>
                <a:tc>
                  <a:txBody>
                    <a:bodyPr/>
                    <a:lstStyle/>
                    <a:p>
                      <a:pPr algn="ctr"/>
                      <a:r>
                        <a:rPr lang="en-US" sz="1400" dirty="0"/>
                        <a:t>64.5%</a:t>
                      </a:r>
                    </a:p>
                  </a:txBody>
                  <a:tcPr marL="68580" marR="68580" marT="34290" marB="34290"/>
                </a:tc>
                <a:extLst>
                  <a:ext uri="{0D108BD9-81ED-4DB2-BD59-A6C34878D82A}">
                    <a16:rowId xmlns:a16="http://schemas.microsoft.com/office/drawing/2014/main" val="3027403648"/>
                  </a:ext>
                </a:extLst>
              </a:tr>
              <a:tr h="278130">
                <a:tc>
                  <a:txBody>
                    <a:bodyPr/>
                    <a:lstStyle/>
                    <a:p>
                      <a:pPr algn="l"/>
                      <a:r>
                        <a:rPr lang="en-US" sz="1400" dirty="0" err="1"/>
                        <a:t>mOS</a:t>
                      </a:r>
                      <a:r>
                        <a:rPr lang="en-US" sz="1400" dirty="0"/>
                        <a:t> </a:t>
                      </a:r>
                    </a:p>
                  </a:txBody>
                  <a:tcPr marL="68580" marR="68580" marT="34290" marB="34290"/>
                </a:tc>
                <a:tc>
                  <a:txBody>
                    <a:bodyPr/>
                    <a:lstStyle/>
                    <a:p>
                      <a:pPr algn="ctr"/>
                      <a:r>
                        <a:rPr lang="en-US" sz="1400" dirty="0"/>
                        <a:t>22.3 months</a:t>
                      </a:r>
                    </a:p>
                  </a:txBody>
                  <a:tcPr marL="68580" marR="68580" marT="34290" marB="34290"/>
                </a:tc>
                <a:extLst>
                  <a:ext uri="{0D108BD9-81ED-4DB2-BD59-A6C34878D82A}">
                    <a16:rowId xmlns:a16="http://schemas.microsoft.com/office/drawing/2014/main" val="553745118"/>
                  </a:ext>
                </a:extLst>
              </a:tr>
            </a:tbl>
          </a:graphicData>
        </a:graphic>
      </p:graphicFrame>
      <p:sp>
        <p:nvSpPr>
          <p:cNvPr id="13" name="TextBox 12">
            <a:extLst>
              <a:ext uri="{FF2B5EF4-FFF2-40B4-BE49-F238E27FC236}">
                <a16:creationId xmlns:a16="http://schemas.microsoft.com/office/drawing/2014/main" id="{D2CD73E1-FF01-D718-5AEC-BE7253E7595E}"/>
              </a:ext>
            </a:extLst>
          </p:cNvPr>
          <p:cNvSpPr txBox="1"/>
          <p:nvPr/>
        </p:nvSpPr>
        <p:spPr>
          <a:xfrm>
            <a:off x="2364491" y="2146387"/>
            <a:ext cx="980629" cy="461665"/>
          </a:xfrm>
          <a:prstGeom prst="rect">
            <a:avLst/>
          </a:prstGeom>
          <a:noFill/>
        </p:spPr>
        <p:txBody>
          <a:bodyPr wrap="square" rtlCol="0">
            <a:spAutoFit/>
          </a:bodyPr>
          <a:lstStyle/>
          <a:p>
            <a:r>
              <a:rPr lang="en-US" sz="1200" b="1" dirty="0"/>
              <a:t>Gem/Carbo</a:t>
            </a:r>
          </a:p>
        </p:txBody>
      </p:sp>
      <p:pic>
        <p:nvPicPr>
          <p:cNvPr id="8" name="Picture 7" descr="Chart, line chart&#10;&#10;Description automatically generated">
            <a:extLst>
              <a:ext uri="{FF2B5EF4-FFF2-40B4-BE49-F238E27FC236}">
                <a16:creationId xmlns:a16="http://schemas.microsoft.com/office/drawing/2014/main" id="{49616B8E-7BAA-A5A1-DD79-906935CCC045}"/>
              </a:ext>
            </a:extLst>
          </p:cNvPr>
          <p:cNvPicPr>
            <a:picLocks noChangeAspect="1"/>
          </p:cNvPicPr>
          <p:nvPr/>
        </p:nvPicPr>
        <p:blipFill rotWithShape="1">
          <a:blip r:embed="rId4"/>
          <a:srcRect l="9570" t="2910"/>
          <a:stretch/>
        </p:blipFill>
        <p:spPr>
          <a:xfrm>
            <a:off x="292954" y="1623341"/>
            <a:ext cx="4143074" cy="2062264"/>
          </a:xfrm>
          <a:prstGeom prst="rect">
            <a:avLst/>
          </a:prstGeom>
        </p:spPr>
      </p:pic>
      <p:sp>
        <p:nvSpPr>
          <p:cNvPr id="4" name="TextBox 3">
            <a:extLst>
              <a:ext uri="{FF2B5EF4-FFF2-40B4-BE49-F238E27FC236}">
                <a16:creationId xmlns:a16="http://schemas.microsoft.com/office/drawing/2014/main" id="{496AE60C-6CFC-CB9F-E384-EC9FB38577D7}"/>
              </a:ext>
            </a:extLst>
          </p:cNvPr>
          <p:cNvSpPr txBox="1"/>
          <p:nvPr/>
        </p:nvSpPr>
        <p:spPr>
          <a:xfrm>
            <a:off x="2007734" y="1872752"/>
            <a:ext cx="3173369" cy="323165"/>
          </a:xfrm>
          <a:prstGeom prst="rect">
            <a:avLst/>
          </a:prstGeom>
          <a:noFill/>
        </p:spPr>
        <p:txBody>
          <a:bodyPr wrap="none" rtlCol="0">
            <a:spAutoFit/>
          </a:bodyPr>
          <a:lstStyle/>
          <a:p>
            <a:r>
              <a:rPr lang="en-US" sz="1500" dirty="0"/>
              <a:t>GEM + CARBO </a:t>
            </a:r>
            <a:r>
              <a:rPr lang="en-US" sz="1500" dirty="0">
                <a:sym typeface="Wingdings" pitchFamily="2" charset="2"/>
              </a:rPr>
              <a:t> AVELUMAB OS</a:t>
            </a:r>
            <a:endParaRPr lang="en-US" sz="1500" dirty="0"/>
          </a:p>
        </p:txBody>
      </p:sp>
      <p:sp>
        <p:nvSpPr>
          <p:cNvPr id="3" name="TextBox 2">
            <a:extLst>
              <a:ext uri="{FF2B5EF4-FFF2-40B4-BE49-F238E27FC236}">
                <a16:creationId xmlns:a16="http://schemas.microsoft.com/office/drawing/2014/main" id="{A3F67602-4AED-1E75-F7D8-3F9B98CB157F}"/>
              </a:ext>
            </a:extLst>
          </p:cNvPr>
          <p:cNvSpPr txBox="1"/>
          <p:nvPr/>
        </p:nvSpPr>
        <p:spPr>
          <a:xfrm>
            <a:off x="894144" y="4900745"/>
            <a:ext cx="3963457" cy="369332"/>
          </a:xfrm>
          <a:prstGeom prst="rect">
            <a:avLst/>
          </a:prstGeom>
          <a:noFill/>
        </p:spPr>
        <p:txBody>
          <a:bodyPr wrap="none" rtlCol="0">
            <a:spAutoFit/>
          </a:bodyPr>
          <a:lstStyle/>
          <a:p>
            <a:r>
              <a:rPr lang="en-US" sz="1800" dirty="0" err="1">
                <a:latin typeface="Arial" panose="020B0604020202020204" pitchFamily="34" charset="0"/>
                <a:cs typeface="Arial" panose="020B0604020202020204" pitchFamily="34" charset="0"/>
              </a:rPr>
              <a:t>Grivas</a:t>
            </a:r>
            <a:r>
              <a:rPr lang="en-US" sz="1800" dirty="0">
                <a:latin typeface="Arial" panose="020B0604020202020204" pitchFamily="34" charset="0"/>
                <a:cs typeface="Arial" panose="020B0604020202020204" pitchFamily="34" charset="0"/>
              </a:rPr>
              <a:t> et al, European Urology, 2023</a:t>
            </a:r>
          </a:p>
        </p:txBody>
      </p:sp>
      <p:sp>
        <p:nvSpPr>
          <p:cNvPr id="5" name="TextBox 4">
            <a:extLst>
              <a:ext uri="{FF2B5EF4-FFF2-40B4-BE49-F238E27FC236}">
                <a16:creationId xmlns:a16="http://schemas.microsoft.com/office/drawing/2014/main" id="{7510F062-91BF-DF55-069C-46D5BC093718}"/>
              </a:ext>
            </a:extLst>
          </p:cNvPr>
          <p:cNvSpPr txBox="1"/>
          <p:nvPr/>
        </p:nvSpPr>
        <p:spPr>
          <a:xfrm>
            <a:off x="5488773" y="4914433"/>
            <a:ext cx="3326552"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Rosenberg et al., ESMO, 2022</a:t>
            </a:r>
          </a:p>
        </p:txBody>
      </p:sp>
    </p:spTree>
    <p:extLst>
      <p:ext uri="{BB962C8B-B14F-4D97-AF65-F5344CB8AC3E}">
        <p14:creationId xmlns:p14="http://schemas.microsoft.com/office/powerpoint/2010/main" val="10326841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5B586-94AF-51A6-3614-5579AF8F2D1C}"/>
              </a:ext>
            </a:extLst>
          </p:cNvPr>
          <p:cNvSpPr>
            <a:spLocks noGrp="1"/>
          </p:cNvSpPr>
          <p:nvPr>
            <p:ph type="title"/>
          </p:nvPr>
        </p:nvSpPr>
        <p:spPr>
          <a:xfrm>
            <a:off x="628650" y="276225"/>
            <a:ext cx="8318281" cy="994172"/>
          </a:xfrm>
        </p:spPr>
        <p:txBody>
          <a:bodyPr>
            <a:noAutofit/>
          </a:bodyPr>
          <a:lstStyle/>
          <a:p>
            <a:r>
              <a:rPr lang="en-US" sz="2700" b="1" dirty="0">
                <a:solidFill>
                  <a:srgbClr val="002060"/>
                </a:solidFill>
                <a:latin typeface="Arial" panose="020B0604020202020204" pitchFamily="34" charset="0"/>
                <a:cs typeface="Arial" panose="020B0604020202020204" pitchFamily="34" charset="0"/>
              </a:rPr>
              <a:t>EV + P is a new 1L </a:t>
            </a:r>
            <a:r>
              <a:rPr lang="en-US" sz="2700" b="1" u="sng" dirty="0">
                <a:solidFill>
                  <a:srgbClr val="002060"/>
                </a:solidFill>
                <a:latin typeface="Arial" panose="020B0604020202020204" pitchFamily="34" charset="0"/>
                <a:cs typeface="Arial" panose="020B0604020202020204" pitchFamily="34" charset="0"/>
              </a:rPr>
              <a:t>option</a:t>
            </a:r>
            <a:r>
              <a:rPr lang="en-US" sz="2700" b="1" dirty="0">
                <a:solidFill>
                  <a:srgbClr val="002060"/>
                </a:solidFill>
                <a:latin typeface="Arial" panose="020B0604020202020204" pitchFamily="34" charset="0"/>
                <a:cs typeface="Arial" panose="020B0604020202020204" pitchFamily="34" charset="0"/>
              </a:rPr>
              <a:t> for cis-ineligible </a:t>
            </a:r>
            <a:r>
              <a:rPr lang="en-US" sz="2700" b="1" dirty="0" err="1">
                <a:solidFill>
                  <a:srgbClr val="002060"/>
                </a:solidFill>
                <a:latin typeface="Arial" panose="020B0604020202020204" pitchFamily="34" charset="0"/>
                <a:cs typeface="Arial" panose="020B0604020202020204" pitchFamily="34" charset="0"/>
              </a:rPr>
              <a:t>mUC</a:t>
            </a:r>
            <a:r>
              <a:rPr lang="en-US" sz="2700" b="1" dirty="0">
                <a:solidFill>
                  <a:srgbClr val="002060"/>
                </a:solidFill>
                <a:latin typeface="Arial" panose="020B0604020202020204" pitchFamily="34" charset="0"/>
                <a:cs typeface="Arial" panose="020B0604020202020204" pitchFamily="34" charset="0"/>
              </a:rPr>
              <a:t> </a:t>
            </a:r>
          </a:p>
        </p:txBody>
      </p:sp>
      <p:sp>
        <p:nvSpPr>
          <p:cNvPr id="4" name="Rectangle 3">
            <a:extLst>
              <a:ext uri="{FF2B5EF4-FFF2-40B4-BE49-F238E27FC236}">
                <a16:creationId xmlns:a16="http://schemas.microsoft.com/office/drawing/2014/main" id="{CE9EB282-477D-956A-3D95-A3136E5ACAE7}"/>
              </a:ext>
            </a:extLst>
          </p:cNvPr>
          <p:cNvSpPr/>
          <p:nvPr/>
        </p:nvSpPr>
        <p:spPr>
          <a:xfrm>
            <a:off x="433552" y="1681411"/>
            <a:ext cx="1789386" cy="725214"/>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Cisplatin-eligible</a:t>
            </a:r>
          </a:p>
        </p:txBody>
      </p:sp>
      <p:sp>
        <p:nvSpPr>
          <p:cNvPr id="5" name="Rectangle 4">
            <a:extLst>
              <a:ext uri="{FF2B5EF4-FFF2-40B4-BE49-F238E27FC236}">
                <a16:creationId xmlns:a16="http://schemas.microsoft.com/office/drawing/2014/main" id="{D17C0350-9FFE-8C2E-1FD1-23AEBD858639}"/>
              </a:ext>
            </a:extLst>
          </p:cNvPr>
          <p:cNvSpPr/>
          <p:nvPr/>
        </p:nvSpPr>
        <p:spPr>
          <a:xfrm>
            <a:off x="433552" y="2522320"/>
            <a:ext cx="1789386" cy="725214"/>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Cisplatin-ineligible</a:t>
            </a:r>
          </a:p>
        </p:txBody>
      </p:sp>
      <p:sp>
        <p:nvSpPr>
          <p:cNvPr id="6" name="Rectangle 5">
            <a:extLst>
              <a:ext uri="{FF2B5EF4-FFF2-40B4-BE49-F238E27FC236}">
                <a16:creationId xmlns:a16="http://schemas.microsoft.com/office/drawing/2014/main" id="{4A406256-1785-83A9-AEDC-016F10859027}"/>
              </a:ext>
            </a:extLst>
          </p:cNvPr>
          <p:cNvSpPr/>
          <p:nvPr/>
        </p:nvSpPr>
        <p:spPr>
          <a:xfrm>
            <a:off x="2876222" y="2153104"/>
            <a:ext cx="1789386" cy="725214"/>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Platinum-chemo</a:t>
            </a:r>
          </a:p>
          <a:p>
            <a:pPr algn="ctr"/>
            <a:r>
              <a:rPr lang="en-US" sz="1800" b="1" dirty="0">
                <a:solidFill>
                  <a:schemeClr val="tx1"/>
                </a:solidFill>
              </a:rPr>
              <a:t>4-6 cycles</a:t>
            </a:r>
          </a:p>
        </p:txBody>
      </p:sp>
      <p:sp>
        <p:nvSpPr>
          <p:cNvPr id="7" name="Rectangle 6">
            <a:extLst>
              <a:ext uri="{FF2B5EF4-FFF2-40B4-BE49-F238E27FC236}">
                <a16:creationId xmlns:a16="http://schemas.microsoft.com/office/drawing/2014/main" id="{1BE97F06-1741-EB11-73C7-A94030CFCBD6}"/>
              </a:ext>
            </a:extLst>
          </p:cNvPr>
          <p:cNvSpPr/>
          <p:nvPr/>
        </p:nvSpPr>
        <p:spPr>
          <a:xfrm>
            <a:off x="4936578" y="2151830"/>
            <a:ext cx="1789386" cy="725214"/>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IO</a:t>
            </a:r>
          </a:p>
          <a:p>
            <a:pPr algn="ctr"/>
            <a:r>
              <a:rPr lang="en-US" sz="1800" b="1" dirty="0">
                <a:solidFill>
                  <a:schemeClr val="tx1"/>
                </a:solidFill>
              </a:rPr>
              <a:t>(avelumab or </a:t>
            </a:r>
            <a:r>
              <a:rPr lang="en-US" sz="1800" b="1" dirty="0" err="1">
                <a:solidFill>
                  <a:schemeClr val="tx1"/>
                </a:solidFill>
              </a:rPr>
              <a:t>pembro</a:t>
            </a:r>
            <a:r>
              <a:rPr lang="en-US" sz="1800" b="1" dirty="0">
                <a:solidFill>
                  <a:schemeClr val="tx1"/>
                </a:solidFill>
              </a:rPr>
              <a:t>)</a:t>
            </a:r>
          </a:p>
        </p:txBody>
      </p:sp>
      <p:sp>
        <p:nvSpPr>
          <p:cNvPr id="10" name="Right Arrow 9">
            <a:extLst>
              <a:ext uri="{FF2B5EF4-FFF2-40B4-BE49-F238E27FC236}">
                <a16:creationId xmlns:a16="http://schemas.microsoft.com/office/drawing/2014/main" id="{FBB0B84D-D6D0-B670-4E2E-4A9D7AC0AD69}"/>
              </a:ext>
            </a:extLst>
          </p:cNvPr>
          <p:cNvSpPr/>
          <p:nvPr/>
        </p:nvSpPr>
        <p:spPr>
          <a:xfrm>
            <a:off x="2332804" y="1942383"/>
            <a:ext cx="433552" cy="115987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2" name="Straight Connector 11">
            <a:extLst>
              <a:ext uri="{FF2B5EF4-FFF2-40B4-BE49-F238E27FC236}">
                <a16:creationId xmlns:a16="http://schemas.microsoft.com/office/drawing/2014/main" id="{4A401CEE-29FE-AE5A-E46A-BB9D11F7957F}"/>
              </a:ext>
            </a:extLst>
          </p:cNvPr>
          <p:cNvCxnSpPr/>
          <p:nvPr/>
        </p:nvCxnSpPr>
        <p:spPr>
          <a:xfrm>
            <a:off x="2876222" y="4688680"/>
            <a:ext cx="1789386"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2DBC73F6-D902-9AB2-19B7-AB923CBB4B4D}"/>
              </a:ext>
            </a:extLst>
          </p:cNvPr>
          <p:cNvCxnSpPr/>
          <p:nvPr/>
        </p:nvCxnSpPr>
        <p:spPr>
          <a:xfrm>
            <a:off x="5000625" y="4688680"/>
            <a:ext cx="1789386" cy="0"/>
          </a:xfrm>
          <a:prstGeom prst="line">
            <a:avLst/>
          </a:prstGeom>
          <a:ln w="76200"/>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B0EE9DC5-B021-CE4E-01E8-6517991D9920}"/>
              </a:ext>
            </a:extLst>
          </p:cNvPr>
          <p:cNvSpPr txBox="1"/>
          <p:nvPr/>
        </p:nvSpPr>
        <p:spPr>
          <a:xfrm>
            <a:off x="3399611" y="4733538"/>
            <a:ext cx="1159292" cy="369332"/>
          </a:xfrm>
          <a:prstGeom prst="rect">
            <a:avLst/>
          </a:prstGeom>
          <a:noFill/>
        </p:spPr>
        <p:txBody>
          <a:bodyPr wrap="none" rtlCol="0">
            <a:spAutoFit/>
          </a:bodyPr>
          <a:lstStyle/>
          <a:p>
            <a:r>
              <a:rPr lang="en-US" sz="1800" b="1" dirty="0"/>
              <a:t>First-line</a:t>
            </a:r>
          </a:p>
        </p:txBody>
      </p:sp>
      <p:sp>
        <p:nvSpPr>
          <p:cNvPr id="16" name="TextBox 15">
            <a:extLst>
              <a:ext uri="{FF2B5EF4-FFF2-40B4-BE49-F238E27FC236}">
                <a16:creationId xmlns:a16="http://schemas.microsoft.com/office/drawing/2014/main" id="{32B70236-765B-7344-6C69-3C4292DF2797}"/>
              </a:ext>
            </a:extLst>
          </p:cNvPr>
          <p:cNvSpPr txBox="1"/>
          <p:nvPr/>
        </p:nvSpPr>
        <p:spPr>
          <a:xfrm>
            <a:off x="5000625" y="4733538"/>
            <a:ext cx="2720617" cy="369332"/>
          </a:xfrm>
          <a:prstGeom prst="rect">
            <a:avLst/>
          </a:prstGeom>
          <a:noFill/>
        </p:spPr>
        <p:txBody>
          <a:bodyPr wrap="none" rtlCol="0">
            <a:spAutoFit/>
          </a:bodyPr>
          <a:lstStyle/>
          <a:p>
            <a:r>
              <a:rPr lang="en-US" sz="1800" b="1" dirty="0"/>
              <a:t>Maintenance or 2</a:t>
            </a:r>
            <a:r>
              <a:rPr lang="en-US" sz="1800" b="1" baseline="30000" dirty="0"/>
              <a:t>nd</a:t>
            </a:r>
            <a:r>
              <a:rPr lang="en-US" sz="1800" b="1" dirty="0"/>
              <a:t> line</a:t>
            </a:r>
          </a:p>
        </p:txBody>
      </p:sp>
      <p:sp>
        <p:nvSpPr>
          <p:cNvPr id="11" name="Rectangle 10">
            <a:extLst>
              <a:ext uri="{FF2B5EF4-FFF2-40B4-BE49-F238E27FC236}">
                <a16:creationId xmlns:a16="http://schemas.microsoft.com/office/drawing/2014/main" id="{7C7A545A-02F5-3C35-DAC0-6A20D4C3B38F}"/>
              </a:ext>
            </a:extLst>
          </p:cNvPr>
          <p:cNvSpPr/>
          <p:nvPr/>
        </p:nvSpPr>
        <p:spPr>
          <a:xfrm>
            <a:off x="2876222" y="3740091"/>
            <a:ext cx="1789386" cy="708974"/>
          </a:xfrm>
          <a:prstGeom prst="rect">
            <a:avLst/>
          </a:prstGeom>
          <a:solidFill>
            <a:srgbClr val="FFFF0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IO</a:t>
            </a:r>
          </a:p>
          <a:p>
            <a:pPr algn="ctr"/>
            <a:r>
              <a:rPr lang="en-US" sz="1800" b="1" dirty="0">
                <a:solidFill>
                  <a:schemeClr val="tx1"/>
                </a:solidFill>
              </a:rPr>
              <a:t>(</a:t>
            </a:r>
            <a:r>
              <a:rPr lang="en-US" sz="1800" b="1" dirty="0" err="1">
                <a:solidFill>
                  <a:schemeClr val="tx1"/>
                </a:solidFill>
              </a:rPr>
              <a:t>pembro</a:t>
            </a:r>
            <a:r>
              <a:rPr lang="en-US" sz="1800" b="1" dirty="0">
                <a:solidFill>
                  <a:schemeClr val="tx1"/>
                </a:solidFill>
              </a:rPr>
              <a:t>)</a:t>
            </a:r>
          </a:p>
        </p:txBody>
      </p:sp>
      <p:sp>
        <p:nvSpPr>
          <p:cNvPr id="19" name="Rectangle 18">
            <a:extLst>
              <a:ext uri="{FF2B5EF4-FFF2-40B4-BE49-F238E27FC236}">
                <a16:creationId xmlns:a16="http://schemas.microsoft.com/office/drawing/2014/main" id="{BC3FF840-50A4-E2CF-581C-BE7FBF882FD8}"/>
              </a:ext>
            </a:extLst>
          </p:cNvPr>
          <p:cNvSpPr/>
          <p:nvPr/>
        </p:nvSpPr>
        <p:spPr>
          <a:xfrm>
            <a:off x="433552" y="3912835"/>
            <a:ext cx="1789386" cy="379729"/>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Platinum-ineligible</a:t>
            </a:r>
          </a:p>
        </p:txBody>
      </p:sp>
      <p:sp>
        <p:nvSpPr>
          <p:cNvPr id="20" name="Right Arrow 19">
            <a:extLst>
              <a:ext uri="{FF2B5EF4-FFF2-40B4-BE49-F238E27FC236}">
                <a16:creationId xmlns:a16="http://schemas.microsoft.com/office/drawing/2014/main" id="{F40C703E-98C9-DF0A-0829-C75D70DEAF6E}"/>
              </a:ext>
            </a:extLst>
          </p:cNvPr>
          <p:cNvSpPr/>
          <p:nvPr/>
        </p:nvSpPr>
        <p:spPr>
          <a:xfrm>
            <a:off x="2332803" y="3943167"/>
            <a:ext cx="433552" cy="37972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D52C2CDD-DE56-386E-C565-D035CE9FB1D1}"/>
              </a:ext>
            </a:extLst>
          </p:cNvPr>
          <p:cNvSpPr/>
          <p:nvPr/>
        </p:nvSpPr>
        <p:spPr>
          <a:xfrm>
            <a:off x="2883819" y="2951276"/>
            <a:ext cx="1789386" cy="725214"/>
          </a:xfrm>
          <a:prstGeom prst="rect">
            <a:avLst/>
          </a:prstGeom>
          <a:solidFill>
            <a:srgbClr val="FFFF0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rPr>
              <a:t>Enfortumab</a:t>
            </a:r>
            <a:r>
              <a:rPr lang="en-US" sz="1800" b="1" dirty="0">
                <a:solidFill>
                  <a:schemeClr val="tx1"/>
                </a:solidFill>
              </a:rPr>
              <a:t> + </a:t>
            </a:r>
            <a:r>
              <a:rPr lang="en-US" sz="1800" b="1" dirty="0" err="1">
                <a:solidFill>
                  <a:schemeClr val="tx1"/>
                </a:solidFill>
              </a:rPr>
              <a:t>Pembro</a:t>
            </a:r>
            <a:endParaRPr lang="en-US" sz="1800" b="1" dirty="0">
              <a:solidFill>
                <a:schemeClr val="tx1"/>
              </a:solidFill>
            </a:endParaRPr>
          </a:p>
        </p:txBody>
      </p:sp>
      <p:sp>
        <p:nvSpPr>
          <p:cNvPr id="31" name="Bent-Up Arrow 30">
            <a:extLst>
              <a:ext uri="{FF2B5EF4-FFF2-40B4-BE49-F238E27FC236}">
                <a16:creationId xmlns:a16="http://schemas.microsoft.com/office/drawing/2014/main" id="{73E80914-3880-1C07-0971-975FC2803494}"/>
              </a:ext>
            </a:extLst>
          </p:cNvPr>
          <p:cNvSpPr/>
          <p:nvPr/>
        </p:nvSpPr>
        <p:spPr>
          <a:xfrm rot="5400000">
            <a:off x="2126398" y="3143812"/>
            <a:ext cx="536234" cy="743680"/>
          </a:xfrm>
          <a:prstGeom prst="bentUpArrow">
            <a:avLst>
              <a:gd name="adj1" fmla="val 39508"/>
              <a:gd name="adj2" fmla="val 43926"/>
              <a:gd name="adj3" fmla="val 36953"/>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96498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5B586-94AF-51A6-3614-5579AF8F2D1C}"/>
              </a:ext>
            </a:extLst>
          </p:cNvPr>
          <p:cNvSpPr>
            <a:spLocks noGrp="1"/>
          </p:cNvSpPr>
          <p:nvPr>
            <p:ph type="title"/>
          </p:nvPr>
        </p:nvSpPr>
        <p:spPr>
          <a:xfrm>
            <a:off x="628650" y="276225"/>
            <a:ext cx="8318281" cy="994172"/>
          </a:xfrm>
        </p:spPr>
        <p:txBody>
          <a:bodyPr>
            <a:noAutofit/>
          </a:bodyPr>
          <a:lstStyle/>
          <a:p>
            <a:r>
              <a:rPr lang="en-US" sz="2700" b="1" dirty="0">
                <a:solidFill>
                  <a:srgbClr val="002060"/>
                </a:solidFill>
                <a:latin typeface="Arial" panose="020B0604020202020204" pitchFamily="34" charset="0"/>
                <a:cs typeface="Arial" panose="020B0604020202020204" pitchFamily="34" charset="0"/>
              </a:rPr>
              <a:t>EV + P has </a:t>
            </a:r>
            <a:r>
              <a:rPr lang="en-US" sz="2700" b="1" u="sng" dirty="0">
                <a:solidFill>
                  <a:srgbClr val="002060"/>
                </a:solidFill>
                <a:latin typeface="Arial" panose="020B0604020202020204" pitchFamily="34" charset="0"/>
                <a:cs typeface="Arial" panose="020B0604020202020204" pitchFamily="34" charset="0"/>
              </a:rPr>
              <a:t>potential</a:t>
            </a:r>
            <a:r>
              <a:rPr lang="en-US" sz="2700" b="1" dirty="0">
                <a:solidFill>
                  <a:srgbClr val="002060"/>
                </a:solidFill>
                <a:latin typeface="Arial" panose="020B0604020202020204" pitchFamily="34" charset="0"/>
                <a:cs typeface="Arial" panose="020B0604020202020204" pitchFamily="34" charset="0"/>
              </a:rPr>
              <a:t> to become the new 1L SOC…</a:t>
            </a:r>
          </a:p>
        </p:txBody>
      </p:sp>
      <p:sp>
        <p:nvSpPr>
          <p:cNvPr id="4" name="Rectangle 3">
            <a:extLst>
              <a:ext uri="{FF2B5EF4-FFF2-40B4-BE49-F238E27FC236}">
                <a16:creationId xmlns:a16="http://schemas.microsoft.com/office/drawing/2014/main" id="{CE9EB282-477D-956A-3D95-A3136E5ACAE7}"/>
              </a:ext>
            </a:extLst>
          </p:cNvPr>
          <p:cNvSpPr/>
          <p:nvPr/>
        </p:nvSpPr>
        <p:spPr>
          <a:xfrm>
            <a:off x="433552" y="2159713"/>
            <a:ext cx="1789386" cy="725214"/>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Platinum-eligible</a:t>
            </a:r>
          </a:p>
        </p:txBody>
      </p:sp>
      <p:sp>
        <p:nvSpPr>
          <p:cNvPr id="6" name="Rectangle 5">
            <a:extLst>
              <a:ext uri="{FF2B5EF4-FFF2-40B4-BE49-F238E27FC236}">
                <a16:creationId xmlns:a16="http://schemas.microsoft.com/office/drawing/2014/main" id="{4A406256-1785-83A9-AEDC-016F10859027}"/>
              </a:ext>
            </a:extLst>
          </p:cNvPr>
          <p:cNvSpPr/>
          <p:nvPr/>
        </p:nvSpPr>
        <p:spPr>
          <a:xfrm>
            <a:off x="2876222" y="2153104"/>
            <a:ext cx="1789386" cy="725214"/>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tx1"/>
              </a:solidFill>
            </a:endParaRPr>
          </a:p>
          <a:p>
            <a:pPr algn="ctr"/>
            <a:r>
              <a:rPr lang="en-US" sz="1800" b="1" dirty="0" err="1">
                <a:solidFill>
                  <a:schemeClr val="tx1"/>
                </a:solidFill>
              </a:rPr>
              <a:t>Enfortumab</a:t>
            </a:r>
            <a:r>
              <a:rPr lang="en-US" sz="1800" b="1" dirty="0">
                <a:solidFill>
                  <a:schemeClr val="tx1"/>
                </a:solidFill>
              </a:rPr>
              <a:t> + </a:t>
            </a:r>
            <a:r>
              <a:rPr lang="en-US" sz="1800" b="1" dirty="0" err="1">
                <a:solidFill>
                  <a:schemeClr val="tx1"/>
                </a:solidFill>
              </a:rPr>
              <a:t>Pembro</a:t>
            </a:r>
            <a:endParaRPr lang="en-US" sz="1800" b="1" dirty="0">
              <a:solidFill>
                <a:schemeClr val="tx1"/>
              </a:solidFill>
            </a:endParaRPr>
          </a:p>
          <a:p>
            <a:pPr algn="ctr"/>
            <a:endParaRPr lang="en-US" sz="1800" b="1" dirty="0">
              <a:solidFill>
                <a:schemeClr val="tx1"/>
              </a:solidFill>
            </a:endParaRPr>
          </a:p>
        </p:txBody>
      </p:sp>
      <p:sp>
        <p:nvSpPr>
          <p:cNvPr id="10" name="Right Arrow 9">
            <a:extLst>
              <a:ext uri="{FF2B5EF4-FFF2-40B4-BE49-F238E27FC236}">
                <a16:creationId xmlns:a16="http://schemas.microsoft.com/office/drawing/2014/main" id="{FBB0B84D-D6D0-B670-4E2E-4A9D7AC0AD69}"/>
              </a:ext>
            </a:extLst>
          </p:cNvPr>
          <p:cNvSpPr/>
          <p:nvPr/>
        </p:nvSpPr>
        <p:spPr>
          <a:xfrm>
            <a:off x="2332804" y="1942383"/>
            <a:ext cx="433552" cy="115987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2" name="Straight Connector 11">
            <a:extLst>
              <a:ext uri="{FF2B5EF4-FFF2-40B4-BE49-F238E27FC236}">
                <a16:creationId xmlns:a16="http://schemas.microsoft.com/office/drawing/2014/main" id="{4A401CEE-29FE-AE5A-E46A-BB9D11F7957F}"/>
              </a:ext>
            </a:extLst>
          </p:cNvPr>
          <p:cNvCxnSpPr/>
          <p:nvPr/>
        </p:nvCxnSpPr>
        <p:spPr>
          <a:xfrm>
            <a:off x="2876222" y="4688680"/>
            <a:ext cx="1789386" cy="0"/>
          </a:xfrm>
          <a:prstGeom prst="line">
            <a:avLst/>
          </a:prstGeom>
          <a:ln w="76200"/>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B0EE9DC5-B021-CE4E-01E8-6517991D9920}"/>
              </a:ext>
            </a:extLst>
          </p:cNvPr>
          <p:cNvSpPr txBox="1"/>
          <p:nvPr/>
        </p:nvSpPr>
        <p:spPr>
          <a:xfrm>
            <a:off x="3399611" y="4733538"/>
            <a:ext cx="1159292" cy="369332"/>
          </a:xfrm>
          <a:prstGeom prst="rect">
            <a:avLst/>
          </a:prstGeom>
          <a:noFill/>
        </p:spPr>
        <p:txBody>
          <a:bodyPr wrap="none" rtlCol="0">
            <a:spAutoFit/>
          </a:bodyPr>
          <a:lstStyle/>
          <a:p>
            <a:r>
              <a:rPr lang="en-US" sz="1800" b="1" dirty="0"/>
              <a:t>First-line</a:t>
            </a:r>
          </a:p>
        </p:txBody>
      </p:sp>
      <p:sp>
        <p:nvSpPr>
          <p:cNvPr id="11" name="Rectangle 10">
            <a:extLst>
              <a:ext uri="{FF2B5EF4-FFF2-40B4-BE49-F238E27FC236}">
                <a16:creationId xmlns:a16="http://schemas.microsoft.com/office/drawing/2014/main" id="{7C7A545A-02F5-3C35-DAC0-6A20D4C3B38F}"/>
              </a:ext>
            </a:extLst>
          </p:cNvPr>
          <p:cNvSpPr/>
          <p:nvPr/>
        </p:nvSpPr>
        <p:spPr>
          <a:xfrm>
            <a:off x="2876222" y="3740091"/>
            <a:ext cx="1789386" cy="708974"/>
          </a:xfrm>
          <a:prstGeom prst="rect">
            <a:avLst/>
          </a:prstGeom>
          <a:solidFill>
            <a:srgbClr val="FFFF0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IO</a:t>
            </a:r>
          </a:p>
          <a:p>
            <a:pPr algn="ctr"/>
            <a:r>
              <a:rPr lang="en-US" sz="1800" b="1" dirty="0">
                <a:solidFill>
                  <a:schemeClr val="tx1"/>
                </a:solidFill>
              </a:rPr>
              <a:t>(</a:t>
            </a:r>
            <a:r>
              <a:rPr lang="en-US" sz="1800" b="1" dirty="0" err="1">
                <a:solidFill>
                  <a:schemeClr val="tx1"/>
                </a:solidFill>
              </a:rPr>
              <a:t>pembro</a:t>
            </a:r>
            <a:r>
              <a:rPr lang="en-US" sz="1800" b="1" dirty="0">
                <a:solidFill>
                  <a:schemeClr val="tx1"/>
                </a:solidFill>
              </a:rPr>
              <a:t>)</a:t>
            </a:r>
          </a:p>
        </p:txBody>
      </p:sp>
      <p:sp>
        <p:nvSpPr>
          <p:cNvPr id="19" name="Rectangle 18">
            <a:extLst>
              <a:ext uri="{FF2B5EF4-FFF2-40B4-BE49-F238E27FC236}">
                <a16:creationId xmlns:a16="http://schemas.microsoft.com/office/drawing/2014/main" id="{BC3FF840-50A4-E2CF-581C-BE7FBF882FD8}"/>
              </a:ext>
            </a:extLst>
          </p:cNvPr>
          <p:cNvSpPr/>
          <p:nvPr/>
        </p:nvSpPr>
        <p:spPr>
          <a:xfrm>
            <a:off x="433552" y="3912835"/>
            <a:ext cx="1789386" cy="379729"/>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Platinum-ineligible</a:t>
            </a:r>
          </a:p>
        </p:txBody>
      </p:sp>
      <p:sp>
        <p:nvSpPr>
          <p:cNvPr id="20" name="Right Arrow 19">
            <a:extLst>
              <a:ext uri="{FF2B5EF4-FFF2-40B4-BE49-F238E27FC236}">
                <a16:creationId xmlns:a16="http://schemas.microsoft.com/office/drawing/2014/main" id="{F40C703E-98C9-DF0A-0829-C75D70DEAF6E}"/>
              </a:ext>
            </a:extLst>
          </p:cNvPr>
          <p:cNvSpPr/>
          <p:nvPr/>
        </p:nvSpPr>
        <p:spPr>
          <a:xfrm>
            <a:off x="2332803" y="3943167"/>
            <a:ext cx="433552" cy="37972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7762505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5B586-94AF-51A6-3614-5579AF8F2D1C}"/>
              </a:ext>
            </a:extLst>
          </p:cNvPr>
          <p:cNvSpPr>
            <a:spLocks noGrp="1"/>
          </p:cNvSpPr>
          <p:nvPr>
            <p:ph type="title"/>
          </p:nvPr>
        </p:nvSpPr>
        <p:spPr>
          <a:xfrm>
            <a:off x="628650" y="276225"/>
            <a:ext cx="8318281" cy="994172"/>
          </a:xfrm>
        </p:spPr>
        <p:txBody>
          <a:bodyPr>
            <a:noAutofit/>
          </a:bodyPr>
          <a:lstStyle/>
          <a:p>
            <a:r>
              <a:rPr lang="en-US" sz="3000" b="1" dirty="0">
                <a:solidFill>
                  <a:srgbClr val="002060"/>
                </a:solidFill>
                <a:latin typeface="Arial" panose="020B0604020202020204" pitchFamily="34" charset="0"/>
                <a:cs typeface="Arial" panose="020B0604020202020204" pitchFamily="34" charset="0"/>
              </a:rPr>
              <a:t>…if EV 302 (confirmatory trial) is positive:</a:t>
            </a:r>
          </a:p>
        </p:txBody>
      </p:sp>
      <p:sp>
        <p:nvSpPr>
          <p:cNvPr id="4" name="Rectangle 3">
            <a:extLst>
              <a:ext uri="{FF2B5EF4-FFF2-40B4-BE49-F238E27FC236}">
                <a16:creationId xmlns:a16="http://schemas.microsoft.com/office/drawing/2014/main" id="{CE9EB282-477D-956A-3D95-A3136E5ACAE7}"/>
              </a:ext>
            </a:extLst>
          </p:cNvPr>
          <p:cNvSpPr/>
          <p:nvPr/>
        </p:nvSpPr>
        <p:spPr>
          <a:xfrm>
            <a:off x="433552" y="2159713"/>
            <a:ext cx="1789386" cy="725214"/>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Platinum-eligible</a:t>
            </a:r>
          </a:p>
        </p:txBody>
      </p:sp>
      <p:sp>
        <p:nvSpPr>
          <p:cNvPr id="6" name="Rectangle 5">
            <a:extLst>
              <a:ext uri="{FF2B5EF4-FFF2-40B4-BE49-F238E27FC236}">
                <a16:creationId xmlns:a16="http://schemas.microsoft.com/office/drawing/2014/main" id="{4A406256-1785-83A9-AEDC-016F10859027}"/>
              </a:ext>
            </a:extLst>
          </p:cNvPr>
          <p:cNvSpPr/>
          <p:nvPr/>
        </p:nvSpPr>
        <p:spPr>
          <a:xfrm>
            <a:off x="3579386" y="1771138"/>
            <a:ext cx="1789386" cy="725214"/>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tx1"/>
              </a:solidFill>
            </a:endParaRPr>
          </a:p>
          <a:p>
            <a:pPr algn="ctr"/>
            <a:r>
              <a:rPr lang="en-US" sz="1800" b="1" dirty="0" err="1">
                <a:solidFill>
                  <a:schemeClr val="tx1"/>
                </a:solidFill>
              </a:rPr>
              <a:t>Enfortumab</a:t>
            </a:r>
            <a:r>
              <a:rPr lang="en-US" sz="1800" b="1" dirty="0">
                <a:solidFill>
                  <a:schemeClr val="tx1"/>
                </a:solidFill>
              </a:rPr>
              <a:t> + </a:t>
            </a:r>
            <a:r>
              <a:rPr lang="en-US" sz="1800" b="1" dirty="0" err="1">
                <a:solidFill>
                  <a:schemeClr val="tx1"/>
                </a:solidFill>
              </a:rPr>
              <a:t>Pembro</a:t>
            </a:r>
            <a:endParaRPr lang="en-US" sz="1800" b="1" dirty="0">
              <a:solidFill>
                <a:schemeClr val="tx1"/>
              </a:solidFill>
            </a:endParaRPr>
          </a:p>
          <a:p>
            <a:pPr algn="ctr"/>
            <a:endParaRPr lang="en-US" sz="1800" b="1" dirty="0">
              <a:solidFill>
                <a:schemeClr val="tx1"/>
              </a:solidFill>
            </a:endParaRPr>
          </a:p>
        </p:txBody>
      </p:sp>
      <p:sp>
        <p:nvSpPr>
          <p:cNvPr id="3" name="Oval 2">
            <a:extLst>
              <a:ext uri="{FF2B5EF4-FFF2-40B4-BE49-F238E27FC236}">
                <a16:creationId xmlns:a16="http://schemas.microsoft.com/office/drawing/2014/main" id="{E25F9048-AC4A-8096-516B-4C65D81BDE96}"/>
              </a:ext>
            </a:extLst>
          </p:cNvPr>
          <p:cNvSpPr/>
          <p:nvPr/>
        </p:nvSpPr>
        <p:spPr>
          <a:xfrm>
            <a:off x="2288544" y="2219689"/>
            <a:ext cx="599671" cy="61783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R</a:t>
            </a:r>
          </a:p>
        </p:txBody>
      </p:sp>
      <p:cxnSp>
        <p:nvCxnSpPr>
          <p:cNvPr id="5" name="Straight Arrow Connector 4">
            <a:extLst>
              <a:ext uri="{FF2B5EF4-FFF2-40B4-BE49-F238E27FC236}">
                <a16:creationId xmlns:a16="http://schemas.microsoft.com/office/drawing/2014/main" id="{9A8E553B-FE8E-E761-5487-85434E89A783}"/>
              </a:ext>
            </a:extLst>
          </p:cNvPr>
          <p:cNvCxnSpPr>
            <a:cxnSpLocks/>
          </p:cNvCxnSpPr>
          <p:nvPr/>
        </p:nvCxnSpPr>
        <p:spPr>
          <a:xfrm flipV="1">
            <a:off x="2888215" y="2133746"/>
            <a:ext cx="682490" cy="39486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9F21F86-454E-7A0B-9315-BECE99F97148}"/>
              </a:ext>
            </a:extLst>
          </p:cNvPr>
          <p:cNvCxnSpPr>
            <a:cxnSpLocks/>
          </p:cNvCxnSpPr>
          <p:nvPr/>
        </p:nvCxnSpPr>
        <p:spPr>
          <a:xfrm>
            <a:off x="2879534" y="2528608"/>
            <a:ext cx="690088" cy="4033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ACCDBF8-AA86-4712-2F05-5B0200BDB648}"/>
              </a:ext>
            </a:extLst>
          </p:cNvPr>
          <p:cNvSpPr/>
          <p:nvPr/>
        </p:nvSpPr>
        <p:spPr>
          <a:xfrm>
            <a:off x="3579386" y="2629841"/>
            <a:ext cx="1789386" cy="725214"/>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Gem with carbo or cis</a:t>
            </a:r>
          </a:p>
          <a:p>
            <a:pPr algn="ctr"/>
            <a:r>
              <a:rPr lang="en-US" sz="1800" b="1" dirty="0">
                <a:solidFill>
                  <a:schemeClr val="tx1"/>
                </a:solidFill>
              </a:rPr>
              <a:t>(+/- maintenance IO)</a:t>
            </a:r>
          </a:p>
        </p:txBody>
      </p:sp>
      <p:sp>
        <p:nvSpPr>
          <p:cNvPr id="14" name="Rectangle 13">
            <a:extLst>
              <a:ext uri="{FF2B5EF4-FFF2-40B4-BE49-F238E27FC236}">
                <a16:creationId xmlns:a16="http://schemas.microsoft.com/office/drawing/2014/main" id="{0D73DD51-5013-57D6-240C-7B556511CC46}"/>
              </a:ext>
            </a:extLst>
          </p:cNvPr>
          <p:cNvSpPr/>
          <p:nvPr/>
        </p:nvSpPr>
        <p:spPr>
          <a:xfrm>
            <a:off x="433552" y="2972292"/>
            <a:ext cx="1789386" cy="2147546"/>
          </a:xfrm>
          <a:prstGeom prst="rect">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tx1"/>
              </a:solidFill>
            </a:endParaRPr>
          </a:p>
          <a:p>
            <a:pPr algn="ctr"/>
            <a:r>
              <a:rPr lang="en-US" sz="1800" b="1" dirty="0">
                <a:solidFill>
                  <a:schemeClr val="tx1"/>
                </a:solidFill>
              </a:rPr>
              <a:t>Inclusion</a:t>
            </a:r>
          </a:p>
          <a:p>
            <a:pPr algn="ctr"/>
            <a:r>
              <a:rPr lang="en-US" sz="1800" dirty="0" err="1">
                <a:solidFill>
                  <a:schemeClr val="tx1"/>
                </a:solidFill>
              </a:rPr>
              <a:t>mUC</a:t>
            </a:r>
            <a:endParaRPr lang="en-US" sz="1800" dirty="0">
              <a:solidFill>
                <a:schemeClr val="tx1"/>
              </a:solidFill>
            </a:endParaRPr>
          </a:p>
          <a:p>
            <a:pPr algn="ctr"/>
            <a:r>
              <a:rPr lang="en-US" sz="1800" dirty="0">
                <a:solidFill>
                  <a:schemeClr val="tx1"/>
                </a:solidFill>
              </a:rPr>
              <a:t>PS: 0-2</a:t>
            </a:r>
          </a:p>
          <a:p>
            <a:pPr algn="ctr"/>
            <a:r>
              <a:rPr lang="en-US" sz="1800" dirty="0">
                <a:solidFill>
                  <a:schemeClr val="tx1"/>
                </a:solidFill>
              </a:rPr>
              <a:t>Fit for cis or carbo</a:t>
            </a:r>
          </a:p>
          <a:p>
            <a:pPr algn="ctr"/>
            <a:r>
              <a:rPr lang="en-US" sz="1800" dirty="0">
                <a:solidFill>
                  <a:schemeClr val="tx1"/>
                </a:solidFill>
              </a:rPr>
              <a:t>Adequate organ </a:t>
            </a:r>
            <a:r>
              <a:rPr lang="en-US" sz="1800" dirty="0" err="1">
                <a:solidFill>
                  <a:schemeClr val="tx1"/>
                </a:solidFill>
              </a:rPr>
              <a:t>fx</a:t>
            </a:r>
            <a:endParaRPr lang="en-US" sz="1800" dirty="0">
              <a:solidFill>
                <a:schemeClr val="tx1"/>
              </a:solidFill>
            </a:endParaRPr>
          </a:p>
          <a:p>
            <a:pPr algn="ctr"/>
            <a:endParaRPr lang="en-US" sz="1800" dirty="0">
              <a:solidFill>
                <a:schemeClr val="tx1"/>
              </a:solidFill>
            </a:endParaRPr>
          </a:p>
          <a:p>
            <a:pPr algn="ctr"/>
            <a:r>
              <a:rPr lang="en-US" sz="1800" b="1" dirty="0">
                <a:solidFill>
                  <a:schemeClr val="tx1"/>
                </a:solidFill>
              </a:rPr>
              <a:t>Exclusion</a:t>
            </a:r>
          </a:p>
          <a:p>
            <a:pPr algn="ctr"/>
            <a:r>
              <a:rPr lang="en-US" sz="1800" dirty="0">
                <a:solidFill>
                  <a:schemeClr val="tx1"/>
                </a:solidFill>
              </a:rPr>
              <a:t>Immune disease</a:t>
            </a:r>
          </a:p>
          <a:p>
            <a:pPr algn="ctr"/>
            <a:r>
              <a:rPr lang="en-US" sz="1800" dirty="0">
                <a:solidFill>
                  <a:schemeClr val="tx1"/>
                </a:solidFill>
              </a:rPr>
              <a:t>Uncontrolled DM</a:t>
            </a:r>
          </a:p>
          <a:p>
            <a:pPr algn="ctr"/>
            <a:r>
              <a:rPr lang="en-US" sz="1800" dirty="0">
                <a:solidFill>
                  <a:schemeClr val="tx1"/>
                </a:solidFill>
              </a:rPr>
              <a:t>Grade 2+ neuropathy</a:t>
            </a:r>
          </a:p>
          <a:p>
            <a:pPr algn="ctr"/>
            <a:endParaRPr lang="en-US" sz="1800" b="1" dirty="0">
              <a:solidFill>
                <a:schemeClr val="tx1"/>
              </a:solidFill>
            </a:endParaRPr>
          </a:p>
        </p:txBody>
      </p:sp>
      <p:sp>
        <p:nvSpPr>
          <p:cNvPr id="17" name="Right Arrow 16">
            <a:extLst>
              <a:ext uri="{FF2B5EF4-FFF2-40B4-BE49-F238E27FC236}">
                <a16:creationId xmlns:a16="http://schemas.microsoft.com/office/drawing/2014/main" id="{2C949668-84CD-9ED4-564C-271E2A6D4DBD}"/>
              </a:ext>
            </a:extLst>
          </p:cNvPr>
          <p:cNvSpPr/>
          <p:nvPr/>
        </p:nvSpPr>
        <p:spPr>
          <a:xfrm>
            <a:off x="5573296" y="2265212"/>
            <a:ext cx="984179" cy="617839"/>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extBox 17">
            <a:extLst>
              <a:ext uri="{FF2B5EF4-FFF2-40B4-BE49-F238E27FC236}">
                <a16:creationId xmlns:a16="http://schemas.microsoft.com/office/drawing/2014/main" id="{ADA5693E-1617-4CBC-54D5-E02C200A6F6B}"/>
              </a:ext>
            </a:extLst>
          </p:cNvPr>
          <p:cNvSpPr txBox="1"/>
          <p:nvPr/>
        </p:nvSpPr>
        <p:spPr>
          <a:xfrm>
            <a:off x="6544246" y="2054757"/>
            <a:ext cx="1503938" cy="1061829"/>
          </a:xfrm>
          <a:prstGeom prst="rect">
            <a:avLst/>
          </a:prstGeom>
          <a:solidFill>
            <a:srgbClr val="FFC000"/>
          </a:solidFill>
          <a:ln w="38100">
            <a:solidFill>
              <a:schemeClr val="tx1"/>
            </a:solidFill>
          </a:ln>
        </p:spPr>
        <p:txBody>
          <a:bodyPr wrap="none" rtlCol="0">
            <a:spAutoFit/>
          </a:bodyPr>
          <a:lstStyle/>
          <a:p>
            <a:pPr algn="ctr"/>
            <a:r>
              <a:rPr lang="en-US" sz="2100" b="1" dirty="0"/>
              <a:t>Endpoints</a:t>
            </a:r>
          </a:p>
          <a:p>
            <a:pPr algn="ctr"/>
            <a:r>
              <a:rPr lang="en-US" sz="2100" b="1" dirty="0"/>
              <a:t>OS</a:t>
            </a:r>
          </a:p>
          <a:p>
            <a:pPr algn="ctr"/>
            <a:r>
              <a:rPr lang="en-US" sz="2100" b="1" dirty="0"/>
              <a:t>PFS</a:t>
            </a:r>
          </a:p>
        </p:txBody>
      </p:sp>
      <p:sp>
        <p:nvSpPr>
          <p:cNvPr id="15" name="Rectangle 14">
            <a:extLst>
              <a:ext uri="{FF2B5EF4-FFF2-40B4-BE49-F238E27FC236}">
                <a16:creationId xmlns:a16="http://schemas.microsoft.com/office/drawing/2014/main" id="{3C848B0A-4EA1-52B1-2573-D6C2A8A6491C}"/>
              </a:ext>
            </a:extLst>
          </p:cNvPr>
          <p:cNvSpPr/>
          <p:nvPr/>
        </p:nvSpPr>
        <p:spPr>
          <a:xfrm>
            <a:off x="2451761" y="3602647"/>
            <a:ext cx="6636027" cy="1487022"/>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solidFill>
                  <a:schemeClr val="tx1"/>
                </a:solidFill>
              </a:ln>
            </a:endParaRPr>
          </a:p>
        </p:txBody>
      </p:sp>
      <p:sp>
        <p:nvSpPr>
          <p:cNvPr id="12" name="TextBox 11">
            <a:extLst>
              <a:ext uri="{FF2B5EF4-FFF2-40B4-BE49-F238E27FC236}">
                <a16:creationId xmlns:a16="http://schemas.microsoft.com/office/drawing/2014/main" id="{E5C8F162-C340-60ED-1289-FD3F9DADCA5F}"/>
              </a:ext>
            </a:extLst>
          </p:cNvPr>
          <p:cNvSpPr txBox="1"/>
          <p:nvPr/>
        </p:nvSpPr>
        <p:spPr>
          <a:xfrm>
            <a:off x="2823321" y="3730606"/>
            <a:ext cx="3871573" cy="2077492"/>
          </a:xfrm>
          <a:prstGeom prst="rect">
            <a:avLst/>
          </a:prstGeom>
          <a:noFill/>
        </p:spPr>
        <p:txBody>
          <a:bodyPr wrap="none" rtlCol="0">
            <a:spAutoFit/>
          </a:bodyPr>
          <a:lstStyle/>
          <a:p>
            <a:r>
              <a:rPr lang="en-US" sz="2100" b="1" dirty="0"/>
              <a:t>Opportunities:</a:t>
            </a:r>
          </a:p>
          <a:p>
            <a:r>
              <a:rPr lang="en-US" sz="1800" dirty="0"/>
              <a:t>Platinum-sparing 1L paradigm</a:t>
            </a:r>
          </a:p>
          <a:p>
            <a:r>
              <a:rPr lang="en-US" sz="1800" dirty="0"/>
              <a:t>Unprecedented response + duration</a:t>
            </a:r>
          </a:p>
          <a:p>
            <a:r>
              <a:rPr lang="en-US" sz="1800" dirty="0"/>
              <a:t>Treatment de-escalation</a:t>
            </a:r>
          </a:p>
          <a:p>
            <a:endParaRPr lang="en-US" sz="1800" dirty="0"/>
          </a:p>
          <a:p>
            <a:endParaRPr lang="en-US" sz="1800" dirty="0"/>
          </a:p>
          <a:p>
            <a:pPr marL="257175" indent="-257175">
              <a:buFont typeface="Arial" panose="020B0604020202020204" pitchFamily="34" charset="0"/>
              <a:buChar char="•"/>
            </a:pPr>
            <a:endParaRPr lang="en-US" sz="1800" dirty="0"/>
          </a:p>
        </p:txBody>
      </p:sp>
      <p:sp>
        <p:nvSpPr>
          <p:cNvPr id="13" name="TextBox 12">
            <a:extLst>
              <a:ext uri="{FF2B5EF4-FFF2-40B4-BE49-F238E27FC236}">
                <a16:creationId xmlns:a16="http://schemas.microsoft.com/office/drawing/2014/main" id="{15FABCD7-4A75-F212-4B25-3ABF94ED61F5}"/>
              </a:ext>
            </a:extLst>
          </p:cNvPr>
          <p:cNvSpPr txBox="1"/>
          <p:nvPr/>
        </p:nvSpPr>
        <p:spPr>
          <a:xfrm>
            <a:off x="6432474" y="3732105"/>
            <a:ext cx="2595582" cy="1246495"/>
          </a:xfrm>
          <a:prstGeom prst="rect">
            <a:avLst/>
          </a:prstGeom>
          <a:noFill/>
        </p:spPr>
        <p:txBody>
          <a:bodyPr wrap="none" rtlCol="0">
            <a:spAutoFit/>
          </a:bodyPr>
          <a:lstStyle/>
          <a:p>
            <a:r>
              <a:rPr lang="en-US" sz="2100" b="1" dirty="0"/>
              <a:t>Challenges:</a:t>
            </a:r>
          </a:p>
          <a:p>
            <a:r>
              <a:rPr lang="en-US" sz="1800" dirty="0"/>
              <a:t>GC + </a:t>
            </a:r>
            <a:r>
              <a:rPr lang="en-US" sz="1800" dirty="0" err="1"/>
              <a:t>Nivo</a:t>
            </a:r>
            <a:r>
              <a:rPr lang="en-US" sz="1800" dirty="0"/>
              <a:t>?</a:t>
            </a:r>
          </a:p>
          <a:p>
            <a:r>
              <a:rPr lang="en-US" sz="1800" dirty="0"/>
              <a:t>Unique toxicity profile</a:t>
            </a:r>
          </a:p>
          <a:p>
            <a:r>
              <a:rPr lang="en-US" sz="1800" dirty="0"/>
              <a:t>Sequencing uncertainty</a:t>
            </a:r>
          </a:p>
        </p:txBody>
      </p:sp>
    </p:spTree>
    <p:extLst>
      <p:ext uri="{BB962C8B-B14F-4D97-AF65-F5344CB8AC3E}">
        <p14:creationId xmlns:p14="http://schemas.microsoft.com/office/powerpoint/2010/main" val="310668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p:bldP spid="1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FF26E-2051-2425-8E61-823EA6AB8DA0}"/>
              </a:ext>
            </a:extLst>
          </p:cNvPr>
          <p:cNvSpPr>
            <a:spLocks noGrp="1"/>
          </p:cNvSpPr>
          <p:nvPr>
            <p:ph type="title"/>
          </p:nvPr>
        </p:nvSpPr>
        <p:spPr/>
        <p:txBody>
          <a:bodyPr>
            <a:normAutofit fontScale="90000"/>
          </a:bodyPr>
          <a:lstStyle/>
          <a:p>
            <a:r>
              <a:rPr lang="en-US" sz="3000" b="1" dirty="0" err="1">
                <a:solidFill>
                  <a:srgbClr val="002060"/>
                </a:solidFill>
                <a:latin typeface="Arial" panose="020B0604020202020204" pitchFamily="34" charset="0"/>
                <a:cs typeface="Arial" panose="020B0604020202020204" pitchFamily="34" charset="0"/>
              </a:rPr>
              <a:t>mUC</a:t>
            </a:r>
            <a:r>
              <a:rPr lang="en-US" sz="3000" b="1" dirty="0">
                <a:solidFill>
                  <a:srgbClr val="002060"/>
                </a:solidFill>
                <a:latin typeface="Arial" panose="020B0604020202020204" pitchFamily="34" charset="0"/>
                <a:cs typeface="Arial" panose="020B0604020202020204" pitchFamily="34" charset="0"/>
              </a:rPr>
              <a:t> Treatment Summary</a:t>
            </a:r>
          </a:p>
        </p:txBody>
      </p:sp>
      <p:sp>
        <p:nvSpPr>
          <p:cNvPr id="3" name="Content Placeholder 2">
            <a:extLst>
              <a:ext uri="{FF2B5EF4-FFF2-40B4-BE49-F238E27FC236}">
                <a16:creationId xmlns:a16="http://schemas.microsoft.com/office/drawing/2014/main" id="{8F6BFDA2-7872-9502-F216-65D6337C2F4D}"/>
              </a:ext>
            </a:extLst>
          </p:cNvPr>
          <p:cNvSpPr>
            <a:spLocks noGrp="1"/>
          </p:cNvSpPr>
          <p:nvPr>
            <p:ph idx="1"/>
          </p:nvPr>
        </p:nvSpPr>
        <p:spPr>
          <a:xfrm>
            <a:off x="628650" y="1371600"/>
            <a:ext cx="7994442" cy="3263504"/>
          </a:xfrm>
        </p:spPr>
        <p:txBody>
          <a:bodyPr>
            <a:normAutofit fontScale="85000" lnSpcReduction="20000"/>
          </a:bodyPr>
          <a:lstStyle/>
          <a:p>
            <a:r>
              <a:rPr lang="en-US" dirty="0"/>
              <a:t>Level 1 evidence supports single-agent IO as either second-line (</a:t>
            </a:r>
            <a:r>
              <a:rPr lang="en-US" dirty="0" err="1"/>
              <a:t>pembro</a:t>
            </a:r>
            <a:r>
              <a:rPr lang="en-US" dirty="0"/>
              <a:t>) or maintenance (avelumab) therapy post-platinum</a:t>
            </a:r>
          </a:p>
          <a:p>
            <a:r>
              <a:rPr lang="en-US" dirty="0"/>
              <a:t>Level 1 evidence supports 1L platinum-chemo if platinum-eligible</a:t>
            </a:r>
          </a:p>
          <a:p>
            <a:r>
              <a:rPr lang="en-US" dirty="0"/>
              <a:t>IO alone no longer an FDA approved SOC option for 1L platinum-eligible</a:t>
            </a:r>
          </a:p>
          <a:p>
            <a:r>
              <a:rPr lang="en-US" dirty="0"/>
              <a:t>IO + EV (FDA AA) is a new 1L option if cisplatin-ineligible, and has the potential to become the 1L SOC in the platinum-eligible</a:t>
            </a:r>
          </a:p>
          <a:p>
            <a:r>
              <a:rPr lang="en-US" dirty="0"/>
              <a:t>EV is FDA approved post-platinum &amp; IO (3L); and post-platinum or IO (2L)</a:t>
            </a:r>
          </a:p>
          <a:p>
            <a:r>
              <a:rPr lang="en-US" dirty="0"/>
              <a:t>Erdafitinib (FDA AA) is an option post-IO (+FGFR2/3 alteration) </a:t>
            </a:r>
          </a:p>
          <a:p>
            <a:r>
              <a:rPr lang="en-US" dirty="0"/>
              <a:t>Sacituzumab (FDA AA) is an option post-platinum and IO </a:t>
            </a:r>
          </a:p>
          <a:p>
            <a:endParaRPr lang="en-US" dirty="0"/>
          </a:p>
          <a:p>
            <a:endParaRPr lang="en-US" dirty="0"/>
          </a:p>
        </p:txBody>
      </p:sp>
    </p:spTree>
    <p:extLst>
      <p:ext uri="{BB962C8B-B14F-4D97-AF65-F5344CB8AC3E}">
        <p14:creationId xmlns:p14="http://schemas.microsoft.com/office/powerpoint/2010/main" val="39797179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8"/>
          <a:stretch>
            <a:fillRect/>
          </a:stretch>
        </p:blipFill>
        <p:spPr>
          <a:xfrm>
            <a:off x="7037" y="0"/>
            <a:ext cx="9129925"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9"/>
          <a:stretch>
            <a:fillRect/>
          </a:stretch>
        </p:blipFill>
        <p:spPr>
          <a:xfrm>
            <a:off x="-1276" y="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0"/>
          <a:stretch>
            <a:fillRect/>
          </a:stretch>
        </p:blipFill>
        <p:spPr>
          <a:xfrm>
            <a:off x="14075" y="12699"/>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11"/>
          <a:stretch>
            <a:fillRect/>
          </a:stretch>
        </p:blipFill>
        <p:spPr>
          <a:xfrm>
            <a:off x="7037" y="91440"/>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GENITOURINARY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Thursday, September 21, 2023 </a:t>
            </a:r>
          </a:p>
        </p:txBody>
      </p:sp>
      <p:pic>
        <p:nvPicPr>
          <p:cNvPr id="6" name="Picture 5" descr="Text&#10;&#10;Description automatically generated">
            <a:extLst>
              <a:ext uri="{FF2B5EF4-FFF2-40B4-BE49-F238E27FC236}">
                <a16:creationId xmlns:a16="http://schemas.microsoft.com/office/drawing/2014/main" id="{B82652FC-1395-07DD-C834-FB9614FD9EB2}"/>
              </a:ext>
            </a:extLst>
          </p:cNvPr>
          <p:cNvPicPr>
            <a:picLocks noChangeAspect="1"/>
          </p:cNvPicPr>
          <p:nvPr/>
        </p:nvPicPr>
        <p:blipFill>
          <a:blip r:embed="rId12"/>
          <a:stretch>
            <a:fillRect/>
          </a:stretch>
        </p:blipFill>
        <p:spPr>
          <a:xfrm>
            <a:off x="6881438" y="4444914"/>
            <a:ext cx="2004529" cy="548409"/>
          </a:xfrm>
          <a:prstGeom prst="rect">
            <a:avLst/>
          </a:prstGeom>
        </p:spPr>
      </p:pic>
    </p:spTree>
    <p:extLst>
      <p:ext uri="{BB962C8B-B14F-4D97-AF65-F5344CB8AC3E}">
        <p14:creationId xmlns:p14="http://schemas.microsoft.com/office/powerpoint/2010/main" val="655483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E43BC3-672D-24DC-CC75-0B51AD1CD7C1}"/>
              </a:ext>
            </a:extLst>
          </p:cNvPr>
          <p:cNvPicPr>
            <a:picLocks noChangeAspect="1"/>
          </p:cNvPicPr>
          <p:nvPr/>
        </p:nvPicPr>
        <p:blipFill>
          <a:blip r:embed="rId2"/>
          <a:stretch>
            <a:fillRect/>
          </a:stretch>
        </p:blipFill>
        <p:spPr>
          <a:xfrm>
            <a:off x="-60233" y="-53788"/>
            <a:ext cx="9582898" cy="4341479"/>
          </a:xfrm>
          <a:prstGeom prst="rect">
            <a:avLst/>
          </a:prstGeom>
        </p:spPr>
      </p:pic>
    </p:spTree>
    <p:extLst>
      <p:ext uri="{BB962C8B-B14F-4D97-AF65-F5344CB8AC3E}">
        <p14:creationId xmlns:p14="http://schemas.microsoft.com/office/powerpoint/2010/main" val="5488710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Jason Shpilsky, MD</a:t>
            </a:r>
          </a:p>
          <a:p>
            <a:r>
              <a:rPr lang="en-US" dirty="0">
                <a:solidFill>
                  <a:srgbClr val="002E51"/>
                </a:solidFill>
              </a:rPr>
              <a:t>Penn Medicine Clinician</a:t>
            </a:r>
          </a:p>
          <a:p>
            <a:r>
              <a:rPr lang="en-US" dirty="0">
                <a:solidFill>
                  <a:srgbClr val="002E51"/>
                </a:solidFill>
              </a:rPr>
              <a:t>University of Pennsylvania </a:t>
            </a:r>
          </a:p>
          <a:p>
            <a:r>
              <a:rPr lang="en-US" dirty="0">
                <a:solidFill>
                  <a:srgbClr val="002E51"/>
                </a:solidFill>
              </a:rPr>
              <a:t>Philadelphia, PA</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Urothelial Carcinoma Updates:</a:t>
            </a:r>
            <a:br>
              <a:rPr lang="en-US" b="1" dirty="0">
                <a:solidFill>
                  <a:srgbClr val="002E51"/>
                </a:solidFill>
              </a:rPr>
            </a:br>
            <a:r>
              <a:rPr lang="en-US" b="1" dirty="0">
                <a:solidFill>
                  <a:srgbClr val="002E51"/>
                </a:solidFill>
              </a:rPr>
              <a:t>Case Presentations</a:t>
            </a:r>
          </a:p>
        </p:txBody>
      </p:sp>
    </p:spTree>
    <p:extLst>
      <p:ext uri="{BB962C8B-B14F-4D97-AF65-F5344CB8AC3E}">
        <p14:creationId xmlns:p14="http://schemas.microsoft.com/office/powerpoint/2010/main" val="12176372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061811" y="1043094"/>
            <a:ext cx="4809067" cy="2980796"/>
          </a:xfrm>
        </p:spPr>
        <p:txBody>
          <a:bodyPr/>
          <a:lstStyle/>
          <a:p>
            <a:pPr algn="l"/>
            <a:r>
              <a:rPr lang="en-US" i="1" dirty="0">
                <a:solidFill>
                  <a:srgbClr val="002E51"/>
                </a:solidFill>
              </a:rPr>
              <a:t>MB is a 68yo man with cT3N0 MIBC of the bladder trigone</a:t>
            </a:r>
          </a:p>
          <a:p>
            <a:pPr algn="l"/>
            <a:endParaRPr lang="en-US" b="1" dirty="0">
              <a:solidFill>
                <a:srgbClr val="002E51"/>
              </a:solidFill>
            </a:endParaRPr>
          </a:p>
          <a:p>
            <a:pPr algn="l"/>
            <a:r>
              <a:rPr lang="en-US" b="1" dirty="0">
                <a:solidFill>
                  <a:srgbClr val="002E51"/>
                </a:solidFill>
              </a:rPr>
              <a:t>PMH</a:t>
            </a:r>
            <a:r>
              <a:rPr lang="en-US" dirty="0">
                <a:solidFill>
                  <a:srgbClr val="002E51"/>
                </a:solidFill>
              </a:rPr>
              <a:t>: HTN, CKD (</a:t>
            </a:r>
            <a:r>
              <a:rPr lang="en-US" dirty="0" err="1">
                <a:solidFill>
                  <a:srgbClr val="002E51"/>
                </a:solidFill>
              </a:rPr>
              <a:t>CrCl</a:t>
            </a:r>
            <a:r>
              <a:rPr lang="en-US" dirty="0">
                <a:solidFill>
                  <a:srgbClr val="002E51"/>
                </a:solidFill>
              </a:rPr>
              <a:t> 50ml/min),</a:t>
            </a:r>
          </a:p>
          <a:p>
            <a:pPr algn="l"/>
            <a:r>
              <a:rPr lang="en-US" b="1" dirty="0">
                <a:solidFill>
                  <a:srgbClr val="002E51"/>
                </a:solidFill>
              </a:rPr>
              <a:t>Social </a:t>
            </a:r>
            <a:r>
              <a:rPr lang="en-US" b="1" dirty="0" err="1">
                <a:solidFill>
                  <a:srgbClr val="002E51"/>
                </a:solidFill>
              </a:rPr>
              <a:t>Hx</a:t>
            </a:r>
            <a:r>
              <a:rPr lang="en-US" dirty="0">
                <a:solidFill>
                  <a:srgbClr val="002E51"/>
                </a:solidFill>
              </a:rPr>
              <a:t>: Former 35 pack-year smoker</a:t>
            </a:r>
          </a:p>
          <a:p>
            <a:pPr algn="l"/>
            <a:r>
              <a:rPr lang="en-US" b="1" dirty="0">
                <a:solidFill>
                  <a:srgbClr val="002E51"/>
                </a:solidFill>
              </a:rPr>
              <a:t>ECOG: </a:t>
            </a:r>
            <a:r>
              <a:rPr lang="en-US" dirty="0">
                <a:solidFill>
                  <a:srgbClr val="002E51"/>
                </a:solidFill>
              </a:rPr>
              <a:t>1</a:t>
            </a:r>
            <a:endParaRPr lang="en-US" b="1" dirty="0">
              <a:solidFill>
                <a:srgbClr val="002E51"/>
              </a:solidFill>
            </a:endParaRPr>
          </a:p>
          <a:p>
            <a:pPr algn="l"/>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u="sng" dirty="0">
                <a:solidFill>
                  <a:srgbClr val="002E51"/>
                </a:solidFill>
              </a:rPr>
              <a:t>Case 1</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15" y="1043094"/>
            <a:ext cx="2980796" cy="2980796"/>
          </a:xfrm>
          <a:prstGeom prst="rect">
            <a:avLst/>
          </a:prstGeom>
        </p:spPr>
      </p:pic>
    </p:spTree>
    <p:extLst>
      <p:ext uri="{BB962C8B-B14F-4D97-AF65-F5344CB8AC3E}">
        <p14:creationId xmlns:p14="http://schemas.microsoft.com/office/powerpoint/2010/main" val="16159529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pPr marL="342900" indent="-342900" algn="l">
              <a:buFont typeface="Arial" panose="020B0604020202020204" pitchFamily="34" charset="0"/>
              <a:buChar char="•"/>
            </a:pPr>
            <a:r>
              <a:rPr lang="en-US" dirty="0">
                <a:solidFill>
                  <a:srgbClr val="002E51"/>
                </a:solidFill>
              </a:rPr>
              <a:t>Radical Cystectomy vs </a:t>
            </a:r>
            <a:r>
              <a:rPr lang="en-US" dirty="0" err="1">
                <a:solidFill>
                  <a:srgbClr val="002E51"/>
                </a:solidFill>
              </a:rPr>
              <a:t>Trimodality</a:t>
            </a:r>
            <a:r>
              <a:rPr lang="en-US" dirty="0">
                <a:solidFill>
                  <a:srgbClr val="002E51"/>
                </a:solidFill>
              </a:rPr>
              <a:t> Therapy</a:t>
            </a:r>
          </a:p>
          <a:p>
            <a:pPr marL="342900" indent="-342900" algn="l">
              <a:buFont typeface="Arial" panose="020B0604020202020204" pitchFamily="34" charset="0"/>
              <a:buChar char="•"/>
            </a:pPr>
            <a:endParaRPr lang="en-US" dirty="0">
              <a:solidFill>
                <a:srgbClr val="002E51"/>
              </a:solidFill>
            </a:endParaRPr>
          </a:p>
          <a:p>
            <a:pPr marL="342900" indent="-342900" algn="l">
              <a:buFont typeface="Arial" panose="020B0604020202020204" pitchFamily="34" charset="0"/>
              <a:buChar char="•"/>
            </a:pPr>
            <a:r>
              <a:rPr lang="en-US" dirty="0">
                <a:solidFill>
                  <a:srgbClr val="002E51"/>
                </a:solidFill>
              </a:rPr>
              <a:t>What makes someone a candidate for TMT?</a:t>
            </a:r>
          </a:p>
          <a:p>
            <a:pPr marL="342900" indent="-342900" algn="l">
              <a:buFont typeface="Arial" panose="020B0604020202020204" pitchFamily="34" charset="0"/>
              <a:buChar char="•"/>
            </a:pPr>
            <a:endParaRPr lang="en-US" dirty="0">
              <a:solidFill>
                <a:srgbClr val="002E51"/>
              </a:solidFill>
            </a:endParaRPr>
          </a:p>
          <a:p>
            <a:pPr algn="l"/>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Initial Options</a:t>
            </a:r>
          </a:p>
        </p:txBody>
      </p:sp>
    </p:spTree>
    <p:extLst>
      <p:ext uri="{BB962C8B-B14F-4D97-AF65-F5344CB8AC3E}">
        <p14:creationId xmlns:p14="http://schemas.microsoft.com/office/powerpoint/2010/main" val="188807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pPr marL="342900" indent="-342900" algn="l">
              <a:buFont typeface="Arial" panose="020B0604020202020204" pitchFamily="34" charset="0"/>
              <a:buChar char="•"/>
            </a:pPr>
            <a:r>
              <a:rPr lang="en-US" dirty="0" err="1">
                <a:solidFill>
                  <a:srgbClr val="002E51"/>
                </a:solidFill>
              </a:rPr>
              <a:t>Neoadjuvant</a:t>
            </a:r>
            <a:r>
              <a:rPr lang="en-US" dirty="0">
                <a:solidFill>
                  <a:srgbClr val="002E51"/>
                </a:solidFill>
              </a:rPr>
              <a:t> treatment?</a:t>
            </a:r>
          </a:p>
          <a:p>
            <a:pPr marL="342900" indent="-342900" algn="l">
              <a:buFont typeface="Arial" panose="020B0604020202020204" pitchFamily="34" charset="0"/>
              <a:buChar char="•"/>
            </a:pPr>
            <a:endParaRPr lang="en-US" dirty="0">
              <a:solidFill>
                <a:srgbClr val="002E51"/>
              </a:solidFill>
            </a:endParaRPr>
          </a:p>
          <a:p>
            <a:pPr marL="342900" indent="-342900" algn="l">
              <a:buFont typeface="Arial" panose="020B0604020202020204" pitchFamily="34" charset="0"/>
              <a:buChar char="•"/>
            </a:pPr>
            <a:r>
              <a:rPr lang="en-US" dirty="0">
                <a:solidFill>
                  <a:srgbClr val="002E51"/>
                </a:solidFill>
              </a:rPr>
              <a:t>How do you determine cisplatin eligibility?</a:t>
            </a:r>
          </a:p>
          <a:p>
            <a:pPr marL="342900" indent="-342900" algn="l">
              <a:buFont typeface="Arial" panose="020B0604020202020204" pitchFamily="34" charset="0"/>
              <a:buChar char="•"/>
            </a:pPr>
            <a:endParaRPr lang="en-US" dirty="0">
              <a:solidFill>
                <a:srgbClr val="002E51"/>
              </a:solidFill>
            </a:endParaRPr>
          </a:p>
          <a:p>
            <a:pPr marL="342900" indent="-342900" algn="l">
              <a:buFont typeface="Arial" panose="020B0604020202020204" pitchFamily="34" charset="0"/>
              <a:buChar char="•"/>
            </a:pPr>
            <a:r>
              <a:rPr lang="en-US" dirty="0">
                <a:solidFill>
                  <a:srgbClr val="002E51"/>
                </a:solidFill>
              </a:rPr>
              <a:t>If cisplatin ineligible, what options do we have now? Forthcoming?</a:t>
            </a:r>
          </a:p>
          <a:p>
            <a:pPr marL="342900" indent="-342900" algn="l">
              <a:buFont typeface="Arial" panose="020B0604020202020204" pitchFamily="34" charset="0"/>
              <a:buChar char="•"/>
            </a:pPr>
            <a:endParaRPr lang="en-US" dirty="0">
              <a:solidFill>
                <a:srgbClr val="002E51"/>
              </a:solidFill>
            </a:endParaRPr>
          </a:p>
          <a:p>
            <a:pPr algn="l"/>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Patient elects to consider RC</a:t>
            </a:r>
          </a:p>
        </p:txBody>
      </p:sp>
    </p:spTree>
    <p:extLst>
      <p:ext uri="{BB962C8B-B14F-4D97-AF65-F5344CB8AC3E}">
        <p14:creationId xmlns:p14="http://schemas.microsoft.com/office/powerpoint/2010/main" val="157747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061811" y="1043094"/>
            <a:ext cx="4809067" cy="2980796"/>
          </a:xfrm>
        </p:spPr>
        <p:txBody>
          <a:bodyPr/>
          <a:lstStyle/>
          <a:p>
            <a:pPr algn="l"/>
            <a:r>
              <a:rPr lang="en-US" dirty="0">
                <a:solidFill>
                  <a:srgbClr val="002E51"/>
                </a:solidFill>
              </a:rPr>
              <a:t>MB is a 68yo man with cT3N0 MIBC of the bladder trigone</a:t>
            </a:r>
          </a:p>
          <a:p>
            <a:pPr algn="l"/>
            <a:endParaRPr lang="en-US" dirty="0">
              <a:solidFill>
                <a:srgbClr val="002E51"/>
              </a:solidFill>
            </a:endParaRPr>
          </a:p>
          <a:p>
            <a:pPr algn="l"/>
            <a:r>
              <a:rPr lang="en-US" i="1" dirty="0">
                <a:solidFill>
                  <a:srgbClr val="002E51"/>
                </a:solidFill>
              </a:rPr>
              <a:t>He completes 3 cycles of </a:t>
            </a:r>
            <a:r>
              <a:rPr lang="en-US" i="1" dirty="0" err="1">
                <a:solidFill>
                  <a:srgbClr val="002E51"/>
                </a:solidFill>
              </a:rPr>
              <a:t>ddMVAC</a:t>
            </a:r>
            <a:r>
              <a:rPr lang="en-US" i="1" dirty="0">
                <a:solidFill>
                  <a:srgbClr val="002E51"/>
                </a:solidFill>
              </a:rPr>
              <a:t> with partial response. He undergoes RC with resultant ypT2N0, R0 resection.</a:t>
            </a:r>
          </a:p>
        </p:txBody>
      </p:sp>
      <p:sp>
        <p:nvSpPr>
          <p:cNvPr id="4" name="Title 3"/>
          <p:cNvSpPr>
            <a:spLocks noGrp="1"/>
          </p:cNvSpPr>
          <p:nvPr>
            <p:ph type="title"/>
          </p:nvPr>
        </p:nvSpPr>
        <p:spPr>
          <a:xfrm>
            <a:off x="0" y="127465"/>
            <a:ext cx="9144000" cy="807256"/>
          </a:xfrm>
        </p:spPr>
        <p:txBody>
          <a:bodyPr/>
          <a:lstStyle/>
          <a:p>
            <a:r>
              <a:rPr lang="en-US" u="sng" dirty="0">
                <a:solidFill>
                  <a:srgbClr val="002E51"/>
                </a:solidFill>
              </a:rPr>
              <a:t>Case 1</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15" y="1043094"/>
            <a:ext cx="2980796" cy="2980796"/>
          </a:xfrm>
          <a:prstGeom prst="rect">
            <a:avLst/>
          </a:prstGeom>
        </p:spPr>
      </p:pic>
    </p:spTree>
    <p:extLst>
      <p:ext uri="{BB962C8B-B14F-4D97-AF65-F5344CB8AC3E}">
        <p14:creationId xmlns:p14="http://schemas.microsoft.com/office/powerpoint/2010/main" val="30559425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008381"/>
            <a:ext cx="6400800" cy="2915920"/>
          </a:xfrm>
        </p:spPr>
        <p:txBody>
          <a:bodyPr/>
          <a:lstStyle/>
          <a:p>
            <a:pPr marL="342900" indent="-342900" algn="l">
              <a:buFont typeface="Arial" panose="020B0604020202020204" pitchFamily="34" charset="0"/>
              <a:buChar char="•"/>
            </a:pPr>
            <a:r>
              <a:rPr lang="en-US" dirty="0">
                <a:solidFill>
                  <a:srgbClr val="002E51"/>
                </a:solidFill>
              </a:rPr>
              <a:t>What adjuvant treatment options are available?</a:t>
            </a:r>
          </a:p>
          <a:p>
            <a:pPr marL="342900" indent="-342900" algn="l">
              <a:buFont typeface="Arial" panose="020B0604020202020204" pitchFamily="34" charset="0"/>
              <a:buChar char="•"/>
            </a:pPr>
            <a:endParaRPr lang="en-US" dirty="0">
              <a:solidFill>
                <a:srgbClr val="002E51"/>
              </a:solidFill>
            </a:endParaRPr>
          </a:p>
          <a:p>
            <a:pPr marL="342900" indent="-342900" algn="l">
              <a:buFont typeface="Arial" panose="020B0604020202020204" pitchFamily="34" charset="0"/>
              <a:buChar char="•"/>
            </a:pPr>
            <a:r>
              <a:rPr lang="en-US" dirty="0">
                <a:solidFill>
                  <a:srgbClr val="002E51"/>
                </a:solidFill>
              </a:rPr>
              <a:t>What patient population do you most strongly advocate for adjuvant treatment?</a:t>
            </a:r>
          </a:p>
          <a:p>
            <a:pPr marL="342900" indent="-342900" algn="l">
              <a:buFont typeface="Arial" panose="020B0604020202020204" pitchFamily="34" charset="0"/>
              <a:buChar char="•"/>
            </a:pPr>
            <a:endParaRPr lang="en-US" dirty="0">
              <a:solidFill>
                <a:srgbClr val="002E51"/>
              </a:solidFill>
            </a:endParaRPr>
          </a:p>
          <a:p>
            <a:pPr marL="342900" indent="-342900" algn="l">
              <a:buFont typeface="Arial" panose="020B0604020202020204" pitchFamily="34" charset="0"/>
              <a:buChar char="•"/>
            </a:pPr>
            <a:r>
              <a:rPr lang="en-US" dirty="0">
                <a:solidFill>
                  <a:srgbClr val="002E51"/>
                </a:solidFill>
              </a:rPr>
              <a:t> Are there any markers or clinical findings you use to prognosticate response?</a:t>
            </a:r>
          </a:p>
          <a:p>
            <a:pPr marL="342900" indent="-342900" algn="l">
              <a:buFont typeface="Arial" panose="020B0604020202020204" pitchFamily="34" charset="0"/>
              <a:buChar char="•"/>
            </a:pPr>
            <a:endParaRPr lang="en-US" dirty="0">
              <a:solidFill>
                <a:srgbClr val="002E51"/>
              </a:solidFill>
            </a:endParaRPr>
          </a:p>
          <a:p>
            <a:pPr algn="l"/>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Adjuvant Treatment</a:t>
            </a:r>
          </a:p>
        </p:txBody>
      </p:sp>
    </p:spTree>
    <p:extLst>
      <p:ext uri="{BB962C8B-B14F-4D97-AF65-F5344CB8AC3E}">
        <p14:creationId xmlns:p14="http://schemas.microsoft.com/office/powerpoint/2010/main" val="9273069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061811" y="1043094"/>
            <a:ext cx="4809067" cy="2980796"/>
          </a:xfrm>
        </p:spPr>
        <p:txBody>
          <a:bodyPr/>
          <a:lstStyle/>
          <a:p>
            <a:pPr algn="l"/>
            <a:r>
              <a:rPr lang="en-US" dirty="0">
                <a:solidFill>
                  <a:srgbClr val="002E51"/>
                </a:solidFill>
              </a:rPr>
              <a:t>MB is a 68yo man with ypT2N0 MIBC after </a:t>
            </a:r>
            <a:r>
              <a:rPr lang="en-US" dirty="0" err="1">
                <a:solidFill>
                  <a:srgbClr val="002E51"/>
                </a:solidFill>
              </a:rPr>
              <a:t>neoadjuvant</a:t>
            </a:r>
            <a:r>
              <a:rPr lang="en-US" dirty="0">
                <a:solidFill>
                  <a:srgbClr val="002E51"/>
                </a:solidFill>
              </a:rPr>
              <a:t> MVAC.</a:t>
            </a:r>
          </a:p>
          <a:p>
            <a:pPr algn="l"/>
            <a:r>
              <a:rPr lang="en-US" dirty="0">
                <a:solidFill>
                  <a:srgbClr val="002E51"/>
                </a:solidFill>
              </a:rPr>
              <a:t>He completes 1 year of adjuvant </a:t>
            </a:r>
            <a:r>
              <a:rPr lang="en-US" dirty="0" err="1">
                <a:solidFill>
                  <a:srgbClr val="002E51"/>
                </a:solidFill>
              </a:rPr>
              <a:t>nivolumab</a:t>
            </a:r>
            <a:r>
              <a:rPr lang="en-US" dirty="0">
                <a:solidFill>
                  <a:srgbClr val="002E51"/>
                </a:solidFill>
              </a:rPr>
              <a:t> therapy with manageable Grade 1 dermatitis.</a:t>
            </a:r>
          </a:p>
          <a:p>
            <a:pPr algn="l"/>
            <a:r>
              <a:rPr lang="en-US" i="1" dirty="0">
                <a:solidFill>
                  <a:srgbClr val="002E51"/>
                </a:solidFill>
              </a:rPr>
              <a:t>2 years later, routine surveillance identifies metastatic deposit at the supraclavicular lymph node</a:t>
            </a:r>
          </a:p>
          <a:p>
            <a:pPr algn="l"/>
            <a:endParaRPr lang="en-US" i="1" dirty="0">
              <a:solidFill>
                <a:srgbClr val="002E51"/>
              </a:solidFill>
            </a:endParaRPr>
          </a:p>
          <a:p>
            <a:pPr algn="l"/>
            <a:endParaRPr lang="en-US" i="1" dirty="0">
              <a:solidFill>
                <a:srgbClr val="002E51"/>
              </a:solidFill>
            </a:endParaRPr>
          </a:p>
          <a:p>
            <a:pPr algn="l"/>
            <a:endParaRPr lang="en-US" i="1" dirty="0">
              <a:solidFill>
                <a:srgbClr val="002E51"/>
              </a:solidFill>
            </a:endParaRPr>
          </a:p>
          <a:p>
            <a:pPr algn="l"/>
            <a:endParaRPr lang="en-US" i="1"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u="sng" dirty="0">
                <a:solidFill>
                  <a:srgbClr val="002E51"/>
                </a:solidFill>
              </a:rPr>
              <a:t>Case 1</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15" y="1043094"/>
            <a:ext cx="2980796" cy="2980796"/>
          </a:xfrm>
          <a:prstGeom prst="rect">
            <a:avLst/>
          </a:prstGeom>
        </p:spPr>
      </p:pic>
    </p:spTree>
    <p:extLst>
      <p:ext uri="{BB962C8B-B14F-4D97-AF65-F5344CB8AC3E}">
        <p14:creationId xmlns:p14="http://schemas.microsoft.com/office/powerpoint/2010/main" val="36015765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008381"/>
            <a:ext cx="6400800" cy="2915920"/>
          </a:xfrm>
        </p:spPr>
        <p:txBody>
          <a:bodyPr/>
          <a:lstStyle/>
          <a:p>
            <a:pPr marL="342900" indent="-342900" algn="l">
              <a:buFont typeface="Arial" panose="020B0604020202020204" pitchFamily="34" charset="0"/>
              <a:buChar char="•"/>
            </a:pPr>
            <a:r>
              <a:rPr lang="en-US" dirty="0">
                <a:solidFill>
                  <a:srgbClr val="002E51"/>
                </a:solidFill>
              </a:rPr>
              <a:t>Are any treatments off the table if someone has received prior </a:t>
            </a:r>
            <a:r>
              <a:rPr lang="en-US" dirty="0" err="1">
                <a:solidFill>
                  <a:srgbClr val="002E51"/>
                </a:solidFill>
              </a:rPr>
              <a:t>neoadjuvant</a:t>
            </a:r>
            <a:r>
              <a:rPr lang="en-US" dirty="0">
                <a:solidFill>
                  <a:srgbClr val="002E51"/>
                </a:solidFill>
              </a:rPr>
              <a:t> chemotherapy and adjuvant immunotherapy?</a:t>
            </a:r>
          </a:p>
          <a:p>
            <a:pPr marL="342900" indent="-342900" algn="l">
              <a:buFont typeface="Arial" panose="020B0604020202020204" pitchFamily="34" charset="0"/>
              <a:buChar char="•"/>
            </a:pPr>
            <a:endParaRPr lang="en-US" dirty="0">
              <a:solidFill>
                <a:srgbClr val="002E51"/>
              </a:solidFill>
            </a:endParaRPr>
          </a:p>
          <a:p>
            <a:pPr marL="342900" indent="-342900" algn="l">
              <a:buFont typeface="Arial" panose="020B0604020202020204" pitchFamily="34" charset="0"/>
              <a:buChar char="•"/>
            </a:pPr>
            <a:r>
              <a:rPr lang="en-US" dirty="0">
                <a:solidFill>
                  <a:srgbClr val="002E51"/>
                </a:solidFill>
              </a:rPr>
              <a:t>What is your preferred approach in this setting?</a:t>
            </a:r>
          </a:p>
          <a:p>
            <a:pPr marL="342900" indent="-342900" algn="l">
              <a:buFont typeface="Arial" panose="020B0604020202020204" pitchFamily="34" charset="0"/>
              <a:buChar char="•"/>
            </a:pPr>
            <a:endParaRPr lang="en-US" dirty="0">
              <a:solidFill>
                <a:srgbClr val="002E51"/>
              </a:solidFill>
            </a:endParaRPr>
          </a:p>
          <a:p>
            <a:pPr algn="l"/>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Metastatic Recurrence</a:t>
            </a:r>
          </a:p>
        </p:txBody>
      </p:sp>
    </p:spTree>
    <p:extLst>
      <p:ext uri="{BB962C8B-B14F-4D97-AF65-F5344CB8AC3E}">
        <p14:creationId xmlns:p14="http://schemas.microsoft.com/office/powerpoint/2010/main" val="413543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008381"/>
            <a:ext cx="6400800" cy="2915920"/>
          </a:xfrm>
        </p:spPr>
        <p:txBody>
          <a:bodyPr/>
          <a:lstStyle/>
          <a:p>
            <a:pPr marL="342900" indent="-342900" algn="l">
              <a:buFont typeface="Arial" panose="020B0604020202020204" pitchFamily="34" charset="0"/>
              <a:buChar char="•"/>
            </a:pPr>
            <a:r>
              <a:rPr lang="en-US" dirty="0">
                <a:solidFill>
                  <a:srgbClr val="002E51"/>
                </a:solidFill>
              </a:rPr>
              <a:t>RC vs TMT</a:t>
            </a:r>
          </a:p>
          <a:p>
            <a:pPr marL="342900" indent="-342900" algn="l">
              <a:buFont typeface="Arial" panose="020B0604020202020204" pitchFamily="34" charset="0"/>
              <a:buChar char="•"/>
            </a:pPr>
            <a:r>
              <a:rPr lang="en-US" dirty="0">
                <a:solidFill>
                  <a:srgbClr val="002E51"/>
                </a:solidFill>
              </a:rPr>
              <a:t>Cis-eligible vs ineligible</a:t>
            </a:r>
          </a:p>
          <a:p>
            <a:pPr marL="342900" indent="-342900" algn="l">
              <a:buFont typeface="Arial" panose="020B0604020202020204" pitchFamily="34" charset="0"/>
              <a:buChar char="•"/>
            </a:pPr>
            <a:r>
              <a:rPr lang="en-US" dirty="0">
                <a:solidFill>
                  <a:srgbClr val="002E51"/>
                </a:solidFill>
              </a:rPr>
              <a:t>Adjuvant immunotherapy</a:t>
            </a:r>
          </a:p>
          <a:p>
            <a:pPr algn="l"/>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Key Decision Points in Localized MIBC</a:t>
            </a:r>
          </a:p>
        </p:txBody>
      </p:sp>
    </p:spTree>
    <p:extLst>
      <p:ext uri="{BB962C8B-B14F-4D97-AF65-F5344CB8AC3E}">
        <p14:creationId xmlns:p14="http://schemas.microsoft.com/office/powerpoint/2010/main" val="17106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061811" y="1043094"/>
            <a:ext cx="4809067" cy="2913062"/>
          </a:xfrm>
        </p:spPr>
        <p:txBody>
          <a:bodyPr/>
          <a:lstStyle/>
          <a:p>
            <a:pPr algn="l"/>
            <a:r>
              <a:rPr lang="en-US" i="1" dirty="0">
                <a:solidFill>
                  <a:srgbClr val="002E51"/>
                </a:solidFill>
              </a:rPr>
              <a:t>ES is a 70yo woman presents with hematuria and new bladder mass</a:t>
            </a:r>
          </a:p>
          <a:p>
            <a:pPr algn="l"/>
            <a:endParaRPr lang="en-US" b="1" dirty="0">
              <a:solidFill>
                <a:srgbClr val="002E51"/>
              </a:solidFill>
            </a:endParaRPr>
          </a:p>
          <a:p>
            <a:pPr algn="l"/>
            <a:r>
              <a:rPr lang="en-US" b="1" dirty="0">
                <a:solidFill>
                  <a:srgbClr val="002E51"/>
                </a:solidFill>
              </a:rPr>
              <a:t>PMH</a:t>
            </a:r>
            <a:r>
              <a:rPr lang="en-US" dirty="0">
                <a:solidFill>
                  <a:srgbClr val="002E51"/>
                </a:solidFill>
              </a:rPr>
              <a:t>: HTN, Hypothyroid</a:t>
            </a:r>
          </a:p>
          <a:p>
            <a:pPr algn="l"/>
            <a:r>
              <a:rPr lang="en-US" b="1" dirty="0">
                <a:solidFill>
                  <a:srgbClr val="002E51"/>
                </a:solidFill>
              </a:rPr>
              <a:t>ECOG: </a:t>
            </a:r>
            <a:r>
              <a:rPr lang="en-US" dirty="0">
                <a:solidFill>
                  <a:srgbClr val="002E51"/>
                </a:solidFill>
              </a:rPr>
              <a:t>0</a:t>
            </a:r>
            <a:endParaRPr lang="en-US" b="1" dirty="0">
              <a:solidFill>
                <a:srgbClr val="002E51"/>
              </a:solidFill>
            </a:endParaRPr>
          </a:p>
          <a:p>
            <a:pPr algn="l"/>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u="sng" dirty="0">
                <a:solidFill>
                  <a:srgbClr val="002E51"/>
                </a:solidFill>
              </a:rPr>
              <a:t>Case 2</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45" y="1049866"/>
            <a:ext cx="2913063" cy="2913063"/>
          </a:xfrm>
          <a:prstGeom prst="rect">
            <a:avLst/>
          </a:prstGeom>
        </p:spPr>
      </p:pic>
    </p:spTree>
    <p:extLst>
      <p:ext uri="{BB962C8B-B14F-4D97-AF65-F5344CB8AC3E}">
        <p14:creationId xmlns:p14="http://schemas.microsoft.com/office/powerpoint/2010/main" val="2207830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7567E0-9FB4-E2D0-F57B-56251EA6FA1C}"/>
              </a:ext>
            </a:extLst>
          </p:cNvPr>
          <p:cNvSpPr>
            <a:spLocks noGrp="1"/>
          </p:cNvSpPr>
          <p:nvPr>
            <p:ph sz="half" idx="2"/>
          </p:nvPr>
        </p:nvSpPr>
        <p:spPr>
          <a:xfrm>
            <a:off x="98612" y="1253778"/>
            <a:ext cx="9045387" cy="2647662"/>
          </a:xfrm>
        </p:spPr>
        <p:txBody>
          <a:bodyPr/>
          <a:lstStyle/>
          <a:p>
            <a:pPr algn="ctr">
              <a:buNone/>
            </a:pPr>
            <a:r>
              <a:rPr lang="en-US" sz="2400" b="1" dirty="0">
                <a:solidFill>
                  <a:srgbClr val="002E51"/>
                </a:solidFill>
                <a:cs typeface="Arial"/>
              </a:rPr>
              <a:t>Vivek Narayan, MD, MSCE</a:t>
            </a:r>
            <a:endParaRPr lang="en-US" dirty="0"/>
          </a:p>
          <a:p>
            <a:pPr algn="ctr">
              <a:buNone/>
            </a:pPr>
            <a:r>
              <a:rPr lang="en-US" sz="2400" dirty="0">
                <a:solidFill>
                  <a:srgbClr val="002E51"/>
                </a:solidFill>
                <a:cs typeface="Arial"/>
              </a:rPr>
              <a:t>Assistant Professor of Medicine</a:t>
            </a:r>
            <a:endParaRPr lang="en-US" sz="2400" dirty="0">
              <a:cs typeface="Arial"/>
            </a:endParaRPr>
          </a:p>
          <a:p>
            <a:pPr algn="ctr">
              <a:buNone/>
            </a:pPr>
            <a:r>
              <a:rPr lang="en-US" sz="2400" dirty="0">
                <a:solidFill>
                  <a:srgbClr val="002E51"/>
                </a:solidFill>
                <a:cs typeface="Arial"/>
              </a:rPr>
              <a:t>University of Pennsylvania, Abramson Cancer Center</a:t>
            </a:r>
            <a:endParaRPr lang="en-US" sz="2400" dirty="0">
              <a:cs typeface="Arial"/>
            </a:endParaRPr>
          </a:p>
          <a:p>
            <a:pPr algn="ctr">
              <a:buNone/>
            </a:pPr>
            <a:r>
              <a:rPr lang="en-US" sz="2400" dirty="0">
                <a:solidFill>
                  <a:srgbClr val="002E51"/>
                </a:solidFill>
                <a:cs typeface="Arial"/>
              </a:rPr>
              <a:t>Philadelphia, PA</a:t>
            </a:r>
            <a:endParaRPr lang="en-US" dirty="0"/>
          </a:p>
          <a:p>
            <a:pPr marL="0" indent="0" algn="ctr">
              <a:buNone/>
            </a:pPr>
            <a:endParaRPr lang="en-US" b="1" dirty="0">
              <a:solidFill>
                <a:srgbClr val="002E51"/>
              </a:solidFill>
            </a:endParaRPr>
          </a:p>
        </p:txBody>
      </p:sp>
      <p:sp>
        <p:nvSpPr>
          <p:cNvPr id="4" name="Title 3">
            <a:extLst>
              <a:ext uri="{FF2B5EF4-FFF2-40B4-BE49-F238E27FC236}">
                <a16:creationId xmlns:a16="http://schemas.microsoft.com/office/drawing/2014/main" id="{D85A5EB2-7AC2-92C2-D216-90AAF7FAD4AD}"/>
              </a:ext>
            </a:extLst>
          </p:cNvPr>
          <p:cNvSpPr>
            <a:spLocks noGrp="1"/>
          </p:cNvSpPr>
          <p:nvPr>
            <p:ph type="title"/>
          </p:nvPr>
        </p:nvSpPr>
        <p:spPr/>
        <p:txBody>
          <a:bodyPr/>
          <a:lstStyle/>
          <a:p>
            <a:r>
              <a:rPr lang="en-US" dirty="0"/>
              <a:t>Program Chair</a:t>
            </a:r>
          </a:p>
        </p:txBody>
      </p:sp>
    </p:spTree>
    <p:extLst>
      <p:ext uri="{BB962C8B-B14F-4D97-AF65-F5344CB8AC3E}">
        <p14:creationId xmlns:p14="http://schemas.microsoft.com/office/powerpoint/2010/main" val="31119960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229451" y="877042"/>
            <a:ext cx="5038249" cy="3231726"/>
          </a:xfrm>
        </p:spPr>
        <p:txBody>
          <a:bodyPr/>
          <a:lstStyle/>
          <a:p>
            <a:pPr algn="l"/>
            <a:r>
              <a:rPr lang="en-US" b="1" dirty="0">
                <a:solidFill>
                  <a:srgbClr val="003767"/>
                </a:solidFill>
              </a:rPr>
              <a:t>CT </a:t>
            </a:r>
            <a:r>
              <a:rPr lang="en-US" b="1" dirty="0" err="1">
                <a:solidFill>
                  <a:srgbClr val="003767"/>
                </a:solidFill>
              </a:rPr>
              <a:t>Urogram</a:t>
            </a:r>
            <a:endParaRPr lang="en-US" b="1" dirty="0">
              <a:solidFill>
                <a:srgbClr val="003767"/>
              </a:solidFill>
            </a:endParaRPr>
          </a:p>
          <a:p>
            <a:pPr marL="342900" indent="-342900" algn="l">
              <a:buFont typeface="Arial" panose="020B0604020202020204" pitchFamily="34" charset="0"/>
              <a:buChar char="•"/>
            </a:pPr>
            <a:r>
              <a:rPr lang="en-US" dirty="0">
                <a:solidFill>
                  <a:srgbClr val="003767"/>
                </a:solidFill>
              </a:rPr>
              <a:t>6x3x3cm bladder mass involving the right UVJ extending outside the bladder wall</a:t>
            </a:r>
          </a:p>
          <a:p>
            <a:pPr marL="342900" indent="-342900" algn="l">
              <a:buFont typeface="Arial" panose="020B0604020202020204" pitchFamily="34" charset="0"/>
              <a:buChar char="•"/>
            </a:pPr>
            <a:r>
              <a:rPr lang="en-US" dirty="0">
                <a:solidFill>
                  <a:srgbClr val="003767"/>
                </a:solidFill>
              </a:rPr>
              <a:t>Multiple enlarged retroperitoneal lymph nodes as well as a single enlarged para-aortic lymph node</a:t>
            </a:r>
          </a:p>
        </p:txBody>
      </p:sp>
      <p:sp>
        <p:nvSpPr>
          <p:cNvPr id="4" name="Title 3"/>
          <p:cNvSpPr>
            <a:spLocks noGrp="1"/>
          </p:cNvSpPr>
          <p:nvPr>
            <p:ph type="title"/>
          </p:nvPr>
        </p:nvSpPr>
        <p:spPr>
          <a:xfrm>
            <a:off x="0" y="127465"/>
            <a:ext cx="9144000" cy="807256"/>
          </a:xfrm>
        </p:spPr>
        <p:txBody>
          <a:bodyPr/>
          <a:lstStyle/>
          <a:p>
            <a:r>
              <a:rPr lang="en-US" u="sng" dirty="0">
                <a:solidFill>
                  <a:srgbClr val="002E51"/>
                </a:solidFill>
              </a:rPr>
              <a:t>Case 2</a:t>
            </a:r>
          </a:p>
        </p:txBody>
      </p:sp>
      <p:grpSp>
        <p:nvGrpSpPr>
          <p:cNvPr id="8" name="Group 7"/>
          <p:cNvGrpSpPr/>
          <p:nvPr/>
        </p:nvGrpSpPr>
        <p:grpSpPr>
          <a:xfrm>
            <a:off x="693420" y="338180"/>
            <a:ext cx="1946910" cy="3701585"/>
            <a:chOff x="685800" y="551540"/>
            <a:chExt cx="1946910" cy="3701585"/>
          </a:xfrm>
        </p:grpSpPr>
        <p:sp>
          <p:nvSpPr>
            <p:cNvPr id="6" name="Rounded Rectangle 5"/>
            <p:cNvSpPr/>
            <p:nvPr/>
          </p:nvSpPr>
          <p:spPr bwMode="auto">
            <a:xfrm>
              <a:off x="1295400" y="551540"/>
              <a:ext cx="842300" cy="2504080"/>
            </a:xfrm>
            <a:prstGeom prst="round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7" name="Diagonal Stripe 6"/>
            <p:cNvSpPr/>
            <p:nvPr/>
          </p:nvSpPr>
          <p:spPr bwMode="auto">
            <a:xfrm>
              <a:off x="685800" y="2706265"/>
              <a:ext cx="1219200" cy="1546860"/>
            </a:xfrm>
            <a:prstGeom prst="diagStripe">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9" name="Diagonal Stripe 8"/>
            <p:cNvSpPr/>
            <p:nvPr/>
          </p:nvSpPr>
          <p:spPr bwMode="auto">
            <a:xfrm rot="6663062">
              <a:off x="1249680" y="2654658"/>
              <a:ext cx="1219200" cy="1546860"/>
            </a:xfrm>
            <a:prstGeom prst="diagStripe">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grpSp>
      <p:sp>
        <p:nvSpPr>
          <p:cNvPr id="10" name="Oval 9"/>
          <p:cNvSpPr/>
          <p:nvPr/>
        </p:nvSpPr>
        <p:spPr bwMode="auto">
          <a:xfrm>
            <a:off x="1572387" y="2391768"/>
            <a:ext cx="1007931" cy="52578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N3</a:t>
            </a:r>
          </a:p>
        </p:txBody>
      </p:sp>
      <p:sp>
        <p:nvSpPr>
          <p:cNvPr id="12" name="Oval 11"/>
          <p:cNvSpPr/>
          <p:nvPr/>
        </p:nvSpPr>
        <p:spPr bwMode="auto">
          <a:xfrm>
            <a:off x="2356205" y="3467100"/>
            <a:ext cx="1007931" cy="52578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N1-2</a:t>
            </a:r>
          </a:p>
        </p:txBody>
      </p:sp>
      <p:sp>
        <p:nvSpPr>
          <p:cNvPr id="13" name="Oval 12"/>
          <p:cNvSpPr/>
          <p:nvPr/>
        </p:nvSpPr>
        <p:spPr bwMode="auto">
          <a:xfrm>
            <a:off x="1641354" y="1114956"/>
            <a:ext cx="1007931" cy="52578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M1a</a:t>
            </a:r>
          </a:p>
        </p:txBody>
      </p:sp>
    </p:spTree>
    <p:extLst>
      <p:ext uri="{BB962C8B-B14F-4D97-AF65-F5344CB8AC3E}">
        <p14:creationId xmlns:p14="http://schemas.microsoft.com/office/powerpoint/2010/main" val="35034510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061811" y="1043094"/>
            <a:ext cx="4809067" cy="2913062"/>
          </a:xfrm>
        </p:spPr>
        <p:txBody>
          <a:bodyPr/>
          <a:lstStyle/>
          <a:p>
            <a:pPr algn="l"/>
            <a:r>
              <a:rPr lang="en-US" i="1" dirty="0">
                <a:solidFill>
                  <a:srgbClr val="002E51"/>
                </a:solidFill>
              </a:rPr>
              <a:t>ES is a 70yo woman with </a:t>
            </a:r>
            <a:r>
              <a:rPr lang="en-US" b="1" i="1" dirty="0">
                <a:solidFill>
                  <a:srgbClr val="002E51"/>
                </a:solidFill>
              </a:rPr>
              <a:t>cT3N3M1a </a:t>
            </a:r>
            <a:r>
              <a:rPr lang="en-US" i="1" dirty="0">
                <a:solidFill>
                  <a:srgbClr val="002E51"/>
                </a:solidFill>
              </a:rPr>
              <a:t>(stage </a:t>
            </a:r>
            <a:r>
              <a:rPr lang="en-US" i="1" dirty="0" err="1">
                <a:solidFill>
                  <a:srgbClr val="002E51"/>
                </a:solidFill>
              </a:rPr>
              <a:t>IVa</a:t>
            </a:r>
            <a:r>
              <a:rPr lang="en-US" i="1" dirty="0">
                <a:solidFill>
                  <a:srgbClr val="002E51"/>
                </a:solidFill>
              </a:rPr>
              <a:t>) urothelial carcinoma</a:t>
            </a:r>
          </a:p>
          <a:p>
            <a:pPr algn="l"/>
            <a:endParaRPr lang="en-US" b="1" dirty="0">
              <a:solidFill>
                <a:srgbClr val="002E51"/>
              </a:solidFill>
            </a:endParaRPr>
          </a:p>
          <a:p>
            <a:pPr algn="l"/>
            <a:r>
              <a:rPr lang="en-US" b="1" dirty="0">
                <a:solidFill>
                  <a:srgbClr val="002E51"/>
                </a:solidFill>
              </a:rPr>
              <a:t>PMH</a:t>
            </a:r>
            <a:r>
              <a:rPr lang="en-US" dirty="0">
                <a:solidFill>
                  <a:srgbClr val="002E51"/>
                </a:solidFill>
              </a:rPr>
              <a:t>: HTN, Hypothyroid</a:t>
            </a:r>
          </a:p>
          <a:p>
            <a:pPr algn="l"/>
            <a:r>
              <a:rPr lang="en-US" b="1" dirty="0">
                <a:solidFill>
                  <a:srgbClr val="002E51"/>
                </a:solidFill>
              </a:rPr>
              <a:t>ECOG: </a:t>
            </a:r>
            <a:r>
              <a:rPr lang="en-US" dirty="0">
                <a:solidFill>
                  <a:srgbClr val="002E51"/>
                </a:solidFill>
              </a:rPr>
              <a:t>0</a:t>
            </a:r>
            <a:endParaRPr lang="en-US" b="1" dirty="0">
              <a:solidFill>
                <a:srgbClr val="002E51"/>
              </a:solidFill>
            </a:endParaRPr>
          </a:p>
          <a:p>
            <a:pPr algn="l"/>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u="sng" dirty="0">
                <a:solidFill>
                  <a:srgbClr val="002E51"/>
                </a:solidFill>
              </a:rPr>
              <a:t>Case 2</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45" y="1049866"/>
            <a:ext cx="2913063" cy="2913063"/>
          </a:xfrm>
          <a:prstGeom prst="rect">
            <a:avLst/>
          </a:prstGeom>
        </p:spPr>
      </p:pic>
    </p:spTree>
    <p:extLst>
      <p:ext uri="{BB962C8B-B14F-4D97-AF65-F5344CB8AC3E}">
        <p14:creationId xmlns:p14="http://schemas.microsoft.com/office/powerpoint/2010/main" val="13359139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pPr marL="342900" indent="-342900" algn="l">
              <a:buFont typeface="Arial" panose="020B0604020202020204" pitchFamily="34" charset="0"/>
              <a:buChar char="•"/>
            </a:pPr>
            <a:r>
              <a:rPr lang="en-US" dirty="0">
                <a:solidFill>
                  <a:srgbClr val="002E51"/>
                </a:solidFill>
              </a:rPr>
              <a:t>What is the optimal initial treatment strategy for this patient (M1a disease)?</a:t>
            </a:r>
          </a:p>
          <a:p>
            <a:pPr marL="342900" indent="-342900" algn="l">
              <a:buFont typeface="Arial" panose="020B0604020202020204" pitchFamily="34" charset="0"/>
              <a:buChar char="•"/>
            </a:pPr>
            <a:endParaRPr lang="en-US" dirty="0">
              <a:solidFill>
                <a:srgbClr val="002E51"/>
              </a:solidFill>
            </a:endParaRPr>
          </a:p>
          <a:p>
            <a:pPr marL="342900" indent="-342900" algn="l">
              <a:buFont typeface="Arial" panose="020B0604020202020204" pitchFamily="34" charset="0"/>
              <a:buChar char="•"/>
            </a:pPr>
            <a:r>
              <a:rPr lang="en-US" dirty="0">
                <a:solidFill>
                  <a:srgbClr val="002E51"/>
                </a:solidFill>
              </a:rPr>
              <a:t>Is there a role for consolidative therapy? When?</a:t>
            </a:r>
          </a:p>
        </p:txBody>
      </p:sp>
      <p:sp>
        <p:nvSpPr>
          <p:cNvPr id="4" name="Title 3"/>
          <p:cNvSpPr>
            <a:spLocks noGrp="1"/>
          </p:cNvSpPr>
          <p:nvPr>
            <p:ph type="title"/>
          </p:nvPr>
        </p:nvSpPr>
        <p:spPr>
          <a:xfrm>
            <a:off x="0" y="127465"/>
            <a:ext cx="9144000" cy="807256"/>
          </a:xfrm>
        </p:spPr>
        <p:txBody>
          <a:bodyPr/>
          <a:lstStyle/>
          <a:p>
            <a:r>
              <a:rPr lang="en-US" b="1" dirty="0"/>
              <a:t>Metastatic Urothelial Carcinoma</a:t>
            </a:r>
          </a:p>
        </p:txBody>
      </p:sp>
    </p:spTree>
    <p:extLst>
      <p:ext uri="{BB962C8B-B14F-4D97-AF65-F5344CB8AC3E}">
        <p14:creationId xmlns:p14="http://schemas.microsoft.com/office/powerpoint/2010/main" val="243499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061811" y="1043094"/>
            <a:ext cx="4809067" cy="2913062"/>
          </a:xfrm>
        </p:spPr>
        <p:txBody>
          <a:bodyPr/>
          <a:lstStyle/>
          <a:p>
            <a:pPr algn="l"/>
            <a:r>
              <a:rPr lang="en-US" i="1" dirty="0">
                <a:solidFill>
                  <a:srgbClr val="002E51"/>
                </a:solidFill>
              </a:rPr>
              <a:t>ES is a 70yo woman with </a:t>
            </a:r>
            <a:r>
              <a:rPr lang="en-US" b="1" i="1" dirty="0">
                <a:solidFill>
                  <a:srgbClr val="002E51"/>
                </a:solidFill>
              </a:rPr>
              <a:t>cT3N3M1a </a:t>
            </a:r>
            <a:r>
              <a:rPr lang="en-US" i="1" dirty="0">
                <a:solidFill>
                  <a:srgbClr val="002E51"/>
                </a:solidFill>
              </a:rPr>
              <a:t>(stage </a:t>
            </a:r>
            <a:r>
              <a:rPr lang="en-US" i="1" dirty="0" err="1">
                <a:solidFill>
                  <a:srgbClr val="002E51"/>
                </a:solidFill>
              </a:rPr>
              <a:t>IVa</a:t>
            </a:r>
            <a:r>
              <a:rPr lang="en-US" i="1" dirty="0">
                <a:solidFill>
                  <a:srgbClr val="002E51"/>
                </a:solidFill>
              </a:rPr>
              <a:t>) urothelial carcinoma</a:t>
            </a:r>
            <a:endParaRPr lang="en-US" b="1" dirty="0">
              <a:solidFill>
                <a:srgbClr val="002E51"/>
              </a:solidFill>
            </a:endParaRPr>
          </a:p>
          <a:p>
            <a:pPr algn="l"/>
            <a:r>
              <a:rPr lang="en-US" dirty="0">
                <a:solidFill>
                  <a:srgbClr val="002E51"/>
                </a:solidFill>
              </a:rPr>
              <a:t>Completes 5 cycles of gem/cis with partial response before transition to maintenance </a:t>
            </a:r>
            <a:r>
              <a:rPr lang="en-US" dirty="0" err="1">
                <a:solidFill>
                  <a:srgbClr val="002E51"/>
                </a:solidFill>
              </a:rPr>
              <a:t>avelumab</a:t>
            </a:r>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u="sng" dirty="0">
                <a:solidFill>
                  <a:srgbClr val="002E51"/>
                </a:solidFill>
              </a:rPr>
              <a:t>Case 2</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45" y="1049866"/>
            <a:ext cx="2913063" cy="2913063"/>
          </a:xfrm>
          <a:prstGeom prst="rect">
            <a:avLst/>
          </a:prstGeom>
        </p:spPr>
      </p:pic>
    </p:spTree>
    <p:extLst>
      <p:ext uri="{BB962C8B-B14F-4D97-AF65-F5344CB8AC3E}">
        <p14:creationId xmlns:p14="http://schemas.microsoft.com/office/powerpoint/2010/main" val="39788517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pPr marL="342900" indent="-342900" algn="l">
              <a:buFont typeface="Arial" panose="020B0604020202020204" pitchFamily="34" charset="0"/>
              <a:buChar char="•"/>
            </a:pPr>
            <a:r>
              <a:rPr lang="en-US" dirty="0">
                <a:solidFill>
                  <a:srgbClr val="002E51"/>
                </a:solidFill>
              </a:rPr>
              <a:t>If the patient were cisplatin ineligible, what options could you offer?</a:t>
            </a:r>
          </a:p>
          <a:p>
            <a:pPr marL="342900" indent="-342900" algn="l">
              <a:buFont typeface="Arial" panose="020B0604020202020204" pitchFamily="34" charset="0"/>
              <a:buChar char="•"/>
            </a:pPr>
            <a:endParaRPr lang="en-US" dirty="0">
              <a:solidFill>
                <a:srgbClr val="002E51"/>
              </a:solidFill>
            </a:endParaRPr>
          </a:p>
          <a:p>
            <a:pPr marL="342900" indent="-342900" algn="l">
              <a:buFont typeface="Arial" panose="020B0604020202020204" pitchFamily="34" charset="0"/>
              <a:buChar char="•"/>
            </a:pPr>
            <a:r>
              <a:rPr lang="en-US" dirty="0">
                <a:solidFill>
                  <a:srgbClr val="002E51"/>
                </a:solidFill>
              </a:rPr>
              <a:t>How has recent data, i.e. EV-103, changed standard of care? </a:t>
            </a:r>
          </a:p>
          <a:p>
            <a:pPr algn="l"/>
            <a:endParaRPr lang="en-US" dirty="0">
              <a:solidFill>
                <a:srgbClr val="002E51"/>
              </a:solidFill>
            </a:endParaRPr>
          </a:p>
          <a:p>
            <a:pPr algn="l"/>
            <a:endParaRPr lang="en-US" dirty="0">
              <a:solidFill>
                <a:srgbClr val="002E51"/>
              </a:solidFill>
            </a:endParaRPr>
          </a:p>
          <a:p>
            <a:pPr marL="342900" indent="-342900" algn="l">
              <a:buFont typeface="Arial" panose="020B0604020202020204" pitchFamily="34" charset="0"/>
              <a:buChar char="•"/>
            </a:pPr>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Metastatic Urothelial Carcinoma</a:t>
            </a:r>
          </a:p>
        </p:txBody>
      </p:sp>
    </p:spTree>
    <p:extLst>
      <p:ext uri="{BB962C8B-B14F-4D97-AF65-F5344CB8AC3E}">
        <p14:creationId xmlns:p14="http://schemas.microsoft.com/office/powerpoint/2010/main" val="287333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pPr marL="342900" indent="-342900" algn="l">
              <a:buFont typeface="Arial" panose="020B0604020202020204" pitchFamily="34" charset="0"/>
              <a:buChar char="•"/>
            </a:pPr>
            <a:r>
              <a:rPr lang="en-US" dirty="0">
                <a:solidFill>
                  <a:srgbClr val="002E51"/>
                </a:solidFill>
              </a:rPr>
              <a:t>How should we counsel patients starting this combination? (PROs?)</a:t>
            </a:r>
          </a:p>
          <a:p>
            <a:pPr marL="342900" indent="-342900" algn="l">
              <a:buFont typeface="Arial" panose="020B0604020202020204" pitchFamily="34" charset="0"/>
              <a:buChar char="•"/>
            </a:pPr>
            <a:endParaRPr lang="en-US" dirty="0">
              <a:solidFill>
                <a:srgbClr val="002E51"/>
              </a:solidFill>
            </a:endParaRPr>
          </a:p>
          <a:p>
            <a:pPr marL="342900" indent="-342900" algn="l">
              <a:buFont typeface="Arial" panose="020B0604020202020204" pitchFamily="34" charset="0"/>
              <a:buChar char="•"/>
            </a:pPr>
            <a:r>
              <a:rPr lang="en-US" dirty="0">
                <a:solidFill>
                  <a:srgbClr val="002E51"/>
                </a:solidFill>
              </a:rPr>
              <a:t>Thoughts on uptake of this combination in the community</a:t>
            </a:r>
          </a:p>
          <a:p>
            <a:pPr marL="342900" indent="-342900" algn="l">
              <a:buFont typeface="Arial" panose="020B0604020202020204" pitchFamily="34" charset="0"/>
              <a:buChar char="•"/>
            </a:pPr>
            <a:endParaRPr lang="en-US" dirty="0">
              <a:solidFill>
                <a:srgbClr val="002E51"/>
              </a:solidFill>
            </a:endParaRPr>
          </a:p>
          <a:p>
            <a:pPr algn="l"/>
            <a:endParaRPr lang="en-US" dirty="0">
              <a:solidFill>
                <a:srgbClr val="002E51"/>
              </a:solidFill>
            </a:endParaRPr>
          </a:p>
          <a:p>
            <a:pPr marL="342900" indent="-342900" algn="l">
              <a:buFont typeface="Arial" panose="020B0604020202020204" pitchFamily="34" charset="0"/>
              <a:buChar char="•"/>
            </a:pPr>
            <a:endParaRPr lang="en-US" dirty="0">
              <a:solidFill>
                <a:srgbClr val="002E51"/>
              </a:solidFill>
            </a:endParaRPr>
          </a:p>
          <a:p>
            <a:pPr marL="342900" indent="-342900" algn="l">
              <a:buFont typeface="Arial" panose="020B0604020202020204" pitchFamily="34" charset="0"/>
              <a:buChar char="•"/>
            </a:pPr>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err="1"/>
              <a:t>Enfortumab</a:t>
            </a:r>
            <a:r>
              <a:rPr lang="en-US" b="1" dirty="0"/>
              <a:t> </a:t>
            </a:r>
            <a:r>
              <a:rPr lang="en-US" b="1" dirty="0" err="1"/>
              <a:t>Vedotin</a:t>
            </a:r>
            <a:r>
              <a:rPr lang="en-US" b="1" dirty="0"/>
              <a:t> + </a:t>
            </a:r>
            <a:r>
              <a:rPr lang="en-US" b="1" dirty="0" err="1"/>
              <a:t>Pembrolizumab</a:t>
            </a:r>
            <a:endParaRPr lang="en-US" b="1" dirty="0"/>
          </a:p>
        </p:txBody>
      </p:sp>
    </p:spTree>
    <p:extLst>
      <p:ext uri="{BB962C8B-B14F-4D97-AF65-F5344CB8AC3E}">
        <p14:creationId xmlns:p14="http://schemas.microsoft.com/office/powerpoint/2010/main" val="100568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err="1"/>
              <a:t>mUC</a:t>
            </a:r>
            <a:r>
              <a:rPr lang="en-US" b="1" dirty="0"/>
              <a:t> Key Decision Points</a:t>
            </a:r>
          </a:p>
        </p:txBody>
      </p:sp>
      <p:sp>
        <p:nvSpPr>
          <p:cNvPr id="3" name="Subtitle 1"/>
          <p:cNvSpPr>
            <a:spLocks noGrp="1"/>
          </p:cNvSpPr>
          <p:nvPr>
            <p:ph type="subTitle" idx="1"/>
          </p:nvPr>
        </p:nvSpPr>
        <p:spPr>
          <a:xfrm>
            <a:off x="1371600" y="1008381"/>
            <a:ext cx="6400800" cy="2915920"/>
          </a:xfrm>
        </p:spPr>
        <p:txBody>
          <a:bodyPr/>
          <a:lstStyle/>
          <a:p>
            <a:pPr marL="342900" indent="-342900" algn="l">
              <a:buFont typeface="Arial" panose="020B0604020202020204" pitchFamily="34" charset="0"/>
              <a:buChar char="•"/>
            </a:pPr>
            <a:r>
              <a:rPr lang="en-US" dirty="0">
                <a:solidFill>
                  <a:srgbClr val="002E51"/>
                </a:solidFill>
              </a:rPr>
              <a:t>Cis-eligible vs ineligible</a:t>
            </a:r>
          </a:p>
          <a:p>
            <a:pPr marL="342900" indent="-342900" algn="l">
              <a:buFont typeface="Arial" panose="020B0604020202020204" pitchFamily="34" charset="0"/>
              <a:buChar char="•"/>
            </a:pPr>
            <a:r>
              <a:rPr lang="en-US" dirty="0">
                <a:solidFill>
                  <a:srgbClr val="002E51"/>
                </a:solidFill>
              </a:rPr>
              <a:t>How do we sequence chemotherapy vs immunotherapy vs combination immunotherapy/ADC?</a:t>
            </a:r>
          </a:p>
          <a:p>
            <a:pPr marL="342900" indent="-342900" algn="l">
              <a:buFont typeface="Arial" panose="020B0604020202020204" pitchFamily="34" charset="0"/>
              <a:buChar char="•"/>
            </a:pPr>
            <a:r>
              <a:rPr lang="en-US" dirty="0">
                <a:solidFill>
                  <a:srgbClr val="002E51"/>
                </a:solidFill>
              </a:rPr>
              <a:t>Next-Generation Sequencing and targeted therapies</a:t>
            </a:r>
          </a:p>
          <a:p>
            <a:pPr algn="l"/>
            <a:endParaRPr lang="en-US" dirty="0">
              <a:solidFill>
                <a:srgbClr val="002E51"/>
              </a:solidFill>
            </a:endParaRPr>
          </a:p>
        </p:txBody>
      </p:sp>
    </p:spTree>
    <p:extLst>
      <p:ext uri="{BB962C8B-B14F-4D97-AF65-F5344CB8AC3E}">
        <p14:creationId xmlns:p14="http://schemas.microsoft.com/office/powerpoint/2010/main" val="22512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t>Final Thoughts</a:t>
            </a:r>
          </a:p>
        </p:txBody>
      </p:sp>
    </p:spTree>
    <p:extLst>
      <p:ext uri="{BB962C8B-B14F-4D97-AF65-F5344CB8AC3E}">
        <p14:creationId xmlns:p14="http://schemas.microsoft.com/office/powerpoint/2010/main" val="16843539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2211290" y="2599356"/>
            <a:ext cx="4625183" cy="381910"/>
          </a:xfrm>
          <a:prstGeom prst="rect">
            <a:avLst/>
          </a:prstGeom>
        </p:spPr>
        <p:txBody>
          <a:bodyPr vert="horz" wrap="square" lIns="0" tIns="12696" rIns="0" bIns="0" rtlCol="0">
            <a:spAutoFit/>
          </a:bodyPr>
          <a:lstStyle/>
          <a:p>
            <a:pPr marL="12696">
              <a:spcBef>
                <a:spcPts val="100"/>
              </a:spcBef>
              <a:tabLst>
                <a:tab pos="3217849" algn="l"/>
              </a:tabLst>
            </a:pPr>
            <a:r>
              <a:rPr sz="2399" dirty="0">
                <a:solidFill>
                  <a:srgbClr val="FFC72C"/>
                </a:solidFill>
                <a:latin typeface="Calibri"/>
                <a:cs typeface="Calibri"/>
              </a:rPr>
              <a:t>G</a:t>
            </a:r>
            <a:r>
              <a:rPr sz="2399" spc="50" dirty="0">
                <a:solidFill>
                  <a:srgbClr val="FFC72C"/>
                </a:solidFill>
                <a:latin typeface="Calibri"/>
                <a:cs typeface="Calibri"/>
              </a:rPr>
              <a:t> </a:t>
            </a:r>
            <a:r>
              <a:rPr sz="2399" dirty="0">
                <a:solidFill>
                  <a:srgbClr val="FFC72C"/>
                </a:solidFill>
                <a:latin typeface="Calibri"/>
                <a:cs typeface="Calibri"/>
              </a:rPr>
              <a:t>E</a:t>
            </a:r>
            <a:r>
              <a:rPr sz="2399" spc="55" dirty="0">
                <a:solidFill>
                  <a:srgbClr val="FFC72C"/>
                </a:solidFill>
                <a:latin typeface="Calibri"/>
                <a:cs typeface="Calibri"/>
              </a:rPr>
              <a:t> </a:t>
            </a:r>
            <a:r>
              <a:rPr sz="2399" dirty="0">
                <a:solidFill>
                  <a:srgbClr val="FFC72C"/>
                </a:solidFill>
                <a:latin typeface="Calibri"/>
                <a:cs typeface="Calibri"/>
              </a:rPr>
              <a:t>N</a:t>
            </a:r>
            <a:r>
              <a:rPr sz="2399" spc="50" dirty="0">
                <a:solidFill>
                  <a:srgbClr val="FFC72C"/>
                </a:solidFill>
                <a:latin typeface="Calibri"/>
                <a:cs typeface="Calibri"/>
              </a:rPr>
              <a:t> </a:t>
            </a:r>
            <a:r>
              <a:rPr sz="2399" dirty="0">
                <a:solidFill>
                  <a:srgbClr val="FFC72C"/>
                </a:solidFill>
                <a:latin typeface="Calibri"/>
                <a:cs typeface="Calibri"/>
              </a:rPr>
              <a:t>I</a:t>
            </a:r>
            <a:r>
              <a:rPr sz="2399" spc="50" dirty="0">
                <a:solidFill>
                  <a:srgbClr val="FFC72C"/>
                </a:solidFill>
                <a:latin typeface="Calibri"/>
                <a:cs typeface="Calibri"/>
              </a:rPr>
              <a:t> </a:t>
            </a:r>
            <a:r>
              <a:rPr sz="2399" dirty="0">
                <a:solidFill>
                  <a:srgbClr val="FFC72C"/>
                </a:solidFill>
                <a:latin typeface="Calibri"/>
                <a:cs typeface="Calibri"/>
              </a:rPr>
              <a:t>T</a:t>
            </a:r>
            <a:r>
              <a:rPr sz="2399" spc="-25" dirty="0">
                <a:solidFill>
                  <a:srgbClr val="FFC72C"/>
                </a:solidFill>
                <a:latin typeface="Calibri"/>
                <a:cs typeface="Calibri"/>
              </a:rPr>
              <a:t> </a:t>
            </a:r>
            <a:r>
              <a:rPr sz="2399" dirty="0">
                <a:solidFill>
                  <a:srgbClr val="FFC72C"/>
                </a:solidFill>
                <a:latin typeface="Calibri"/>
                <a:cs typeface="Calibri"/>
              </a:rPr>
              <a:t>O</a:t>
            </a:r>
            <a:r>
              <a:rPr sz="2399" spc="50" dirty="0">
                <a:solidFill>
                  <a:srgbClr val="FFC72C"/>
                </a:solidFill>
                <a:latin typeface="Calibri"/>
                <a:cs typeface="Calibri"/>
              </a:rPr>
              <a:t> </a:t>
            </a:r>
            <a:r>
              <a:rPr sz="2399" dirty="0">
                <a:solidFill>
                  <a:srgbClr val="FFC72C"/>
                </a:solidFill>
                <a:latin typeface="Calibri"/>
                <a:cs typeface="Calibri"/>
              </a:rPr>
              <a:t>U</a:t>
            </a:r>
            <a:r>
              <a:rPr sz="2399" spc="50" dirty="0">
                <a:solidFill>
                  <a:srgbClr val="FFC72C"/>
                </a:solidFill>
                <a:latin typeface="Calibri"/>
                <a:cs typeface="Calibri"/>
              </a:rPr>
              <a:t> </a:t>
            </a:r>
            <a:r>
              <a:rPr sz="2399" dirty="0">
                <a:solidFill>
                  <a:srgbClr val="FFC72C"/>
                </a:solidFill>
                <a:latin typeface="Calibri"/>
                <a:cs typeface="Calibri"/>
              </a:rPr>
              <a:t>R</a:t>
            </a:r>
            <a:r>
              <a:rPr sz="2399" spc="55" dirty="0">
                <a:solidFill>
                  <a:srgbClr val="FFC72C"/>
                </a:solidFill>
                <a:latin typeface="Calibri"/>
                <a:cs typeface="Calibri"/>
              </a:rPr>
              <a:t> </a:t>
            </a:r>
            <a:r>
              <a:rPr sz="2399" dirty="0">
                <a:solidFill>
                  <a:srgbClr val="FFC72C"/>
                </a:solidFill>
                <a:latin typeface="Calibri"/>
                <a:cs typeface="Calibri"/>
              </a:rPr>
              <a:t>I</a:t>
            </a:r>
            <a:r>
              <a:rPr sz="2399" spc="50" dirty="0">
                <a:solidFill>
                  <a:srgbClr val="FFC72C"/>
                </a:solidFill>
                <a:latin typeface="Calibri"/>
                <a:cs typeface="Calibri"/>
              </a:rPr>
              <a:t> </a:t>
            </a:r>
            <a:r>
              <a:rPr sz="2399" dirty="0">
                <a:solidFill>
                  <a:srgbClr val="FFC72C"/>
                </a:solidFill>
                <a:latin typeface="Calibri"/>
                <a:cs typeface="Calibri"/>
              </a:rPr>
              <a:t>N</a:t>
            </a:r>
            <a:r>
              <a:rPr sz="2399" spc="50" dirty="0">
                <a:solidFill>
                  <a:srgbClr val="FFC72C"/>
                </a:solidFill>
                <a:latin typeface="Calibri"/>
                <a:cs typeface="Calibri"/>
              </a:rPr>
              <a:t> </a:t>
            </a:r>
            <a:r>
              <a:rPr sz="2399" dirty="0">
                <a:solidFill>
                  <a:srgbClr val="FFC72C"/>
                </a:solidFill>
                <a:latin typeface="Calibri"/>
                <a:cs typeface="Calibri"/>
              </a:rPr>
              <a:t>A</a:t>
            </a:r>
            <a:r>
              <a:rPr sz="2399" spc="55" dirty="0">
                <a:solidFill>
                  <a:srgbClr val="FFC72C"/>
                </a:solidFill>
                <a:latin typeface="Calibri"/>
                <a:cs typeface="Calibri"/>
              </a:rPr>
              <a:t> </a:t>
            </a:r>
            <a:r>
              <a:rPr sz="2399" dirty="0">
                <a:solidFill>
                  <a:srgbClr val="FFC72C"/>
                </a:solidFill>
                <a:latin typeface="Calibri"/>
                <a:cs typeface="Calibri"/>
              </a:rPr>
              <a:t>R</a:t>
            </a:r>
            <a:r>
              <a:rPr sz="2399" spc="20" dirty="0">
                <a:solidFill>
                  <a:srgbClr val="FFC72C"/>
                </a:solidFill>
                <a:latin typeface="Calibri"/>
                <a:cs typeface="Calibri"/>
              </a:rPr>
              <a:t> </a:t>
            </a:r>
            <a:r>
              <a:rPr sz="2399" spc="-50" dirty="0">
                <a:solidFill>
                  <a:srgbClr val="FFC72C"/>
                </a:solidFill>
                <a:latin typeface="Calibri"/>
                <a:cs typeface="Calibri"/>
              </a:rPr>
              <a:t>Y</a:t>
            </a:r>
            <a:r>
              <a:rPr sz="2399" dirty="0">
                <a:solidFill>
                  <a:srgbClr val="FFC72C"/>
                </a:solidFill>
                <a:latin typeface="Calibri"/>
                <a:cs typeface="Calibri"/>
              </a:rPr>
              <a:t>	C</a:t>
            </a:r>
            <a:r>
              <a:rPr sz="2399" spc="55" dirty="0">
                <a:solidFill>
                  <a:srgbClr val="FFC72C"/>
                </a:solidFill>
                <a:latin typeface="Calibri"/>
                <a:cs typeface="Calibri"/>
              </a:rPr>
              <a:t> </a:t>
            </a:r>
            <a:r>
              <a:rPr sz="2399" dirty="0">
                <a:solidFill>
                  <a:srgbClr val="FFC72C"/>
                </a:solidFill>
                <a:latin typeface="Calibri"/>
                <a:cs typeface="Calibri"/>
              </a:rPr>
              <a:t>A</a:t>
            </a:r>
            <a:r>
              <a:rPr sz="2399" spc="55" dirty="0">
                <a:solidFill>
                  <a:srgbClr val="FFC72C"/>
                </a:solidFill>
                <a:latin typeface="Calibri"/>
                <a:cs typeface="Calibri"/>
              </a:rPr>
              <a:t> </a:t>
            </a:r>
            <a:r>
              <a:rPr sz="2399" dirty="0">
                <a:solidFill>
                  <a:srgbClr val="FFC72C"/>
                </a:solidFill>
                <a:latin typeface="Calibri"/>
                <a:cs typeface="Calibri"/>
              </a:rPr>
              <a:t>N</a:t>
            </a:r>
            <a:r>
              <a:rPr sz="2399" spc="50" dirty="0">
                <a:solidFill>
                  <a:srgbClr val="FFC72C"/>
                </a:solidFill>
                <a:latin typeface="Calibri"/>
                <a:cs typeface="Calibri"/>
              </a:rPr>
              <a:t> </a:t>
            </a:r>
            <a:r>
              <a:rPr sz="2399" dirty="0">
                <a:solidFill>
                  <a:srgbClr val="FFC72C"/>
                </a:solidFill>
                <a:latin typeface="Calibri"/>
                <a:cs typeface="Calibri"/>
              </a:rPr>
              <a:t>C</a:t>
            </a:r>
            <a:r>
              <a:rPr sz="2399" spc="55" dirty="0">
                <a:solidFill>
                  <a:srgbClr val="FFC72C"/>
                </a:solidFill>
                <a:latin typeface="Calibri"/>
                <a:cs typeface="Calibri"/>
              </a:rPr>
              <a:t> </a:t>
            </a:r>
            <a:r>
              <a:rPr sz="2399" dirty="0">
                <a:solidFill>
                  <a:srgbClr val="FFC72C"/>
                </a:solidFill>
                <a:latin typeface="Calibri"/>
                <a:cs typeface="Calibri"/>
              </a:rPr>
              <a:t>E</a:t>
            </a:r>
            <a:r>
              <a:rPr sz="2399" spc="55" dirty="0">
                <a:solidFill>
                  <a:srgbClr val="FFC72C"/>
                </a:solidFill>
                <a:latin typeface="Calibri"/>
                <a:cs typeface="Calibri"/>
              </a:rPr>
              <a:t> </a:t>
            </a:r>
            <a:r>
              <a:rPr sz="2399" spc="-50" dirty="0">
                <a:solidFill>
                  <a:srgbClr val="FFC72C"/>
                </a:solidFill>
                <a:latin typeface="Calibri"/>
                <a:cs typeface="Calibri"/>
              </a:rPr>
              <a:t>R</a:t>
            </a:r>
            <a:endParaRPr sz="2399">
              <a:latin typeface="Calibri"/>
              <a:cs typeface="Calibri"/>
            </a:endParaRPr>
          </a:p>
        </p:txBody>
      </p:sp>
      <p:sp>
        <p:nvSpPr>
          <p:cNvPr id="3" name="object 3"/>
          <p:cNvSpPr txBox="1"/>
          <p:nvPr/>
        </p:nvSpPr>
        <p:spPr>
          <a:xfrm>
            <a:off x="3291727" y="3094670"/>
            <a:ext cx="2524617" cy="258324"/>
          </a:xfrm>
          <a:prstGeom prst="rect">
            <a:avLst/>
          </a:prstGeom>
        </p:spPr>
        <p:txBody>
          <a:bodyPr vert="horz" wrap="square" lIns="0" tIns="12061" rIns="0" bIns="0" rtlCol="0">
            <a:spAutoFit/>
          </a:bodyPr>
          <a:lstStyle/>
          <a:p>
            <a:pPr marL="12696">
              <a:spcBef>
                <a:spcPts val="95"/>
              </a:spcBef>
            </a:pPr>
            <a:r>
              <a:rPr sz="1600" spc="-25" dirty="0">
                <a:solidFill>
                  <a:srgbClr val="FFFFFF"/>
                </a:solidFill>
                <a:latin typeface="Calibri"/>
                <a:cs typeface="Calibri"/>
              </a:rPr>
              <a:t>Thursday,</a:t>
            </a:r>
            <a:r>
              <a:rPr sz="1600" spc="-45" dirty="0">
                <a:solidFill>
                  <a:srgbClr val="FFFFFF"/>
                </a:solidFill>
                <a:latin typeface="Calibri"/>
                <a:cs typeface="Calibri"/>
              </a:rPr>
              <a:t> </a:t>
            </a:r>
            <a:r>
              <a:rPr sz="1600" spc="-10" dirty="0">
                <a:solidFill>
                  <a:srgbClr val="FFFFFF"/>
                </a:solidFill>
                <a:latin typeface="Calibri"/>
                <a:cs typeface="Calibri"/>
              </a:rPr>
              <a:t>September</a:t>
            </a:r>
            <a:r>
              <a:rPr sz="1600" spc="5" dirty="0">
                <a:solidFill>
                  <a:srgbClr val="FFFFFF"/>
                </a:solidFill>
                <a:latin typeface="Calibri"/>
                <a:cs typeface="Calibri"/>
              </a:rPr>
              <a:t> </a:t>
            </a:r>
            <a:r>
              <a:rPr sz="1600" dirty="0">
                <a:solidFill>
                  <a:srgbClr val="FFFFFF"/>
                </a:solidFill>
                <a:latin typeface="Calibri"/>
                <a:cs typeface="Calibri"/>
              </a:rPr>
              <a:t>21,</a:t>
            </a:r>
            <a:r>
              <a:rPr sz="1600" spc="-10" dirty="0">
                <a:solidFill>
                  <a:srgbClr val="FFFFFF"/>
                </a:solidFill>
                <a:latin typeface="Calibri"/>
                <a:cs typeface="Calibri"/>
              </a:rPr>
              <a:t> </a:t>
            </a:r>
            <a:r>
              <a:rPr sz="1600" spc="-20" dirty="0">
                <a:solidFill>
                  <a:srgbClr val="FFFFFF"/>
                </a:solidFill>
                <a:latin typeface="Calibri"/>
                <a:cs typeface="Calibri"/>
              </a:rPr>
              <a:t>2023</a:t>
            </a:r>
            <a:endParaRPr sz="1600">
              <a:latin typeface="Calibri"/>
              <a:cs typeface="Calibri"/>
            </a:endParaRPr>
          </a:p>
        </p:txBody>
      </p:sp>
      <p:pic>
        <p:nvPicPr>
          <p:cNvPr id="4" name="object 4"/>
          <p:cNvPicPr/>
          <p:nvPr/>
        </p:nvPicPr>
        <p:blipFill>
          <a:blip r:embed="rId2" cstate="print"/>
          <a:stretch>
            <a:fillRect/>
          </a:stretch>
        </p:blipFill>
        <p:spPr>
          <a:xfrm>
            <a:off x="6880148" y="4444137"/>
            <a:ext cx="2004965" cy="546947"/>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xfrm>
            <a:off x="686998" y="1372447"/>
            <a:ext cx="7770004" cy="857535"/>
          </a:xfrm>
          <a:prstGeom prst="rect">
            <a:avLst/>
          </a:prstGeom>
        </p:spPr>
        <p:txBody>
          <a:bodyPr vert="horz" wrap="square" lIns="0" tIns="12061" rIns="0" bIns="0" numCol="1" rtlCol="0" anchor="t" anchorCtr="0" compatLnSpc="1">
            <a:prstTxWarp prst="textNoShape">
              <a:avLst/>
            </a:prstTxWarp>
            <a:spAutoFit/>
          </a:bodyPr>
          <a:lstStyle/>
          <a:p>
            <a:pPr marL="427227" marR="418974" indent="-635" algn="ctr">
              <a:lnSpc>
                <a:spcPct val="120000"/>
              </a:lnSpc>
              <a:spcBef>
                <a:spcPts val="95"/>
              </a:spcBef>
            </a:pPr>
            <a:r>
              <a:rPr dirty="0"/>
              <a:t>Pooja</a:t>
            </a:r>
            <a:r>
              <a:rPr spc="-10" dirty="0"/>
              <a:t> </a:t>
            </a:r>
            <a:r>
              <a:rPr dirty="0"/>
              <a:t>Ghatalia,</a:t>
            </a:r>
            <a:r>
              <a:rPr spc="-30" dirty="0"/>
              <a:t> </a:t>
            </a:r>
            <a:r>
              <a:rPr spc="-25" dirty="0"/>
              <a:t>MD </a:t>
            </a:r>
            <a:r>
              <a:rPr dirty="0"/>
              <a:t>Assistant</a:t>
            </a:r>
            <a:r>
              <a:rPr spc="-25" dirty="0"/>
              <a:t> </a:t>
            </a:r>
            <a:r>
              <a:rPr spc="-10" dirty="0"/>
              <a:t>Professor</a:t>
            </a:r>
          </a:p>
          <a:p>
            <a:pPr marL="11427" marR="5078" algn="ctr">
              <a:lnSpc>
                <a:spcPct val="120000"/>
              </a:lnSpc>
              <a:spcBef>
                <a:spcPts val="5"/>
              </a:spcBef>
            </a:pPr>
            <a:r>
              <a:rPr dirty="0"/>
              <a:t>Fox</a:t>
            </a:r>
            <a:r>
              <a:rPr spc="-55" dirty="0"/>
              <a:t> </a:t>
            </a:r>
            <a:r>
              <a:rPr dirty="0"/>
              <a:t>Chase</a:t>
            </a:r>
            <a:r>
              <a:rPr spc="-20" dirty="0"/>
              <a:t> </a:t>
            </a:r>
            <a:r>
              <a:rPr dirty="0"/>
              <a:t>Cancer</a:t>
            </a:r>
            <a:r>
              <a:rPr spc="-25" dirty="0"/>
              <a:t> </a:t>
            </a:r>
            <a:r>
              <a:rPr spc="-10" dirty="0"/>
              <a:t>Center </a:t>
            </a:r>
            <a:r>
              <a:rPr dirty="0"/>
              <a:t>Philadelphia,</a:t>
            </a:r>
            <a:r>
              <a:rPr spc="-45" dirty="0"/>
              <a:t> </a:t>
            </a:r>
            <a:r>
              <a:rPr spc="-25" dirty="0"/>
              <a:t>PA</a:t>
            </a:r>
          </a:p>
        </p:txBody>
      </p:sp>
      <p:sp>
        <p:nvSpPr>
          <p:cNvPr id="3" name="object 3"/>
          <p:cNvSpPr txBox="1">
            <a:spLocks noGrp="1"/>
          </p:cNvSpPr>
          <p:nvPr>
            <p:ph type="title"/>
          </p:nvPr>
        </p:nvSpPr>
        <p:spPr>
          <a:xfrm>
            <a:off x="1409" y="0"/>
            <a:ext cx="0" cy="31811209"/>
          </a:xfrm>
          <a:prstGeom prst="rect">
            <a:avLst/>
          </a:prstGeom>
        </p:spPr>
        <p:txBody>
          <a:bodyPr vert="horz" wrap="square" lIns="0" tIns="240717" rIns="0" bIns="0" rtlCol="0">
            <a:spAutoFit/>
          </a:bodyPr>
          <a:lstStyle/>
          <a:p>
            <a:pPr marL="1060767" marR="5078" indent="-163146">
              <a:spcBef>
                <a:spcPts val="100"/>
              </a:spcBef>
            </a:pPr>
            <a:r>
              <a:rPr b="1" dirty="0">
                <a:latin typeface="Arial"/>
                <a:cs typeface="Arial"/>
              </a:rPr>
              <a:t>Evolving</a:t>
            </a:r>
            <a:r>
              <a:rPr b="1" spc="-25" dirty="0">
                <a:latin typeface="Arial"/>
                <a:cs typeface="Arial"/>
              </a:rPr>
              <a:t> </a:t>
            </a:r>
            <a:r>
              <a:rPr b="1" dirty="0">
                <a:latin typeface="Arial"/>
                <a:cs typeface="Arial"/>
              </a:rPr>
              <a:t>Strategies</a:t>
            </a:r>
            <a:r>
              <a:rPr b="1" spc="-15" dirty="0">
                <a:latin typeface="Arial"/>
                <a:cs typeface="Arial"/>
              </a:rPr>
              <a:t> </a:t>
            </a:r>
            <a:r>
              <a:rPr b="1" dirty="0">
                <a:latin typeface="Arial"/>
                <a:cs typeface="Arial"/>
              </a:rPr>
              <a:t>for</a:t>
            </a:r>
            <a:r>
              <a:rPr b="1" spc="-10" dirty="0">
                <a:latin typeface="Arial"/>
                <a:cs typeface="Arial"/>
              </a:rPr>
              <a:t> Localized </a:t>
            </a:r>
            <a:r>
              <a:rPr b="1" dirty="0">
                <a:latin typeface="Arial"/>
                <a:cs typeface="Arial"/>
              </a:rPr>
              <a:t>Muscle</a:t>
            </a:r>
            <a:r>
              <a:rPr b="1" spc="-40" dirty="0">
                <a:latin typeface="Arial"/>
                <a:cs typeface="Arial"/>
              </a:rPr>
              <a:t> </a:t>
            </a:r>
            <a:r>
              <a:rPr b="1" dirty="0">
                <a:latin typeface="Arial"/>
                <a:cs typeface="Arial"/>
              </a:rPr>
              <a:t>Invasive</a:t>
            </a:r>
            <a:r>
              <a:rPr b="1" spc="-20" dirty="0">
                <a:latin typeface="Arial"/>
                <a:cs typeface="Arial"/>
              </a:rPr>
              <a:t> </a:t>
            </a:r>
            <a:r>
              <a:rPr b="1" dirty="0">
                <a:latin typeface="Arial"/>
                <a:cs typeface="Arial"/>
              </a:rPr>
              <a:t>Bladder</a:t>
            </a:r>
            <a:r>
              <a:rPr b="1" spc="-20" dirty="0">
                <a:latin typeface="Arial"/>
                <a:cs typeface="Arial"/>
              </a:rPr>
              <a:t> </a:t>
            </a:r>
            <a:r>
              <a:rPr b="1" spc="-10" dirty="0">
                <a:latin typeface="Arial"/>
                <a:cs typeface="Arial"/>
              </a:rPr>
              <a:t>Cancer</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90"/>
</p:tagLst>
</file>

<file path=ppt/theme/theme1.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A6459BA09A55A48A26552F8CF890A5E" ma:contentTypeVersion="14" ma:contentTypeDescription="Create a new document." ma:contentTypeScope="" ma:versionID="23f5c8f08b1a1d65690ec793b377a057">
  <xsd:schema xmlns:xsd="http://www.w3.org/2001/XMLSchema" xmlns:xs="http://www.w3.org/2001/XMLSchema" xmlns:p="http://schemas.microsoft.com/office/2006/metadata/properties" xmlns:ns3="5d185315-3185-4f85-882e-9624ef9185a2" xmlns:ns4="bd2a530d-6ddd-4962-a7b9-5fc3be46eaed" targetNamespace="http://schemas.microsoft.com/office/2006/metadata/properties" ma:root="true" ma:fieldsID="eead1677efee3c2be5ce849ca58fdede" ns3:_="" ns4:_="">
    <xsd:import namespace="5d185315-3185-4f85-882e-9624ef9185a2"/>
    <xsd:import namespace="bd2a530d-6ddd-4962-a7b9-5fc3be46eae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LengthInSeconds"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185315-3185-4f85-882e-9624ef9185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2a530d-6ddd-4962-a7b9-5fc3be46eae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EC0C9A-B742-4687-A9CB-8B149E7DD7A8}">
  <ds:schemaRefs>
    <ds:schemaRef ds:uri="http://purl.org/dc/terms/"/>
    <ds:schemaRef ds:uri="http://schemas.microsoft.com/office/infopath/2007/PartnerControls"/>
    <ds:schemaRef ds:uri="http://purl.org/dc/elements/1.1/"/>
    <ds:schemaRef ds:uri="http://www.w3.org/XML/1998/namespace"/>
    <ds:schemaRef ds:uri="http://schemas.microsoft.com/office/2006/documentManagement/types"/>
    <ds:schemaRef ds:uri="bd2a530d-6ddd-4962-a7b9-5fc3be46eaed"/>
    <ds:schemaRef ds:uri="5d185315-3185-4f85-882e-9624ef9185a2"/>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B7D2C464-C771-4E2C-A4E0-A9031062A07A}">
  <ds:schemaRefs>
    <ds:schemaRef ds:uri="http://schemas.microsoft.com/sharepoint/v3/contenttype/forms"/>
  </ds:schemaRefs>
</ds:datastoreItem>
</file>

<file path=customXml/itemProps3.xml><?xml version="1.0" encoding="utf-8"?>
<ds:datastoreItem xmlns:ds="http://schemas.openxmlformats.org/officeDocument/2006/customXml" ds:itemID="{895DAC3F-13AB-46E7-8F34-0AA229403C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185315-3185-4f85-882e-9624ef9185a2"/>
    <ds:schemaRef ds:uri="bd2a530d-6ddd-4962-a7b9-5fc3be46ea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5704</TotalTime>
  <Words>7012</Words>
  <Application>Microsoft Office PowerPoint</Application>
  <PresentationFormat>Custom</PresentationFormat>
  <Paragraphs>1102</Paragraphs>
  <Slides>129</Slides>
  <Notes>46</Notes>
  <HiddenSlides>0</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129</vt:i4>
      </vt:variant>
    </vt:vector>
  </HeadingPairs>
  <TitlesOfParts>
    <vt:vector size="150" baseType="lpstr">
      <vt:lpstr>MS PGothic</vt:lpstr>
      <vt:lpstr>Abadi MT Condensed Extra Bold</vt:lpstr>
      <vt:lpstr>Arial</vt:lpstr>
      <vt:lpstr>Arial Narrow</vt:lpstr>
      <vt:lpstr>Calibri</vt:lpstr>
      <vt:lpstr>Calibri Light</vt:lpstr>
      <vt:lpstr>Corporate A Medium</vt:lpstr>
      <vt:lpstr>Corporate S Demi</vt:lpstr>
      <vt:lpstr>Georgia</vt:lpstr>
      <vt:lpstr>Guardian TextSans Web</vt:lpstr>
      <vt:lpstr>Lucida Grande</vt:lpstr>
      <vt:lpstr>SerifRegular</vt:lpstr>
      <vt:lpstr>System Font Regular</vt:lpstr>
      <vt:lpstr>Times New Roman</vt:lpstr>
      <vt:lpstr>Wingdings</vt:lpstr>
      <vt:lpstr>MLC2015_PPT_Slides</vt:lpstr>
      <vt:lpstr>Custom Design</vt:lpstr>
      <vt:lpstr>1_Custom Design</vt:lpstr>
      <vt:lpstr>MLC2015_PPT_Slides</vt:lpstr>
      <vt:lpstr>Office Theme</vt:lpstr>
      <vt:lpstr>MLC2015_PPT_Slides</vt:lpstr>
      <vt:lpstr>PowerPoint Presentation</vt:lpstr>
      <vt:lpstr>Welcome</vt:lpstr>
      <vt:lpstr>Thank You to Our Supporters:</vt:lpstr>
      <vt:lpstr>PowerPoint Presentation</vt:lpstr>
      <vt:lpstr>PowerPoint Presentation</vt:lpstr>
      <vt:lpstr>PowerPoint Presentation</vt:lpstr>
      <vt:lpstr>PowerPoint Presentation</vt:lpstr>
      <vt:lpstr>PowerPoint Presentation</vt:lpstr>
      <vt:lpstr>Program Chair</vt:lpstr>
      <vt:lpstr>PowerPoint Presentation</vt:lpstr>
      <vt:lpstr>PARP inhibitors in Prostate Cancer</vt:lpstr>
      <vt:lpstr>Outline</vt:lpstr>
      <vt:lpstr>Regulatory approvals</vt:lpstr>
      <vt:lpstr>Rationale &amp; mechanism of action</vt:lpstr>
      <vt:lpstr>PARPi in progressive mCRPC</vt:lpstr>
      <vt:lpstr>rPFS/OS benefit in PROfound driven by BRCA</vt:lpstr>
      <vt:lpstr>Similarly, rPFS benefit in TRITON3 driven by BRCA</vt:lpstr>
      <vt:lpstr>PARPi/ARSI combinations in 1L mCRPC</vt:lpstr>
      <vt:lpstr>PROpel</vt:lpstr>
      <vt:lpstr>PROpel: rPFS</vt:lpstr>
      <vt:lpstr>PROpel: rPFS (subgroups)</vt:lpstr>
      <vt:lpstr>PROpel: OS</vt:lpstr>
      <vt:lpstr>PROpel: OS (subgroups)</vt:lpstr>
      <vt:lpstr>MAGNITUDE</vt:lpstr>
      <vt:lpstr>MAGNITUDE: rPFS in BRCA1/2 subgroup</vt:lpstr>
      <vt:lpstr>MAGNITUDE: OS in BRCA1/2 subgroup</vt:lpstr>
      <vt:lpstr>TALAPRO2</vt:lpstr>
      <vt:lpstr>TALAPRO2: rPFS</vt:lpstr>
      <vt:lpstr>TALAPRO2: rPFS (subgroups)</vt:lpstr>
      <vt:lpstr>TALAPRO2: rPFS in HRRm cohort </vt:lpstr>
      <vt:lpstr>TALAPRO2: rPFS in HRRm cohort </vt:lpstr>
      <vt:lpstr>TALAPRO2: OS in HRRm cohort </vt:lpstr>
      <vt:lpstr>Summary</vt:lpstr>
      <vt:lpstr>Key toxicities</vt:lpstr>
      <vt:lpstr>Conclusions</vt:lpstr>
      <vt:lpstr>Conclusions</vt:lpstr>
      <vt:lpstr>PowerPoint Presentation</vt:lpstr>
      <vt:lpstr>Case Discussion:  PARP Inhibitors in Prostate Cancer</vt:lpstr>
      <vt:lpstr>Case 1:  PARPi in mCRPC post-ARPi (PROFOUND, TRITON3)</vt:lpstr>
      <vt:lpstr>Case 1 Modified:  PARPi in mCRPC post-ARPi (PROFOUND, TRITON3)</vt:lpstr>
      <vt:lpstr>Case 2:  PARPi in 1st Line mCRPC post-ADT (PROPEL)</vt:lpstr>
      <vt:lpstr>Case 2 Modified:  PARPi in 1st Line mCRPC post-ADT (PROPEL, MAGNITUDE, TALAPRO2)</vt:lpstr>
      <vt:lpstr>Case 3:  PARPi in 1st Line mCRPC (post-ARPi for mCSPC) </vt:lpstr>
      <vt:lpstr>Case 3 Modified:  PARPi in 1st Line mCRPC (post-ARPi for mCSPC) </vt:lpstr>
      <vt:lpstr>PowerPoint Presentation</vt:lpstr>
      <vt:lpstr>Treatment strategies in metastatic urothelial cancer</vt:lpstr>
      <vt:lpstr>Agenda</vt:lpstr>
      <vt:lpstr>Therapeutic classes before 2016 (pre –IO)</vt:lpstr>
      <vt:lpstr>Therapeutic classes after 2016 (post-IO)</vt:lpstr>
      <vt:lpstr>Treatment sequence, by level of evidence, ‘23</vt:lpstr>
      <vt:lpstr>Strongest evidence for IO benefit is post-platinum </vt:lpstr>
      <vt:lpstr>Strongest evidence for IO benefit is post-platinum </vt:lpstr>
      <vt:lpstr>Real-world use: maintenance IO post-approval</vt:lpstr>
      <vt:lpstr>Platinum-chemo remains first-line SOC</vt:lpstr>
      <vt:lpstr>Platinum-chemo remains first-line SOC</vt:lpstr>
      <vt:lpstr>Platinum-chemo remains first-line SOC  </vt:lpstr>
      <vt:lpstr>Strategies to impact first-line SOC (beyond maintenance)</vt:lpstr>
      <vt:lpstr> Regulatory update: IO monotherapy is no longer an FDA approved 1L option for cis-ineligible mUC </vt:lpstr>
      <vt:lpstr>Clinical trial update: CM 901 chemo/IO sub-study meets primary endpoint of OS and PFS</vt:lpstr>
      <vt:lpstr>Treatment sequence, by level of evidence, ‘23</vt:lpstr>
      <vt:lpstr>Treatment options beyond IO</vt:lpstr>
      <vt:lpstr>Erdafitinib - First gene targeted therapy in mUC</vt:lpstr>
      <vt:lpstr>Where should FGFR inhibitors be integrated?</vt:lpstr>
      <vt:lpstr>Where should FGFR inhibitors be integrated?</vt:lpstr>
      <vt:lpstr>Where should FGFR inhibitors be integrated?</vt:lpstr>
      <vt:lpstr>Where should FGFR inhibitors be integrated?</vt:lpstr>
      <vt:lpstr>Real-world use: Erdafitinib post-approval</vt:lpstr>
      <vt:lpstr>Enfortumab Vedotin: Nectin-4 directed ADC</vt:lpstr>
      <vt:lpstr>Enfortumab Vedotin: Rapidly expanding indications</vt:lpstr>
      <vt:lpstr>Enfortumab Vedotin: Rapidly expanding indications</vt:lpstr>
      <vt:lpstr>EV 103 cohort K EV + P: Efficacy </vt:lpstr>
      <vt:lpstr>EV 103 cohort K EV + P: Safety </vt:lpstr>
      <vt:lpstr>EV + P efficacy in context of current 1L SOC </vt:lpstr>
      <vt:lpstr>EV + P efficacy in context of current 1L SOC</vt:lpstr>
      <vt:lpstr>EV + P is a new 1L option for cis-ineligible mUC </vt:lpstr>
      <vt:lpstr>EV + P has potential to become the new 1L SOC…</vt:lpstr>
      <vt:lpstr>…if EV 302 (confirmatory trial) is positive:</vt:lpstr>
      <vt:lpstr>mUC Treatment Summary</vt:lpstr>
      <vt:lpstr>PowerPoint Presentation</vt:lpstr>
      <vt:lpstr>Urothelial Carcinoma Updates: Case Presentations</vt:lpstr>
      <vt:lpstr>Case 1</vt:lpstr>
      <vt:lpstr>Initial Options</vt:lpstr>
      <vt:lpstr>Patient elects to consider RC</vt:lpstr>
      <vt:lpstr>Case 1</vt:lpstr>
      <vt:lpstr>Adjuvant Treatment</vt:lpstr>
      <vt:lpstr>Case 1</vt:lpstr>
      <vt:lpstr>Metastatic Recurrence</vt:lpstr>
      <vt:lpstr>Key Decision Points in Localized MIBC</vt:lpstr>
      <vt:lpstr>Case 2</vt:lpstr>
      <vt:lpstr>Case 2</vt:lpstr>
      <vt:lpstr>Case 2</vt:lpstr>
      <vt:lpstr>Metastatic Urothelial Carcinoma</vt:lpstr>
      <vt:lpstr>Case 2</vt:lpstr>
      <vt:lpstr>Metastatic Urothelial Carcinoma</vt:lpstr>
      <vt:lpstr>Enfortumab Vedotin + Pembrolizumab</vt:lpstr>
      <vt:lpstr>mUC Key Decision Points</vt:lpstr>
      <vt:lpstr>Final Thoughts</vt:lpstr>
      <vt:lpstr>G E N I T O U R I N A R Y C A N C E R</vt:lpstr>
      <vt:lpstr>Evolving Strategies for Localized Muscle Invasive Bladder Cancer</vt:lpstr>
      <vt:lpstr>Standard of Care for Muscle Invasive Bladder Cancer</vt:lpstr>
      <vt:lpstr>VESPER: Neoadj/adj MVAC vs gem/cis</vt:lpstr>
      <vt:lpstr>VESPER: Neoadj/adj MVAC vs gem/cis</vt:lpstr>
      <vt:lpstr>Standard of Care for Muscle Invasive Bladder Cancer</vt:lpstr>
      <vt:lpstr>Phase I/II Trials of Neoadjuvant Checkpoint Inhibition in MIBC</vt:lpstr>
      <vt:lpstr>Phase I/II Trials of Neoadjuvant Checkpoint Inhibition in MIBC</vt:lpstr>
      <vt:lpstr>Substantial Heterogeneity in Baseline Clinical Stages Complicates Comparisons Across Neoadjuvant Trials</vt:lpstr>
      <vt:lpstr>Phase I/II Trials of Neoadjuvant ICI/chemotherapy in MIBC</vt:lpstr>
      <vt:lpstr>Phase I/II Trials of Neoadjuvant ICI/chemotherapy in MIBC</vt:lpstr>
      <vt:lpstr>pCR Rate With IO Similar to</vt:lpstr>
      <vt:lpstr>pCR Rate With IO or IO/chemo Similar to Cisplatin-Based NAC</vt:lpstr>
      <vt:lpstr>EV-103 cohort H</vt:lpstr>
      <vt:lpstr>EV-103 cohort H</vt:lpstr>
      <vt:lpstr>Bladder sparing trials NCT03608216</vt:lpstr>
      <vt:lpstr>Trimodality Therapy in MIBC</vt:lpstr>
      <vt:lpstr>Trimodality therapy with immune checkpoint inhibitors</vt:lpstr>
      <vt:lpstr>Adjuvant Therapy Ultimate Goal: Improve DFS, OS</vt:lpstr>
      <vt:lpstr>Adjuvant IO Trials in High-Risk MIUC</vt:lpstr>
      <vt:lpstr>IMvigor010 Adjuvant Atezolizumab vs Observation in High-Risk MIUC: DFS and OS</vt:lpstr>
      <vt:lpstr>IMvigor010: Survival Outcomes With Atezolizumab vs Observation by Postsurgical ctDNA Status</vt:lpstr>
      <vt:lpstr>ctDNA-Guided Adjuvant IO trials</vt:lpstr>
      <vt:lpstr>CheckMate 274: Adjuvant Nivolumab vs Placebo After Radical Surgery ± Neoadjuvant CT in High-Risk MIUC</vt:lpstr>
      <vt:lpstr>CheckMate 274: Disease-Free Survival</vt:lpstr>
      <vt:lpstr>ALLIANCE/AMBASSADOR: Adjuvant Pembrolizumab vs Observation in Muscle-Invasive or Locally Advanced UC</vt:lpstr>
      <vt:lpstr>Conclusion</vt:lpstr>
      <vt:lpstr>PowerPoint Presentation</vt:lpstr>
      <vt:lpstr>PowerPoint Presentation</vt:lpstr>
      <vt:lpstr>PowerPoint Presentation</vt:lpstr>
      <vt:lpstr>Concluding Remarks</vt:lpstr>
      <vt:lpstr>Thank You to Our Supporters:</vt:lpstr>
    </vt:vector>
  </TitlesOfParts>
  <Company>Intellisphere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Donald</dc:creator>
  <cp:lastModifiedBy>Sean Gallagher</cp:lastModifiedBy>
  <cp:revision>174</cp:revision>
  <dcterms:modified xsi:type="dcterms:W3CDTF">2023-09-25T13:49:09Z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0x0101004A6459BA09A55A48A26552F8CF890A5E</vt:lpwstr>
  </property>
</Properties>
</file>